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9"/>
  </p:notesMasterIdLst>
  <p:sldIdLst>
    <p:sldId id="257" r:id="rId2"/>
    <p:sldId id="266" r:id="rId3"/>
    <p:sldId id="262" r:id="rId4"/>
    <p:sldId id="263" r:id="rId5"/>
    <p:sldId id="264" r:id="rId6"/>
    <p:sldId id="265" r:id="rId7"/>
    <p:sldId id="258"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7"/>
    <a:srgbClr val="0000C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71" autoAdjust="0"/>
    <p:restoredTop sz="86271" autoAdjust="0"/>
  </p:normalViewPr>
  <p:slideViewPr>
    <p:cSldViewPr snapToGrid="0" snapToObjects="1">
      <p:cViewPr varScale="1">
        <p:scale>
          <a:sx n="119" d="100"/>
          <a:sy n="119" d="100"/>
        </p:scale>
        <p:origin x="168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D5E126-F595-8C4B-807B-DA3344CC7F95}" type="datetimeFigureOut">
              <a:rPr lang="en-US" smtClean="0"/>
              <a:t>3/28/2014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E2540A-4EF2-E941-AC08-4AB4780120AF}" type="slidenum">
              <a:rPr lang="en-US" smtClean="0"/>
              <a:t>‹#›</a:t>
            </a:fld>
            <a:endParaRPr lang="en-US"/>
          </a:p>
        </p:txBody>
      </p:sp>
    </p:spTree>
    <p:extLst>
      <p:ext uri="{BB962C8B-B14F-4D97-AF65-F5344CB8AC3E}">
        <p14:creationId xmlns:p14="http://schemas.microsoft.com/office/powerpoint/2010/main" val="14894098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case study we are going to look today is a controversial one. It’s about Kenya’s growing conservation militia, which is a movement at the intersection of ecotourism, endangered species conservation, and armed wildlife rangers.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point is to draw out why people are participating in the conservation militia. And like many issues that grow out of societies in flux, we’ll have to take an integrated approach to understand their motivations and the reasons for their motivations. In other words, we are going to take an interdisciplinary approach to analyze a case study.</a:t>
            </a:r>
          </a:p>
          <a:p>
            <a:endParaRPr lang="en-US" dirty="0"/>
          </a:p>
        </p:txBody>
      </p:sp>
      <p:sp>
        <p:nvSpPr>
          <p:cNvPr id="4" name="Slide Number Placeholder 3"/>
          <p:cNvSpPr>
            <a:spLocks noGrp="1"/>
          </p:cNvSpPr>
          <p:nvPr>
            <p:ph type="sldNum" sz="quarter" idx="10"/>
          </p:nvPr>
        </p:nvSpPr>
        <p:spPr/>
        <p:txBody>
          <a:bodyPr/>
          <a:lstStyle/>
          <a:p>
            <a:fld id="{B6E2540A-4EF2-E941-AC08-4AB4780120AF}" type="slidenum">
              <a:rPr lang="en-US" smtClean="0"/>
              <a:t>1</a:t>
            </a:fld>
            <a:endParaRPr lang="en-US"/>
          </a:p>
        </p:txBody>
      </p:sp>
    </p:spTree>
    <p:extLst>
      <p:ext uri="{BB962C8B-B14F-4D97-AF65-F5344CB8AC3E}">
        <p14:creationId xmlns:p14="http://schemas.microsoft.com/office/powerpoint/2010/main" val="1667800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E2540A-4EF2-E941-AC08-4AB4780120AF}" type="slidenum">
              <a:rPr lang="en-US" smtClean="0"/>
              <a:t>2</a:t>
            </a:fld>
            <a:endParaRPr lang="en-US"/>
          </a:p>
        </p:txBody>
      </p:sp>
    </p:spTree>
    <p:extLst>
      <p:ext uri="{BB962C8B-B14F-4D97-AF65-F5344CB8AC3E}">
        <p14:creationId xmlns:p14="http://schemas.microsoft.com/office/powerpoint/2010/main" val="3829547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“normative” just means a value based statement, as in one *ought*</a:t>
            </a:r>
            <a:r>
              <a:rPr lang="en-US" baseline="0" dirty="0" smtClean="0"/>
              <a:t> to not litter, or one *should* not cheat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6E2540A-4EF2-E941-AC08-4AB4780120AF}" type="slidenum">
              <a:rPr lang="en-US" smtClean="0"/>
              <a:t>3</a:t>
            </a:fld>
            <a:endParaRPr lang="en-US"/>
          </a:p>
        </p:txBody>
      </p:sp>
    </p:spTree>
    <p:extLst>
      <p:ext uri="{BB962C8B-B14F-4D97-AF65-F5344CB8AC3E}">
        <p14:creationId xmlns:p14="http://schemas.microsoft.com/office/powerpoint/2010/main" val="3829547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Deon </a:t>
            </a:r>
            <a:r>
              <a:rPr lang="en-US" i="0" dirty="0" smtClean="0"/>
              <a:t>is Greek for duty, therefore deontology</a:t>
            </a:r>
            <a:r>
              <a:rPr lang="en-US" i="0" baseline="0" dirty="0" smtClean="0"/>
              <a:t> is the study of duties</a:t>
            </a:r>
            <a:endParaRPr lang="en-US" i="1"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6E2540A-4EF2-E941-AC08-4AB4780120AF}" type="slidenum">
              <a:rPr lang="en-US" smtClean="0"/>
              <a:t>4</a:t>
            </a:fld>
            <a:endParaRPr lang="en-US"/>
          </a:p>
        </p:txBody>
      </p:sp>
    </p:spTree>
    <p:extLst>
      <p:ext uri="{BB962C8B-B14F-4D97-AF65-F5344CB8AC3E}">
        <p14:creationId xmlns:p14="http://schemas.microsoft.com/office/powerpoint/2010/main" val="3829547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Consequentialism</a:t>
            </a:r>
            <a:r>
              <a:rPr lang="en-US" baseline="0" dirty="0" smtClean="0"/>
              <a:t> is treated as utilitarianism in society – be aware of this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6E2540A-4EF2-E941-AC08-4AB4780120AF}" type="slidenum">
              <a:rPr lang="en-US" smtClean="0"/>
              <a:t>5</a:t>
            </a:fld>
            <a:endParaRPr lang="en-US"/>
          </a:p>
        </p:txBody>
      </p:sp>
    </p:spTree>
    <p:extLst>
      <p:ext uri="{BB962C8B-B14F-4D97-AF65-F5344CB8AC3E}">
        <p14:creationId xmlns:p14="http://schemas.microsoft.com/office/powerpoint/2010/main" val="3829547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teacher’s notes for help explaining these concepts</a:t>
            </a:r>
            <a:r>
              <a:rPr lang="en-US" baseline="0" dirty="0" smtClean="0"/>
              <a:t> – students should either be familiar or have done </a:t>
            </a:r>
            <a:r>
              <a:rPr lang="en-US" baseline="0" smtClean="0"/>
              <a:t>the readings</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6E2540A-4EF2-E941-AC08-4AB4780120AF}" type="slidenum">
              <a:rPr lang="en-US" smtClean="0"/>
              <a:t>6</a:t>
            </a:fld>
            <a:endParaRPr lang="en-US"/>
          </a:p>
        </p:txBody>
      </p:sp>
    </p:spTree>
    <p:extLst>
      <p:ext uri="{BB962C8B-B14F-4D97-AF65-F5344CB8AC3E}">
        <p14:creationId xmlns:p14="http://schemas.microsoft.com/office/powerpoint/2010/main" val="3829547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D31C4FE1-8F65-8B45-8FAC-2BC59C1C402A}" type="datetimeFigureOut">
              <a:rPr lang="en-US" smtClean="0"/>
              <a:t>3/28/2014</a:t>
            </a:fld>
            <a:endParaRPr lang="en-US"/>
          </a:p>
        </p:txBody>
      </p:sp>
      <p:sp>
        <p:nvSpPr>
          <p:cNvPr id="16" name="Slide Number Placeholder 15"/>
          <p:cNvSpPr>
            <a:spLocks noGrp="1"/>
          </p:cNvSpPr>
          <p:nvPr>
            <p:ph type="sldNum" sz="quarter" idx="11"/>
          </p:nvPr>
        </p:nvSpPr>
        <p:spPr/>
        <p:txBody>
          <a:bodyPr/>
          <a:lstStyle/>
          <a:p>
            <a:fld id="{7C1B5385-6E01-9642-8F04-ABF6D0582B66}"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1C4FE1-8F65-8B45-8FAC-2BC59C1C402A}" type="datetimeFigureOut">
              <a:rPr lang="en-US" smtClean="0"/>
              <a:t>3/28/2014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1B5385-6E01-9642-8F04-ABF6D0582B6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1C4FE1-8F65-8B45-8FAC-2BC59C1C402A}" type="datetimeFigureOut">
              <a:rPr lang="en-US" smtClean="0"/>
              <a:t>3/28/2014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1B5385-6E01-9642-8F04-ABF6D0582B6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D31C4FE1-8F65-8B45-8FAC-2BC59C1C402A}" type="datetimeFigureOut">
              <a:rPr lang="en-US" smtClean="0"/>
              <a:t>3/28/2014</a:t>
            </a:fld>
            <a:endParaRPr lang="en-US"/>
          </a:p>
        </p:txBody>
      </p:sp>
      <p:sp>
        <p:nvSpPr>
          <p:cNvPr id="15" name="Slide Number Placeholder 14"/>
          <p:cNvSpPr>
            <a:spLocks noGrp="1"/>
          </p:cNvSpPr>
          <p:nvPr>
            <p:ph type="sldNum" sz="quarter" idx="11"/>
          </p:nvPr>
        </p:nvSpPr>
        <p:spPr/>
        <p:txBody>
          <a:bodyPr/>
          <a:lstStyle/>
          <a:p>
            <a:fld id="{7C1B5385-6E01-9642-8F04-ABF6D0582B66}"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D31C4FE1-8F65-8B45-8FAC-2BC59C1C402A}" type="datetimeFigureOut">
              <a:rPr lang="en-US" smtClean="0"/>
              <a:t>3/28/2014</a:t>
            </a:fld>
            <a:endParaRPr lang="en-US"/>
          </a:p>
        </p:txBody>
      </p:sp>
      <p:sp>
        <p:nvSpPr>
          <p:cNvPr id="13" name="Slide Number Placeholder 12"/>
          <p:cNvSpPr>
            <a:spLocks noGrp="1"/>
          </p:cNvSpPr>
          <p:nvPr>
            <p:ph type="sldNum" sz="quarter" idx="11"/>
          </p:nvPr>
        </p:nvSpPr>
        <p:spPr/>
        <p:txBody>
          <a:bodyPr/>
          <a:lstStyle/>
          <a:p>
            <a:fld id="{7C1B5385-6E01-9642-8F04-ABF6D0582B66}"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31C4FE1-8F65-8B45-8FAC-2BC59C1C402A}" type="datetimeFigureOut">
              <a:rPr lang="en-US" smtClean="0"/>
              <a:t>3/28/2014</a:t>
            </a:fld>
            <a:endParaRPr lang="en-US"/>
          </a:p>
        </p:txBody>
      </p:sp>
      <p:sp>
        <p:nvSpPr>
          <p:cNvPr id="9" name="Slide Number Placeholder 8"/>
          <p:cNvSpPr>
            <a:spLocks noGrp="1"/>
          </p:cNvSpPr>
          <p:nvPr>
            <p:ph type="sldNum" sz="quarter" idx="11"/>
          </p:nvPr>
        </p:nvSpPr>
        <p:spPr/>
        <p:txBody>
          <a:bodyPr/>
          <a:lstStyle/>
          <a:p>
            <a:fld id="{7C1B5385-6E01-9642-8F04-ABF6D0582B6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D31C4FE1-8F65-8B45-8FAC-2BC59C1C402A}" type="datetimeFigureOut">
              <a:rPr lang="en-US" smtClean="0"/>
              <a:t>3/28/2014</a:t>
            </a:fld>
            <a:endParaRPr lang="en-US"/>
          </a:p>
        </p:txBody>
      </p:sp>
      <p:sp>
        <p:nvSpPr>
          <p:cNvPr id="15" name="Slide Number Placeholder 14"/>
          <p:cNvSpPr>
            <a:spLocks noGrp="1"/>
          </p:cNvSpPr>
          <p:nvPr>
            <p:ph type="sldNum" sz="quarter" idx="11"/>
          </p:nvPr>
        </p:nvSpPr>
        <p:spPr/>
        <p:txBody>
          <a:bodyPr/>
          <a:lstStyle/>
          <a:p>
            <a:fld id="{7C1B5385-6E01-9642-8F04-ABF6D0582B66}"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D31C4FE1-8F65-8B45-8FAC-2BC59C1C402A}" type="datetimeFigureOut">
              <a:rPr lang="en-US" smtClean="0"/>
              <a:t>3/28/2014</a:t>
            </a:fld>
            <a:endParaRPr lang="en-US"/>
          </a:p>
        </p:txBody>
      </p:sp>
      <p:sp>
        <p:nvSpPr>
          <p:cNvPr id="8" name="Slide Number Placeholder 7"/>
          <p:cNvSpPr>
            <a:spLocks noGrp="1"/>
          </p:cNvSpPr>
          <p:nvPr>
            <p:ph type="sldNum" sz="quarter" idx="11"/>
          </p:nvPr>
        </p:nvSpPr>
        <p:spPr/>
        <p:txBody>
          <a:bodyPr/>
          <a:lstStyle/>
          <a:p>
            <a:fld id="{7C1B5385-6E01-9642-8F04-ABF6D0582B6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31C4FE1-8F65-8B45-8FAC-2BC59C1C402A}" type="datetimeFigureOut">
              <a:rPr lang="en-US" smtClean="0"/>
              <a:t>3/28/2014</a:t>
            </a:fld>
            <a:endParaRPr lang="en-US"/>
          </a:p>
        </p:txBody>
      </p:sp>
      <p:sp>
        <p:nvSpPr>
          <p:cNvPr id="6" name="Slide Number Placeholder 5"/>
          <p:cNvSpPr>
            <a:spLocks noGrp="1"/>
          </p:cNvSpPr>
          <p:nvPr>
            <p:ph type="sldNum" sz="quarter" idx="11"/>
          </p:nvPr>
        </p:nvSpPr>
        <p:spPr/>
        <p:txBody>
          <a:bodyPr/>
          <a:lstStyle/>
          <a:p>
            <a:fld id="{7C1B5385-6E01-9642-8F04-ABF6D0582B66}"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D31C4FE1-8F65-8B45-8FAC-2BC59C1C402A}" type="datetimeFigureOut">
              <a:rPr lang="en-US" smtClean="0"/>
              <a:t>3/28/2014</a:t>
            </a:fld>
            <a:endParaRPr lang="en-US"/>
          </a:p>
        </p:txBody>
      </p:sp>
      <p:sp>
        <p:nvSpPr>
          <p:cNvPr id="16" name="Slide Number Placeholder 15"/>
          <p:cNvSpPr>
            <a:spLocks noGrp="1"/>
          </p:cNvSpPr>
          <p:nvPr>
            <p:ph type="sldNum" sz="quarter" idx="11"/>
          </p:nvPr>
        </p:nvSpPr>
        <p:spPr/>
        <p:txBody>
          <a:bodyPr/>
          <a:lstStyle/>
          <a:p>
            <a:fld id="{7C1B5385-6E01-9642-8F04-ABF6D0582B66}"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D31C4FE1-8F65-8B45-8FAC-2BC59C1C402A}" type="datetimeFigureOut">
              <a:rPr lang="en-US" smtClean="0"/>
              <a:t>3/28/2014</a:t>
            </a:fld>
            <a:endParaRPr lang="en-US"/>
          </a:p>
        </p:txBody>
      </p:sp>
      <p:sp>
        <p:nvSpPr>
          <p:cNvPr id="14" name="Slide Number Placeholder 13"/>
          <p:cNvSpPr>
            <a:spLocks noGrp="1"/>
          </p:cNvSpPr>
          <p:nvPr>
            <p:ph type="sldNum" sz="quarter" idx="11"/>
          </p:nvPr>
        </p:nvSpPr>
        <p:spPr/>
        <p:txBody>
          <a:bodyPr/>
          <a:lstStyle/>
          <a:p>
            <a:fld id="{7C1B5385-6E01-9642-8F04-ABF6D0582B66}"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D31C4FE1-8F65-8B45-8FAC-2BC59C1C402A}" type="datetimeFigureOut">
              <a:rPr lang="en-US" smtClean="0"/>
              <a:t>3/28/2014</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7C1B5385-6E01-9642-8F04-ABF6D0582B6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hyperlink" Target="http://www.nytimes.com/video/2012/12/27/world/africa/100000001868554/a-poachers-redemption.html?smid=pl-shar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40" y="745523"/>
            <a:ext cx="7543800" cy="914400"/>
          </a:xfrm>
        </p:spPr>
        <p:txBody>
          <a:bodyPr/>
          <a:lstStyle/>
          <a:p>
            <a:pPr algn="ctr">
              <a:lnSpc>
                <a:spcPct val="80000"/>
              </a:lnSpc>
              <a:spcAft>
                <a:spcPts val="500"/>
              </a:spcAft>
            </a:pPr>
            <a:r>
              <a:rPr lang="en-US" sz="3500" dirty="0" smtClean="0">
                <a:effectLst/>
              </a:rPr>
              <a:t>Kenya’s Conservation Militia:</a:t>
            </a:r>
            <a:br>
              <a:rPr lang="en-US" sz="3500" dirty="0" smtClean="0">
                <a:effectLst/>
              </a:rPr>
            </a:br>
            <a:r>
              <a:rPr lang="en-US" sz="3500" dirty="0" smtClean="0">
                <a:effectLst/>
              </a:rPr>
              <a:t/>
            </a:r>
            <a:br>
              <a:rPr lang="en-US" sz="3500" dirty="0" smtClean="0">
                <a:effectLst/>
              </a:rPr>
            </a:br>
            <a:r>
              <a:rPr lang="en-US" sz="3500" dirty="0" smtClean="0">
                <a:effectLst/>
              </a:rPr>
              <a:t>An Interdisciplinary Case Study</a:t>
            </a:r>
            <a:endParaRPr lang="en-US" sz="3500" dirty="0">
              <a:effectLst/>
            </a:endParaRPr>
          </a:p>
        </p:txBody>
      </p:sp>
      <p:grpSp>
        <p:nvGrpSpPr>
          <p:cNvPr id="11" name="Group 10"/>
          <p:cNvGrpSpPr/>
          <p:nvPr/>
        </p:nvGrpSpPr>
        <p:grpSpPr>
          <a:xfrm>
            <a:off x="4902842" y="2330329"/>
            <a:ext cx="3902227" cy="2892095"/>
            <a:chOff x="1443038" y="2120951"/>
            <a:chExt cx="4479457" cy="2986306"/>
          </a:xfrm>
        </p:grpSpPr>
        <p:pic>
          <p:nvPicPr>
            <p:cNvPr id="10" name="Picture 9" descr="elephan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443038" y="2120952"/>
              <a:ext cx="4479457" cy="2986305"/>
            </a:xfrm>
            <a:prstGeom prst="rect">
              <a:avLst/>
            </a:prstGeom>
          </p:spPr>
        </p:pic>
        <p:sp>
          <p:nvSpPr>
            <p:cNvPr id="5" name="Frame 4"/>
            <p:cNvSpPr/>
            <p:nvPr/>
          </p:nvSpPr>
          <p:spPr>
            <a:xfrm>
              <a:off x="1443038" y="2120951"/>
              <a:ext cx="4479457" cy="2986305"/>
            </a:xfrm>
            <a:prstGeom prst="frame">
              <a:avLst>
                <a:gd name="adj1" fmla="val 2420"/>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3"/>
          <p:cNvGrpSpPr/>
          <p:nvPr/>
        </p:nvGrpSpPr>
        <p:grpSpPr>
          <a:xfrm>
            <a:off x="450360" y="1964578"/>
            <a:ext cx="3902228" cy="2615746"/>
            <a:chOff x="2459883" y="3605505"/>
            <a:chExt cx="4133217" cy="2734514"/>
          </a:xfrm>
        </p:grpSpPr>
        <p:pic>
          <p:nvPicPr>
            <p:cNvPr id="12" name="Picture 11" descr="Kenya-Camp-ya-Kanzi.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59883" y="3653430"/>
              <a:ext cx="4133216" cy="2686589"/>
            </a:xfrm>
            <a:prstGeom prst="rect">
              <a:avLst/>
            </a:prstGeom>
          </p:spPr>
        </p:pic>
        <p:sp>
          <p:nvSpPr>
            <p:cNvPr id="13" name="Frame 12"/>
            <p:cNvSpPr/>
            <p:nvPr/>
          </p:nvSpPr>
          <p:spPr>
            <a:xfrm>
              <a:off x="2459884" y="3605505"/>
              <a:ext cx="4133216" cy="2734513"/>
            </a:xfrm>
            <a:prstGeom prst="frame">
              <a:avLst>
                <a:gd name="adj1" fmla="val 2420"/>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7"/>
          <p:cNvGrpSpPr/>
          <p:nvPr/>
        </p:nvGrpSpPr>
        <p:grpSpPr>
          <a:xfrm>
            <a:off x="1653409" y="4080832"/>
            <a:ext cx="3656497" cy="2511411"/>
            <a:chOff x="3841583" y="3026883"/>
            <a:chExt cx="4479457" cy="2908987"/>
          </a:xfrm>
        </p:grpSpPr>
        <p:pic>
          <p:nvPicPr>
            <p:cNvPr id="6" name="Picture 5" descr="lokini.jpg"/>
            <p:cNvPicPr>
              <a:picLocks noChangeAspect="1"/>
            </p:cNvPicPr>
            <p:nvPr/>
          </p:nvPicPr>
          <p:blipFill rotWithShape="1">
            <a:blip r:embed="rId5">
              <a:extLst>
                <a:ext uri="{28A0092B-C50C-407E-A947-70E740481C1C}">
                  <a14:useLocalDpi xmlns:a14="http://schemas.microsoft.com/office/drawing/2010/main"/>
                </a:ext>
              </a:extLst>
            </a:blip>
            <a:srcRect l="7205" r="8103"/>
            <a:stretch/>
          </p:blipFill>
          <p:spPr>
            <a:xfrm>
              <a:off x="3841583" y="3026883"/>
              <a:ext cx="4479457" cy="2908987"/>
            </a:xfrm>
            <a:prstGeom prst="rect">
              <a:avLst/>
            </a:prstGeom>
          </p:spPr>
        </p:pic>
        <p:sp>
          <p:nvSpPr>
            <p:cNvPr id="7" name="Frame 6"/>
            <p:cNvSpPr/>
            <p:nvPr/>
          </p:nvSpPr>
          <p:spPr>
            <a:xfrm>
              <a:off x="3841583" y="3026883"/>
              <a:ext cx="4479457" cy="2908987"/>
            </a:xfrm>
            <a:prstGeom prst="frame">
              <a:avLst>
                <a:gd name="adj1" fmla="val 2420"/>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34777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275868" y="2022561"/>
            <a:ext cx="3759525" cy="869001"/>
          </a:xfrm>
          <a:prstGeom prst="roundRect">
            <a:avLst/>
          </a:prstGeom>
          <a:solidFill>
            <a:srgbClr val="0000C7"/>
          </a:solidFill>
          <a:ln>
            <a:solidFill>
              <a:srgbClr val="0000C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389781" y="2217118"/>
            <a:ext cx="4572000" cy="461665"/>
          </a:xfrm>
          <a:prstGeom prst="rect">
            <a:avLst/>
          </a:prstGeom>
        </p:spPr>
        <p:txBody>
          <a:bodyPr>
            <a:spAutoFit/>
          </a:bodyPr>
          <a:lstStyle/>
          <a:p>
            <a:r>
              <a:rPr lang="en-US" sz="2400" u="sng" dirty="0" smtClean="0">
                <a:solidFill>
                  <a:srgbClr val="0000C6"/>
                </a:solidFill>
                <a:hlinkClick r:id="rId3"/>
              </a:rPr>
              <a:t>A Poacher's Redemption</a:t>
            </a:r>
            <a:r>
              <a:rPr lang="en-US" sz="2400" dirty="0" smtClean="0">
                <a:solidFill>
                  <a:srgbClr val="0000C6"/>
                </a:solidFill>
                <a:hlinkClick r:id="rId3"/>
              </a:rPr>
              <a:t> </a:t>
            </a:r>
            <a:endParaRPr lang="en-US" sz="2400" dirty="0">
              <a:solidFill>
                <a:srgbClr val="0000C6"/>
              </a:solidFill>
            </a:endParaRPr>
          </a:p>
        </p:txBody>
      </p:sp>
      <p:sp>
        <p:nvSpPr>
          <p:cNvPr id="4" name="Title 2"/>
          <p:cNvSpPr txBox="1">
            <a:spLocks/>
          </p:cNvSpPr>
          <p:nvPr/>
        </p:nvSpPr>
        <p:spPr>
          <a:xfrm>
            <a:off x="2939780" y="4703030"/>
            <a:ext cx="6204220" cy="9144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80000"/>
              </a:lnSpc>
              <a:spcAft>
                <a:spcPts val="500"/>
              </a:spcAft>
            </a:pPr>
            <a:r>
              <a:rPr lang="en-US" sz="2500" dirty="0" smtClean="0">
                <a:effectLst/>
              </a:rPr>
              <a:t>... look for values</a:t>
            </a:r>
            <a:endParaRPr lang="en-US" sz="2500" dirty="0">
              <a:effectLst/>
            </a:endParaRPr>
          </a:p>
        </p:txBody>
      </p:sp>
    </p:spTree>
    <p:extLst>
      <p:ext uri="{BB962C8B-B14F-4D97-AF65-F5344CB8AC3E}">
        <p14:creationId xmlns:p14="http://schemas.microsoft.com/office/powerpoint/2010/main" val="2528865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frican_waterfall.jpg"/>
          <p:cNvPicPr>
            <a:picLocks noChangeAspect="1"/>
          </p:cNvPicPr>
          <p:nvPr/>
        </p:nvPicPr>
        <p:blipFill rotWithShape="1">
          <a:blip r:embed="rId3" cstate="screen">
            <a:alphaModFix amt="71000"/>
            <a:extLst>
              <a:ext uri="{28A0092B-C50C-407E-A947-70E740481C1C}">
                <a14:useLocalDpi xmlns:a14="http://schemas.microsoft.com/office/drawing/2010/main"/>
              </a:ext>
            </a:extLst>
          </a:blip>
          <a:srcRect t="26358" b="17393"/>
          <a:stretch/>
        </p:blipFill>
        <p:spPr>
          <a:xfrm>
            <a:off x="0" y="0"/>
            <a:ext cx="9144000" cy="6858000"/>
          </a:xfrm>
          <a:prstGeom prst="rect">
            <a:avLst/>
          </a:prstGeom>
        </p:spPr>
      </p:pic>
      <p:sp>
        <p:nvSpPr>
          <p:cNvPr id="2" name="Title 2"/>
          <p:cNvSpPr txBox="1">
            <a:spLocks/>
          </p:cNvSpPr>
          <p:nvPr/>
        </p:nvSpPr>
        <p:spPr>
          <a:xfrm>
            <a:off x="777240" y="436623"/>
            <a:ext cx="7543800" cy="9144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80000"/>
              </a:lnSpc>
              <a:spcAft>
                <a:spcPts val="500"/>
              </a:spcAft>
            </a:pPr>
            <a:r>
              <a:rPr lang="en-US" sz="3500" dirty="0" smtClean="0">
                <a:solidFill>
                  <a:schemeClr val="bg1">
                    <a:lumMod val="85000"/>
                  </a:schemeClr>
                </a:solidFill>
                <a:effectLst/>
              </a:rPr>
              <a:t>Normative Ethics</a:t>
            </a:r>
          </a:p>
          <a:p>
            <a:pPr algn="ctr">
              <a:lnSpc>
                <a:spcPct val="80000"/>
              </a:lnSpc>
              <a:spcAft>
                <a:spcPts val="500"/>
              </a:spcAft>
            </a:pPr>
            <a:r>
              <a:rPr lang="en-US" sz="3500" dirty="0" smtClean="0">
                <a:solidFill>
                  <a:schemeClr val="bg1">
                    <a:lumMod val="85000"/>
                  </a:schemeClr>
                </a:solidFill>
                <a:effectLst/>
              </a:rPr>
              <a:t>(1) Virtue Ethics</a:t>
            </a:r>
            <a:endParaRPr lang="en-US" sz="3500" dirty="0">
              <a:solidFill>
                <a:schemeClr val="bg1">
                  <a:lumMod val="85000"/>
                </a:schemeClr>
              </a:solidFill>
              <a:effectLst/>
            </a:endParaRPr>
          </a:p>
        </p:txBody>
      </p:sp>
      <p:sp>
        <p:nvSpPr>
          <p:cNvPr id="3" name="Title 2"/>
          <p:cNvSpPr txBox="1">
            <a:spLocks/>
          </p:cNvSpPr>
          <p:nvPr/>
        </p:nvSpPr>
        <p:spPr>
          <a:xfrm>
            <a:off x="557752" y="2710849"/>
            <a:ext cx="7543800" cy="9144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500" dirty="0">
                <a:solidFill>
                  <a:srgbClr val="D9D9D9"/>
                </a:solidFill>
                <a:effectLst/>
              </a:rPr>
              <a:t>Virtue ethics is concerned with the character traits of a person as the object of moral inquiry. </a:t>
            </a:r>
            <a:endParaRPr lang="en-US" sz="2500" dirty="0" smtClean="0">
              <a:solidFill>
                <a:srgbClr val="D9D9D9"/>
              </a:solidFill>
              <a:effectLst/>
            </a:endParaRPr>
          </a:p>
          <a:p>
            <a:endParaRPr lang="en-US" sz="2500" dirty="0">
              <a:solidFill>
                <a:srgbClr val="D9D9D9"/>
              </a:solidFill>
              <a:effectLst/>
            </a:endParaRPr>
          </a:p>
        </p:txBody>
      </p:sp>
      <p:sp>
        <p:nvSpPr>
          <p:cNvPr id="4" name="Rectangle 3"/>
          <p:cNvSpPr/>
          <p:nvPr/>
        </p:nvSpPr>
        <p:spPr>
          <a:xfrm>
            <a:off x="1968743" y="5815695"/>
            <a:ext cx="7543800" cy="477054"/>
          </a:xfrm>
          <a:prstGeom prst="rect">
            <a:avLst/>
          </a:prstGeom>
        </p:spPr>
        <p:txBody>
          <a:bodyPr wrap="square">
            <a:spAutoFit/>
          </a:bodyPr>
          <a:lstStyle/>
          <a:p>
            <a:r>
              <a:rPr lang="en-US" sz="2500" dirty="0" smtClean="0"/>
              <a:t>Can you think of an example from the video?</a:t>
            </a:r>
            <a:endParaRPr lang="en-US" sz="2500" dirty="0"/>
          </a:p>
        </p:txBody>
      </p:sp>
    </p:spTree>
    <p:extLst>
      <p:ext uri="{BB962C8B-B14F-4D97-AF65-F5344CB8AC3E}">
        <p14:creationId xmlns:p14="http://schemas.microsoft.com/office/powerpoint/2010/main" val="846270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hain.jpg"/>
          <p:cNvPicPr>
            <a:picLocks noChangeAspect="1"/>
          </p:cNvPicPr>
          <p:nvPr/>
        </p:nvPicPr>
        <p:blipFill rotWithShape="1">
          <a:blip r:embed="rId3" cstate="screen">
            <a:alphaModFix amt="70000"/>
            <a:extLst>
              <a:ext uri="{28A0092B-C50C-407E-A947-70E740481C1C}">
                <a14:useLocalDpi xmlns:a14="http://schemas.microsoft.com/office/drawing/2010/main"/>
              </a:ext>
            </a:extLst>
          </a:blip>
          <a:srcRect t="323" r="11111" b="-323"/>
          <a:stretch/>
        </p:blipFill>
        <p:spPr>
          <a:xfrm>
            <a:off x="0" y="0"/>
            <a:ext cx="9144000" cy="6858000"/>
          </a:xfrm>
          <a:prstGeom prst="rect">
            <a:avLst/>
          </a:prstGeom>
        </p:spPr>
      </p:pic>
      <p:sp>
        <p:nvSpPr>
          <p:cNvPr id="2" name="Title 2"/>
          <p:cNvSpPr txBox="1">
            <a:spLocks/>
          </p:cNvSpPr>
          <p:nvPr/>
        </p:nvSpPr>
        <p:spPr>
          <a:xfrm>
            <a:off x="391929" y="781572"/>
            <a:ext cx="4436635" cy="9144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80000"/>
              </a:lnSpc>
              <a:spcAft>
                <a:spcPts val="500"/>
              </a:spcAft>
            </a:pPr>
            <a:r>
              <a:rPr lang="en-US" sz="3500" dirty="0" smtClean="0">
                <a:effectLst/>
              </a:rPr>
              <a:t>Normative Ethics</a:t>
            </a:r>
          </a:p>
          <a:p>
            <a:pPr algn="ctr">
              <a:lnSpc>
                <a:spcPct val="80000"/>
              </a:lnSpc>
              <a:spcAft>
                <a:spcPts val="500"/>
              </a:spcAft>
            </a:pPr>
            <a:r>
              <a:rPr lang="en-US" sz="3500" dirty="0" smtClean="0">
                <a:effectLst/>
              </a:rPr>
              <a:t>(2) Deontology</a:t>
            </a:r>
            <a:endParaRPr lang="en-US" sz="3500" dirty="0">
              <a:effectLst/>
            </a:endParaRPr>
          </a:p>
        </p:txBody>
      </p:sp>
      <p:sp>
        <p:nvSpPr>
          <p:cNvPr id="3" name="Title 2"/>
          <p:cNvSpPr txBox="1">
            <a:spLocks/>
          </p:cNvSpPr>
          <p:nvPr/>
        </p:nvSpPr>
        <p:spPr>
          <a:xfrm>
            <a:off x="391929" y="1870289"/>
            <a:ext cx="7543800" cy="9144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500" dirty="0">
                <a:effectLst/>
              </a:rPr>
              <a:t>Deontology is concerned with the sense of duty or obligation of a person as the object of moral inquiry. </a:t>
            </a:r>
          </a:p>
        </p:txBody>
      </p:sp>
      <p:sp>
        <p:nvSpPr>
          <p:cNvPr id="4" name="Rectangle 3"/>
          <p:cNvSpPr/>
          <p:nvPr/>
        </p:nvSpPr>
        <p:spPr>
          <a:xfrm>
            <a:off x="3460146" y="4870369"/>
            <a:ext cx="5230757" cy="477054"/>
          </a:xfrm>
          <a:prstGeom prst="rect">
            <a:avLst/>
          </a:prstGeom>
        </p:spPr>
        <p:txBody>
          <a:bodyPr wrap="square">
            <a:spAutoFit/>
          </a:bodyPr>
          <a:lstStyle/>
          <a:p>
            <a:r>
              <a:rPr lang="en-US" sz="2500" dirty="0" smtClean="0"/>
              <a:t>What is an example from video?</a:t>
            </a:r>
            <a:endParaRPr lang="en-US" sz="2500" dirty="0"/>
          </a:p>
        </p:txBody>
      </p:sp>
    </p:spTree>
    <p:extLst>
      <p:ext uri="{BB962C8B-B14F-4D97-AF65-F5344CB8AC3E}">
        <p14:creationId xmlns:p14="http://schemas.microsoft.com/office/powerpoint/2010/main" val="1182237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ilk187.jpg"/>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r="11348"/>
          <a:stretch/>
        </p:blipFill>
        <p:spPr>
          <a:xfrm>
            <a:off x="0" y="0"/>
            <a:ext cx="9144000" cy="6858000"/>
          </a:xfrm>
          <a:prstGeom prst="rect">
            <a:avLst/>
          </a:prstGeom>
        </p:spPr>
      </p:pic>
      <p:sp>
        <p:nvSpPr>
          <p:cNvPr id="2" name="Title 2"/>
          <p:cNvSpPr txBox="1">
            <a:spLocks/>
          </p:cNvSpPr>
          <p:nvPr/>
        </p:nvSpPr>
        <p:spPr>
          <a:xfrm>
            <a:off x="234951" y="665520"/>
            <a:ext cx="7543800" cy="9144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80000"/>
              </a:lnSpc>
              <a:spcAft>
                <a:spcPts val="500"/>
              </a:spcAft>
            </a:pPr>
            <a:r>
              <a:rPr lang="en-US" sz="3500" dirty="0" smtClean="0">
                <a:effectLst/>
              </a:rPr>
              <a:t>Normative Ethics</a:t>
            </a:r>
          </a:p>
          <a:p>
            <a:pPr algn="ctr">
              <a:lnSpc>
                <a:spcPct val="80000"/>
              </a:lnSpc>
              <a:spcAft>
                <a:spcPts val="500"/>
              </a:spcAft>
            </a:pPr>
            <a:r>
              <a:rPr lang="en-US" sz="3500" dirty="0" smtClean="0">
                <a:effectLst/>
              </a:rPr>
              <a:t>(3) Consequentialism</a:t>
            </a:r>
            <a:endParaRPr lang="en-US" sz="3500" dirty="0">
              <a:effectLst/>
            </a:endParaRPr>
          </a:p>
        </p:txBody>
      </p:sp>
      <p:sp>
        <p:nvSpPr>
          <p:cNvPr id="3" name="Title 2"/>
          <p:cNvSpPr txBox="1">
            <a:spLocks/>
          </p:cNvSpPr>
          <p:nvPr/>
        </p:nvSpPr>
        <p:spPr>
          <a:xfrm>
            <a:off x="777240" y="2981364"/>
            <a:ext cx="7543800" cy="9144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500" dirty="0">
                <a:solidFill>
                  <a:srgbClr val="000000"/>
                </a:solidFill>
                <a:effectLst/>
              </a:rPr>
              <a:t>Consequentialism is concerned with the outcome of a person’s decision as the object of moral inquiry. </a:t>
            </a:r>
          </a:p>
        </p:txBody>
      </p:sp>
      <p:sp>
        <p:nvSpPr>
          <p:cNvPr id="4" name="Rectangle 3"/>
          <p:cNvSpPr/>
          <p:nvPr/>
        </p:nvSpPr>
        <p:spPr>
          <a:xfrm>
            <a:off x="1276717" y="5341244"/>
            <a:ext cx="7543800" cy="477054"/>
          </a:xfrm>
          <a:prstGeom prst="rect">
            <a:avLst/>
          </a:prstGeom>
        </p:spPr>
        <p:txBody>
          <a:bodyPr wrap="square">
            <a:spAutoFit/>
          </a:bodyPr>
          <a:lstStyle/>
          <a:p>
            <a:r>
              <a:rPr lang="en-US" sz="2500" dirty="0" smtClean="0">
                <a:solidFill>
                  <a:srgbClr val="000000"/>
                </a:solidFill>
              </a:rPr>
              <a:t>What’s an example you can think of from the video?</a:t>
            </a:r>
            <a:endParaRPr lang="en-US" sz="2500" dirty="0">
              <a:solidFill>
                <a:srgbClr val="000000"/>
              </a:solidFill>
            </a:endParaRPr>
          </a:p>
        </p:txBody>
      </p:sp>
    </p:spTree>
    <p:extLst>
      <p:ext uri="{BB962C8B-B14F-4D97-AF65-F5344CB8AC3E}">
        <p14:creationId xmlns:p14="http://schemas.microsoft.com/office/powerpoint/2010/main" val="2632445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ckbuck_Antelope_0007.jpg"/>
          <p:cNvPicPr>
            <a:picLocks noChangeAspect="1"/>
          </p:cNvPicPr>
          <p:nvPr/>
        </p:nvPicPr>
        <p:blipFill rotWithShape="1">
          <a:blip r:embed="rId3" cstate="screen">
            <a:alphaModFix amt="70000"/>
            <a:extLst>
              <a:ext uri="{28A0092B-C50C-407E-A947-70E740481C1C}">
                <a14:useLocalDpi xmlns:a14="http://schemas.microsoft.com/office/drawing/2010/main"/>
              </a:ext>
            </a:extLst>
          </a:blip>
          <a:srcRect l="11100"/>
          <a:stretch/>
        </p:blipFill>
        <p:spPr>
          <a:xfrm>
            <a:off x="0" y="0"/>
            <a:ext cx="9144000" cy="6858000"/>
          </a:xfrm>
          <a:prstGeom prst="rect">
            <a:avLst/>
          </a:prstGeom>
        </p:spPr>
      </p:pic>
      <p:sp>
        <p:nvSpPr>
          <p:cNvPr id="2" name="Title 2"/>
          <p:cNvSpPr txBox="1">
            <a:spLocks/>
          </p:cNvSpPr>
          <p:nvPr/>
        </p:nvSpPr>
        <p:spPr>
          <a:xfrm>
            <a:off x="777240" y="436623"/>
            <a:ext cx="7543800" cy="9144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80000"/>
              </a:lnSpc>
              <a:spcAft>
                <a:spcPts val="500"/>
              </a:spcAft>
            </a:pPr>
            <a:r>
              <a:rPr lang="en-US" sz="3500" dirty="0" smtClean="0">
                <a:effectLst/>
              </a:rPr>
              <a:t>Environmental Ethics</a:t>
            </a:r>
          </a:p>
        </p:txBody>
      </p:sp>
      <p:sp>
        <p:nvSpPr>
          <p:cNvPr id="3" name="Title 2"/>
          <p:cNvSpPr txBox="1">
            <a:spLocks/>
          </p:cNvSpPr>
          <p:nvPr/>
        </p:nvSpPr>
        <p:spPr>
          <a:xfrm>
            <a:off x="591720" y="1339249"/>
            <a:ext cx="7543800" cy="9144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500" dirty="0" smtClean="0">
                <a:effectLst/>
              </a:rPr>
              <a:t>Natural entities</a:t>
            </a:r>
          </a:p>
          <a:p>
            <a:endParaRPr lang="en-US" sz="2500" dirty="0">
              <a:effectLst/>
            </a:endParaRPr>
          </a:p>
          <a:p>
            <a:pPr algn="r"/>
            <a:r>
              <a:rPr lang="en-US" sz="2500" dirty="0" smtClean="0">
                <a:effectLst/>
              </a:rPr>
              <a:t>Realm of moral considerability</a:t>
            </a:r>
          </a:p>
          <a:p>
            <a:endParaRPr lang="en-US" sz="2500" dirty="0">
              <a:effectLst/>
            </a:endParaRPr>
          </a:p>
          <a:p>
            <a:r>
              <a:rPr lang="en-US" sz="2500" dirty="0" smtClean="0">
                <a:effectLst/>
              </a:rPr>
              <a:t>Instrumental values</a:t>
            </a:r>
          </a:p>
          <a:p>
            <a:endParaRPr lang="en-US" sz="2500" dirty="0">
              <a:effectLst/>
            </a:endParaRPr>
          </a:p>
          <a:p>
            <a:pPr algn="r"/>
            <a:r>
              <a:rPr lang="en-US" sz="2500" dirty="0" smtClean="0">
                <a:effectLst/>
              </a:rPr>
              <a:t>Intrinsic values</a:t>
            </a:r>
          </a:p>
          <a:p>
            <a:endParaRPr lang="en-US" sz="2500" dirty="0">
              <a:effectLst/>
            </a:endParaRPr>
          </a:p>
          <a:p>
            <a:r>
              <a:rPr lang="en-US" sz="2500" dirty="0" smtClean="0">
                <a:effectLst/>
              </a:rPr>
              <a:t>Anthropocentrism</a:t>
            </a:r>
          </a:p>
          <a:p>
            <a:endParaRPr lang="en-US" sz="2500" dirty="0">
              <a:effectLst/>
            </a:endParaRPr>
          </a:p>
          <a:p>
            <a:pPr algn="r"/>
            <a:r>
              <a:rPr lang="en-US" sz="2500" dirty="0" smtClean="0">
                <a:effectLst/>
              </a:rPr>
              <a:t>Nonanthropocentrism</a:t>
            </a:r>
            <a:endParaRPr lang="en-US" sz="2500" dirty="0">
              <a:effectLst/>
            </a:endParaRPr>
          </a:p>
        </p:txBody>
      </p:sp>
    </p:spTree>
    <p:extLst>
      <p:ext uri="{BB962C8B-B14F-4D97-AF65-F5344CB8AC3E}">
        <p14:creationId xmlns:p14="http://schemas.microsoft.com/office/powerpoint/2010/main" val="1858184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777240" y="337893"/>
            <a:ext cx="7543800" cy="9144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80000"/>
              </a:lnSpc>
              <a:spcAft>
                <a:spcPts val="500"/>
              </a:spcAft>
            </a:pPr>
            <a:r>
              <a:rPr lang="en-US" sz="2500" dirty="0" smtClean="0">
                <a:effectLst/>
              </a:rPr>
              <a:t>Read your handout</a:t>
            </a:r>
          </a:p>
          <a:p>
            <a:pPr algn="ctr">
              <a:lnSpc>
                <a:spcPct val="80000"/>
              </a:lnSpc>
              <a:spcAft>
                <a:spcPts val="500"/>
              </a:spcAft>
            </a:pPr>
            <a:endParaRPr lang="en-US" sz="2500" dirty="0">
              <a:effectLst/>
            </a:endParaRPr>
          </a:p>
          <a:p>
            <a:pPr algn="ctr">
              <a:lnSpc>
                <a:spcPct val="80000"/>
              </a:lnSpc>
              <a:spcAft>
                <a:spcPts val="500"/>
              </a:spcAft>
            </a:pPr>
            <a:r>
              <a:rPr lang="en-US" sz="2500" dirty="0" smtClean="0">
                <a:effectLst/>
              </a:rPr>
              <a:t>Look and identify what is ethically relevant </a:t>
            </a:r>
          </a:p>
          <a:p>
            <a:pPr algn="ctr">
              <a:lnSpc>
                <a:spcPct val="80000"/>
              </a:lnSpc>
              <a:spcAft>
                <a:spcPts val="500"/>
              </a:spcAft>
            </a:pPr>
            <a:endParaRPr lang="en-US" sz="2500" dirty="0" smtClean="0">
              <a:effectLst/>
            </a:endParaRPr>
          </a:p>
          <a:p>
            <a:pPr algn="ctr">
              <a:lnSpc>
                <a:spcPct val="80000"/>
              </a:lnSpc>
              <a:spcAft>
                <a:spcPts val="500"/>
              </a:spcAft>
            </a:pPr>
            <a:r>
              <a:rPr lang="en-US" sz="2500" dirty="0" smtClean="0">
                <a:effectLst/>
              </a:rPr>
              <a:t>Class discussion follows about:</a:t>
            </a:r>
          </a:p>
          <a:p>
            <a:pPr algn="ctr">
              <a:lnSpc>
                <a:spcPct val="80000"/>
              </a:lnSpc>
              <a:spcAft>
                <a:spcPts val="500"/>
              </a:spcAft>
            </a:pPr>
            <a:endParaRPr lang="en-US" sz="2500" dirty="0">
              <a:effectLst/>
            </a:endParaRPr>
          </a:p>
          <a:p>
            <a:pPr lvl="0"/>
            <a:r>
              <a:rPr lang="en-US" sz="2500" dirty="0" smtClean="0">
                <a:effectLst/>
              </a:rPr>
              <a:t>1) Describe </a:t>
            </a:r>
            <a:r>
              <a:rPr lang="en-US" sz="2500" dirty="0">
                <a:effectLst/>
              </a:rPr>
              <a:t>the conflicting environmental ethics that a poacher who turns into a ranger goes through. </a:t>
            </a:r>
          </a:p>
          <a:p>
            <a:pPr lvl="0"/>
            <a:endParaRPr lang="en-US" sz="2500" dirty="0" smtClean="0">
              <a:effectLst/>
            </a:endParaRPr>
          </a:p>
          <a:p>
            <a:pPr lvl="0"/>
            <a:r>
              <a:rPr lang="en-US" sz="2500" dirty="0" smtClean="0">
                <a:effectLst/>
              </a:rPr>
              <a:t>2) How </a:t>
            </a:r>
            <a:r>
              <a:rPr lang="en-US" sz="2500" dirty="0">
                <a:effectLst/>
              </a:rPr>
              <a:t>do the conflicting environmental ethics fit into virtue ethics versus deontological ethics versus consequentialism? Into anthropocentric versus nonanthropocentric environmental ethics?</a:t>
            </a:r>
          </a:p>
          <a:p>
            <a:pPr lvl="0"/>
            <a:endParaRPr lang="en-US" sz="2500" dirty="0" smtClean="0">
              <a:effectLst/>
            </a:endParaRPr>
          </a:p>
          <a:p>
            <a:pPr lvl="0"/>
            <a:r>
              <a:rPr lang="en-US" sz="2500" dirty="0" smtClean="0">
                <a:effectLst/>
              </a:rPr>
              <a:t>3) Do </a:t>
            </a:r>
            <a:r>
              <a:rPr lang="en-US" sz="2500" dirty="0">
                <a:effectLst/>
              </a:rPr>
              <a:t>you think the decision to kill poachers to save elephants is justified? Why?</a:t>
            </a:r>
          </a:p>
          <a:p>
            <a:pPr algn="ctr">
              <a:lnSpc>
                <a:spcPct val="80000"/>
              </a:lnSpc>
              <a:spcAft>
                <a:spcPts val="500"/>
              </a:spcAft>
            </a:pPr>
            <a:endParaRPr lang="en-US" sz="2500" dirty="0">
              <a:effectLst/>
            </a:endParaRPr>
          </a:p>
        </p:txBody>
      </p:sp>
    </p:spTree>
    <p:extLst>
      <p:ext uri="{BB962C8B-B14F-4D97-AF65-F5344CB8AC3E}">
        <p14:creationId xmlns:p14="http://schemas.microsoft.com/office/powerpoint/2010/main" val="40927839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mplegreen">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simplegreen.thmx</Template>
  <TotalTime>567</TotalTime>
  <Words>320</Words>
  <Application>Microsoft Office PowerPoint</Application>
  <PresentationFormat>On-screen Show (4:3)</PresentationFormat>
  <Paragraphs>51</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Georgia</vt:lpstr>
      <vt:lpstr>Wingdings</vt:lpstr>
      <vt:lpstr>simplegreen</vt:lpstr>
      <vt:lpstr>Kenya’s Conservation Militia:  An Interdisciplinary Case Study</vt:lpstr>
      <vt:lpstr>PowerPoint Presentation</vt:lpstr>
      <vt:lpstr>PowerPoint Presentation</vt:lpstr>
      <vt:lpstr>PowerPoint Presentation</vt:lpstr>
      <vt:lpstr>PowerPoint Presentation</vt:lpstr>
      <vt:lpstr>PowerPoint Presentation</vt:lpstr>
      <vt:lpstr>PowerPoint Presentation</vt:lpstr>
    </vt:vector>
  </TitlesOfParts>
  <Company>ASU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Kenya’s Conservation Militia:  An Interdisciplinary Case Study</dc:title>
  <dc:creator>Caroline Appleton</dc:creator>
  <cp:lastModifiedBy>Melissa Andreychek</cp:lastModifiedBy>
  <cp:revision>24</cp:revision>
  <dcterms:created xsi:type="dcterms:W3CDTF">2013-03-18T00:37:29Z</dcterms:created>
  <dcterms:modified xsi:type="dcterms:W3CDTF">2014-03-28T18:36:54Z</dcterms:modified>
</cp:coreProperties>
</file>