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2" roundtripDataSignature="AMtx7mhUSgo4Cra4gzpj2vyLmfh5qjiw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55" autoAdjust="0"/>
    <p:restoredTop sz="86445" autoAdjust="0"/>
  </p:normalViewPr>
  <p:slideViewPr>
    <p:cSldViewPr snapToGrid="0">
      <p:cViewPr varScale="1">
        <p:scale>
          <a:sx n="103" d="100"/>
          <a:sy n="103" d="100"/>
        </p:scale>
        <p:origin x="712" y="1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1" dirty="0"/>
              <a:t>Notes for Instructor: </a:t>
            </a:r>
            <a:r>
              <a:rPr lang="en-US" dirty="0"/>
              <a:t>What are some advantages and disadvantages to having raised container beds for garden spaces </a:t>
            </a: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vs. in-ground gardens</a:t>
            </a:r>
            <a:r>
              <a:rPr lang="en-US" dirty="0"/>
              <a:t>? </a:t>
            </a:r>
            <a:endParaRPr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dirty="0"/>
              <a:t>Notes for Instructor: </a:t>
            </a:r>
            <a:r>
              <a:rPr lang="en-US" sz="1400" dirty="0"/>
              <a:t>Clarke et al. especially underscore proactive climate change resilience as a benefit of cities that actively promote community garden planning, investment, and implementation. In cities with more gardens, resilience and recovery (both social and ecological) from natural disasters is quicker because of the ecological and social supports the gardens provide.   </a:t>
            </a:r>
            <a:endParaRPr sz="1400" dirty="0"/>
          </a:p>
        </p:txBody>
      </p:sp>
      <p:sp>
        <p:nvSpPr>
          <p:cNvPr id="107" name="Google Shape;10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1" dirty="0"/>
              <a:t>Notes for Instructor: </a:t>
            </a:r>
            <a:r>
              <a:rPr lang="en-US" dirty="0"/>
              <a:t>How do community gardens alleviate some downward pressure on disadvantaged communities, including poverty, poor nutrition, lack of access to fresh food, fear of crime, and social dysfunction? What are the benefits to this child of spending his day this way?</a:t>
            </a:r>
            <a:endParaRPr dirty="0"/>
          </a:p>
        </p:txBody>
      </p:sp>
      <p:sp>
        <p:nvSpPr>
          <p:cNvPr id="118" name="Google Shape;11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1" dirty="0"/>
              <a:t>Notes for Instructor: </a:t>
            </a:r>
            <a:r>
              <a:rPr lang="en-US" dirty="0"/>
              <a:t>Baltimore, a city with high poverty and abandoned lots, but also a rich history of grassroots community gardens, shows its struggling side in this picture. These boundary spaces might be appropriated for community garden enrichment, given adequate city support and planning. </a:t>
            </a:r>
            <a:endParaRPr dirty="0"/>
          </a:p>
        </p:txBody>
      </p:sp>
      <p:sp>
        <p:nvSpPr>
          <p:cNvPr id="128" name="Google Shape;128;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1" dirty="0"/>
              <a:t>Notes for Instructor: </a:t>
            </a:r>
            <a:r>
              <a:rPr lang="en-US" dirty="0"/>
              <a:t>This image of a Robert E. Lee statue in New Orleans typifies the cultures of oppression and historic inequality faced by BIPOC Americans. 20</a:t>
            </a:r>
            <a:r>
              <a:rPr lang="en-US" baseline="30000" dirty="0"/>
              <a:t>th</a:t>
            </a:r>
            <a:r>
              <a:rPr lang="en-US" dirty="0"/>
              <a:t> century “white flight” to the suburbs, redlining, and disinvestment in urban communities during a time of mass incarceration have all contributed to the enduring inequalities of income, education, and quality of life in marginalized communities. </a:t>
            </a:r>
            <a:endParaRPr dirty="0"/>
          </a:p>
        </p:txBody>
      </p:sp>
      <p:sp>
        <p:nvSpPr>
          <p:cNvPr id="137" name="Google Shape;13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1" dirty="0"/>
              <a:t>Notes for Instructor: </a:t>
            </a:r>
            <a:r>
              <a:rPr lang="en-US" dirty="0"/>
              <a:t>There may also be emerging contaminants that affect soil health, including PFAS or “forever” chemicals. </a:t>
            </a:r>
            <a:endParaRPr dirty="0"/>
          </a:p>
        </p:txBody>
      </p:sp>
      <p:sp>
        <p:nvSpPr>
          <p:cNvPr id="146" name="Google Shape;14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i="1" dirty="0"/>
              <a:t>Notes for Instructor: </a:t>
            </a:r>
            <a:r>
              <a:rPr lang="en-US" dirty="0"/>
              <a:t>Once garden spaces are established, governed, tested, and remediated, there may be fewer toxic concerns about using the space in the future. Though external sources of contamination from roadways, air, and rainfall may continue, the initial task of converting a space from a legacy industrial </a:t>
            </a:r>
            <a:r>
              <a:rPr lang="en-US" dirty="0" err="1"/>
              <a:t>brownscape</a:t>
            </a:r>
            <a:r>
              <a:rPr lang="en-US" dirty="0"/>
              <a:t> to a garden may present the greatest challenges in terms of toxicology, governance, domain, and participation. </a:t>
            </a:r>
            <a:endParaRPr dirty="0"/>
          </a:p>
        </p:txBody>
      </p:sp>
      <p:sp>
        <p:nvSpPr>
          <p:cNvPr id="155" name="Google Shape;15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a:spLocks noGrp="1"/>
          </p:cNvSpPr>
          <p:nvPr>
            <p:ph type="pic" idx="2"/>
          </p:nvPr>
        </p:nvSpPr>
        <p:spPr>
          <a:xfrm>
            <a:off x="5183188" y="987425"/>
            <a:ext cx="6172200" cy="4873625"/>
          </a:xfrm>
          <a:prstGeom prst="rect">
            <a:avLst/>
          </a:prstGeom>
          <a:noFill/>
          <a:ln>
            <a:noFill/>
          </a:ln>
        </p:spPr>
      </p:sp>
      <p:sp>
        <p:nvSpPr>
          <p:cNvPr id="68" name="Google Shape;68;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sa/4.0/"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hyperlink" Target="https://doi.org/10.3351/ppp.2019.339673266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s://doi.org/10.3351/ppp.2019.3396732665"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hyperlink" Target="https://doi.org/10.3351/ppp.2019.3396732665"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hyperlink" Target="https://doi.org/10.1007/s10460-021-10236-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hyperlink" Target="https://doi.org/10.1007/s10460-021-10236-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hyperlink" Target="https://doi.org/10.1007/s10460-021-10236-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grpSp>
        <p:nvGrpSpPr>
          <p:cNvPr id="91" name="Google Shape;91;p1">
            <a:extLst>
              <a:ext uri="{C183D7F6-B498-43B3-948B-1728B52AA6E4}">
                <adec:decorative xmlns:adec="http://schemas.microsoft.com/office/drawing/2017/decorative" val="1"/>
              </a:ext>
            </a:extLst>
          </p:cNvPr>
          <p:cNvGrpSpPr/>
          <p:nvPr/>
        </p:nvGrpSpPr>
        <p:grpSpPr>
          <a:xfrm flipH="1">
            <a:off x="9676747" y="0"/>
            <a:ext cx="2514948" cy="2174333"/>
            <a:chOff x="-305" y="-4155"/>
            <a:chExt cx="2514948" cy="2174333"/>
          </a:xfrm>
        </p:grpSpPr>
        <p:sp>
          <p:nvSpPr>
            <p:cNvPr id="92" name="Google Shape;92;p1"/>
            <p:cNvSpPr/>
            <p:nvPr/>
          </p:nvSpPr>
          <p:spPr>
            <a:xfrm>
              <a:off x="-305" y="0"/>
              <a:ext cx="2514948" cy="2170178"/>
            </a:xfrm>
            <a:custGeom>
              <a:avLst/>
              <a:gdLst/>
              <a:ahLst/>
              <a:cxnLst/>
              <a:rect l="l" t="t" r="r" b="b"/>
              <a:pathLst>
                <a:path w="2514948" h="2170178" extrusionOk="0">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1"/>
            <p:cNvSpPr/>
            <p:nvPr/>
          </p:nvSpPr>
          <p:spPr>
            <a:xfrm>
              <a:off x="-305" y="-4155"/>
              <a:ext cx="2493062" cy="1947896"/>
            </a:xfrm>
            <a:custGeom>
              <a:avLst/>
              <a:gdLst/>
              <a:ahLst/>
              <a:cxnLst/>
              <a:rect l="l" t="t" r="r" b="b"/>
              <a:pathLst>
                <a:path w="2493062" h="1947896" extrusionOk="0">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p:cNvSpPr/>
            <p:nvPr/>
          </p:nvSpPr>
          <p:spPr>
            <a:xfrm>
              <a:off x="-305" y="0"/>
              <a:ext cx="2501089" cy="1972702"/>
            </a:xfrm>
            <a:custGeom>
              <a:avLst/>
              <a:gdLst/>
              <a:ahLst/>
              <a:cxnLst/>
              <a:rect l="l" t="t" r="r" b="b"/>
              <a:pathLst>
                <a:path w="2501089" h="1972702" extrusionOk="0">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Calibri"/>
                <a:ea typeface="Calibri"/>
                <a:cs typeface="Calibri"/>
                <a:sym typeface="Calibri"/>
              </a:endParaRPr>
            </a:p>
          </p:txBody>
        </p:sp>
        <p:sp>
          <p:nvSpPr>
            <p:cNvPr id="95" name="Google Shape;95;p1"/>
            <p:cNvSpPr/>
            <p:nvPr/>
          </p:nvSpPr>
          <p:spPr>
            <a:xfrm>
              <a:off x="305" y="1"/>
              <a:ext cx="2491105" cy="1943661"/>
            </a:xfrm>
            <a:custGeom>
              <a:avLst/>
              <a:gdLst/>
              <a:ahLst/>
              <a:cxnLst/>
              <a:rect l="l" t="t" r="r" b="b"/>
              <a:pathLst>
                <a:path w="2491105" h="1943661" extrusionOk="0">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97" name="Google Shape;97;p1">
            <a:extLst>
              <a:ext uri="{C183D7F6-B498-43B3-948B-1728B52AA6E4}">
                <adec:decorative xmlns:adec="http://schemas.microsoft.com/office/drawing/2017/decorative" val="1"/>
              </a:ext>
            </a:extLst>
          </p:cNvPr>
          <p:cNvGrpSpPr/>
          <p:nvPr/>
        </p:nvGrpSpPr>
        <p:grpSpPr>
          <a:xfrm rot="10800000" flipH="1">
            <a:off x="-305" y="4322879"/>
            <a:ext cx="3378428" cy="2535121"/>
            <a:chOff x="-305" y="-1"/>
            <a:chExt cx="3832880" cy="2876136"/>
          </a:xfrm>
        </p:grpSpPr>
        <p:sp>
          <p:nvSpPr>
            <p:cNvPr id="98" name="Google Shape;98;p1"/>
            <p:cNvSpPr/>
            <p:nvPr/>
          </p:nvSpPr>
          <p:spPr>
            <a:xfrm>
              <a:off x="305" y="1"/>
              <a:ext cx="3815424" cy="2653659"/>
            </a:xfrm>
            <a:custGeom>
              <a:avLst/>
              <a:gdLst/>
              <a:ahLst/>
              <a:cxnLst/>
              <a:rect l="l" t="t" r="r" b="b"/>
              <a:pathLst>
                <a:path w="3815424" h="2653659" extrusionOk="0">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 name="Google Shape;99;p1"/>
            <p:cNvSpPr/>
            <p:nvPr/>
          </p:nvSpPr>
          <p:spPr>
            <a:xfrm>
              <a:off x="305" y="-1"/>
              <a:ext cx="3815424" cy="2653660"/>
            </a:xfrm>
            <a:custGeom>
              <a:avLst/>
              <a:gdLst/>
              <a:ahLst/>
              <a:cxnLst/>
              <a:rect l="l" t="t" r="r" b="b"/>
              <a:pathLst>
                <a:path w="3815424" h="2653660" extrusionOk="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1"/>
            <p:cNvSpPr/>
            <p:nvPr/>
          </p:nvSpPr>
          <p:spPr>
            <a:xfrm>
              <a:off x="-305" y="1"/>
              <a:ext cx="3815986" cy="2675935"/>
            </a:xfrm>
            <a:custGeom>
              <a:avLst/>
              <a:gdLst/>
              <a:ahLst/>
              <a:cxnLst/>
              <a:rect l="l" t="t" r="r" b="b"/>
              <a:pathLst>
                <a:path w="3815986" h="2675935" extrusionOk="0">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1"/>
            <p:cNvSpPr/>
            <p:nvPr/>
          </p:nvSpPr>
          <p:spPr>
            <a:xfrm>
              <a:off x="305" y="-1"/>
              <a:ext cx="3832270" cy="2876136"/>
            </a:xfrm>
            <a:custGeom>
              <a:avLst/>
              <a:gdLst/>
              <a:ahLst/>
              <a:cxnLst/>
              <a:rect l="l" t="t" r="r" b="b"/>
              <a:pathLst>
                <a:path w="3832270" h="2876136" extrusionOk="0">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3" name="Picture 2" descr="The SESYNC Logo - the letters SESYNC under a green arch">
            <a:extLst>
              <a:ext uri="{FF2B5EF4-FFF2-40B4-BE49-F238E27FC236}">
                <a16:creationId xmlns:a16="http://schemas.microsoft.com/office/drawing/2014/main" id="{84358ADF-0747-9B90-3651-0E24FAC6A2D6}"/>
              </a:ext>
            </a:extLst>
          </p:cNvPr>
          <p:cNvPicPr>
            <a:picLocks noChangeAspect="1"/>
          </p:cNvPicPr>
          <p:nvPr/>
        </p:nvPicPr>
        <p:blipFill>
          <a:blip r:embed="rId3"/>
          <a:stretch>
            <a:fillRect/>
          </a:stretch>
        </p:blipFill>
        <p:spPr>
          <a:xfrm>
            <a:off x="0" y="60959"/>
            <a:ext cx="2628747" cy="963874"/>
          </a:xfrm>
          <a:prstGeom prst="rect">
            <a:avLst/>
          </a:prstGeom>
        </p:spPr>
      </p:pic>
      <p:sp>
        <p:nvSpPr>
          <p:cNvPr id="6" name="TextBox 5">
            <a:extLst>
              <a:ext uri="{FF2B5EF4-FFF2-40B4-BE49-F238E27FC236}">
                <a16:creationId xmlns:a16="http://schemas.microsoft.com/office/drawing/2014/main" id="{993719AA-CCE7-0F63-AE6C-45154219D2FB}"/>
              </a:ext>
            </a:extLst>
          </p:cNvPr>
          <p:cNvSpPr txBox="1"/>
          <p:nvPr/>
        </p:nvSpPr>
        <p:spPr>
          <a:xfrm>
            <a:off x="885220" y="867249"/>
            <a:ext cx="11031166" cy="2585323"/>
          </a:xfrm>
          <a:prstGeom prst="rect">
            <a:avLst/>
          </a:prstGeom>
          <a:noFill/>
        </p:spPr>
        <p:txBody>
          <a:bodyPr wrap="square" rtlCol="0">
            <a:spAutoFit/>
          </a:bodyPr>
          <a:lstStyle/>
          <a:p>
            <a:pPr algn="ctr"/>
            <a:r>
              <a:rPr lang="en-US" sz="5400" b="1" dirty="0">
                <a:latin typeface="Calibri" panose="020F0502020204030204" pitchFamily="34" charset="0"/>
                <a:ea typeface="Calibri" panose="020F0502020204030204" pitchFamily="34" charset="0"/>
                <a:cs typeface="Calibri" panose="020F0502020204030204" pitchFamily="34" charset="0"/>
              </a:rPr>
              <a:t>Community Gardens: </a:t>
            </a:r>
            <a:br>
              <a:rPr lang="en-US" sz="5400" b="1" dirty="0">
                <a:latin typeface="Calibri" panose="020F0502020204030204" pitchFamily="34" charset="0"/>
                <a:ea typeface="Calibri" panose="020F0502020204030204" pitchFamily="34" charset="0"/>
                <a:cs typeface="Calibri" panose="020F0502020204030204" pitchFamily="34" charset="0"/>
              </a:rPr>
            </a:br>
            <a:r>
              <a:rPr lang="en-US" sz="5400" b="1" dirty="0">
                <a:solidFill>
                  <a:schemeClr val="tx1"/>
                </a:solidFill>
                <a:latin typeface="Calibri" panose="020F0502020204030204" pitchFamily="34" charset="0"/>
                <a:ea typeface="Calibri" panose="020F0502020204030204" pitchFamily="34" charset="0"/>
                <a:cs typeface="Calibri" panose="020F0502020204030204" pitchFamily="34" charset="0"/>
              </a:rPr>
              <a:t>Justice, Safety, and Climate Solutions </a:t>
            </a:r>
            <a:br>
              <a:rPr lang="en-US" sz="5400" b="1" dirty="0">
                <a:latin typeface="Calibri" panose="020F0502020204030204" pitchFamily="34" charset="0"/>
                <a:ea typeface="Calibri" panose="020F0502020204030204" pitchFamily="34" charset="0"/>
                <a:cs typeface="Calibri" panose="020F0502020204030204" pitchFamily="34" charset="0"/>
              </a:rPr>
            </a:br>
            <a:endParaRPr lang="en-US" sz="540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Features galvanized steel raised garden beds containing small plants in a community park setting.">
            <a:extLst>
              <a:ext uri="{FF2B5EF4-FFF2-40B4-BE49-F238E27FC236}">
                <a16:creationId xmlns:a16="http://schemas.microsoft.com/office/drawing/2014/main" id="{92351F98-A35B-B7CC-E59C-F11F7F2E30BD}"/>
              </a:ext>
            </a:extLst>
          </p:cNvPr>
          <p:cNvPicPr>
            <a:picLocks noChangeAspect="1"/>
          </p:cNvPicPr>
          <p:nvPr/>
        </p:nvPicPr>
        <p:blipFill>
          <a:blip r:embed="rId4"/>
          <a:stretch>
            <a:fillRect/>
          </a:stretch>
        </p:blipFill>
        <p:spPr>
          <a:xfrm>
            <a:off x="2628747" y="2733201"/>
            <a:ext cx="6934200" cy="3257550"/>
          </a:xfrm>
          <a:prstGeom prst="rect">
            <a:avLst/>
          </a:prstGeom>
        </p:spPr>
      </p:pic>
      <p:sp>
        <p:nvSpPr>
          <p:cNvPr id="9" name="TextBox 8">
            <a:extLst>
              <a:ext uri="{FF2B5EF4-FFF2-40B4-BE49-F238E27FC236}">
                <a16:creationId xmlns:a16="http://schemas.microsoft.com/office/drawing/2014/main" id="{778B2F53-01CA-0433-D336-D3472DB9F168}"/>
              </a:ext>
            </a:extLst>
          </p:cNvPr>
          <p:cNvSpPr txBox="1"/>
          <p:nvPr/>
        </p:nvSpPr>
        <p:spPr>
          <a:xfrm>
            <a:off x="2628747" y="6121807"/>
            <a:ext cx="6934200" cy="523220"/>
          </a:xfrm>
          <a:prstGeom prst="rect">
            <a:avLst/>
          </a:prstGeom>
          <a:noFill/>
        </p:spPr>
        <p:txBody>
          <a:bodyPr wrap="square" rtlCol="0">
            <a:spAutoFit/>
          </a:bodyPr>
          <a:lstStyle/>
          <a:p>
            <a:pPr lvl="0" algn="ctr"/>
            <a:r>
              <a:rPr lang="en-US" i="1" dirty="0">
                <a:latin typeface="Calibri" panose="020F0502020204030204" pitchFamily="34" charset="0"/>
                <a:ea typeface="Calibri" panose="020F0502020204030204" pitchFamily="34" charset="0"/>
                <a:cs typeface="Calibri" panose="020F0502020204030204" pitchFamily="34" charset="0"/>
              </a:rPr>
              <a:t>Community Garden, Queens West Sports Field, Hunters Point, Queens. Photo by Tdorante10 via Wikimedia Commons, </a:t>
            </a:r>
            <a:r>
              <a:rPr lang="en-US" i="1" u="sng" dirty="0">
                <a:solidFill>
                  <a:schemeClr val="accent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4.0</a:t>
            </a:r>
            <a:r>
              <a:rPr lang="en-US" i="1" dirty="0">
                <a:latin typeface="Calibri" panose="020F0502020204030204" pitchFamily="34" charset="0"/>
                <a:ea typeface="Calibri" panose="020F0502020204030204" pitchFamily="34" charset="0"/>
                <a:cs typeface="Calibri" panose="020F0502020204030204" pitchFamily="34" charset="0"/>
              </a:rPr>
              <a:t>.</a:t>
            </a:r>
            <a:endParaRPr lang="en-US"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AA23E1-1752-1137-3A8F-58A9CC99451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a:t>
            </a:fld>
            <a:endParaRPr lang="en-US"/>
          </a:p>
        </p:txBody>
      </p:sp>
      <p:sp>
        <p:nvSpPr>
          <p:cNvPr id="3" name="Title 2">
            <a:extLst>
              <a:ext uri="{FF2B5EF4-FFF2-40B4-BE49-F238E27FC236}">
                <a16:creationId xmlns:a16="http://schemas.microsoft.com/office/drawing/2014/main" id="{047B77EB-7A49-A3B8-CEF9-86187860D9BE}"/>
              </a:ext>
            </a:extLst>
          </p:cNvPr>
          <p:cNvSpPr txBox="1">
            <a:spLocks noGrp="1"/>
          </p:cNvSpPr>
          <p:nvPr>
            <p:ph type="title" idx="4294967295"/>
          </p:nvPr>
        </p:nvSpPr>
        <p:spPr>
          <a:xfrm>
            <a:off x="883112" y="911228"/>
            <a:ext cx="7727488" cy="14773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The Underutilized </a:t>
            </a:r>
            <a:r>
              <a:rPr lang="en-US" sz="30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R</a:t>
            </a:r>
            <a:r>
              <a:rPr kumimoji="0" lang="en-US" sz="3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ole </a:t>
            </a:r>
            <a:br>
              <a:rPr kumimoji="0" lang="en-US" sz="3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r>
              <a:rPr kumimoji="0" lang="en-US" sz="3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of Community Gardens in Improving Cities’ Adaptation to Climate Change: A Review</a:t>
            </a:r>
            <a:endParaRPr kumimoji="0" lang="en-US" sz="3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5" name="TextBox 4">
            <a:extLst>
              <a:ext uri="{FF2B5EF4-FFF2-40B4-BE49-F238E27FC236}">
                <a16:creationId xmlns:a16="http://schemas.microsoft.com/office/drawing/2014/main" id="{1C1D80C1-407D-71AE-61B8-C1E0A306B101}"/>
              </a:ext>
            </a:extLst>
          </p:cNvPr>
          <p:cNvSpPr txBox="1"/>
          <p:nvPr/>
        </p:nvSpPr>
        <p:spPr>
          <a:xfrm>
            <a:off x="657932" y="2351782"/>
            <a:ext cx="7309021" cy="615553"/>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Clarke et al. 2019: </a:t>
            </a:r>
            <a:r>
              <a:rPr lang="en-US" sz="1800" dirty="0">
                <a:latin typeface="Calibri" panose="020F0502020204030204" pitchFamily="34" charset="0"/>
                <a:cs typeface="Calibri" panose="020F0502020204030204" pitchFamily="34" charset="0"/>
                <a:hlinkClick r:id="rId4"/>
              </a:rPr>
              <a:t>https://doi.org/10.3351/ppp.2019.3396732665</a:t>
            </a:r>
            <a:endParaRPr lang="en-US" sz="1800" dirty="0"/>
          </a:p>
          <a:p>
            <a:endParaRPr lang="en-US" sz="1600" dirty="0"/>
          </a:p>
        </p:txBody>
      </p:sp>
      <p:sp>
        <p:nvSpPr>
          <p:cNvPr id="4" name="TextBox 3">
            <a:extLst>
              <a:ext uri="{FF2B5EF4-FFF2-40B4-BE49-F238E27FC236}">
                <a16:creationId xmlns:a16="http://schemas.microsoft.com/office/drawing/2014/main" id="{5C56CBC6-BA35-FA1A-D17C-7A79211FEDD9}"/>
              </a:ext>
            </a:extLst>
          </p:cNvPr>
          <p:cNvSpPr txBox="1"/>
          <p:nvPr/>
        </p:nvSpPr>
        <p:spPr>
          <a:xfrm>
            <a:off x="389106" y="3265457"/>
            <a:ext cx="7577847" cy="2727926"/>
          </a:xfrm>
          <a:prstGeom prst="rect">
            <a:avLst/>
          </a:prstGeom>
          <a:noFill/>
        </p:spPr>
        <p:txBody>
          <a:bodyPr wrap="square" rtlCol="0">
            <a:spAutoFit/>
          </a:bodyPr>
          <a:lstStyle/>
          <a:p>
            <a:pPr lvl="0">
              <a:lnSpc>
                <a:spcPct val="90000"/>
              </a:lnSpc>
              <a:spcAft>
                <a:spcPts val="1000"/>
              </a:spcAft>
            </a:pPr>
            <a:r>
              <a:rPr lang="en-US" sz="2400" b="1" dirty="0">
                <a:latin typeface="Calibri" panose="020F0502020204030204" pitchFamily="34" charset="0"/>
                <a:ea typeface="Calibri" panose="020F0502020204030204" pitchFamily="34" charset="0"/>
                <a:cs typeface="Calibri" panose="020F0502020204030204" pitchFamily="34" charset="0"/>
              </a:rPr>
              <a:t>Green Infrastructure</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Dispersal of the urban heat island effect</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Rainwater absorption and filtering </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Pollinator food and habitat </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Carbon sequestration from trees, shrubs, and annuals</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Climate change resilience: both proactive and reactive	</a:t>
            </a:r>
          </a:p>
        </p:txBody>
      </p:sp>
      <p:pic>
        <p:nvPicPr>
          <p:cNvPr id="6" name="Picture 5" descr="A yellow metal sign on a pole stating &quot;Buttterfly Garden,&quot; with pictures of butterflies and a flower garden in the foreground.">
            <a:extLst>
              <a:ext uri="{FF2B5EF4-FFF2-40B4-BE49-F238E27FC236}">
                <a16:creationId xmlns:a16="http://schemas.microsoft.com/office/drawing/2014/main" id="{DEA516A3-3853-C79A-29EA-1CFC888AD214}"/>
              </a:ext>
            </a:extLst>
          </p:cNvPr>
          <p:cNvPicPr>
            <a:picLocks noChangeAspect="1"/>
          </p:cNvPicPr>
          <p:nvPr/>
        </p:nvPicPr>
        <p:blipFill>
          <a:blip r:embed="rId5"/>
          <a:stretch>
            <a:fillRect/>
          </a:stretch>
        </p:blipFill>
        <p:spPr>
          <a:xfrm>
            <a:off x="8445137" y="1194311"/>
            <a:ext cx="3305175" cy="49625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CF1F65-AD14-6CE7-2591-346C5093C9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
        <p:nvSpPr>
          <p:cNvPr id="3" name="Title 2">
            <a:extLst>
              <a:ext uri="{FF2B5EF4-FFF2-40B4-BE49-F238E27FC236}">
                <a16:creationId xmlns:a16="http://schemas.microsoft.com/office/drawing/2014/main" id="{874ECB33-D575-614A-8184-D2B302D4E38C}"/>
              </a:ext>
            </a:extLst>
          </p:cNvPr>
          <p:cNvSpPr txBox="1">
            <a:spLocks noGrp="1"/>
          </p:cNvSpPr>
          <p:nvPr>
            <p:ph type="title" idx="4294967295"/>
          </p:nvPr>
        </p:nvSpPr>
        <p:spPr>
          <a:xfrm>
            <a:off x="3345833" y="498647"/>
            <a:ext cx="6636367"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a:lnSpc>
                <a:spcPct val="100000"/>
              </a:lnSpc>
              <a:buClr>
                <a:srgbClr val="000000"/>
              </a:buClr>
              <a:buSzTx/>
              <a:defRPr/>
            </a:pPr>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Community Gardens Role Provide Community Services</a:t>
            </a: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7" name="TextBox 6">
            <a:extLst>
              <a:ext uri="{FF2B5EF4-FFF2-40B4-BE49-F238E27FC236}">
                <a16:creationId xmlns:a16="http://schemas.microsoft.com/office/drawing/2014/main" id="{C4EB0326-FE38-7904-3FC6-45744B9588CC}"/>
              </a:ext>
            </a:extLst>
          </p:cNvPr>
          <p:cNvSpPr txBox="1"/>
          <p:nvPr/>
        </p:nvSpPr>
        <p:spPr>
          <a:xfrm>
            <a:off x="3009505" y="1518330"/>
            <a:ext cx="7309021" cy="615553"/>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Clarke et al. 2019: </a:t>
            </a:r>
            <a:r>
              <a:rPr lang="en-US" sz="1800" dirty="0">
                <a:latin typeface="Calibri" panose="020F0502020204030204" pitchFamily="34" charset="0"/>
                <a:cs typeface="Calibri" panose="020F0502020204030204" pitchFamily="34" charset="0"/>
                <a:hlinkClick r:id="rId4"/>
              </a:rPr>
              <a:t>https://doi.org/10.3351/ppp.2019.3396732665</a:t>
            </a:r>
            <a:endParaRPr lang="en-US" sz="1800" dirty="0">
              <a:latin typeface="Calibri" panose="020F0502020204030204" pitchFamily="34" charset="0"/>
              <a:cs typeface="Calibri" panose="020F0502020204030204" pitchFamily="34" charset="0"/>
            </a:endParaRPr>
          </a:p>
          <a:p>
            <a:pPr algn="ctr"/>
            <a:endParaRPr lang="en-US" sz="1600" dirty="0"/>
          </a:p>
        </p:txBody>
      </p:sp>
      <p:sp>
        <p:nvSpPr>
          <p:cNvPr id="4" name="TextBox 3">
            <a:extLst>
              <a:ext uri="{FF2B5EF4-FFF2-40B4-BE49-F238E27FC236}">
                <a16:creationId xmlns:a16="http://schemas.microsoft.com/office/drawing/2014/main" id="{F1847A2C-1958-067F-275A-0CB459EF9966}"/>
              </a:ext>
            </a:extLst>
          </p:cNvPr>
          <p:cNvSpPr txBox="1"/>
          <p:nvPr/>
        </p:nvSpPr>
        <p:spPr>
          <a:xfrm>
            <a:off x="526953" y="2045709"/>
            <a:ext cx="7023025" cy="4518160"/>
          </a:xfrm>
          <a:prstGeom prst="rect">
            <a:avLst/>
          </a:prstGeom>
          <a:noFill/>
        </p:spPr>
        <p:txBody>
          <a:bodyPr wrap="square" rtlCol="0">
            <a:spAutoFit/>
          </a:bodyPr>
          <a:lstStyle/>
          <a:p>
            <a:pPr lvl="0">
              <a:lnSpc>
                <a:spcPct val="90000"/>
              </a:lnSpc>
              <a:spcAft>
                <a:spcPts val="1000"/>
              </a:spcAft>
            </a:pPr>
            <a:r>
              <a:rPr lang="en-US" sz="2400" b="1" dirty="0">
                <a:latin typeface="Calibri" panose="020F0502020204030204" pitchFamily="34" charset="0"/>
                <a:cs typeface="Calibri" panose="020F0502020204030204" pitchFamily="34" charset="0"/>
              </a:rPr>
              <a:t>Community Services:</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cs typeface="Calibri" panose="020F0502020204030204" pitchFamily="34" charset="0"/>
              </a:rPr>
              <a:t>Fruits and vegetables to supplement limited diets</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cs typeface="Calibri" panose="020F0502020204030204" pitchFamily="34" charset="0"/>
              </a:rPr>
              <a:t>Reduced carbon emissions and energy reliance</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cs typeface="Calibri" panose="020F0502020204030204" pitchFamily="34" charset="0"/>
              </a:rPr>
              <a:t>Physical and mental health benefits from working outdoors</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cs typeface="Calibri" panose="020F0502020204030204" pitchFamily="34" charset="0"/>
              </a:rPr>
              <a:t>Community cohesion, cooperation, and exchange of knowledge, food, and planning for the future</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cs typeface="Calibri" panose="020F0502020204030204" pitchFamily="34" charset="0"/>
              </a:rPr>
              <a:t>Proactive resilience in the event of climate change stressors and disasters</a:t>
            </a:r>
          </a:p>
          <a:p>
            <a:pPr marL="468313" lvl="0" indent="-468313">
              <a:lnSpc>
                <a:spcPct val="90000"/>
              </a:lnSpc>
              <a:spcAft>
                <a:spcPts val="1000"/>
              </a:spcAft>
              <a:buSzPts val="2400"/>
              <a:buFont typeface="Noto Sans Symbols"/>
              <a:buChar char="✔"/>
            </a:pPr>
            <a:r>
              <a:rPr lang="en-US" sz="2400" dirty="0">
                <a:latin typeface="Calibri" panose="020F0502020204030204" pitchFamily="34" charset="0"/>
                <a:cs typeface="Calibri" panose="020F0502020204030204" pitchFamily="34" charset="0"/>
              </a:rPr>
              <a:t>Aesthetic benefits, especially when gardens replace </a:t>
            </a:r>
            <a:r>
              <a:rPr lang="en-US" sz="2400" dirty="0" err="1">
                <a:latin typeface="Calibri" panose="020F0502020204030204" pitchFamily="34" charset="0"/>
                <a:cs typeface="Calibri" panose="020F0502020204030204" pitchFamily="34" charset="0"/>
              </a:rPr>
              <a:t>brownscapes</a:t>
            </a:r>
            <a:r>
              <a:rPr lang="en-US" sz="2400" dirty="0">
                <a:latin typeface="Calibri" panose="020F0502020204030204" pitchFamily="34" charset="0"/>
                <a:cs typeface="Calibri" panose="020F0502020204030204" pitchFamily="34" charset="0"/>
              </a:rPr>
              <a:t> and hardscapes</a:t>
            </a:r>
            <a:endParaRPr lang="en-US" sz="2400" b="1" dirty="0"/>
          </a:p>
        </p:txBody>
      </p:sp>
      <p:pic>
        <p:nvPicPr>
          <p:cNvPr id="6" name="Picture 5" descr="a group of children working in a garden with raised beds.">
            <a:extLst>
              <a:ext uri="{FF2B5EF4-FFF2-40B4-BE49-F238E27FC236}">
                <a16:creationId xmlns:a16="http://schemas.microsoft.com/office/drawing/2014/main" id="{7ED75143-3876-86A0-9ECE-A471E66DA890}"/>
              </a:ext>
            </a:extLst>
          </p:cNvPr>
          <p:cNvPicPr>
            <a:picLocks noChangeAspect="1"/>
          </p:cNvPicPr>
          <p:nvPr/>
        </p:nvPicPr>
        <p:blipFill>
          <a:blip r:embed="rId5"/>
          <a:stretch>
            <a:fillRect/>
          </a:stretch>
        </p:blipFill>
        <p:spPr>
          <a:xfrm>
            <a:off x="7685575" y="2676581"/>
            <a:ext cx="4276725" cy="3209925"/>
          </a:xfrm>
          <a:prstGeom prst="rect">
            <a:avLst/>
          </a:prstGeom>
        </p:spPr>
      </p:pic>
      <p:sp>
        <p:nvSpPr>
          <p:cNvPr id="5" name="TextBox 4">
            <a:extLst>
              <a:ext uri="{FF2B5EF4-FFF2-40B4-BE49-F238E27FC236}">
                <a16:creationId xmlns:a16="http://schemas.microsoft.com/office/drawing/2014/main" id="{8F448CF5-83FD-88A8-4938-EC4C83F47B4E}"/>
              </a:ext>
            </a:extLst>
          </p:cNvPr>
          <p:cNvSpPr txBox="1"/>
          <p:nvPr/>
        </p:nvSpPr>
        <p:spPr>
          <a:xfrm>
            <a:off x="8680937" y="5935159"/>
            <a:ext cx="2286000" cy="307777"/>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Public Domain Image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78D7C7-FA50-96FB-3DDF-F2424AE11A7D}"/>
              </a:ext>
            </a:extLst>
          </p:cNvPr>
          <p:cNvSpPr>
            <a:spLocks noGrp="1"/>
          </p:cNvSpPr>
          <p:nvPr>
            <p:ph type="sldNum" idx="12"/>
          </p:nvPr>
        </p:nvSpPr>
        <p:spPr>
          <a:xfrm>
            <a:off x="9092513" y="6356349"/>
            <a:ext cx="2743200" cy="365125"/>
          </a:xfrm>
        </p:spPr>
        <p:txBody>
          <a:bodyPr/>
          <a:lstStyle/>
          <a:p>
            <a:pPr marL="0" lvl="0" indent="0" algn="r" rtl="0">
              <a:spcBef>
                <a:spcPts val="0"/>
              </a:spcBef>
              <a:spcAft>
                <a:spcPts val="0"/>
              </a:spcAft>
              <a:buNone/>
            </a:pPr>
            <a:fld id="{00000000-1234-1234-1234-123412341234}" type="slidenum">
              <a:rPr lang="en-US" smtClean="0"/>
              <a:t>3</a:t>
            </a:fld>
            <a:endParaRPr lang="en-US" dirty="0"/>
          </a:p>
        </p:txBody>
      </p:sp>
      <p:sp>
        <p:nvSpPr>
          <p:cNvPr id="3" name="Title 2">
            <a:extLst>
              <a:ext uri="{FF2B5EF4-FFF2-40B4-BE49-F238E27FC236}">
                <a16:creationId xmlns:a16="http://schemas.microsoft.com/office/drawing/2014/main" id="{71DF9ECC-62F1-22E0-3FE7-061FF0DF2E95}"/>
              </a:ext>
            </a:extLst>
          </p:cNvPr>
          <p:cNvSpPr txBox="1">
            <a:spLocks noGrp="1"/>
          </p:cNvSpPr>
          <p:nvPr>
            <p:ph type="title" idx="4294967295"/>
          </p:nvPr>
        </p:nvSpPr>
        <p:spPr>
          <a:xfrm>
            <a:off x="2784389" y="645346"/>
            <a:ext cx="7525264"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00000"/>
              </a:lnSpc>
              <a:buClr>
                <a:srgbClr val="000000"/>
              </a:buClr>
              <a:buSzTx/>
              <a:defRPr/>
            </a:pPr>
            <a:r>
              <a:rPr lang="en-US" sz="3200" b="1" dirty="0">
                <a:latin typeface="Calibri" panose="020F0502020204030204" pitchFamily="34" charset="0"/>
                <a:ea typeface="Calibri" panose="020F0502020204030204" pitchFamily="34" charset="0"/>
                <a:cs typeface="Calibri" panose="020F0502020204030204" pitchFamily="34" charset="0"/>
              </a:rPr>
              <a:t>Community Gardens as Contested Spaces</a:t>
            </a: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5" name="TextBox 4">
            <a:extLst>
              <a:ext uri="{FF2B5EF4-FFF2-40B4-BE49-F238E27FC236}">
                <a16:creationId xmlns:a16="http://schemas.microsoft.com/office/drawing/2014/main" id="{55ECB01A-91F6-D29E-A98D-DBEBE78609FD}"/>
              </a:ext>
            </a:extLst>
          </p:cNvPr>
          <p:cNvSpPr txBox="1"/>
          <p:nvPr/>
        </p:nvSpPr>
        <p:spPr>
          <a:xfrm>
            <a:off x="3155092" y="1191727"/>
            <a:ext cx="7309021" cy="615553"/>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Clarke et al. 2019: </a:t>
            </a:r>
            <a:r>
              <a:rPr lang="en-US" sz="1800" dirty="0">
                <a:latin typeface="Calibri" panose="020F0502020204030204" pitchFamily="34" charset="0"/>
                <a:cs typeface="Calibri" panose="020F0502020204030204" pitchFamily="34" charset="0"/>
                <a:hlinkClick r:id="rId4"/>
              </a:rPr>
              <a:t>https://doi.org/10.3351/ppp.2019.3396732665</a:t>
            </a:r>
            <a:endParaRPr lang="en-US" sz="1800" dirty="0">
              <a:latin typeface="Calibri" panose="020F0502020204030204" pitchFamily="34" charset="0"/>
              <a:cs typeface="Calibri" panose="020F0502020204030204" pitchFamily="34" charset="0"/>
            </a:endParaRPr>
          </a:p>
          <a:p>
            <a:pPr algn="ctr"/>
            <a:endParaRPr lang="en-US" sz="1600" dirty="0"/>
          </a:p>
        </p:txBody>
      </p:sp>
      <p:pic>
        <p:nvPicPr>
          <p:cNvPr id="6" name="Picture 5" descr="Showa abandoned and dilapidates row homed in an urban city.">
            <a:extLst>
              <a:ext uri="{FF2B5EF4-FFF2-40B4-BE49-F238E27FC236}">
                <a16:creationId xmlns:a16="http://schemas.microsoft.com/office/drawing/2014/main" id="{8348A856-3B73-2071-D751-B89517664F3F}"/>
              </a:ext>
            </a:extLst>
          </p:cNvPr>
          <p:cNvPicPr>
            <a:picLocks noChangeAspect="1"/>
          </p:cNvPicPr>
          <p:nvPr/>
        </p:nvPicPr>
        <p:blipFill>
          <a:blip r:embed="rId5"/>
          <a:stretch>
            <a:fillRect/>
          </a:stretch>
        </p:blipFill>
        <p:spPr>
          <a:xfrm>
            <a:off x="233043" y="2474196"/>
            <a:ext cx="4095750" cy="3067050"/>
          </a:xfrm>
          <a:prstGeom prst="rect">
            <a:avLst/>
          </a:prstGeom>
        </p:spPr>
      </p:pic>
      <p:sp>
        <p:nvSpPr>
          <p:cNvPr id="7" name="TextBox 6">
            <a:extLst>
              <a:ext uri="{FF2B5EF4-FFF2-40B4-BE49-F238E27FC236}">
                <a16:creationId xmlns:a16="http://schemas.microsoft.com/office/drawing/2014/main" id="{FBB92824-B5DE-4601-C0C0-30C2DF944055}"/>
              </a:ext>
            </a:extLst>
          </p:cNvPr>
          <p:cNvSpPr txBox="1"/>
          <p:nvPr/>
        </p:nvSpPr>
        <p:spPr>
          <a:xfrm>
            <a:off x="4433692" y="1950975"/>
            <a:ext cx="7525265" cy="4261679"/>
          </a:xfrm>
          <a:prstGeom prst="rect">
            <a:avLst/>
          </a:prstGeom>
          <a:noFill/>
        </p:spPr>
        <p:txBody>
          <a:bodyPr wrap="square" rtlCol="0">
            <a:spAutoFit/>
          </a:bodyPr>
          <a:lstStyle/>
          <a:p>
            <a:pPr lvl="0">
              <a:lnSpc>
                <a:spcPct val="90000"/>
              </a:lnSpc>
              <a:spcAft>
                <a:spcPts val="1000"/>
              </a:spcAft>
            </a:pPr>
            <a:r>
              <a:rPr lang="en-US" sz="2400" b="1" dirty="0">
                <a:latin typeface="Calibri" panose="020F0502020204030204" pitchFamily="34" charset="0"/>
                <a:cs typeface="Calibri" panose="020F0502020204030204" pitchFamily="34" charset="0"/>
              </a:rPr>
              <a:t>Contested Spaces:</a:t>
            </a:r>
          </a:p>
          <a:p>
            <a:pPr marL="468313"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Both private and public sectors debate the right to use vacant lots for their economic advantages.</a:t>
            </a:r>
          </a:p>
          <a:p>
            <a:pPr marL="468313"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Gardens are political spaces that provide a unique opportunity for residents to assert their rights to the city and alter the urban landscape to suit their needs.</a:t>
            </a:r>
          </a:p>
          <a:p>
            <a:pPr marL="468313"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Historically community gardens have expanded during times of political, social, and environmental upheaval.</a:t>
            </a:r>
          </a:p>
          <a:p>
            <a:pPr marL="468313" indent="-468313">
              <a:lnSpc>
                <a:spcPct val="90000"/>
              </a:lnSpc>
              <a:spcAft>
                <a:spcPts val="1000"/>
              </a:spcAft>
              <a:buSzPts val="2400"/>
              <a:buFont typeface="Noto Sans Symbols"/>
              <a:buChar char="✔"/>
            </a:pPr>
            <a:r>
              <a:rPr lang="en-US" sz="2400" dirty="0">
                <a:latin typeface="Calibri" panose="020F0502020204030204" pitchFamily="34" charset="0"/>
                <a:ea typeface="Calibri" panose="020F0502020204030204" pitchFamily="34" charset="0"/>
                <a:cs typeface="Calibri" panose="020F0502020204030204" pitchFamily="34" charset="0"/>
              </a:rPr>
              <a:t>Governance of gardens is often decentralized and grassroots, but city support is critical to building strategic and proactive climate change resilience.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8"/>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24ECEF-CB10-2ED6-A203-7B2823F8AF4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
        <p:nvSpPr>
          <p:cNvPr id="3" name="Title 2">
            <a:extLst>
              <a:ext uri="{FF2B5EF4-FFF2-40B4-BE49-F238E27FC236}">
                <a16:creationId xmlns:a16="http://schemas.microsoft.com/office/drawing/2014/main" id="{848F201D-3F8B-741C-087D-1229F10652B8}"/>
              </a:ext>
            </a:extLst>
          </p:cNvPr>
          <p:cNvSpPr txBox="1">
            <a:spLocks noGrp="1"/>
          </p:cNvSpPr>
          <p:nvPr>
            <p:ph type="title" idx="4294967295"/>
          </p:nvPr>
        </p:nvSpPr>
        <p:spPr>
          <a:xfrm>
            <a:off x="3046057" y="619191"/>
            <a:ext cx="791838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Urban Gardens and Environmental Injustices</a:t>
            </a: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5" name="TextBox 4">
            <a:extLst>
              <a:ext uri="{FF2B5EF4-FFF2-40B4-BE49-F238E27FC236}">
                <a16:creationId xmlns:a16="http://schemas.microsoft.com/office/drawing/2014/main" id="{E3876E8D-A494-03AE-97D9-3DB3679E072A}"/>
              </a:ext>
            </a:extLst>
          </p:cNvPr>
          <p:cNvSpPr txBox="1"/>
          <p:nvPr/>
        </p:nvSpPr>
        <p:spPr>
          <a:xfrm>
            <a:off x="4028303" y="1123113"/>
            <a:ext cx="5953897"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Malone 2022: </a:t>
            </a:r>
            <a:r>
              <a:rPr lang="en-US" sz="1800" dirty="0">
                <a:latin typeface="Calibri" panose="020F0502020204030204" pitchFamily="34" charset="0"/>
                <a:cs typeface="Calibri" panose="020F0502020204030204" pitchFamily="34" charset="0"/>
                <a:hlinkClick r:id="rId4"/>
              </a:rPr>
              <a:t>https://doi.org/10.1007/s10460-021-10236-8</a:t>
            </a:r>
            <a:endParaRPr lang="en-US" sz="1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C54BF84-52FF-6E1F-C57A-A54757BE0DCA}"/>
              </a:ext>
            </a:extLst>
          </p:cNvPr>
          <p:cNvSpPr txBox="1"/>
          <p:nvPr/>
        </p:nvSpPr>
        <p:spPr>
          <a:xfrm>
            <a:off x="3806337" y="1801741"/>
            <a:ext cx="8236059" cy="4289379"/>
          </a:xfrm>
          <a:prstGeom prst="rect">
            <a:avLst/>
          </a:prstGeom>
          <a:noFill/>
        </p:spPr>
        <p:txBody>
          <a:bodyPr wrap="square" rtlCol="0">
            <a:spAutoFit/>
          </a:bodyPr>
          <a:lstStyle/>
          <a:p>
            <a:pPr lvl="0">
              <a:lnSpc>
                <a:spcPct val="90000"/>
              </a:lnSpc>
              <a:spcBef>
                <a:spcPts val="1000"/>
              </a:spcBef>
              <a:buClr>
                <a:schemeClr val="dk1"/>
              </a:buClr>
              <a:buSzPts val="3267"/>
            </a:pPr>
            <a:r>
              <a:rPr lang="en-US" sz="2400" b="1" dirty="0">
                <a:latin typeface="Calibri" panose="020F0502020204030204" pitchFamily="34" charset="0"/>
                <a:ea typeface="Calibri" panose="020F0502020204030204" pitchFamily="34" charset="0"/>
                <a:cs typeface="Calibri" panose="020F0502020204030204" pitchFamily="34" charset="0"/>
              </a:rPr>
              <a:t>Critical Physical Geography: </a:t>
            </a:r>
            <a:r>
              <a:rPr lang="en-US" sz="2400" dirty="0">
                <a:latin typeface="Calibri" panose="020F0502020204030204" pitchFamily="34" charset="0"/>
                <a:ea typeface="Calibri" panose="020F0502020204030204" pitchFamily="34" charset="0"/>
                <a:cs typeface="Calibri" panose="020F0502020204030204" pitchFamily="34" charset="0"/>
              </a:rPr>
              <a:t> </a:t>
            </a:r>
          </a:p>
          <a:p>
            <a:pPr marL="342900" lvl="0" indent="-342900">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Landscape conditions – both social and physical – are relics of unequal power relations, colonial histories, and gender and race disparities.</a:t>
            </a:r>
          </a:p>
          <a:p>
            <a:pPr marL="342900" lvl="0" indent="-342900">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These historic sociological conditions are as fundamental to the land’s condition as hydrology and ecology.</a:t>
            </a:r>
          </a:p>
          <a:p>
            <a:pPr marL="342900" lvl="0" indent="-342900">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Exposure to contaminants in community gardens is, in part, due to larger structural inequalities that users have no control over.</a:t>
            </a:r>
          </a:p>
          <a:p>
            <a:pPr marL="342900" lvl="0" indent="-342900">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Social justice and urban garden scholarship rarely consider toxicology or the social elements of exposure in community gardens, despite frequent engagement with toxic exposures for marginalized groups in urban air, water, and buildings.    </a:t>
            </a:r>
          </a:p>
        </p:txBody>
      </p:sp>
      <p:pic>
        <p:nvPicPr>
          <p:cNvPr id="6" name="Picture 5" descr="Shows the Confederate General Robert E. Lee bronze statue in New Orleans, Louisiana shortly before its removal">
            <a:extLst>
              <a:ext uri="{FF2B5EF4-FFF2-40B4-BE49-F238E27FC236}">
                <a16:creationId xmlns:a16="http://schemas.microsoft.com/office/drawing/2014/main" id="{2ADCF91F-AC35-B74E-72CB-CDD41763865E}"/>
              </a:ext>
            </a:extLst>
          </p:cNvPr>
          <p:cNvPicPr>
            <a:picLocks noChangeAspect="1"/>
          </p:cNvPicPr>
          <p:nvPr/>
        </p:nvPicPr>
        <p:blipFill>
          <a:blip r:embed="rId5"/>
          <a:stretch>
            <a:fillRect/>
          </a:stretch>
        </p:blipFill>
        <p:spPr>
          <a:xfrm>
            <a:off x="541663" y="1336581"/>
            <a:ext cx="2921000" cy="52197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7"/>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2293B0-A3A7-2C98-FF2B-33953DAF21C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
        <p:nvSpPr>
          <p:cNvPr id="3" name="Title 2">
            <a:extLst>
              <a:ext uri="{FF2B5EF4-FFF2-40B4-BE49-F238E27FC236}">
                <a16:creationId xmlns:a16="http://schemas.microsoft.com/office/drawing/2014/main" id="{7E42E571-9EDB-6E70-F3AD-8BCED96FA1B6}"/>
              </a:ext>
            </a:extLst>
          </p:cNvPr>
          <p:cNvSpPr txBox="1">
            <a:spLocks noGrp="1"/>
          </p:cNvSpPr>
          <p:nvPr>
            <p:ph type="title" idx="4294967295"/>
          </p:nvPr>
        </p:nvSpPr>
        <p:spPr>
          <a:xfrm>
            <a:off x="3533612" y="480274"/>
            <a:ext cx="7130270"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Urban Gardens and Environmental Injustices, Continued</a:t>
            </a: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TextBox 3">
            <a:extLst>
              <a:ext uri="{FF2B5EF4-FFF2-40B4-BE49-F238E27FC236}">
                <a16:creationId xmlns:a16="http://schemas.microsoft.com/office/drawing/2014/main" id="{C96DBC9E-28B7-2845-8B75-D2035F18F139}"/>
              </a:ext>
            </a:extLst>
          </p:cNvPr>
          <p:cNvSpPr txBox="1"/>
          <p:nvPr/>
        </p:nvSpPr>
        <p:spPr>
          <a:xfrm>
            <a:off x="4856486" y="1557492"/>
            <a:ext cx="5953897"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Malone 2022: </a:t>
            </a:r>
            <a:r>
              <a:rPr lang="en-US" sz="1800" dirty="0">
                <a:latin typeface="Calibri" panose="020F0502020204030204" pitchFamily="34" charset="0"/>
                <a:cs typeface="Calibri" panose="020F0502020204030204" pitchFamily="34" charset="0"/>
                <a:hlinkClick r:id="rId4"/>
              </a:rPr>
              <a:t>https://doi.org/10.1007/s10460-021-10236-8</a:t>
            </a:r>
            <a:endParaRPr lang="en-US" sz="18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2A7B237-AA03-134C-7D84-13C3C95C6DFF}"/>
              </a:ext>
            </a:extLst>
          </p:cNvPr>
          <p:cNvSpPr txBox="1"/>
          <p:nvPr/>
        </p:nvSpPr>
        <p:spPr>
          <a:xfrm>
            <a:off x="4800602" y="2029992"/>
            <a:ext cx="7217227" cy="4895699"/>
          </a:xfrm>
          <a:prstGeom prst="rect">
            <a:avLst/>
          </a:prstGeom>
          <a:noFill/>
        </p:spPr>
        <p:txBody>
          <a:bodyPr wrap="square" rtlCol="0">
            <a:spAutoFit/>
          </a:bodyPr>
          <a:lstStyle/>
          <a:p>
            <a:pPr lvl="0">
              <a:lnSpc>
                <a:spcPct val="90000"/>
              </a:lnSpc>
              <a:spcBef>
                <a:spcPts val="1000"/>
              </a:spcBef>
              <a:buClr>
                <a:schemeClr val="dk1"/>
              </a:buClr>
              <a:buSzPct val="116666"/>
            </a:pPr>
            <a:r>
              <a:rPr lang="en-US" sz="2000" b="1" dirty="0">
                <a:latin typeface="Calibri" panose="020F0502020204030204" pitchFamily="34" charset="0"/>
                <a:ea typeface="Calibri" panose="020F0502020204030204" pitchFamily="34" charset="0"/>
                <a:cs typeface="Calibri" panose="020F0502020204030204" pitchFamily="34" charset="0"/>
              </a:rPr>
              <a:t>Soil Toxicology: Common Contaminants:</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457200" lvl="0" indent="-427416">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PCBs from legacy industrial uses</a:t>
            </a:r>
          </a:p>
          <a:p>
            <a:pPr marL="457200" lvl="0" indent="-427416">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Glyphosate (Roundup) from legacy herbicide regimens and food residues in compost</a:t>
            </a:r>
          </a:p>
          <a:p>
            <a:pPr marL="457200" lvl="0" indent="-427416">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Heavy metals from legacy industry and traffic pollution</a:t>
            </a:r>
          </a:p>
          <a:p>
            <a:pPr marL="457200" lvl="0" indent="-427416">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Contaminants can be introduced through compost, wood chips, and grass clippings, as well as through the air, water, and previous land uses.</a:t>
            </a:r>
          </a:p>
          <a:p>
            <a:pPr marL="457200" lvl="0" indent="-427416">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The existence of contamination does not necessarily outweigh the benefits of community gardens.</a:t>
            </a:r>
          </a:p>
          <a:p>
            <a:pPr marL="457200" lvl="0" indent="-427416">
              <a:lnSpc>
                <a:spcPct val="90000"/>
              </a:lnSpc>
              <a:spcBef>
                <a:spcPts val="1000"/>
              </a:spcBef>
              <a:buClr>
                <a:schemeClr val="dk1"/>
              </a:buClr>
              <a:buSzPct val="125000"/>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Soil testing, remediation, and planting flower and fungus species to neutralize toxins helps alleviate legacy issues. </a:t>
            </a:r>
          </a:p>
          <a:p>
            <a:pPr marL="941070" lvl="1" indent="-304800">
              <a:lnSpc>
                <a:spcPct val="90000"/>
              </a:lnSpc>
              <a:spcBef>
                <a:spcPts val="1000"/>
              </a:spcBef>
              <a:buSzPct val="100000"/>
            </a:pPr>
            <a:endParaRPr lang="en-US" sz="2000" b="1"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A 5-liter container of &quot;Roundup Power-Flex&quot;, a concentrated and powerful weed-killer.">
            <a:extLst>
              <a:ext uri="{FF2B5EF4-FFF2-40B4-BE49-F238E27FC236}">
                <a16:creationId xmlns:a16="http://schemas.microsoft.com/office/drawing/2014/main" id="{7596C17D-7563-B5F6-1A25-3D921277B289}"/>
              </a:ext>
            </a:extLst>
          </p:cNvPr>
          <p:cNvPicPr>
            <a:picLocks noChangeAspect="1"/>
          </p:cNvPicPr>
          <p:nvPr/>
        </p:nvPicPr>
        <p:blipFill>
          <a:blip r:embed="rId5"/>
          <a:stretch>
            <a:fillRect/>
          </a:stretch>
        </p:blipFill>
        <p:spPr>
          <a:xfrm>
            <a:off x="862647" y="1640050"/>
            <a:ext cx="3541674" cy="47163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35DA2F-D25A-1FA1-8301-62A31C1D50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
        <p:nvSpPr>
          <p:cNvPr id="4" name="Title 2">
            <a:extLst>
              <a:ext uri="{FF2B5EF4-FFF2-40B4-BE49-F238E27FC236}">
                <a16:creationId xmlns:a16="http://schemas.microsoft.com/office/drawing/2014/main" id="{A36F9FD7-B7AA-1D09-2924-98BF262E99C2}"/>
              </a:ext>
            </a:extLst>
          </p:cNvPr>
          <p:cNvSpPr txBox="1">
            <a:spLocks noGrp="1"/>
          </p:cNvSpPr>
          <p:nvPr>
            <p:ph type="title" idx="4294967295"/>
          </p:nvPr>
        </p:nvSpPr>
        <p:spPr>
          <a:xfrm>
            <a:off x="4252304" y="514943"/>
            <a:ext cx="6045404"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Urban Gardens and Environmental</a:t>
            </a:r>
            <a:br>
              <a:rPr kumimoji="0" lang="en-US" sz="3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r>
              <a:rPr kumimoji="0" lang="en-US" sz="3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Injustices, Concluded</a:t>
            </a: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6" name="TextBox 5">
            <a:extLst>
              <a:ext uri="{FF2B5EF4-FFF2-40B4-BE49-F238E27FC236}">
                <a16:creationId xmlns:a16="http://schemas.microsoft.com/office/drawing/2014/main" id="{B83889A0-879D-7BF2-4689-61354B85C815}"/>
              </a:ext>
            </a:extLst>
          </p:cNvPr>
          <p:cNvSpPr txBox="1"/>
          <p:nvPr/>
        </p:nvSpPr>
        <p:spPr>
          <a:xfrm>
            <a:off x="4332105" y="1453777"/>
            <a:ext cx="5953897"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Malone 2022: </a:t>
            </a:r>
            <a:r>
              <a:rPr lang="en-US" sz="1800" dirty="0">
                <a:latin typeface="Calibri" panose="020F0502020204030204" pitchFamily="34" charset="0"/>
                <a:cs typeface="Calibri" panose="020F0502020204030204" pitchFamily="34" charset="0"/>
                <a:hlinkClick r:id="rId4"/>
              </a:rPr>
              <a:t>https://doi.org/10.1007/s10460-021-10236-8</a:t>
            </a:r>
            <a:endParaRPr lang="en-US" sz="1800" dirty="0">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1934DAC3-D60D-E4BE-22EF-410378D05AC7}"/>
              </a:ext>
            </a:extLst>
          </p:cNvPr>
          <p:cNvSpPr>
            <a:spLocks noGrp="1"/>
          </p:cNvSpPr>
          <p:nvPr>
            <p:ph type="body" idx="1"/>
          </p:nvPr>
        </p:nvSpPr>
        <p:spPr>
          <a:xfrm>
            <a:off x="426217" y="1919018"/>
            <a:ext cx="7480399" cy="4750097"/>
          </a:xfrm>
        </p:spPr>
        <p:txBody>
          <a:bodyPr>
            <a:noAutofit/>
          </a:bodyPr>
          <a:lstStyle/>
          <a:p>
            <a:pPr marL="0" lvl="0" indent="0">
              <a:spcBef>
                <a:spcPts val="0"/>
              </a:spcBef>
              <a:spcAft>
                <a:spcPts val="1000"/>
              </a:spcAft>
              <a:buSzPts val="3267"/>
              <a:buNone/>
            </a:pPr>
            <a:r>
              <a:rPr lang="en-US" sz="2200" b="1" dirty="0"/>
              <a:t>Environmental Justice in Community Gardens:</a:t>
            </a:r>
            <a:endParaRPr lang="en-US" sz="2200" dirty="0"/>
          </a:p>
          <a:p>
            <a:pPr lvl="0" indent="-457200">
              <a:spcBef>
                <a:spcPts val="0"/>
              </a:spcBef>
              <a:spcAft>
                <a:spcPts val="1000"/>
              </a:spcAft>
              <a:buSzPct val="125000"/>
              <a:buFont typeface="Arial" panose="020B0604020202020204" pitchFamily="34" charset="0"/>
              <a:buChar char="•"/>
            </a:pPr>
            <a:r>
              <a:rPr lang="en-US" sz="2200" dirty="0"/>
              <a:t>Government funding for soil testing, standards, and federal guidance (EPA) on toxic contaminant safe levels</a:t>
            </a:r>
          </a:p>
          <a:p>
            <a:pPr lvl="0" indent="-457200">
              <a:spcBef>
                <a:spcPts val="0"/>
              </a:spcBef>
              <a:spcAft>
                <a:spcPts val="1000"/>
              </a:spcAft>
              <a:buSzPct val="125000"/>
              <a:buFont typeface="Arial" panose="020B0604020202020204" pitchFamily="34" charset="0"/>
              <a:buChar char="•"/>
            </a:pPr>
            <a:r>
              <a:rPr lang="en-US" sz="2200" dirty="0"/>
              <a:t>Racial equity toolkit (Seattle) analyzes equity impacts of policies, programs, and initiatives to target the neediest</a:t>
            </a:r>
          </a:p>
          <a:p>
            <a:pPr lvl="0" indent="-457200">
              <a:spcBef>
                <a:spcPts val="0"/>
              </a:spcBef>
              <a:spcAft>
                <a:spcPts val="1000"/>
              </a:spcAft>
              <a:buSzPct val="125000"/>
              <a:buFont typeface="Arial" panose="020B0604020202020204" pitchFamily="34" charset="0"/>
              <a:buChar char="•"/>
            </a:pPr>
            <a:r>
              <a:rPr lang="en-US" sz="2200" dirty="0"/>
              <a:t>Citizen and participant governance builds trust, cooperation, and consensus—balanced with municipal, state, and federal guidance and funding</a:t>
            </a:r>
          </a:p>
          <a:p>
            <a:pPr lvl="0" indent="-457200">
              <a:spcBef>
                <a:spcPts val="0"/>
              </a:spcBef>
              <a:spcAft>
                <a:spcPts val="1000"/>
              </a:spcAft>
              <a:buSzPct val="125000"/>
              <a:buFont typeface="Arial" panose="020B0604020202020204" pitchFamily="34" charset="0"/>
              <a:buChar char="•"/>
            </a:pPr>
            <a:r>
              <a:rPr lang="en-US" sz="2200" dirty="0"/>
              <a:t>Secondary benefits of community gardens: youth education and immersion, alignment of diverse populations including immigrants behind a common resource and benefit</a:t>
            </a:r>
          </a:p>
          <a:p>
            <a:pPr lvl="0" indent="-457200">
              <a:spcBef>
                <a:spcPts val="0"/>
              </a:spcBef>
              <a:spcAft>
                <a:spcPts val="1000"/>
              </a:spcAft>
              <a:buSzPct val="125000"/>
              <a:buFont typeface="Arial" panose="020B0604020202020204" pitchFamily="34" charset="0"/>
              <a:buChar char="•"/>
            </a:pPr>
            <a:r>
              <a:rPr lang="en-US" sz="2200" dirty="0"/>
              <a:t>Challenge: fuse social benefits and challenges with large scale climate change adaptation and resilience building </a:t>
            </a:r>
          </a:p>
          <a:p>
            <a:endParaRPr lang="en-US" sz="2400" dirty="0"/>
          </a:p>
        </p:txBody>
      </p:sp>
      <p:pic>
        <p:nvPicPr>
          <p:cNvPr id="7" name="Picture 6" descr="Shows a human hand holding a rolled soil test ball with greenery in the background.">
            <a:extLst>
              <a:ext uri="{FF2B5EF4-FFF2-40B4-BE49-F238E27FC236}">
                <a16:creationId xmlns:a16="http://schemas.microsoft.com/office/drawing/2014/main" id="{42CF3974-B117-7BFD-C3BD-E08CF3BD9C06}"/>
              </a:ext>
            </a:extLst>
          </p:cNvPr>
          <p:cNvPicPr>
            <a:picLocks noChangeAspect="1"/>
          </p:cNvPicPr>
          <p:nvPr/>
        </p:nvPicPr>
        <p:blipFill>
          <a:blip r:embed="rId5"/>
          <a:stretch>
            <a:fillRect/>
          </a:stretch>
        </p:blipFill>
        <p:spPr>
          <a:xfrm>
            <a:off x="7906616" y="2373706"/>
            <a:ext cx="3994994" cy="320109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1034</Words>
  <Application>Microsoft Macintosh PowerPoint</Application>
  <PresentationFormat>Widescreen</PresentationFormat>
  <Paragraphs>70</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Noto Sans Symbols</vt:lpstr>
      <vt:lpstr>Office Theme</vt:lpstr>
      <vt:lpstr>PowerPoint Presentation</vt:lpstr>
      <vt:lpstr>The Underutilized Role  of Community Gardens in Improving Cities’ Adaptation to Climate Change: A Review</vt:lpstr>
      <vt:lpstr>Community Gardens Role Provide Community Services</vt:lpstr>
      <vt:lpstr>Community Gardens as Contested Spaces</vt:lpstr>
      <vt:lpstr>Urban Gardens and Environmental Injustices</vt:lpstr>
      <vt:lpstr>Urban Gardens and Environmental Injustices, Continued</vt:lpstr>
      <vt:lpstr>Urban Gardens and Environmental  Injustices, Concluded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Gardens:  Justice, Safety, and Climate Solutions  </dc:title>
  <dc:creator>Heidi CM Scott</dc:creator>
  <cp:lastModifiedBy>Alaina Gallagher</cp:lastModifiedBy>
  <cp:revision>17</cp:revision>
  <dcterms:created xsi:type="dcterms:W3CDTF">2022-09-28T11:57:10Z</dcterms:created>
  <dcterms:modified xsi:type="dcterms:W3CDTF">2026-09-09T21:18:45Z</dcterms:modified>
</cp:coreProperties>
</file>