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60" r:id="rId3"/>
    <p:sldId id="267" r:id="rId4"/>
    <p:sldId id="266" r:id="rId5"/>
    <p:sldId id="270" r:id="rId6"/>
    <p:sldId id="269" r:id="rId7"/>
    <p:sldId id="27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604" autoAdjust="0"/>
    <p:restoredTop sz="86438" autoAdjust="0"/>
  </p:normalViewPr>
  <p:slideViewPr>
    <p:cSldViewPr snapToGrid="0" snapToObjects="1">
      <p:cViewPr varScale="1">
        <p:scale>
          <a:sx n="82" d="100"/>
          <a:sy n="82" d="100"/>
        </p:scale>
        <p:origin x="176" y="6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E21E6E-FE16-9A40-AB2C-836EE77C1262}" type="datetimeFigureOut">
              <a:rPr lang="en-US" smtClean="0"/>
              <a:t>8/21/26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ECB8A7-3D04-284F-AD06-94F2B5597B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477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ECB8A7-3D04-284F-AD06-94F2B5597B3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496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ECB8A7-3D04-284F-AD06-94F2B5597B3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5449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ECB8A7-3D04-284F-AD06-94F2B5597B3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25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BE505-7CC3-6860-DEF6-A4D2D441B8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FBC372-2970-1D7E-F857-E8B293310A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D65A4-50CF-3993-2244-0F461D698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21814-73B6-E247-A125-AAD0C0BD6F74}" type="datetime1">
              <a:rPr lang="en-US" smtClean="0"/>
              <a:t>8/21/26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E0471F-A42F-FD90-79AC-D2FC56ED4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5BF0F6-9680-E312-9D3B-D61DD56BF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B3-BD4B-B146-9DD9-5D91D71F0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041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FB1F5-D793-CF20-3E1D-CD32532AD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5A74D5-8EA1-AA84-A68C-0A0D818A8E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3708D7-0661-94EC-D920-1572085A8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49CE3-5938-A846-9221-39148D6184C7}" type="datetime1">
              <a:rPr lang="en-US" smtClean="0"/>
              <a:t>8/21/26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D87CA1-EC4E-6503-348A-898C521CF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98B036-2728-6609-B995-7371B7BC2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B3-BD4B-B146-9DD9-5D91D71F0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892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F0D07-DAB4-2ACB-4991-BAC9F9C2C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B27871-F450-D289-0FD0-033676773D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D40FC0-F908-BC21-3363-384669E60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854F6-5640-FE4E-A5A0-2B3702EC4545}" type="datetime1">
              <a:rPr lang="en-US" smtClean="0"/>
              <a:t>8/21/26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A5EB7A-DA01-63C3-20E1-30EC499BA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BBB5F2-1751-41A4-DA97-D2383C5E7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B3-BD4B-B146-9DD9-5D91D71F0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841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C57C4-096E-0AC2-8F88-F03AEA2FB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9EF170-3775-1624-4F11-C60C3EB9C6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EB76AD-3C14-A3E5-CB22-D2FD02BBC4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7B4A12-4283-B58C-C9D4-DCD7BE163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021F-57FC-CB41-B070-E237181AF3A0}" type="datetime1">
              <a:rPr lang="en-US" smtClean="0"/>
              <a:t>8/21/26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642D3B-0FA6-90E7-9A5F-579082C31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02299C-E0F5-8136-303F-99A82A5FC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B3-BD4B-B146-9DD9-5D91D71F0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92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4AEB9-0BBB-C2C4-14A1-74497A05C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0DD4D1-B7EF-6EA9-9C22-0C6F751372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082041-0EBD-A7B8-1959-669601009E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98B0E3-8323-B84B-1D31-6C1D0853AF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E90006-8313-0A2B-150F-4C156D9667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D10A33A-9D97-FF11-4F5D-F501C5998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E0EDB-E9C6-C64F-9FA8-C75EFCBFA1DA}" type="datetime1">
              <a:rPr lang="en-US" smtClean="0"/>
              <a:t>8/21/26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0D3499-E618-6482-52FF-8B0923646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B070E96-B6FE-19FD-4C27-79219E199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B3-BD4B-B146-9DD9-5D91D71F0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623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EF522-9F8B-A762-3638-D73B09212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801B24-09F8-AD6D-31C2-84C1BE6B9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52D58-8A9D-6343-9552-AFE7C0FA253B}" type="datetime1">
              <a:rPr lang="en-US" smtClean="0"/>
              <a:t>8/21/26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61ACE7-82EB-D869-1369-5DE7292C8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8BE9D3-05ED-1A8D-7534-0AC2F3FEE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B3-BD4B-B146-9DD9-5D91D71F0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191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E9FA50-6BBA-5A73-164F-F7C2DF181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6B899-C999-6D45-B0CA-642239F1843B}" type="datetime1">
              <a:rPr lang="en-US" smtClean="0"/>
              <a:t>8/21/26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219ACF-55DB-23D9-8657-74E9F7C22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11CA59-F36B-06B9-D290-0DBEC7BEF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B3-BD4B-B146-9DD9-5D91D71F0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217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B06B3-EC05-77D0-0BB7-A4909A9A2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DC816C-BFD5-A785-7B36-276BC46ABF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0DA37B-505B-C2FD-5CDB-C7D8D4085F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1A421A-28A3-9A17-4A61-7A2A9214C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F4C6-A235-114B-8A8B-750AB4DB3249}" type="datetime1">
              <a:rPr lang="en-US" smtClean="0"/>
              <a:t>8/21/26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1F576C-0BCD-B3D7-CF34-5ECAF6A07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A44FFF-1157-293C-A830-A1C55A707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B3-BD4B-B146-9DD9-5D91D71F0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515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14FDB-ECE7-CADF-CC03-2779085C9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A8F69A-EC6F-7AE7-20BE-0EFC328AC0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CF0A42-D5EF-D3A5-95CA-B9B19F97D6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E8DFCD-A879-2667-EF62-94FE3D6B9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2133F-8DE8-7241-86CD-FC661D3A3D72}" type="datetime1">
              <a:rPr lang="en-US" smtClean="0"/>
              <a:t>8/21/26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12AA17-CCEE-4923-1ED0-47F718B18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815644-73F1-A0D9-2C0A-AEE64D9BA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B3-BD4B-B146-9DD9-5D91D71F0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201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311E1-1222-6942-20C7-DB27834CF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5499D3-8E38-B604-27F3-9FD4E8A26A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A810BF-7742-4860-FFF2-4B7B36DBB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979F8-54D7-3248-B55A-56DBC039385F}" type="datetime1">
              <a:rPr lang="en-US" smtClean="0"/>
              <a:t>8/21/26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9683B3-FEE1-E886-7B4B-61D155F5B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D9E1AF-6BC2-13F7-A806-1B077EEDF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B3-BD4B-B146-9DD9-5D91D71F0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409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1D038B-1D48-A1F6-3210-0DAA323FE1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9D5CF6-4271-6592-B214-14DFAA63DE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CD4DE9-1CA1-4F14-33C5-A768B0E31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FA7F0-A6EE-BF4C-B90F-9130F523F16F}" type="datetime1">
              <a:rPr lang="en-US" smtClean="0"/>
              <a:t>8/21/26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962EF3-8636-20CB-32CA-D0F636F3D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DC1E35-F84C-3D8D-F869-038837994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B3-BD4B-B146-9DD9-5D91D71F0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727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41C8AE-5668-EEB0-62F5-1240A10CE5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514F34-7FB9-984C-C44C-1BFCD2C852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FAB6A6-A9F2-B34E-A5BC-BB1A5F3888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44D9B-9F95-3A4A-B1F9-9E6F88F09312}" type="datetime1">
              <a:rPr lang="en-US" smtClean="0"/>
              <a:t>8/21/26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0EA822-3B54-FA95-612F-10D035B505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3556C3-201C-5B46-6E24-9E769E7674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6227B3-BD4B-B146-9DD9-5D91D71F0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733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emf"/><Relationship Id="rId4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he SESYNC Logo - the letters SESYNC under a green arch">
            <a:extLst>
              <a:ext uri="{FF2B5EF4-FFF2-40B4-BE49-F238E27FC236}">
                <a16:creationId xmlns:a16="http://schemas.microsoft.com/office/drawing/2014/main" id="{C8AD5B6C-BAE4-E975-C0B7-75195DD2E2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27" y="136525"/>
            <a:ext cx="2836139" cy="10399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51EE67-DF32-3A01-7F6E-D3371B19FF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544" y="2029879"/>
            <a:ext cx="12137456" cy="775845"/>
          </a:xfrm>
        </p:spPr>
        <p:txBody>
          <a:bodyPr anchor="b">
            <a:noAutofit/>
          </a:bodyPr>
          <a:lstStyle/>
          <a:p>
            <a:r>
              <a:rPr lang="en-US" sz="5400" b="1" dirty="0">
                <a:latin typeface="+mn-lt"/>
              </a:rPr>
              <a:t>Control or Embrace Non-Native Species?</a:t>
            </a:r>
          </a:p>
        </p:txBody>
      </p:sp>
      <p:pic>
        <p:nvPicPr>
          <p:cNvPr id="10" name="Picture 9" descr="A closeup of a white clover flower">
            <a:extLst>
              <a:ext uri="{FF2B5EF4-FFF2-40B4-BE49-F238E27FC236}">
                <a16:creationId xmlns:a16="http://schemas.microsoft.com/office/drawing/2014/main" id="{736C9CB9-8FD7-69A8-9207-4269E2E6DC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7703" y="2722679"/>
            <a:ext cx="5391138" cy="3200400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E9B930FD-8671-4C4C-ADCF-73AC1D0CD4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9676747" y="0"/>
            <a:ext cx="2514948" cy="2174333"/>
            <a:chOff x="-305" y="-4155"/>
            <a:chExt cx="2514948" cy="2174333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35B12C1-569C-4E37-AA33-7EF215F201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23E2660-7810-46F6-8752-187127C830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991DC45-0378-45B3-B325-FB8F98545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228F5BA-5150-4554-B7EA-93F371F3B1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83C2651-AE0C-4AE4-8725-E2F9414FE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-305" y="4322879"/>
            <a:ext cx="3378428" cy="2535121"/>
            <a:chOff x="-305" y="-1"/>
            <a:chExt cx="3832880" cy="2876136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CE13265-B5D2-47B4-A199-E05F390D5B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693EBD03-D832-462C-9304-7273698ED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0D53D3E2-805E-40D2-964F-352BF6D476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B7A9A916-A926-43E6-800F-432ABC3F24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86306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9802FA-5A66-5D0B-1CC8-6FD56454A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B3-BD4B-B146-9DD9-5D91D71F00EA}" type="slidenum">
              <a:rPr lang="en-US" smtClean="0"/>
              <a:t>1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9F7C3C-3538-F0BF-3C98-F1479D30F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9318" y="324937"/>
            <a:ext cx="6915040" cy="128111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latin typeface="+mn-lt"/>
              </a:rPr>
              <a:t>Non-Native vs. Invasive Species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2677CB-ADB7-5B16-03CB-BC7D9FBBBA92}"/>
              </a:ext>
            </a:extLst>
          </p:cNvPr>
          <p:cNvSpPr txBox="1"/>
          <p:nvPr/>
        </p:nvSpPr>
        <p:spPr>
          <a:xfrm>
            <a:off x="1072896" y="1606050"/>
            <a:ext cx="11119104" cy="51039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1000"/>
              </a:spcAft>
            </a:pPr>
            <a:r>
              <a:rPr lang="en-US" sz="2400" b="1" dirty="0">
                <a:solidFill>
                  <a:schemeClr val="dk1"/>
                </a:solidFill>
                <a:ea typeface="Twentieth Century"/>
                <a:cs typeface="Twentieth Century"/>
                <a:sym typeface="Twentieth Century"/>
              </a:rPr>
              <a:t>Non-native species are species that occur outside of their historical range.</a:t>
            </a:r>
            <a:endParaRPr lang="en-US" sz="2400" dirty="0"/>
          </a:p>
          <a:p>
            <a:pPr marL="457200" lvl="0" indent="-457200">
              <a:spcAft>
                <a:spcPts val="1000"/>
              </a:spcAft>
              <a:buClr>
                <a:schemeClr val="dk1"/>
              </a:buClr>
              <a:buSzPct val="1350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ea typeface="Twentieth Century"/>
                <a:cs typeface="Twentieth Century"/>
                <a:sym typeface="Twentieth Century"/>
              </a:rPr>
              <a:t>Some non-native species were introduced on purpose for their usefulness as food, medicine, pollination, or landscaping. </a:t>
            </a:r>
            <a:endParaRPr lang="en-US" sz="2400" dirty="0"/>
          </a:p>
          <a:p>
            <a:pPr marL="457200" lvl="0" indent="-457200">
              <a:buClr>
                <a:schemeClr val="dk1"/>
              </a:buClr>
              <a:buSzPct val="1350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ea typeface="Twentieth Century"/>
                <a:cs typeface="Twentieth Century"/>
                <a:sym typeface="Twentieth Century"/>
              </a:rPr>
              <a:t>Many non-natives have a functional and mutualistic roles with native species in their introduced ecosystem.   </a:t>
            </a:r>
            <a:endParaRPr lang="en-US" sz="2400" dirty="0">
              <a:solidFill>
                <a:schemeClr val="dk1"/>
              </a:solidFill>
              <a:sym typeface="Twentieth Century"/>
            </a:endParaRPr>
          </a:p>
          <a:p>
            <a:pPr marL="457200" lvl="0" indent="-457200">
              <a:buClr>
                <a:schemeClr val="dk1"/>
              </a:buClr>
              <a:buSzPts val="2700"/>
              <a:buFont typeface="Arial"/>
              <a:buChar char="•"/>
            </a:pPr>
            <a:endParaRPr lang="en-US" sz="2000" dirty="0">
              <a:solidFill>
                <a:schemeClr val="dk1"/>
              </a:solidFill>
              <a:sym typeface="Twentieth Century"/>
            </a:endParaRPr>
          </a:p>
          <a:p>
            <a:pPr>
              <a:spcAft>
                <a:spcPts val="1000"/>
              </a:spcAft>
            </a:pPr>
            <a:r>
              <a:rPr lang="en-US" sz="2400" b="1" dirty="0">
                <a:solidFill>
                  <a:schemeClr val="dk1"/>
                </a:solidFill>
                <a:ea typeface="Twentieth Century"/>
                <a:cs typeface="Twentieth Century"/>
                <a:sym typeface="Twentieth Century"/>
              </a:rPr>
              <a:t>Invasive species are non-native species that cause harm.</a:t>
            </a:r>
            <a:endParaRPr lang="en-US" sz="2400" dirty="0"/>
          </a:p>
          <a:p>
            <a:pPr marL="457200" indent="-457200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ct val="1350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ea typeface="Twentieth Century"/>
                <a:cs typeface="Twentieth Century"/>
                <a:sym typeface="Twentieth Century"/>
              </a:rPr>
              <a:t>Invasive species are characterized by competitive behavior and rapid population growth.</a:t>
            </a:r>
            <a:endParaRPr lang="en-US" sz="2400" dirty="0"/>
          </a:p>
          <a:p>
            <a:pPr marL="457200" indent="-457200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ct val="1350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ea typeface="Twentieth Century"/>
                <a:cs typeface="Twentieth Century"/>
                <a:sym typeface="Twentieth Century"/>
              </a:rPr>
              <a:t>They can cause natives to go extinct and push historical ecosystems into an alternative state.</a:t>
            </a:r>
            <a:endParaRPr lang="en-US" sz="2400" dirty="0"/>
          </a:p>
          <a:p>
            <a:pPr marL="457200" indent="-457200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ct val="1350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ea typeface="Twentieth Century"/>
                <a:cs typeface="Twentieth Century"/>
                <a:sym typeface="Twentieth Century"/>
              </a:rPr>
              <a:t>Only some non-native species are invasive.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655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9802FA-5A66-5D0B-1CC8-6FD56454A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B3-BD4B-B146-9DD9-5D91D71F00EA}" type="slidenum">
              <a:rPr lang="en-US" smtClean="0"/>
              <a:t>2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376A0D8-ADFA-1BE1-DBFD-F8201BC9421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56539" y="249309"/>
            <a:ext cx="10912510" cy="128111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Spotting the Difference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C78EBF-FEB6-B3DA-724A-0E3956AD9862}"/>
              </a:ext>
            </a:extLst>
          </p:cNvPr>
          <p:cNvSpPr txBox="1"/>
          <p:nvPr/>
        </p:nvSpPr>
        <p:spPr>
          <a:xfrm>
            <a:off x="2237721" y="1108679"/>
            <a:ext cx="88841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Which are non-native and which are invasive species? </a:t>
            </a:r>
          </a:p>
        </p:txBody>
      </p:sp>
      <p:pic>
        <p:nvPicPr>
          <p:cNvPr id="43" name="Picture 42" descr="A bee on a pink and yellow flower">
            <a:extLst>
              <a:ext uri="{FF2B5EF4-FFF2-40B4-BE49-F238E27FC236}">
                <a16:creationId xmlns:a16="http://schemas.microsoft.com/office/drawing/2014/main" id="{514313F6-3A54-49F2-DFBF-71D8E250E2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783" y="2033749"/>
            <a:ext cx="2745087" cy="1830725"/>
          </a:xfrm>
          <a:prstGeom prst="rect">
            <a:avLst/>
          </a:prstGeom>
        </p:spPr>
      </p:pic>
      <p:pic>
        <p:nvPicPr>
          <p:cNvPr id="36" name="Picture 35" descr="Cherry Blossoms with the Washington Monument in the background">
            <a:extLst>
              <a:ext uri="{FF2B5EF4-FFF2-40B4-BE49-F238E27FC236}">
                <a16:creationId xmlns:a16="http://schemas.microsoft.com/office/drawing/2014/main" id="{7F3110B2-6A77-3699-FCA9-8E996B99A6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6326" y="2033026"/>
            <a:ext cx="2745086" cy="1831448"/>
          </a:xfrm>
          <a:prstGeom prst="rect">
            <a:avLst/>
          </a:prstGeom>
        </p:spPr>
      </p:pic>
      <p:pic>
        <p:nvPicPr>
          <p:cNvPr id="34" name="Picture 33" descr="A colony of zebra mussels">
            <a:extLst>
              <a:ext uri="{FF2B5EF4-FFF2-40B4-BE49-F238E27FC236}">
                <a16:creationId xmlns:a16="http://schemas.microsoft.com/office/drawing/2014/main" id="{F6B0F1F0-5465-58DB-A3C3-2ACFEE1057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4349" y="2033026"/>
            <a:ext cx="2753145" cy="1836347"/>
          </a:xfrm>
          <a:prstGeom prst="rect">
            <a:avLst/>
          </a:prstGeom>
        </p:spPr>
      </p:pic>
      <p:pic>
        <p:nvPicPr>
          <p:cNvPr id="30" name="Picture 29" descr="A burmese python in a grassy area">
            <a:extLst>
              <a:ext uri="{FF2B5EF4-FFF2-40B4-BE49-F238E27FC236}">
                <a16:creationId xmlns:a16="http://schemas.microsoft.com/office/drawing/2014/main" id="{34EB56E1-36E5-5219-D048-3A49904993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0431" y="2023300"/>
            <a:ext cx="2753145" cy="1830625"/>
          </a:xfrm>
          <a:prstGeom prst="rect">
            <a:avLst/>
          </a:prstGeom>
        </p:spPr>
      </p:pic>
      <p:pic>
        <p:nvPicPr>
          <p:cNvPr id="28" name="Picture 27" descr="A dandelion clock at the seed head stage">
            <a:extLst>
              <a:ext uri="{FF2B5EF4-FFF2-40B4-BE49-F238E27FC236}">
                <a16:creationId xmlns:a16="http://schemas.microsoft.com/office/drawing/2014/main" id="{FF1189E7-8EEE-2B8F-5C7C-B6854438DA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6110" y="4090550"/>
            <a:ext cx="2752925" cy="1836135"/>
          </a:xfrm>
          <a:prstGeom prst="rect">
            <a:avLst/>
          </a:prstGeom>
        </p:spPr>
      </p:pic>
      <p:pic>
        <p:nvPicPr>
          <p:cNvPr id="24" name="Picture 23" descr="A rainbow trout swimming in shalloe clear water over a pebbled riverbed">
            <a:extLst>
              <a:ext uri="{FF2B5EF4-FFF2-40B4-BE49-F238E27FC236}">
                <a16:creationId xmlns:a16="http://schemas.microsoft.com/office/drawing/2014/main" id="{14BFEC26-9D5F-1BEC-3E53-744A078CF32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68487" y="4088158"/>
            <a:ext cx="2752925" cy="1830625"/>
          </a:xfrm>
          <a:prstGeom prst="rect">
            <a:avLst/>
          </a:prstGeom>
        </p:spPr>
      </p:pic>
      <p:pic>
        <p:nvPicPr>
          <p:cNvPr id="22" name="Picture 21" descr="A large amount of Kudzu">
            <a:extLst>
              <a:ext uri="{FF2B5EF4-FFF2-40B4-BE49-F238E27FC236}">
                <a16:creationId xmlns:a16="http://schemas.microsoft.com/office/drawing/2014/main" id="{BB670F4D-3E0E-0418-DD13-DA28083B135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12794" y="4088157"/>
            <a:ext cx="2744700" cy="1830626"/>
          </a:xfrm>
          <a:prstGeom prst="rect">
            <a:avLst/>
          </a:prstGeom>
        </p:spPr>
      </p:pic>
      <p:pic>
        <p:nvPicPr>
          <p:cNvPr id="18" name="Picture 17" descr="Cherry tomatoes hanging on a lush green vine">
            <a:extLst>
              <a:ext uri="{FF2B5EF4-FFF2-40B4-BE49-F238E27FC236}">
                <a16:creationId xmlns:a16="http://schemas.microsoft.com/office/drawing/2014/main" id="{FBB3A2CC-132C-B685-3C1B-4A856B75EA9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48877" y="4088158"/>
            <a:ext cx="2747013" cy="1830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552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F7C3C-3538-F0BF-3C98-F1479D30F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8464" y="119662"/>
            <a:ext cx="7134415" cy="626236"/>
          </a:xfrm>
        </p:spPr>
        <p:txBody>
          <a:bodyPr anchor="b">
            <a:normAutofit fontScale="90000"/>
          </a:bodyPr>
          <a:lstStyle/>
          <a:p>
            <a:pPr algn="ctr"/>
            <a:r>
              <a:rPr lang="en-US" sz="3600" b="1" dirty="0">
                <a:latin typeface="+mn-lt"/>
              </a:rPr>
              <a:t>Ecosystem Services from Non-Natives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7BFE703-D564-0441-3B27-793546F2D068}"/>
              </a:ext>
            </a:extLst>
          </p:cNvPr>
          <p:cNvSpPr txBox="1"/>
          <p:nvPr/>
        </p:nvSpPr>
        <p:spPr>
          <a:xfrm>
            <a:off x="331181" y="797944"/>
            <a:ext cx="6620827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800"/>
              </a:spcAft>
            </a:pPr>
            <a:r>
              <a:rPr lang="en-US" sz="2000" b="1" dirty="0">
                <a:ea typeface="Twentieth Century"/>
                <a:cs typeface="Twentieth Century"/>
                <a:sym typeface="Twentieth Century"/>
              </a:rPr>
              <a:t>Shelter and Food for Native Species</a:t>
            </a:r>
            <a:r>
              <a:rPr lang="en-US" sz="2000" dirty="0">
                <a:ea typeface="Twentieth Century"/>
                <a:cs typeface="Twentieth Century"/>
                <a:sym typeface="Twentieth Century"/>
              </a:rPr>
              <a:t>:</a:t>
            </a:r>
            <a:endParaRPr lang="en-US" sz="2000" dirty="0"/>
          </a:p>
          <a:p>
            <a:pPr marL="457200" lvl="0" indent="-457200">
              <a:spcAft>
                <a:spcPts val="600"/>
              </a:spcAft>
              <a:buClr>
                <a:schemeClr val="dk1"/>
              </a:buClr>
              <a:buSzPct val="150000"/>
              <a:buFont typeface="Arial"/>
              <a:buChar char="•"/>
            </a:pPr>
            <a:r>
              <a:rPr lang="en-US" dirty="0">
                <a:ea typeface="Twentieth Century"/>
                <a:cs typeface="Twentieth Century"/>
                <a:sym typeface="Twentieth Century"/>
              </a:rPr>
              <a:t>The Southwestern Willow Flycatcher </a:t>
            </a:r>
            <a:r>
              <a:rPr lang="en-US" b="1" dirty="0">
                <a:ea typeface="Twentieth Century"/>
                <a:cs typeface="Twentieth Century"/>
                <a:sym typeface="Twentieth Century"/>
              </a:rPr>
              <a:t>nests on non-native Tamarisk</a:t>
            </a:r>
            <a:r>
              <a:rPr lang="en-US" dirty="0">
                <a:ea typeface="Twentieth Century"/>
                <a:cs typeface="Twentieth Century"/>
                <a:sym typeface="Twentieth Century"/>
              </a:rPr>
              <a:t> (multiple introductions from arid regions) up to 75% of the time, with similar fledgling success to the birds who nest on native biota.</a:t>
            </a:r>
            <a:br>
              <a:rPr lang="en-US" dirty="0">
                <a:sym typeface="Twentieth Century"/>
              </a:rPr>
            </a:br>
            <a:endParaRPr lang="en-US" sz="1600" dirty="0">
              <a:ea typeface="Twentieth Century"/>
              <a:cs typeface="Twentieth Century"/>
              <a:sym typeface="Twentieth Century"/>
            </a:endParaRPr>
          </a:p>
          <a:p>
            <a:pPr lvl="0">
              <a:spcAft>
                <a:spcPts val="800"/>
              </a:spcAft>
            </a:pPr>
            <a:r>
              <a:rPr lang="en-US" b="1" dirty="0">
                <a:ea typeface="Twentieth Century"/>
                <a:cs typeface="Twentieth Century"/>
                <a:sym typeface="Twentieth Century"/>
              </a:rPr>
              <a:t>P</a:t>
            </a:r>
            <a:r>
              <a:rPr lang="en-US" sz="2000" b="1" dirty="0">
                <a:ea typeface="Twentieth Century"/>
                <a:cs typeface="Twentieth Century"/>
                <a:sym typeface="Twentieth Century"/>
              </a:rPr>
              <a:t>otential Catalysts for Restoration</a:t>
            </a:r>
            <a:r>
              <a:rPr lang="en-US" sz="2000" dirty="0">
                <a:ea typeface="Twentieth Century"/>
                <a:cs typeface="Twentieth Century"/>
                <a:sym typeface="Twentieth Century"/>
              </a:rPr>
              <a:t>:</a:t>
            </a:r>
            <a:endParaRPr lang="en-US" sz="2000" dirty="0"/>
          </a:p>
          <a:p>
            <a:pPr marL="457200" lvl="0" indent="-457200">
              <a:spcAft>
                <a:spcPts val="600"/>
              </a:spcAft>
              <a:buClr>
                <a:schemeClr val="dk1"/>
              </a:buClr>
              <a:buSzPts val="2700"/>
              <a:buFont typeface="Arial"/>
              <a:buChar char="•"/>
            </a:pPr>
            <a:r>
              <a:rPr lang="en-US" dirty="0">
                <a:ea typeface="Twentieth Century"/>
                <a:cs typeface="Twentieth Century"/>
                <a:sym typeface="Twentieth Century"/>
              </a:rPr>
              <a:t>Non-Natives can increase the </a:t>
            </a:r>
            <a:r>
              <a:rPr lang="en-US" b="1" dirty="0">
                <a:ea typeface="Twentieth Century"/>
                <a:cs typeface="Twentieth Century"/>
                <a:sym typeface="Twentieth Century"/>
              </a:rPr>
              <a:t>structural complexity </a:t>
            </a:r>
            <a:r>
              <a:rPr lang="en-US" dirty="0">
                <a:ea typeface="Twentieth Century"/>
                <a:cs typeface="Twentieth Century"/>
                <a:sym typeface="Twentieth Century"/>
              </a:rPr>
              <a:t>and support </a:t>
            </a:r>
            <a:r>
              <a:rPr lang="en-US" b="1" dirty="0">
                <a:ea typeface="Twentieth Century"/>
                <a:cs typeface="Twentieth Century"/>
                <a:sym typeface="Twentieth Century"/>
              </a:rPr>
              <a:t>increases in species richness</a:t>
            </a:r>
            <a:r>
              <a:rPr lang="en-US" dirty="0">
                <a:ea typeface="Twentieth Century"/>
                <a:cs typeface="Twentieth Century"/>
                <a:sym typeface="Twentieth Century"/>
              </a:rPr>
              <a:t>: the opposite of the assumption that invasives outcompete natives.</a:t>
            </a:r>
            <a:endParaRPr lang="en-US" dirty="0"/>
          </a:p>
          <a:p>
            <a:pPr marL="457200" lvl="0" indent="-457200">
              <a:spcAft>
                <a:spcPts val="600"/>
              </a:spcAft>
              <a:buClr>
                <a:schemeClr val="dk1"/>
              </a:buClr>
              <a:buSzPts val="2700"/>
              <a:buFont typeface="Arial"/>
              <a:buChar char="•"/>
            </a:pPr>
            <a:r>
              <a:rPr lang="en-US" dirty="0">
                <a:ea typeface="Twentieth Century"/>
                <a:cs typeface="Twentieth Century"/>
                <a:sym typeface="Twentieth Century"/>
              </a:rPr>
              <a:t>In Puerto Rico, the presence of </a:t>
            </a:r>
            <a:r>
              <a:rPr lang="en-US" b="1" dirty="0">
                <a:ea typeface="Twentieth Century"/>
                <a:cs typeface="Twentieth Century"/>
                <a:sym typeface="Twentieth Century"/>
              </a:rPr>
              <a:t>non-native plantation trees </a:t>
            </a:r>
            <a:r>
              <a:rPr lang="en-US" dirty="0">
                <a:ea typeface="Twentieth Century"/>
                <a:cs typeface="Twentieth Century"/>
                <a:sym typeface="Twentieth Century"/>
              </a:rPr>
              <a:t>enabled the </a:t>
            </a:r>
            <a:r>
              <a:rPr lang="en-US" b="1" dirty="0">
                <a:ea typeface="Twentieth Century"/>
                <a:cs typeface="Twentieth Century"/>
                <a:sym typeface="Twentieth Century"/>
              </a:rPr>
              <a:t>re-wilding of deforested land </a:t>
            </a:r>
            <a:r>
              <a:rPr lang="en-US" dirty="0">
                <a:ea typeface="Twentieth Century"/>
                <a:cs typeface="Twentieth Century"/>
                <a:sym typeface="Twentieth Century"/>
              </a:rPr>
              <a:t>with twenty </a:t>
            </a:r>
            <a:br>
              <a:rPr lang="en-US" dirty="0">
                <a:ea typeface="Twentieth Century"/>
                <a:cs typeface="Twentieth Century"/>
                <a:sym typeface="Twentieth Century"/>
              </a:rPr>
            </a:br>
            <a:r>
              <a:rPr lang="en-US" dirty="0">
                <a:ea typeface="Twentieth Century"/>
                <a:cs typeface="Twentieth Century"/>
                <a:sym typeface="Twentieth Century"/>
              </a:rPr>
              <a:t>native woody species.</a:t>
            </a:r>
          </a:p>
          <a:p>
            <a:pPr lvl="0">
              <a:spcAft>
                <a:spcPts val="600"/>
              </a:spcAft>
              <a:buClr>
                <a:schemeClr val="dk1"/>
              </a:buClr>
              <a:buSzPts val="2700"/>
            </a:pPr>
            <a:endParaRPr lang="en-US" sz="1600" b="1" dirty="0">
              <a:ea typeface="Twentieth Century"/>
              <a:cs typeface="Twentieth Century"/>
              <a:sym typeface="Twentieth Century"/>
            </a:endParaRPr>
          </a:p>
          <a:p>
            <a:pPr lvl="0">
              <a:spcAft>
                <a:spcPts val="800"/>
              </a:spcAft>
            </a:pPr>
            <a:r>
              <a:rPr lang="en-US" sz="2000" b="1" dirty="0">
                <a:ea typeface="Twentieth Century"/>
                <a:cs typeface="Twentieth Century"/>
                <a:sym typeface="Twentieth Century"/>
              </a:rPr>
              <a:t>Substitute for Extinct Taxa</a:t>
            </a:r>
            <a:r>
              <a:rPr lang="en-US" sz="2000" dirty="0">
                <a:ea typeface="Twentieth Century"/>
                <a:cs typeface="Twentieth Century"/>
                <a:sym typeface="Twentieth Century"/>
              </a:rPr>
              <a:t>:</a:t>
            </a:r>
            <a:endParaRPr lang="en-US" sz="2000" dirty="0"/>
          </a:p>
          <a:p>
            <a:pPr marL="457200" lvl="0" indent="-457200">
              <a:spcAft>
                <a:spcPts val="600"/>
              </a:spcAft>
              <a:buClr>
                <a:schemeClr val="dk1"/>
              </a:buClr>
              <a:buSzPts val="2700"/>
              <a:buFont typeface="Arial"/>
              <a:buChar char="•"/>
            </a:pPr>
            <a:r>
              <a:rPr lang="en-US" dirty="0">
                <a:ea typeface="Twentieth Century"/>
                <a:cs typeface="Twentieth Century"/>
                <a:sym typeface="Twentieth Century"/>
              </a:rPr>
              <a:t>Where </a:t>
            </a:r>
            <a:r>
              <a:rPr lang="en-US" b="1" dirty="0">
                <a:ea typeface="Twentieth Century"/>
                <a:cs typeface="Twentieth Century"/>
                <a:sym typeface="Twentieth Century"/>
              </a:rPr>
              <a:t>extinction</a:t>
            </a:r>
            <a:r>
              <a:rPr lang="en-US" dirty="0">
                <a:ea typeface="Twentieth Century"/>
                <a:cs typeface="Twentieth Century"/>
                <a:sym typeface="Twentieth Century"/>
              </a:rPr>
              <a:t> has caused a rift in community </a:t>
            </a:r>
            <a:br>
              <a:rPr lang="en-US" dirty="0">
                <a:ea typeface="Twentieth Century"/>
                <a:cs typeface="Twentieth Century"/>
                <a:sym typeface="Twentieth Century"/>
              </a:rPr>
            </a:br>
            <a:r>
              <a:rPr lang="en-US" dirty="0">
                <a:ea typeface="Twentieth Century"/>
                <a:cs typeface="Twentieth Century"/>
                <a:sym typeface="Twentieth Century"/>
              </a:rPr>
              <a:t>function, non-natives like the Aldabra giant tortoise</a:t>
            </a:r>
            <a:br>
              <a:rPr lang="en-US" dirty="0">
                <a:ea typeface="Twentieth Century"/>
                <a:cs typeface="Twentieth Century"/>
                <a:sym typeface="Twentieth Century"/>
              </a:rPr>
            </a:br>
            <a:r>
              <a:rPr lang="en-US" dirty="0">
                <a:ea typeface="Twentieth Century"/>
                <a:cs typeface="Twentieth Century"/>
                <a:sym typeface="Twentieth Century"/>
              </a:rPr>
              <a:t>can substitute for the ecological role and renew </a:t>
            </a:r>
            <a:br>
              <a:rPr lang="en-US" dirty="0">
                <a:ea typeface="Twentieth Century"/>
                <a:cs typeface="Twentieth Century"/>
                <a:sym typeface="Twentieth Century"/>
              </a:rPr>
            </a:br>
            <a:r>
              <a:rPr lang="en-US" dirty="0">
                <a:ea typeface="Twentieth Century"/>
                <a:cs typeface="Twentieth Century"/>
                <a:sym typeface="Twentieth Century"/>
              </a:rPr>
              <a:t>ecosystem function. </a:t>
            </a:r>
            <a:endParaRPr lang="en-US" dirty="0"/>
          </a:p>
        </p:txBody>
      </p:sp>
      <p:pic>
        <p:nvPicPr>
          <p:cNvPr id="14" name="Picture 13" descr="A Southwestern Willow Flycatcher nestin gon a non-native Tamarisk">
            <a:extLst>
              <a:ext uri="{FF2B5EF4-FFF2-40B4-BE49-F238E27FC236}">
                <a16:creationId xmlns:a16="http://schemas.microsoft.com/office/drawing/2014/main" id="{B17322FD-AB03-F8CF-C14D-FDD19B1C74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6197" y="12"/>
            <a:ext cx="3295650" cy="2743200"/>
          </a:xfrm>
          <a:prstGeom prst="rect">
            <a:avLst/>
          </a:prstGeom>
        </p:spPr>
      </p:pic>
      <p:pic>
        <p:nvPicPr>
          <p:cNvPr id="17" name="Picture 16" descr="An Aldabra giant tortoise on a grassy area">
            <a:extLst>
              <a:ext uri="{FF2B5EF4-FFF2-40B4-BE49-F238E27FC236}">
                <a16:creationId xmlns:a16="http://schemas.microsoft.com/office/drawing/2014/main" id="{22299223-20CA-3332-5947-B7063DE31C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9197" y="3297832"/>
            <a:ext cx="5962650" cy="3562350"/>
          </a:xfrm>
          <a:prstGeom prst="rect">
            <a:avLst/>
          </a:pr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F05AAE2-453E-4EDA-8961-D9B3199781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32156" y="3297832"/>
            <a:ext cx="5959692" cy="3560169"/>
          </a:xfrm>
          <a:custGeom>
            <a:avLst/>
            <a:gdLst>
              <a:gd name="connsiteX0" fmla="*/ 5959692 w 5959692"/>
              <a:gd name="connsiteY0" fmla="*/ 3363787 h 3560169"/>
              <a:gd name="connsiteX1" fmla="*/ 5959692 w 5959692"/>
              <a:gd name="connsiteY1" fmla="*/ 3560169 h 3560169"/>
              <a:gd name="connsiteX2" fmla="*/ 5918326 w 5959692"/>
              <a:gd name="connsiteY2" fmla="*/ 3560169 h 3560169"/>
              <a:gd name="connsiteX3" fmla="*/ 3008109 w 5959692"/>
              <a:gd name="connsiteY3" fmla="*/ 42 h 3560169"/>
              <a:gd name="connsiteX4" fmla="*/ 4702247 w 5959692"/>
              <a:gd name="connsiteY4" fmla="*/ 626282 h 3560169"/>
              <a:gd name="connsiteX5" fmla="*/ 5069411 w 5959692"/>
              <a:gd name="connsiteY5" fmla="*/ 865826 h 3560169"/>
              <a:gd name="connsiteX6" fmla="*/ 5895906 w 5959692"/>
              <a:gd name="connsiteY6" fmla="*/ 1594994 h 3560169"/>
              <a:gd name="connsiteX7" fmla="*/ 5959691 w 5959692"/>
              <a:gd name="connsiteY7" fmla="*/ 1728783 h 3560169"/>
              <a:gd name="connsiteX8" fmla="*/ 5959691 w 5959692"/>
              <a:gd name="connsiteY8" fmla="*/ 2242763 h 3560169"/>
              <a:gd name="connsiteX9" fmla="*/ 5918347 w 5959692"/>
              <a:gd name="connsiteY9" fmla="*/ 2056598 h 3560169"/>
              <a:gd name="connsiteX10" fmla="*/ 5820285 w 5959692"/>
              <a:gd name="connsiteY10" fmla="*/ 1774807 h 3560169"/>
              <a:gd name="connsiteX11" fmla="*/ 4980935 w 5959692"/>
              <a:gd name="connsiteY11" fmla="*/ 946614 h 3560169"/>
              <a:gd name="connsiteX12" fmla="*/ 4635662 w 5959692"/>
              <a:gd name="connsiteY12" fmla="*/ 716464 h 3560169"/>
              <a:gd name="connsiteX13" fmla="*/ 3044280 w 5959692"/>
              <a:gd name="connsiteY13" fmla="*/ 109209 h 3560169"/>
              <a:gd name="connsiteX14" fmla="*/ 2119450 w 5959692"/>
              <a:gd name="connsiteY14" fmla="*/ 300880 h 3560169"/>
              <a:gd name="connsiteX15" fmla="*/ 919412 w 5959692"/>
              <a:gd name="connsiteY15" fmla="*/ 1696777 h 3560169"/>
              <a:gd name="connsiteX16" fmla="*/ 797804 w 5959692"/>
              <a:gd name="connsiteY16" fmla="*/ 1925546 h 3560169"/>
              <a:gd name="connsiteX17" fmla="*/ 287588 w 5959692"/>
              <a:gd name="connsiteY17" fmla="*/ 3069391 h 3560169"/>
              <a:gd name="connsiteX18" fmla="*/ 235658 w 5959692"/>
              <a:gd name="connsiteY18" fmla="*/ 3441477 h 3560169"/>
              <a:gd name="connsiteX19" fmla="*/ 239056 w 5959692"/>
              <a:gd name="connsiteY19" fmla="*/ 3560169 h 3560169"/>
              <a:gd name="connsiteX20" fmla="*/ 635 w 5959692"/>
              <a:gd name="connsiteY20" fmla="*/ 3560169 h 3560169"/>
              <a:gd name="connsiteX21" fmla="*/ 0 w 5959692"/>
              <a:gd name="connsiteY21" fmla="*/ 3534810 h 3560169"/>
              <a:gd name="connsiteX22" fmla="*/ 56896 w 5959692"/>
              <a:gd name="connsiteY22" fmla="*/ 3142342 h 3560169"/>
              <a:gd name="connsiteX23" fmla="*/ 605568 w 5959692"/>
              <a:gd name="connsiteY23" fmla="*/ 1932853 h 3560169"/>
              <a:gd name="connsiteX24" fmla="*/ 736162 w 5959692"/>
              <a:gd name="connsiteY24" fmla="*/ 1690788 h 3560169"/>
              <a:gd name="connsiteX25" fmla="*/ 2021319 w 5959692"/>
              <a:gd name="connsiteY25" fmla="*/ 209863 h 3560169"/>
              <a:gd name="connsiteX26" fmla="*/ 3008109 w 5959692"/>
              <a:gd name="connsiteY26" fmla="*/ 42 h 3560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959692" h="3560169">
                <a:moveTo>
                  <a:pt x="5959692" y="3363787"/>
                </a:moveTo>
                <a:lnTo>
                  <a:pt x="5959692" y="3560169"/>
                </a:lnTo>
                <a:lnTo>
                  <a:pt x="5918326" y="3560169"/>
                </a:lnTo>
                <a:close/>
                <a:moveTo>
                  <a:pt x="3008109" y="42"/>
                </a:moveTo>
                <a:cubicBezTo>
                  <a:pt x="3549058" y="3372"/>
                  <a:pt x="4091345" y="208628"/>
                  <a:pt x="4702247" y="626282"/>
                </a:cubicBezTo>
                <a:cubicBezTo>
                  <a:pt x="4830168" y="713755"/>
                  <a:pt x="4951806" y="791097"/>
                  <a:pt x="5069411" y="865826"/>
                </a:cubicBezTo>
                <a:cubicBezTo>
                  <a:pt x="5495976" y="1136988"/>
                  <a:pt x="5734167" y="1298128"/>
                  <a:pt x="5895906" y="1594994"/>
                </a:cubicBezTo>
                <a:lnTo>
                  <a:pt x="5959691" y="1728783"/>
                </a:lnTo>
                <a:lnTo>
                  <a:pt x="5959691" y="2242763"/>
                </a:lnTo>
                <a:lnTo>
                  <a:pt x="5918347" y="2056598"/>
                </a:lnTo>
                <a:cubicBezTo>
                  <a:pt x="5891169" y="1960834"/>
                  <a:pt x="5858474" y="1866845"/>
                  <a:pt x="5820285" y="1774807"/>
                </a:cubicBezTo>
                <a:cubicBezTo>
                  <a:pt x="5666444" y="1404038"/>
                  <a:pt x="5439344" y="1244459"/>
                  <a:pt x="4980935" y="946614"/>
                </a:cubicBezTo>
                <a:cubicBezTo>
                  <a:pt x="4870349" y="874793"/>
                  <a:pt x="4755972" y="800460"/>
                  <a:pt x="4635662" y="716464"/>
                </a:cubicBezTo>
                <a:cubicBezTo>
                  <a:pt x="4061110" y="315407"/>
                  <a:pt x="3551697" y="116473"/>
                  <a:pt x="3044280" y="109209"/>
                </a:cubicBezTo>
                <a:cubicBezTo>
                  <a:pt x="2739831" y="104851"/>
                  <a:pt x="2436100" y="169494"/>
                  <a:pt x="2119450" y="300880"/>
                </a:cubicBezTo>
                <a:cubicBezTo>
                  <a:pt x="1565269" y="530823"/>
                  <a:pt x="1284534" y="1002904"/>
                  <a:pt x="919412" y="1696777"/>
                </a:cubicBezTo>
                <a:cubicBezTo>
                  <a:pt x="878625" y="1774305"/>
                  <a:pt x="837580" y="1851211"/>
                  <a:pt x="797804" y="1925546"/>
                </a:cubicBezTo>
                <a:cubicBezTo>
                  <a:pt x="582340" y="2328776"/>
                  <a:pt x="378892" y="2709642"/>
                  <a:pt x="287588" y="3069391"/>
                </a:cubicBezTo>
                <a:cubicBezTo>
                  <a:pt x="254851" y="3198359"/>
                  <a:pt x="237447" y="3321111"/>
                  <a:pt x="235658" y="3441477"/>
                </a:cubicBezTo>
                <a:lnTo>
                  <a:pt x="239056" y="3560169"/>
                </a:lnTo>
                <a:lnTo>
                  <a:pt x="635" y="3560169"/>
                </a:lnTo>
                <a:lnTo>
                  <a:pt x="0" y="3534810"/>
                </a:lnTo>
                <a:cubicBezTo>
                  <a:pt x="2402" y="3407978"/>
                  <a:pt x="21463" y="3278501"/>
                  <a:pt x="56896" y="3142342"/>
                </a:cubicBezTo>
                <a:cubicBezTo>
                  <a:pt x="155720" y="2762537"/>
                  <a:pt x="374193" y="2359525"/>
                  <a:pt x="605568" y="1932853"/>
                </a:cubicBezTo>
                <a:cubicBezTo>
                  <a:pt x="648282" y="1854194"/>
                  <a:pt x="692359" y="1772817"/>
                  <a:pt x="736162" y="1690788"/>
                </a:cubicBezTo>
                <a:cubicBezTo>
                  <a:pt x="1128289" y="956620"/>
                  <a:pt x="1429537" y="456850"/>
                  <a:pt x="2021319" y="209863"/>
                </a:cubicBezTo>
                <a:cubicBezTo>
                  <a:pt x="2359453" y="68739"/>
                  <a:pt x="2683541" y="-1956"/>
                  <a:pt x="3008109" y="42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6A0E0FAE-D6BC-43D5-ACA6-8CDE484777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97970" y="0"/>
            <a:ext cx="3293877" cy="2743212"/>
          </a:xfrm>
          <a:custGeom>
            <a:avLst/>
            <a:gdLst>
              <a:gd name="connsiteX0" fmla="*/ 37772 w 3293877"/>
              <a:gd name="connsiteY0" fmla="*/ 0 h 2743212"/>
              <a:gd name="connsiteX1" fmla="*/ 175506 w 3293877"/>
              <a:gd name="connsiteY1" fmla="*/ 0 h 2743212"/>
              <a:gd name="connsiteX2" fmla="*/ 149226 w 3293877"/>
              <a:gd name="connsiteY2" fmla="*/ 78193 h 2743212"/>
              <a:gd name="connsiteX3" fmla="*/ 122819 w 3293877"/>
              <a:gd name="connsiteY3" fmla="*/ 237010 h 2743212"/>
              <a:gd name="connsiteX4" fmla="*/ 180914 w 3293877"/>
              <a:gd name="connsiteY4" fmla="*/ 1023956 h 2743212"/>
              <a:gd name="connsiteX5" fmla="*/ 203979 w 3293877"/>
              <a:gd name="connsiteY5" fmla="*/ 1185356 h 2743212"/>
              <a:gd name="connsiteX6" fmla="*/ 612631 w 3293877"/>
              <a:gd name="connsiteY6" fmla="*/ 2264082 h 2743212"/>
              <a:gd name="connsiteX7" fmla="*/ 2171849 w 3293877"/>
              <a:gd name="connsiteY7" fmla="*/ 2532019 h 2743212"/>
              <a:gd name="connsiteX8" fmla="*/ 2422184 w 3293877"/>
              <a:gd name="connsiteY8" fmla="*/ 2465509 h 2743212"/>
              <a:gd name="connsiteX9" fmla="*/ 3087206 w 3293877"/>
              <a:gd name="connsiteY9" fmla="*/ 2143537 h 2743212"/>
              <a:gd name="connsiteX10" fmla="*/ 3203783 w 3293877"/>
              <a:gd name="connsiteY10" fmla="*/ 1995541 h 2743212"/>
              <a:gd name="connsiteX11" fmla="*/ 3293877 w 3293877"/>
              <a:gd name="connsiteY11" fmla="*/ 1849554 h 2743212"/>
              <a:gd name="connsiteX12" fmla="*/ 3293877 w 3293877"/>
              <a:gd name="connsiteY12" fmla="*/ 2133887 h 2743212"/>
              <a:gd name="connsiteX13" fmla="*/ 3222757 w 3293877"/>
              <a:gd name="connsiteY13" fmla="*/ 2223039 h 2743212"/>
              <a:gd name="connsiteX14" fmla="*/ 2503136 w 3293877"/>
              <a:gd name="connsiteY14" fmla="*/ 2565392 h 2743212"/>
              <a:gd name="connsiteX15" fmla="*/ 2232111 w 3293877"/>
              <a:gd name="connsiteY15" fmla="*/ 2635826 h 2743212"/>
              <a:gd name="connsiteX16" fmla="*/ 542319 w 3293877"/>
              <a:gd name="connsiteY16" fmla="*/ 2345567 h 2743212"/>
              <a:gd name="connsiteX17" fmla="*/ 96920 w 3293877"/>
              <a:gd name="connsiteY17" fmla="*/ 1191868 h 2743212"/>
              <a:gd name="connsiteX18" fmla="*/ 71529 w 3293877"/>
              <a:gd name="connsiteY18" fmla="*/ 1019346 h 2743212"/>
              <a:gd name="connsiteX19" fmla="*/ 6623 w 3293877"/>
              <a:gd name="connsiteY19" fmla="*/ 178315 h 2743212"/>
              <a:gd name="connsiteX20" fmla="*/ 34833 w 3293877"/>
              <a:gd name="connsiteY20" fmla="*/ 8680 h 2743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293877" h="2743212">
                <a:moveTo>
                  <a:pt x="37772" y="0"/>
                </a:moveTo>
                <a:lnTo>
                  <a:pt x="175506" y="0"/>
                </a:lnTo>
                <a:lnTo>
                  <a:pt x="149226" y="78193"/>
                </a:lnTo>
                <a:cubicBezTo>
                  <a:pt x="136827" y="128527"/>
                  <a:pt x="128121" y="181246"/>
                  <a:pt x="122819" y="237010"/>
                </a:cubicBezTo>
                <a:cubicBezTo>
                  <a:pt x="100634" y="470331"/>
                  <a:pt x="139609" y="739241"/>
                  <a:pt x="180914" y="1023956"/>
                </a:cubicBezTo>
                <a:cubicBezTo>
                  <a:pt x="188562" y="1076454"/>
                  <a:pt x="196412" y="1130747"/>
                  <a:pt x="203979" y="1185356"/>
                </a:cubicBezTo>
                <a:cubicBezTo>
                  <a:pt x="271754" y="1674130"/>
                  <a:pt x="336774" y="2013298"/>
                  <a:pt x="612631" y="2264082"/>
                </a:cubicBezTo>
                <a:cubicBezTo>
                  <a:pt x="1032949" y="2646196"/>
                  <a:pt x="1499262" y="2726349"/>
                  <a:pt x="2171849" y="2532019"/>
                </a:cubicBezTo>
                <a:cubicBezTo>
                  <a:pt x="2259876" y="2506576"/>
                  <a:pt x="2342402" y="2485683"/>
                  <a:pt x="2422184" y="2465509"/>
                </a:cubicBezTo>
                <a:cubicBezTo>
                  <a:pt x="2752924" y="2381814"/>
                  <a:pt x="2919303" y="2333175"/>
                  <a:pt x="3087206" y="2143537"/>
                </a:cubicBezTo>
                <a:cubicBezTo>
                  <a:pt x="3128886" y="2096462"/>
                  <a:pt x="3167762" y="2047097"/>
                  <a:pt x="3203783" y="1995541"/>
                </a:cubicBezTo>
                <a:lnTo>
                  <a:pt x="3293877" y="1849554"/>
                </a:lnTo>
                <a:lnTo>
                  <a:pt x="3293877" y="2133887"/>
                </a:lnTo>
                <a:lnTo>
                  <a:pt x="3222757" y="2223039"/>
                </a:lnTo>
                <a:cubicBezTo>
                  <a:pt x="3041339" y="2425251"/>
                  <a:pt x="2861221" y="2476800"/>
                  <a:pt x="2503136" y="2565392"/>
                </a:cubicBezTo>
                <a:cubicBezTo>
                  <a:pt x="2416757" y="2586746"/>
                  <a:pt x="2327408" y="2608861"/>
                  <a:pt x="2232111" y="2635826"/>
                </a:cubicBezTo>
                <a:cubicBezTo>
                  <a:pt x="1503976" y="2841768"/>
                  <a:pt x="998612" y="2754939"/>
                  <a:pt x="542319" y="2345567"/>
                </a:cubicBezTo>
                <a:cubicBezTo>
                  <a:pt x="242852" y="2076894"/>
                  <a:pt x="171565" y="1714314"/>
                  <a:pt x="96920" y="1191868"/>
                </a:cubicBezTo>
                <a:cubicBezTo>
                  <a:pt x="88586" y="1133496"/>
                  <a:pt x="79946" y="1075462"/>
                  <a:pt x="71529" y="1019346"/>
                </a:cubicBezTo>
                <a:cubicBezTo>
                  <a:pt x="26070" y="715012"/>
                  <a:pt x="-16826" y="427572"/>
                  <a:pt x="6623" y="178315"/>
                </a:cubicBezTo>
                <a:cubicBezTo>
                  <a:pt x="12226" y="118742"/>
                  <a:pt x="21526" y="62431"/>
                  <a:pt x="34833" y="868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AA80993-3745-38CC-AABB-6FA47FFFC8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05490" y="745898"/>
            <a:ext cx="7954534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9802FA-5A66-5D0B-1CC8-6FD56454A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72099" y="6433827"/>
            <a:ext cx="1188720" cy="36576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56227B3-BD4B-B146-9DD9-5D91D71F00EA}" type="slidenum">
              <a:rPr lang="en-US" sz="1600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3</a:t>
            </a:fld>
            <a:endParaRPr 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8953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9802FA-5A66-5D0B-1CC8-6FD56454A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8016" y="6446300"/>
            <a:ext cx="274320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fld id="{856227B3-BD4B-B146-9DD9-5D91D71F00EA}" type="slidenum">
              <a:rPr lang="en-US">
                <a:solidFill>
                  <a:schemeClr val="tx1"/>
                </a:solidFill>
              </a:rPr>
              <a:pPr algn="l">
                <a:spcAft>
                  <a:spcPts val="600"/>
                </a:spcAft>
              </a:pPr>
              <a:t>4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E527DA-43A4-ADE9-9FFD-6FC23D583B3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98382" y="255696"/>
            <a:ext cx="5039521" cy="120032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"/>
                <a:ea typeface="Twentieth Century"/>
                <a:cs typeface="Twentieth Century"/>
                <a:sym typeface="Twentieth Century"/>
              </a:rPr>
              <a:t>Ecosystem Services from Non-Natives, Continued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 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87FCAB-93D1-7748-0AE1-613E77118E72}"/>
              </a:ext>
            </a:extLst>
          </p:cNvPr>
          <p:cNvSpPr txBox="1"/>
          <p:nvPr/>
        </p:nvSpPr>
        <p:spPr>
          <a:xfrm>
            <a:off x="128016" y="1540851"/>
            <a:ext cx="5526550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en-US" sz="2000" b="1" dirty="0">
                <a:ea typeface="Twentieth Century"/>
                <a:cs typeface="Twentieth Century"/>
                <a:sym typeface="Twentieth Century"/>
              </a:rPr>
              <a:t>Ecosystem Engineers</a:t>
            </a:r>
            <a:r>
              <a:rPr lang="en-US" sz="2000" dirty="0">
                <a:ea typeface="Twentieth Century"/>
                <a:cs typeface="Twentieth Century"/>
                <a:sym typeface="Twentieth Century"/>
              </a:rPr>
              <a:t>: </a:t>
            </a:r>
            <a:endParaRPr lang="en-US" sz="2000" dirty="0"/>
          </a:p>
          <a:p>
            <a:pPr marL="343266" indent="-343266">
              <a:buClr>
                <a:schemeClr val="dk1"/>
              </a:buClr>
              <a:buSzPts val="2700"/>
              <a:buFont typeface="Arial"/>
              <a:buChar char="•"/>
            </a:pPr>
            <a:r>
              <a:rPr lang="en-US" dirty="0">
                <a:ea typeface="Twentieth Century"/>
                <a:cs typeface="Twentieth Century"/>
                <a:sym typeface="Twentieth Century"/>
              </a:rPr>
              <a:t>Non-native birds in Hawaii substitute for extinct natives by </a:t>
            </a:r>
            <a:r>
              <a:rPr lang="en-US" b="1" dirty="0">
                <a:ea typeface="Twentieth Century"/>
                <a:cs typeface="Twentieth Century"/>
                <a:sym typeface="Twentieth Century"/>
              </a:rPr>
              <a:t>dispersing seeds of native flora</a:t>
            </a:r>
            <a:r>
              <a:rPr lang="en-US" dirty="0">
                <a:ea typeface="Twentieth Century"/>
                <a:cs typeface="Twentieth Century"/>
                <a:sym typeface="Twentieth Century"/>
              </a:rPr>
              <a:t>. Pacific oysters </a:t>
            </a:r>
            <a:r>
              <a:rPr lang="en-US" b="1" dirty="0">
                <a:ea typeface="Twentieth Century"/>
                <a:cs typeface="Twentieth Century"/>
                <a:sym typeface="Twentieth Century"/>
              </a:rPr>
              <a:t>form hard reefs</a:t>
            </a:r>
            <a:r>
              <a:rPr lang="en-US" dirty="0">
                <a:ea typeface="Twentieth Century"/>
                <a:cs typeface="Twentieth Century"/>
                <a:sym typeface="Twentieth Century"/>
              </a:rPr>
              <a:t> that support the native invertebrate community.</a:t>
            </a:r>
            <a:br>
              <a:rPr lang="en-US" sz="1600" dirty="0">
                <a:ea typeface="Twentieth Century"/>
                <a:cs typeface="Twentieth Century"/>
                <a:sym typeface="Twentieth Century"/>
              </a:rPr>
            </a:br>
            <a:endParaRPr lang="en-US" dirty="0">
              <a:ea typeface="Twentieth Century"/>
              <a:cs typeface="Twentieth Century"/>
              <a:sym typeface="Twentieth Century"/>
            </a:endParaRPr>
          </a:p>
          <a:p>
            <a:pPr>
              <a:spcAft>
                <a:spcPts val="800"/>
              </a:spcAft>
            </a:pPr>
            <a:r>
              <a:rPr lang="en-US" sz="2000" b="1" dirty="0">
                <a:ea typeface="Twentieth Century"/>
                <a:cs typeface="Twentieth Century"/>
                <a:sym typeface="Twentieth Century"/>
              </a:rPr>
              <a:t>Ecosystem Services</a:t>
            </a:r>
            <a:r>
              <a:rPr lang="en-US" sz="2000" dirty="0">
                <a:ea typeface="Twentieth Century"/>
                <a:cs typeface="Twentieth Century"/>
                <a:sym typeface="Twentieth Century"/>
              </a:rPr>
              <a:t>: </a:t>
            </a:r>
            <a:endParaRPr lang="en-US" sz="2000" dirty="0"/>
          </a:p>
          <a:p>
            <a:pPr marL="343266" indent="-343266">
              <a:buClr>
                <a:schemeClr val="dk1"/>
              </a:buClr>
              <a:buSzPts val="2700"/>
              <a:buFont typeface="Arial"/>
              <a:buChar char="•"/>
            </a:pPr>
            <a:r>
              <a:rPr lang="en-US" dirty="0">
                <a:ea typeface="Twentieth Century"/>
                <a:cs typeface="Twentieth Century"/>
                <a:sym typeface="Twentieth Century"/>
              </a:rPr>
              <a:t>The Pacific oyster (from Japan) provides </a:t>
            </a:r>
            <a:r>
              <a:rPr lang="en-US" b="1" dirty="0">
                <a:ea typeface="Twentieth Century"/>
                <a:cs typeface="Twentieth Century"/>
                <a:sym typeface="Twentieth Century"/>
              </a:rPr>
              <a:t>water filtration services </a:t>
            </a:r>
            <a:r>
              <a:rPr lang="en-US" dirty="0">
                <a:ea typeface="Twentieth Century"/>
                <a:cs typeface="Twentieth Century"/>
                <a:sym typeface="Twentieth Century"/>
              </a:rPr>
              <a:t>in U.S. waters where anthropogenic nutrient forcing causes overgrowth of phytoplankton.</a:t>
            </a:r>
            <a:br>
              <a:rPr lang="en-US" dirty="0">
                <a:ea typeface="Twentieth Century"/>
                <a:cs typeface="Twentieth Century"/>
                <a:sym typeface="Twentieth Century"/>
              </a:rPr>
            </a:br>
            <a:endParaRPr lang="en-US" sz="2000" b="1" dirty="0">
              <a:ea typeface="Twentieth Century"/>
              <a:cs typeface="Twentieth Century"/>
              <a:sym typeface="Twentieth Century"/>
            </a:endParaRPr>
          </a:p>
          <a:p>
            <a:pPr>
              <a:spcAft>
                <a:spcPts val="800"/>
              </a:spcAft>
            </a:pPr>
            <a:r>
              <a:rPr lang="en-US" sz="2000" b="1" dirty="0">
                <a:ea typeface="Twentieth Century"/>
                <a:cs typeface="Twentieth Century"/>
                <a:sym typeface="Twentieth Century"/>
              </a:rPr>
              <a:t>Community Preservation through Climate Change</a:t>
            </a:r>
            <a:r>
              <a:rPr lang="en-US" sz="2000" dirty="0">
                <a:ea typeface="Twentieth Century"/>
                <a:cs typeface="Twentieth Century"/>
                <a:sym typeface="Twentieth Century"/>
              </a:rPr>
              <a:t>: </a:t>
            </a:r>
            <a:endParaRPr lang="en-US" sz="2000" dirty="0"/>
          </a:p>
          <a:p>
            <a:pPr marL="343266" indent="-343266">
              <a:buClr>
                <a:schemeClr val="dk1"/>
              </a:buClr>
              <a:buSzPts val="2700"/>
              <a:buFont typeface="Arial"/>
              <a:buChar char="•"/>
            </a:pPr>
            <a:r>
              <a:rPr lang="en-US" dirty="0">
                <a:ea typeface="Twentieth Century"/>
                <a:cs typeface="Twentieth Century"/>
                <a:sym typeface="Twentieth Century"/>
              </a:rPr>
              <a:t>Non-natives can be </a:t>
            </a:r>
            <a:r>
              <a:rPr lang="en-US" b="1" dirty="0">
                <a:ea typeface="Twentieth Century"/>
                <a:cs typeface="Twentieth Century"/>
                <a:sym typeface="Twentieth Century"/>
              </a:rPr>
              <a:t>transplanted to island ecosystems </a:t>
            </a:r>
            <a:r>
              <a:rPr lang="en-US" dirty="0">
                <a:ea typeface="Twentieth Century"/>
                <a:cs typeface="Twentieth Century"/>
                <a:sym typeface="Twentieth Century"/>
              </a:rPr>
              <a:t>or </a:t>
            </a:r>
            <a:r>
              <a:rPr lang="en-US" b="1" dirty="0">
                <a:ea typeface="Twentieth Century"/>
                <a:cs typeface="Twentieth Century"/>
                <a:sym typeface="Twentieth Century"/>
              </a:rPr>
              <a:t>poleward</a:t>
            </a:r>
            <a:r>
              <a:rPr lang="en-US" dirty="0">
                <a:ea typeface="Twentieth Century"/>
                <a:cs typeface="Twentieth Century"/>
                <a:sym typeface="Twentieth Century"/>
              </a:rPr>
              <a:t> to secure ecosystems stressed by climate change. Preserving coral </a:t>
            </a:r>
            <a:br>
              <a:rPr lang="en-US" dirty="0">
                <a:ea typeface="Twentieth Century"/>
                <a:cs typeface="Twentieth Century"/>
                <a:sym typeface="Twentieth Century"/>
              </a:rPr>
            </a:br>
            <a:r>
              <a:rPr lang="en-US" dirty="0">
                <a:ea typeface="Twentieth Century"/>
                <a:cs typeface="Twentieth Century"/>
                <a:sym typeface="Twentieth Century"/>
              </a:rPr>
              <a:t>reefs may depend on relocating them to </a:t>
            </a:r>
            <a:r>
              <a:rPr lang="en-US" b="1" dirty="0">
                <a:ea typeface="Twentieth Century"/>
                <a:cs typeface="Twentieth Century"/>
                <a:sym typeface="Twentieth Century"/>
              </a:rPr>
              <a:t>cooler waters </a:t>
            </a:r>
            <a:r>
              <a:rPr lang="en-US" dirty="0">
                <a:ea typeface="Twentieth Century"/>
                <a:cs typeface="Twentieth Century"/>
                <a:sym typeface="Twentieth Century"/>
              </a:rPr>
              <a:t>than now exist in their historic range. </a:t>
            </a:r>
            <a:endParaRPr lang="en-US" dirty="0"/>
          </a:p>
        </p:txBody>
      </p:sp>
      <p:pic>
        <p:nvPicPr>
          <p:cNvPr id="8" name="Picture 7" descr="A closeup of a Hippopus clam">
            <a:extLst>
              <a:ext uri="{FF2B5EF4-FFF2-40B4-BE49-F238E27FC236}">
                <a16:creationId xmlns:a16="http://schemas.microsoft.com/office/drawing/2014/main" id="{5BA09FEA-41A3-27B3-9F0A-0FC28F258F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519" r="-2" b="15094"/>
          <a:stretch/>
        </p:blipFill>
        <p:spPr>
          <a:xfrm>
            <a:off x="4883025" y="1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pic>
        <p:nvPicPr>
          <p:cNvPr id="11" name="Picture 10" descr="a vibrant underwater scene of a coral reef with small coloful fish">
            <a:extLst>
              <a:ext uri="{FF2B5EF4-FFF2-40B4-BE49-F238E27FC236}">
                <a16:creationId xmlns:a16="http://schemas.microsoft.com/office/drawing/2014/main" id="{6145D5EE-7175-023F-DABA-31F6C5DB73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3025" y="3526359"/>
            <a:ext cx="7305675" cy="3362325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5C56826-D4E5-42ED-8529-079651CB30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52144"/>
            <a:ext cx="128016" cy="65390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FE813BF-10F3-663B-B49E-32652A2BA3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04" y="1465497"/>
            <a:ext cx="4914900" cy="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832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9802FA-5A66-5D0B-1CC8-6FD56454A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B3-BD4B-B146-9DD9-5D91D71F00EA}" type="slidenum">
              <a:rPr lang="en-US" smtClean="0"/>
              <a:t>5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29F840-7880-3155-93D8-20AEB1237E4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258095" y="582883"/>
            <a:ext cx="7358244" cy="6463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 "/>
                <a:ea typeface="Twentieth Century"/>
                <a:cs typeface="Twentieth Century"/>
                <a:sym typeface="Twentieth Century"/>
              </a:rPr>
              <a:t>Ecosystem Disservices from Invasives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 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09AEFC-92D3-E116-1CF9-FFA5859A57E0}"/>
              </a:ext>
            </a:extLst>
          </p:cNvPr>
          <p:cNvSpPr txBox="1"/>
          <p:nvPr/>
        </p:nvSpPr>
        <p:spPr>
          <a:xfrm>
            <a:off x="838200" y="1602125"/>
            <a:ext cx="11204448" cy="5119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ea typeface="Open Sans" panose="020B0606030504020204" pitchFamily="34" charset="0"/>
                <a:cs typeface="Open Sans" panose="020B0606030504020204" pitchFamily="34" charset="0"/>
              </a:rPr>
              <a:t>Invasive species can cause some of the following ecosystem disservices:</a:t>
            </a:r>
            <a:br>
              <a:rPr lang="en-US" sz="2000" dirty="0"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US" sz="2000" dirty="0"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Aft>
                <a:spcPts val="800"/>
              </a:spcAft>
            </a:pPr>
            <a:r>
              <a:rPr lang="en-US" sz="2000" b="1" dirty="0">
                <a:ea typeface="Open Sans" panose="020B0606030504020204" pitchFamily="34" charset="0"/>
                <a:cs typeface="Open Sans" panose="020B0606030504020204" pitchFamily="34" charset="0"/>
              </a:rPr>
              <a:t>Predation, Competition, and Introduction of Disease </a:t>
            </a:r>
          </a:p>
          <a:p>
            <a:pPr marL="285750" indent="-285750">
              <a:spcAft>
                <a:spcPts val="800"/>
              </a:spcAft>
              <a:buSzPct val="150000"/>
              <a:buFont typeface="Arial" panose="020B0604020202020204" pitchFamily="34" charset="0"/>
              <a:buChar char="•"/>
            </a:pPr>
            <a:r>
              <a:rPr lang="en-US" sz="2000" dirty="0">
                <a:ea typeface="Open Sans" panose="020B0606030504020204" pitchFamily="34" charset="0"/>
                <a:cs typeface="Open Sans" panose="020B0606030504020204" pitchFamily="34" charset="0"/>
              </a:rPr>
              <a:t>Invasive species have caused ~ 20% of species extinctions across the planet since ~1600 C.E.; they have caused many more extirpations.</a:t>
            </a:r>
          </a:p>
          <a:p>
            <a:pPr marL="285750" indent="-285750">
              <a:buSzPct val="150000"/>
              <a:buFont typeface="Arial" panose="020B0604020202020204" pitchFamily="34" charset="0"/>
              <a:buChar char="•"/>
            </a:pPr>
            <a:r>
              <a:rPr lang="en-US" sz="2000" dirty="0"/>
              <a:t>They carry disease—for example, the East Asian tiger beetle (in Maryland now) is a potential vector of encephalitis, dengue (all four serotypes), yellow fever, dog heartworm, and West Nile virus. </a:t>
            </a:r>
            <a:endParaRPr lang="en-US" sz="2000" dirty="0"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sz="2000" b="1" dirty="0"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Aft>
                <a:spcPts val="800"/>
              </a:spcAft>
            </a:pPr>
            <a:r>
              <a:rPr lang="en-US" sz="2000" b="1" dirty="0">
                <a:ea typeface="Open Sans" panose="020B0606030504020204" pitchFamily="34" charset="0"/>
                <a:cs typeface="Open Sans" panose="020B0606030504020204" pitchFamily="34" charset="0"/>
              </a:rPr>
              <a:t>Re-Shaping or Damaging of the Structure of Ecosystems and Human Property</a:t>
            </a:r>
          </a:p>
          <a:p>
            <a:pPr marL="285750" indent="-285750">
              <a:buSzPct val="150000"/>
              <a:buFont typeface="Arial" panose="020B0604020202020204" pitchFamily="34" charset="0"/>
              <a:buChar char="•"/>
            </a:pPr>
            <a:r>
              <a:rPr lang="en-US" sz="2000" dirty="0">
                <a:ea typeface="Open Sans" panose="020B0606030504020204" pitchFamily="34" charset="0"/>
                <a:cs typeface="Open Sans" panose="020B0606030504020204" pitchFamily="34" charset="0"/>
              </a:rPr>
              <a:t>Zebra mussels have clogged pipes and attached and overwhelmed docks and vessels; </a:t>
            </a:r>
            <a:r>
              <a:rPr lang="en-US" sz="2000" dirty="0" err="1">
                <a:ea typeface="Open Sans" panose="020B0606030504020204" pitchFamily="34" charset="0"/>
                <a:cs typeface="Open Sans" panose="020B0606030504020204" pitchFamily="34" charset="0"/>
              </a:rPr>
              <a:t>cogongrass</a:t>
            </a:r>
            <a:r>
              <a:rPr lang="en-US" sz="2000" dirty="0">
                <a:ea typeface="Open Sans" panose="020B0606030504020204" pitchFamily="34" charset="0"/>
                <a:cs typeface="Open Sans" panose="020B0606030504020204" pitchFamily="34" charset="0"/>
              </a:rPr>
              <a:t>  spreading across the U.S. Southeast led to more damaging fires.</a:t>
            </a:r>
          </a:p>
          <a:p>
            <a:endParaRPr lang="en-US" sz="2000" b="1" dirty="0"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Aft>
                <a:spcPts val="800"/>
              </a:spcAft>
            </a:pPr>
            <a:r>
              <a:rPr lang="en-US" sz="2000" b="1" dirty="0">
                <a:ea typeface="Open Sans" panose="020B0606030504020204" pitchFamily="34" charset="0"/>
                <a:cs typeface="Open Sans" panose="020B0606030504020204" pitchFamily="34" charset="0"/>
              </a:rPr>
              <a:t>Economic Losses Due to Reduced Productivity </a:t>
            </a:r>
            <a:r>
              <a:rPr lang="en-US" sz="2000" dirty="0"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marL="285750" indent="-285750">
              <a:buSzPct val="150000"/>
              <a:buFont typeface="Arial" panose="020B0604020202020204" pitchFamily="34" charset="0"/>
              <a:buChar char="•"/>
            </a:pPr>
            <a:r>
              <a:rPr lang="en-US" sz="2000" dirty="0">
                <a:ea typeface="Open Sans" panose="020B0606030504020204" pitchFamily="34" charset="0"/>
                <a:cs typeface="Open Sans" panose="020B0606030504020204" pitchFamily="34" charset="0"/>
              </a:rPr>
              <a:t>Invasive species’ grazing of agricultural and forestry crops have led to huge economic losses—including, for example, gypsy moth caterpillars on 300+ species of trees and shrubs.</a:t>
            </a:r>
          </a:p>
        </p:txBody>
      </p:sp>
    </p:spTree>
    <p:extLst>
      <p:ext uri="{BB962C8B-B14F-4D97-AF65-F5344CB8AC3E}">
        <p14:creationId xmlns:p14="http://schemas.microsoft.com/office/powerpoint/2010/main" val="20588373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9802FA-5A66-5D0B-1CC8-6FD56454A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B3-BD4B-B146-9DD9-5D91D71F00EA}" type="slidenum">
              <a:rPr lang="en-US" smtClean="0"/>
              <a:t>6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49B0DEE-8B63-E8AF-B327-B3EA5DC2BF7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343693" y="742948"/>
            <a:ext cx="8008219" cy="6463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Costs of Non-Native Species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61525C-C9D5-B021-985E-7F717D1C0D54}"/>
              </a:ext>
            </a:extLst>
          </p:cNvPr>
          <p:cNvSpPr txBox="1"/>
          <p:nvPr/>
        </p:nvSpPr>
        <p:spPr>
          <a:xfrm>
            <a:off x="584765" y="1895774"/>
            <a:ext cx="7037372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But aren’t there costs associated with attempting to extirpate non-native species? </a:t>
            </a:r>
          </a:p>
          <a:p>
            <a:endParaRPr lang="en-US" sz="2000" b="1" dirty="0"/>
          </a:p>
          <a:p>
            <a:r>
              <a:rPr lang="en-US" sz="2400" dirty="0"/>
              <a:t>Example: Monoculture lawns (based on non-native Kentucky bluegrass) have caused the steep economic and ecological costs of broadleaf herbicides to kill dandelions, clover, plantains. </a:t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What social and cultural drivers were at work to make this an acceptable behavior? Should we re-frame our view of species richness to accept native diversity in lawns and other aesthetic spaces? </a:t>
            </a:r>
          </a:p>
        </p:txBody>
      </p:sp>
      <p:pic>
        <p:nvPicPr>
          <p:cNvPr id="8" name="Picture 7" descr="a residential lawn meticulously maintained featuring distinct stripes">
            <a:extLst>
              <a:ext uri="{FF2B5EF4-FFF2-40B4-BE49-F238E27FC236}">
                <a16:creationId xmlns:a16="http://schemas.microsoft.com/office/drawing/2014/main" id="{A55005A9-83AD-4780-885B-B4A618563A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9790" y="2019761"/>
            <a:ext cx="3924820" cy="3475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5479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6" id="{4B5C9E55-8CC9-CF4C-B691-15340858FEDB}" vid="{4542E460-D031-B24F-BD7E-3C1452E0CA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SESYNC Lesson PPT Template (1)</Template>
  <TotalTime>432</TotalTime>
  <Words>619</Words>
  <Application>Microsoft Macintosh PowerPoint</Application>
  <PresentationFormat>Widescreen</PresentationFormat>
  <Paragraphs>53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Meiryo</vt:lpstr>
      <vt:lpstr>Arial</vt:lpstr>
      <vt:lpstr>Calibri</vt:lpstr>
      <vt:lpstr>Calibri </vt:lpstr>
      <vt:lpstr>Calibri Light</vt:lpstr>
      <vt:lpstr>Open Sans</vt:lpstr>
      <vt:lpstr>Twentieth Century</vt:lpstr>
      <vt:lpstr>Office Theme</vt:lpstr>
      <vt:lpstr>Control or Embrace Non-Native Species?</vt:lpstr>
      <vt:lpstr>Non-Native vs. Invasive Species</vt:lpstr>
      <vt:lpstr>Spotting the Difference</vt:lpstr>
      <vt:lpstr>Ecosystem Services from Non-Natives</vt:lpstr>
      <vt:lpstr>Ecosystem Services from Non-Natives, Continued</vt:lpstr>
      <vt:lpstr>Ecosystem Disservices from Invasives</vt:lpstr>
      <vt:lpstr>Costs of Non-Native Species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Margaret A. Palmer</dc:creator>
  <cp:lastModifiedBy>Alaina Gallagher</cp:lastModifiedBy>
  <cp:revision>18</cp:revision>
  <dcterms:created xsi:type="dcterms:W3CDTF">2022-07-26T20:11:57Z</dcterms:created>
  <dcterms:modified xsi:type="dcterms:W3CDTF">2026-08-21T17:14:24Z</dcterms:modified>
</cp:coreProperties>
</file>