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48" r:id="rId1"/>
  </p:sldMasterIdLst>
  <p:notesMasterIdLst>
    <p:notesMasterId r:id="rId13"/>
  </p:notesMasterIdLst>
  <p:sldIdLst>
    <p:sldId id="256" r:id="rId2"/>
    <p:sldId id="260" r:id="rId3"/>
    <p:sldId id="277" r:id="rId4"/>
    <p:sldId id="276" r:id="rId5"/>
    <p:sldId id="278" r:id="rId6"/>
    <p:sldId id="281" r:id="rId7"/>
    <p:sldId id="269" r:id="rId8"/>
    <p:sldId id="268" r:id="rId9"/>
    <p:sldId id="273" r:id="rId10"/>
    <p:sldId id="274" r:id="rId11"/>
    <p:sldId id="283"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282" autoAdjust="0"/>
    <p:restoredTop sz="85944" autoAdjust="0"/>
  </p:normalViewPr>
  <p:slideViewPr>
    <p:cSldViewPr snapToGrid="0" snapToObjects="1">
      <p:cViewPr varScale="1">
        <p:scale>
          <a:sx n="96" d="100"/>
          <a:sy n="96" d="100"/>
        </p:scale>
        <p:origin x="320" y="176"/>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E21E6E-FE16-9A40-AB2C-836EE77C1262}" type="datetimeFigureOut">
              <a:rPr lang="en-US" smtClean="0"/>
              <a:t>8/27/26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ECB8A7-3D04-284F-AD06-94F2B5597B39}" type="slidenum">
              <a:rPr lang="en-US" smtClean="0"/>
              <a:t>‹#›</a:t>
            </a:fld>
            <a:endParaRPr lang="en-US"/>
          </a:p>
        </p:txBody>
      </p:sp>
    </p:spTree>
    <p:extLst>
      <p:ext uri="{BB962C8B-B14F-4D97-AF65-F5344CB8AC3E}">
        <p14:creationId xmlns:p14="http://schemas.microsoft.com/office/powerpoint/2010/main" val="14784778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t>Notes for Instructor:</a:t>
            </a:r>
            <a:r>
              <a:rPr lang="en-US" b="0" i="1" dirty="0"/>
              <a:t> </a:t>
            </a:r>
            <a:r>
              <a:rPr lang="en-US" dirty="0"/>
              <a:t>You can add animations to this slide to define the parts of an S-E system over time. Having all the terms up at once can be overwhelming to learners who are new to systems thinking. Feedback loops and emergent behavior are brought up in a later slide since they require more explanation. Tell the learners that this is only one way to depict a system, and it stems from system science, including ecosystems modeling and many other fields. The next few slides will illustrate how different systems can look, as well as the types of components they have and how they are included. </a:t>
            </a:r>
          </a:p>
          <a:p>
            <a:endParaRPr lang="en-US" dirty="0"/>
          </a:p>
        </p:txBody>
      </p:sp>
      <p:sp>
        <p:nvSpPr>
          <p:cNvPr id="4" name="Slide Number Placeholder 3"/>
          <p:cNvSpPr>
            <a:spLocks noGrp="1"/>
          </p:cNvSpPr>
          <p:nvPr>
            <p:ph type="sldNum" sz="quarter" idx="5"/>
          </p:nvPr>
        </p:nvSpPr>
        <p:spPr/>
        <p:txBody>
          <a:bodyPr/>
          <a:lstStyle/>
          <a:p>
            <a:fld id="{F1ECB8A7-3D04-284F-AD06-94F2B5597B39}" type="slidenum">
              <a:rPr lang="en-US" smtClean="0"/>
              <a:t>1</a:t>
            </a:fld>
            <a:endParaRPr lang="en-US"/>
          </a:p>
        </p:txBody>
      </p:sp>
    </p:spTree>
    <p:extLst>
      <p:ext uri="{BB962C8B-B14F-4D97-AF65-F5344CB8AC3E}">
        <p14:creationId xmlns:p14="http://schemas.microsoft.com/office/powerpoint/2010/main" val="20119912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ECB8A7-3D04-284F-AD06-94F2B5597B39}" type="slidenum">
              <a:rPr lang="en-US" smtClean="0"/>
              <a:t>10</a:t>
            </a:fld>
            <a:endParaRPr lang="en-US"/>
          </a:p>
        </p:txBody>
      </p:sp>
    </p:spTree>
    <p:extLst>
      <p:ext uri="{BB962C8B-B14F-4D97-AF65-F5344CB8AC3E}">
        <p14:creationId xmlns:p14="http://schemas.microsoft.com/office/powerpoint/2010/main" val="8869430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Notes for Instructor: </a:t>
            </a:r>
            <a:r>
              <a:rPr lang="en-US" dirty="0"/>
              <a:t>The above image is a diagram that is explained in the 16 min. video “Understanding Environmental Problems Through a Socio-Environmental Lens,” at time 11:48 (https://</a:t>
            </a:r>
            <a:r>
              <a:rPr lang="en-US" dirty="0" err="1"/>
              <a:t>youtu.be</a:t>
            </a:r>
            <a:r>
              <a:rPr lang="en-US" dirty="0"/>
              <a:t>/MMAdOrW6I48?si=xUUHGQjb16UKCxa5). This video is part of the lesson, but if you wish to provide context now, this diagram represents an Indonesian village in which a change in a government policy led to less farmland being available to villagers who then began clearing land—which, in turn, led to a series of events that kept them trapped in poverty. The diagram is used to illustrate feedback loops—one of which is shown in red here. </a:t>
            </a:r>
          </a:p>
        </p:txBody>
      </p:sp>
      <p:sp>
        <p:nvSpPr>
          <p:cNvPr id="4" name="Slide Number Placeholder 3"/>
          <p:cNvSpPr>
            <a:spLocks noGrp="1"/>
          </p:cNvSpPr>
          <p:nvPr>
            <p:ph type="sldNum" sz="quarter" idx="5"/>
          </p:nvPr>
        </p:nvSpPr>
        <p:spPr/>
        <p:txBody>
          <a:bodyPr/>
          <a:lstStyle/>
          <a:p>
            <a:fld id="{F1ECB8A7-3D04-284F-AD06-94F2B5597B39}" type="slidenum">
              <a:rPr lang="en-US" smtClean="0"/>
              <a:t>2</a:t>
            </a:fld>
            <a:endParaRPr lang="en-US"/>
          </a:p>
        </p:txBody>
      </p:sp>
    </p:spTree>
    <p:extLst>
      <p:ext uri="{BB962C8B-B14F-4D97-AF65-F5344CB8AC3E}">
        <p14:creationId xmlns:p14="http://schemas.microsoft.com/office/powerpoint/2010/main" val="8050306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Notes for Instructor: </a:t>
            </a:r>
            <a:r>
              <a:rPr lang="en-US" dirty="0"/>
              <a:t>This is a fictional but realistic example of an S-E system that depicts how homeowners’ decisions to fertilize for enhanced lawns influence their property value. The homeowners’ associations requires a certain level of lawn maintenance (e.g., well-cut lawns) to help keep property values up. County ordinances (and the extent to which they are enforced) also influence what the association can do, as well as how much uncontrolled runoff is allowed. Close-cut lawns, combined with high fertilization rates, lead to changes in the lake food web that can result in collapse of fish (pike), and this along with macrophyte filled water can reduce the value of property.   </a:t>
            </a:r>
          </a:p>
        </p:txBody>
      </p:sp>
      <p:sp>
        <p:nvSpPr>
          <p:cNvPr id="4" name="Slide Number Placeholder 3"/>
          <p:cNvSpPr>
            <a:spLocks noGrp="1"/>
          </p:cNvSpPr>
          <p:nvPr>
            <p:ph type="sldNum" sz="quarter" idx="5"/>
          </p:nvPr>
        </p:nvSpPr>
        <p:spPr/>
        <p:txBody>
          <a:bodyPr/>
          <a:lstStyle/>
          <a:p>
            <a:fld id="{F1ECB8A7-3D04-284F-AD06-94F2B5597B39}" type="slidenum">
              <a:rPr lang="en-US" smtClean="0"/>
              <a:t>3</a:t>
            </a:fld>
            <a:endParaRPr lang="en-US"/>
          </a:p>
        </p:txBody>
      </p:sp>
    </p:spTree>
    <p:extLst>
      <p:ext uri="{BB962C8B-B14F-4D97-AF65-F5344CB8AC3E}">
        <p14:creationId xmlns:p14="http://schemas.microsoft.com/office/powerpoint/2010/main" val="4723163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Notes for Instructor: </a:t>
            </a:r>
            <a:r>
              <a:rPr lang="en-US" i="0" dirty="0"/>
              <a:t>This</a:t>
            </a:r>
            <a:r>
              <a:rPr lang="en-US" i="1" dirty="0"/>
              <a:t> </a:t>
            </a:r>
            <a:r>
              <a:rPr lang="en-US" dirty="0"/>
              <a:t>is a diagram that is explained fully in the 16 min. video “Understanding Environmental Problems Through a Socio-Environmental Lens.” https://</a:t>
            </a:r>
            <a:r>
              <a:rPr lang="en-US" dirty="0" err="1"/>
              <a:t>youtu.be</a:t>
            </a:r>
            <a:r>
              <a:rPr lang="en-US" dirty="0"/>
              <a:t>/MMAdOrW6I48?si=xUUHGQjb16UKCxa5</a:t>
            </a:r>
          </a:p>
        </p:txBody>
      </p:sp>
      <p:sp>
        <p:nvSpPr>
          <p:cNvPr id="4" name="Slide Number Placeholder 3"/>
          <p:cNvSpPr>
            <a:spLocks noGrp="1"/>
          </p:cNvSpPr>
          <p:nvPr>
            <p:ph type="sldNum" sz="quarter" idx="5"/>
          </p:nvPr>
        </p:nvSpPr>
        <p:spPr/>
        <p:txBody>
          <a:bodyPr/>
          <a:lstStyle/>
          <a:p>
            <a:fld id="{F1ECB8A7-3D04-284F-AD06-94F2B5597B39}" type="slidenum">
              <a:rPr lang="en-US" smtClean="0"/>
              <a:t>4</a:t>
            </a:fld>
            <a:endParaRPr lang="en-US"/>
          </a:p>
        </p:txBody>
      </p:sp>
    </p:spTree>
    <p:extLst>
      <p:ext uri="{BB962C8B-B14F-4D97-AF65-F5344CB8AC3E}">
        <p14:creationId xmlns:p14="http://schemas.microsoft.com/office/powerpoint/2010/main" val="10750385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Notes for Instructor: </a:t>
            </a:r>
            <a:r>
              <a:rPr lang="en-US" b="0" i="0" dirty="0"/>
              <a:t>The above image </a:t>
            </a:r>
            <a:r>
              <a:rPr lang="en-US" dirty="0"/>
              <a:t>is an example of a causal diagramming approach to depicting an SES and its relationships, including which directions they go in. With this lesson, you will probably not want to fully explain this.  If you wish to have a lesson on causal diagramming, one is available at: https://www.sesync.org/resources/causal-approach-actionable-research-design</a:t>
            </a:r>
          </a:p>
          <a:p>
            <a:endParaRPr lang="en-US" dirty="0"/>
          </a:p>
        </p:txBody>
      </p:sp>
      <p:sp>
        <p:nvSpPr>
          <p:cNvPr id="4" name="Slide Number Placeholder 3"/>
          <p:cNvSpPr>
            <a:spLocks noGrp="1"/>
          </p:cNvSpPr>
          <p:nvPr>
            <p:ph type="sldNum" sz="quarter" idx="5"/>
          </p:nvPr>
        </p:nvSpPr>
        <p:spPr/>
        <p:txBody>
          <a:bodyPr/>
          <a:lstStyle/>
          <a:p>
            <a:fld id="{F1ECB8A7-3D04-284F-AD06-94F2B5597B39}" type="slidenum">
              <a:rPr lang="en-US" smtClean="0"/>
              <a:t>5</a:t>
            </a:fld>
            <a:endParaRPr lang="en-US"/>
          </a:p>
        </p:txBody>
      </p:sp>
    </p:spTree>
    <p:extLst>
      <p:ext uri="{BB962C8B-B14F-4D97-AF65-F5344CB8AC3E}">
        <p14:creationId xmlns:p14="http://schemas.microsoft.com/office/powerpoint/2010/main" val="9977867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ECB8A7-3D04-284F-AD06-94F2B5597B39}" type="slidenum">
              <a:rPr lang="en-US" smtClean="0"/>
              <a:t>6</a:t>
            </a:fld>
            <a:endParaRPr lang="en-US"/>
          </a:p>
        </p:txBody>
      </p:sp>
    </p:spTree>
    <p:extLst>
      <p:ext uri="{BB962C8B-B14F-4D97-AF65-F5344CB8AC3E}">
        <p14:creationId xmlns:p14="http://schemas.microsoft.com/office/powerpoint/2010/main" val="15540346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Notes for Instructor</a:t>
            </a:r>
            <a:r>
              <a:rPr lang="en-US" i="1" dirty="0"/>
              <a:t>: </a:t>
            </a:r>
            <a:r>
              <a:rPr lang="en-US" dirty="0"/>
              <a:t>This is a very different way to conceptualize a socio-environmental system. It comes from the Nobel Prize-winning economist, Elinor Ostrom. She won the prize based on her work on governance of the commons. So, with her focus on governance, she thinks immediately of the “rules-in-use” (i.e., the governance)—how the actors are influenced, which depends on their characteristics and how information moves among actors </a:t>
            </a:r>
          </a:p>
          <a:p>
            <a:pPr algn="l"/>
            <a:endParaRPr lang="en-US" sz="1800" b="0" i="0" u="none" strike="noStrike" baseline="0" dirty="0">
              <a:solidFill>
                <a:srgbClr val="000000"/>
              </a:solidFill>
              <a:latin typeface="Calibri" panose="020F0502020204030204" pitchFamily="34" charset="0"/>
            </a:endParaRPr>
          </a:p>
          <a:p>
            <a:r>
              <a:rPr lang="en-US" sz="2000" b="1" i="0" u="sng" strike="noStrike" baseline="0" dirty="0">
                <a:solidFill>
                  <a:srgbClr val="000000"/>
                </a:solidFill>
                <a:latin typeface="Calibri" panose="020F0502020204030204" pitchFamily="34" charset="0"/>
              </a:rPr>
              <a:t>The IAD </a:t>
            </a:r>
            <a:r>
              <a:rPr lang="en-US" sz="2000" b="1" i="0" u="none" strike="noStrike" baseline="0" dirty="0">
                <a:solidFill>
                  <a:srgbClr val="000000"/>
                </a:solidFill>
                <a:latin typeface="Calibri" panose="020F0502020204030204" pitchFamily="34" charset="0"/>
              </a:rPr>
              <a:t>Framework </a:t>
            </a:r>
            <a:r>
              <a:rPr lang="en-US" sz="1800" b="0" i="0" u="none" strike="noStrike" baseline="0" dirty="0">
                <a:solidFill>
                  <a:srgbClr val="000000"/>
                </a:solidFill>
                <a:latin typeface="Calibri" panose="020F0502020204030204" pitchFamily="34" charset="0"/>
              </a:rPr>
              <a:t>is designed to facilitate the process of analysis by directing the researcher’s attention to the full range of factors that will need to be considered to fully understand the relevant institutional context.  </a:t>
            </a:r>
          </a:p>
          <a:p>
            <a:r>
              <a:rPr lang="en-US" sz="1800" b="1" i="0" u="none" strike="noStrike" baseline="0" dirty="0">
                <a:solidFill>
                  <a:srgbClr val="000000"/>
                </a:solidFill>
                <a:latin typeface="Calibri" panose="020F0502020204030204" pitchFamily="34" charset="0"/>
              </a:rPr>
              <a:t>Action arena </a:t>
            </a:r>
            <a:r>
              <a:rPr lang="en-US" sz="1800" b="0" i="0" u="none" strike="noStrike" baseline="0" dirty="0">
                <a:solidFill>
                  <a:srgbClr val="000000"/>
                </a:solidFill>
                <a:latin typeface="Calibri" panose="020F0502020204030204" pitchFamily="34" charset="0"/>
              </a:rPr>
              <a:t>is where behavior occurs. It includes groups (actors) who are typically involved in a particular situation (issue with decision at hand). </a:t>
            </a:r>
          </a:p>
          <a:p>
            <a:r>
              <a:rPr lang="en-US" sz="1800" b="1" i="0" u="none" strike="noStrike" baseline="0" dirty="0">
                <a:solidFill>
                  <a:srgbClr val="000000"/>
                </a:solidFill>
                <a:latin typeface="Calibri" panose="020F0502020204030204" pitchFamily="34" charset="0"/>
              </a:rPr>
              <a:t>Context </a:t>
            </a:r>
            <a:r>
              <a:rPr lang="en-US" sz="1800" b="0" i="0" u="none" strike="noStrike" baseline="0" dirty="0">
                <a:solidFill>
                  <a:srgbClr val="000000"/>
                </a:solidFill>
                <a:latin typeface="Calibri" panose="020F0502020204030204" pitchFamily="34" charset="0"/>
              </a:rPr>
              <a:t>includes the three areas in which factors influence the decisions/behaviors</a:t>
            </a:r>
          </a:p>
          <a:p>
            <a:r>
              <a:rPr lang="en-US" sz="1800" b="1" i="0" u="none" strike="noStrike" baseline="0" dirty="0">
                <a:solidFill>
                  <a:srgbClr val="000000"/>
                </a:solidFill>
                <a:latin typeface="Calibri" panose="020F0502020204030204" pitchFamily="34" charset="0"/>
              </a:rPr>
              <a:t>Interactions </a:t>
            </a:r>
            <a:r>
              <a:rPr lang="en-US" sz="1800" b="0" i="0" u="none" strike="noStrike" baseline="0" dirty="0">
                <a:solidFill>
                  <a:srgbClr val="000000"/>
                </a:solidFill>
                <a:latin typeface="Calibri" panose="020F0502020204030204" pitchFamily="34" charset="0"/>
              </a:rPr>
              <a:t>are where</a:t>
            </a:r>
            <a:r>
              <a:rPr lang="en-US" sz="1800" b="1" i="0" u="none" strike="noStrike" baseline="0" dirty="0">
                <a:solidFill>
                  <a:srgbClr val="000000"/>
                </a:solidFill>
                <a:latin typeface="Calibri" panose="020F0502020204030204" pitchFamily="34" charset="0"/>
              </a:rPr>
              <a:t> </a:t>
            </a:r>
            <a:r>
              <a:rPr lang="en-US" sz="1800" b="0" i="0" u="none" strike="noStrike" baseline="0" dirty="0">
                <a:solidFill>
                  <a:srgbClr val="000000"/>
                </a:solidFill>
                <a:latin typeface="Calibri" panose="020F0502020204030204" pitchFamily="34" charset="0"/>
              </a:rPr>
              <a:t>researchers look to see patterns of interactions that are associated with the behaviors and then what results (outcomes) occur from those interactions. </a:t>
            </a:r>
          </a:p>
          <a:p>
            <a:endParaRPr lang="en-US" sz="1800" b="0" i="0" u="none" strike="noStrike" baseline="0" dirty="0">
              <a:solidFill>
                <a:srgbClr val="000000"/>
              </a:solidFill>
              <a:latin typeface="Calibri" panose="020F0502020204030204" pitchFamily="34" charset="0"/>
            </a:endParaRPr>
          </a:p>
          <a:p>
            <a:r>
              <a:rPr lang="en-US" sz="1800" b="0" i="0" u="none" strike="noStrike" baseline="0" dirty="0">
                <a:solidFill>
                  <a:srgbClr val="000000"/>
                </a:solidFill>
                <a:latin typeface="Calibri" panose="020F0502020204030204" pitchFamily="34" charset="0"/>
              </a:rPr>
              <a:t>Note that use of the framework requires interdisciplinary information, or you could consider it transdisciplinary, with policy makers involves. You probably won’t want to go into detail on this here, and instead you may want go to the SESYNC lesson on governance.  But for more information and definitions:   </a:t>
            </a:r>
          </a:p>
          <a:p>
            <a:r>
              <a:rPr lang="en-US" sz="4000" b="1" dirty="0"/>
              <a:t>Governance </a:t>
            </a:r>
            <a:r>
              <a:rPr lang="en-US" sz="1800" dirty="0"/>
              <a:t>– </a:t>
            </a:r>
            <a:r>
              <a:rPr lang="en-US" sz="1800" b="0" i="0" dirty="0">
                <a:solidFill>
                  <a:srgbClr val="000000"/>
                </a:solidFill>
                <a:effectLst/>
              </a:rPr>
              <a:t>The norms, institutions and processes that determine how power and responsibilities over resources are exercised, how decisions are made, and how different people participate in these processes. They may be formal or informal. </a:t>
            </a:r>
          </a:p>
          <a:p>
            <a:r>
              <a:rPr lang="en-US" sz="4000" b="1" dirty="0"/>
              <a:t>Actor – </a:t>
            </a:r>
            <a:r>
              <a:rPr lang="en-US" sz="4000" b="0" dirty="0"/>
              <a:t>An actor can be a person, groups, institutions, etc.</a:t>
            </a:r>
            <a:endParaRPr lang="en-US" sz="4000" b="1" dirty="0"/>
          </a:p>
          <a:p>
            <a:pPr algn="l"/>
            <a:r>
              <a:rPr lang="en-US" sz="4000" b="1" dirty="0"/>
              <a:t>Institution – </a:t>
            </a:r>
            <a:r>
              <a:rPr lang="en-US" sz="4000" b="0" dirty="0"/>
              <a:t>Though d</a:t>
            </a:r>
            <a:r>
              <a:rPr lang="en-US" sz="1800" dirty="0"/>
              <a:t>efined in different ways, institutions are not </a:t>
            </a:r>
            <a:r>
              <a:rPr lang="en-US" sz="1800" i="1" dirty="0"/>
              <a:t>real </a:t>
            </a:r>
            <a:r>
              <a:rPr lang="en-US" sz="1800" dirty="0"/>
              <a:t>entities. Instead, they are </a:t>
            </a:r>
            <a:r>
              <a:rPr lang="en-US" sz="1800" b="0" i="0" u="none" strike="noStrike" baseline="0" dirty="0"/>
              <a:t>widely understood rules, norms, or strategies that create incentives for behavior in repetitive situations. Institutions: </a:t>
            </a:r>
          </a:p>
          <a:p>
            <a:pPr marL="285750" indent="-285750" algn="l">
              <a:buFont typeface="Arial" panose="020B0604020202020204" pitchFamily="34" charset="0"/>
              <a:buChar char="•"/>
            </a:pPr>
            <a:r>
              <a:rPr lang="en-US" sz="1800" b="0" i="0" u="none" strike="noStrike" baseline="0" dirty="0"/>
              <a:t>Provide mechanisms for adjusting behavior in a situation that requires coordination among two or more individuals or groups of individuals</a:t>
            </a:r>
          </a:p>
          <a:p>
            <a:pPr marL="285750" indent="-285750" algn="l">
              <a:buFont typeface="Arial" panose="020B0604020202020204" pitchFamily="34" charset="0"/>
              <a:buChar char="•"/>
            </a:pPr>
            <a:r>
              <a:rPr lang="en-US" sz="1800" b="0" i="0" u="none" strike="noStrike" baseline="0" dirty="0"/>
              <a:t>Involve shared concepts that people participate in when making a decision</a:t>
            </a:r>
          </a:p>
          <a:p>
            <a:pPr marL="285750" indent="-285750" algn="l">
              <a:buFont typeface="Arial" panose="020B0604020202020204" pitchFamily="34" charset="0"/>
              <a:buChar char="•"/>
            </a:pPr>
            <a:r>
              <a:rPr lang="en-US" sz="1800" b="0" i="0" u="none" strike="noStrike" baseline="0" dirty="0"/>
              <a:t>Structure information and provide incentives for social behavior to be in a certain way or not</a:t>
            </a:r>
          </a:p>
          <a:p>
            <a:pPr marL="285750" indent="-285750" algn="l">
              <a:buFont typeface="Arial" panose="020B0604020202020204" pitchFamily="34" charset="0"/>
              <a:buChar char="•"/>
            </a:pPr>
            <a:r>
              <a:rPr lang="en-US" sz="1800" b="0" i="0" u="none" strike="noStrike" baseline="0" dirty="0"/>
              <a:t>Generate patterns of interaction, which produce “policy” outcomes. </a:t>
            </a:r>
          </a:p>
          <a:p>
            <a:endParaRPr lang="en-US" sz="1800" b="1" i="0" u="none" strike="noStrike" baseline="0" dirty="0">
              <a:solidFill>
                <a:srgbClr val="000000"/>
              </a:solidFill>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F1ECB8A7-3D04-284F-AD06-94F2B5597B39}" type="slidenum">
              <a:rPr lang="en-US" smtClean="0"/>
              <a:t>7</a:t>
            </a:fld>
            <a:endParaRPr lang="en-US"/>
          </a:p>
        </p:txBody>
      </p:sp>
    </p:spTree>
    <p:extLst>
      <p:ext uri="{BB962C8B-B14F-4D97-AF65-F5344CB8AC3E}">
        <p14:creationId xmlns:p14="http://schemas.microsoft.com/office/powerpoint/2010/main" val="15162595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ECB8A7-3D04-284F-AD06-94F2B5597B39}" type="slidenum">
              <a:rPr lang="en-US" smtClean="0"/>
              <a:t>8</a:t>
            </a:fld>
            <a:endParaRPr lang="en-US"/>
          </a:p>
        </p:txBody>
      </p:sp>
    </p:spTree>
    <p:extLst>
      <p:ext uri="{BB962C8B-B14F-4D97-AF65-F5344CB8AC3E}">
        <p14:creationId xmlns:p14="http://schemas.microsoft.com/office/powerpoint/2010/main" val="32988914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ECB8A7-3D04-284F-AD06-94F2B5597B39}" type="slidenum">
              <a:rPr lang="en-US" smtClean="0"/>
              <a:t>9</a:t>
            </a:fld>
            <a:endParaRPr lang="en-US"/>
          </a:p>
        </p:txBody>
      </p:sp>
    </p:spTree>
    <p:extLst>
      <p:ext uri="{BB962C8B-B14F-4D97-AF65-F5344CB8AC3E}">
        <p14:creationId xmlns:p14="http://schemas.microsoft.com/office/powerpoint/2010/main" val="25768596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BE505-7CC3-6860-DEF6-A4D2D441B80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68FBC372-2970-1D7E-F857-E8B293310A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B0D65A4-50CF-3993-2244-0F461D6980F5}"/>
              </a:ext>
            </a:extLst>
          </p:cNvPr>
          <p:cNvSpPr>
            <a:spLocks noGrp="1"/>
          </p:cNvSpPr>
          <p:nvPr>
            <p:ph type="dt" sz="half" idx="10"/>
          </p:nvPr>
        </p:nvSpPr>
        <p:spPr/>
        <p:txBody>
          <a:bodyPr/>
          <a:lstStyle/>
          <a:p>
            <a:fld id="{C6F21814-73B6-E247-A125-AAD0C0BD6F74}" type="datetime1">
              <a:rPr lang="en-US" smtClean="0"/>
              <a:t>8/27/26</a:t>
            </a:fld>
            <a:endParaRPr lang="en-US"/>
          </a:p>
        </p:txBody>
      </p:sp>
      <p:sp>
        <p:nvSpPr>
          <p:cNvPr id="5" name="Footer Placeholder 4">
            <a:extLst>
              <a:ext uri="{FF2B5EF4-FFF2-40B4-BE49-F238E27FC236}">
                <a16:creationId xmlns:a16="http://schemas.microsoft.com/office/drawing/2014/main" id="{BDE0471F-A42F-FD90-79AC-D2FC56ED4C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5BF0F6-9680-E312-9D3B-D61DD56BF8AB}"/>
              </a:ext>
            </a:extLst>
          </p:cNvPr>
          <p:cNvSpPr>
            <a:spLocks noGrp="1"/>
          </p:cNvSpPr>
          <p:nvPr>
            <p:ph type="sldNum" sz="quarter" idx="12"/>
          </p:nvPr>
        </p:nvSpPr>
        <p:spPr/>
        <p:txBody>
          <a:bodyPr/>
          <a:lstStyle/>
          <a:p>
            <a:fld id="{856227B3-BD4B-B146-9DD9-5D91D71F00EA}" type="slidenum">
              <a:rPr lang="en-US" smtClean="0"/>
              <a:t>‹#›</a:t>
            </a:fld>
            <a:endParaRPr lang="en-US"/>
          </a:p>
        </p:txBody>
      </p:sp>
    </p:spTree>
    <p:extLst>
      <p:ext uri="{BB962C8B-B14F-4D97-AF65-F5344CB8AC3E}">
        <p14:creationId xmlns:p14="http://schemas.microsoft.com/office/powerpoint/2010/main" val="23950417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311E1-1222-6942-20C7-DB27834CF1E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75499D3-8E38-B604-27F3-9FD4E8A26A4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A810BF-7742-4860-FFF2-4B7B36DBB77B}"/>
              </a:ext>
            </a:extLst>
          </p:cNvPr>
          <p:cNvSpPr>
            <a:spLocks noGrp="1"/>
          </p:cNvSpPr>
          <p:nvPr>
            <p:ph type="dt" sz="half" idx="10"/>
          </p:nvPr>
        </p:nvSpPr>
        <p:spPr/>
        <p:txBody>
          <a:bodyPr/>
          <a:lstStyle/>
          <a:p>
            <a:fld id="{993979F8-54D7-3248-B55A-56DBC039385F}" type="datetime1">
              <a:rPr lang="en-US" smtClean="0"/>
              <a:t>8/27/26</a:t>
            </a:fld>
            <a:endParaRPr lang="en-US"/>
          </a:p>
        </p:txBody>
      </p:sp>
      <p:sp>
        <p:nvSpPr>
          <p:cNvPr id="5" name="Footer Placeholder 4">
            <a:extLst>
              <a:ext uri="{FF2B5EF4-FFF2-40B4-BE49-F238E27FC236}">
                <a16:creationId xmlns:a16="http://schemas.microsoft.com/office/drawing/2014/main" id="{5C9683B3-FEE1-E886-7B4B-61D155F5B1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D9E1AF-6BC2-13F7-A806-1B077EEDF3F5}"/>
              </a:ext>
            </a:extLst>
          </p:cNvPr>
          <p:cNvSpPr>
            <a:spLocks noGrp="1"/>
          </p:cNvSpPr>
          <p:nvPr>
            <p:ph type="sldNum" sz="quarter" idx="12"/>
          </p:nvPr>
        </p:nvSpPr>
        <p:spPr/>
        <p:txBody>
          <a:bodyPr/>
          <a:lstStyle/>
          <a:p>
            <a:fld id="{856227B3-BD4B-B146-9DD9-5D91D71F00EA}" type="slidenum">
              <a:rPr lang="en-US" smtClean="0"/>
              <a:t>‹#›</a:t>
            </a:fld>
            <a:endParaRPr lang="en-US"/>
          </a:p>
        </p:txBody>
      </p:sp>
    </p:spTree>
    <p:extLst>
      <p:ext uri="{BB962C8B-B14F-4D97-AF65-F5344CB8AC3E}">
        <p14:creationId xmlns:p14="http://schemas.microsoft.com/office/powerpoint/2010/main" val="20784096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A1D038B-1D48-A1F6-3210-0DAA323FE14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29D5CF6-4271-6592-B214-14DFAA63DEE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CD4DE9-1CA1-4F14-33C5-A768B0E314BE}"/>
              </a:ext>
            </a:extLst>
          </p:cNvPr>
          <p:cNvSpPr>
            <a:spLocks noGrp="1"/>
          </p:cNvSpPr>
          <p:nvPr>
            <p:ph type="dt" sz="half" idx="10"/>
          </p:nvPr>
        </p:nvSpPr>
        <p:spPr/>
        <p:txBody>
          <a:bodyPr/>
          <a:lstStyle/>
          <a:p>
            <a:fld id="{F37FA7F0-A6EE-BF4C-B90F-9130F523F16F}" type="datetime1">
              <a:rPr lang="en-US" smtClean="0"/>
              <a:t>8/27/26</a:t>
            </a:fld>
            <a:endParaRPr lang="en-US"/>
          </a:p>
        </p:txBody>
      </p:sp>
      <p:sp>
        <p:nvSpPr>
          <p:cNvPr id="5" name="Footer Placeholder 4">
            <a:extLst>
              <a:ext uri="{FF2B5EF4-FFF2-40B4-BE49-F238E27FC236}">
                <a16:creationId xmlns:a16="http://schemas.microsoft.com/office/drawing/2014/main" id="{ED962EF3-8636-20CB-32CA-D0F636F3D8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DC1E35-F84C-3D8D-F869-038837994C7D}"/>
              </a:ext>
            </a:extLst>
          </p:cNvPr>
          <p:cNvSpPr>
            <a:spLocks noGrp="1"/>
          </p:cNvSpPr>
          <p:nvPr>
            <p:ph type="sldNum" sz="quarter" idx="12"/>
          </p:nvPr>
        </p:nvSpPr>
        <p:spPr/>
        <p:txBody>
          <a:bodyPr/>
          <a:lstStyle/>
          <a:p>
            <a:fld id="{856227B3-BD4B-B146-9DD9-5D91D71F00EA}" type="slidenum">
              <a:rPr lang="en-US" smtClean="0"/>
              <a:t>‹#›</a:t>
            </a:fld>
            <a:endParaRPr lang="en-US"/>
          </a:p>
        </p:txBody>
      </p:sp>
    </p:spTree>
    <p:extLst>
      <p:ext uri="{BB962C8B-B14F-4D97-AF65-F5344CB8AC3E}">
        <p14:creationId xmlns:p14="http://schemas.microsoft.com/office/powerpoint/2010/main" val="4240727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FB1F5-D793-CF20-3E1D-CD32532AD91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25A74D5-8EA1-AA84-A68C-0A0D818A8E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63708D7-0661-94EC-D920-1572085A8279}"/>
              </a:ext>
            </a:extLst>
          </p:cNvPr>
          <p:cNvSpPr>
            <a:spLocks noGrp="1"/>
          </p:cNvSpPr>
          <p:nvPr>
            <p:ph type="dt" sz="half" idx="10"/>
          </p:nvPr>
        </p:nvSpPr>
        <p:spPr/>
        <p:txBody>
          <a:bodyPr/>
          <a:lstStyle/>
          <a:p>
            <a:fld id="{32749CE3-5938-A846-9221-39148D6184C7}" type="datetime1">
              <a:rPr lang="en-US" smtClean="0"/>
              <a:t>8/27/26</a:t>
            </a:fld>
            <a:endParaRPr lang="en-US"/>
          </a:p>
        </p:txBody>
      </p:sp>
      <p:sp>
        <p:nvSpPr>
          <p:cNvPr id="5" name="Footer Placeholder 4">
            <a:extLst>
              <a:ext uri="{FF2B5EF4-FFF2-40B4-BE49-F238E27FC236}">
                <a16:creationId xmlns:a16="http://schemas.microsoft.com/office/drawing/2014/main" id="{0AD87CA1-EC4E-6503-348A-898C521CFF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98B036-2728-6609-B995-7371B7BC23E2}"/>
              </a:ext>
            </a:extLst>
          </p:cNvPr>
          <p:cNvSpPr>
            <a:spLocks noGrp="1"/>
          </p:cNvSpPr>
          <p:nvPr>
            <p:ph type="sldNum" sz="quarter" idx="12"/>
          </p:nvPr>
        </p:nvSpPr>
        <p:spPr/>
        <p:txBody>
          <a:bodyPr/>
          <a:lstStyle/>
          <a:p>
            <a:fld id="{856227B3-BD4B-B146-9DD9-5D91D71F00EA}" type="slidenum">
              <a:rPr lang="en-US" smtClean="0"/>
              <a:t>‹#›</a:t>
            </a:fld>
            <a:endParaRPr lang="en-US"/>
          </a:p>
        </p:txBody>
      </p:sp>
    </p:spTree>
    <p:extLst>
      <p:ext uri="{BB962C8B-B14F-4D97-AF65-F5344CB8AC3E}">
        <p14:creationId xmlns:p14="http://schemas.microsoft.com/office/powerpoint/2010/main" val="9448925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F0D07-DAB4-2ACB-4991-BAC9F9C2C2C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8B27871-F450-D289-0FD0-033676773D4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FD40FC0-F908-BC21-3363-384669E60B4F}"/>
              </a:ext>
            </a:extLst>
          </p:cNvPr>
          <p:cNvSpPr>
            <a:spLocks noGrp="1"/>
          </p:cNvSpPr>
          <p:nvPr>
            <p:ph type="dt" sz="half" idx="10"/>
          </p:nvPr>
        </p:nvSpPr>
        <p:spPr/>
        <p:txBody>
          <a:bodyPr/>
          <a:lstStyle/>
          <a:p>
            <a:fld id="{9BA854F6-5640-FE4E-A5A0-2B3702EC4545}" type="datetime1">
              <a:rPr lang="en-US" smtClean="0"/>
              <a:t>8/27/26</a:t>
            </a:fld>
            <a:endParaRPr lang="en-US"/>
          </a:p>
        </p:txBody>
      </p:sp>
      <p:sp>
        <p:nvSpPr>
          <p:cNvPr id="5" name="Footer Placeholder 4">
            <a:extLst>
              <a:ext uri="{FF2B5EF4-FFF2-40B4-BE49-F238E27FC236}">
                <a16:creationId xmlns:a16="http://schemas.microsoft.com/office/drawing/2014/main" id="{13A5EB7A-DA01-63C3-20E1-30EC499BA3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BBB5F2-1751-41A4-DA97-D2383C5E718A}"/>
              </a:ext>
            </a:extLst>
          </p:cNvPr>
          <p:cNvSpPr>
            <a:spLocks noGrp="1"/>
          </p:cNvSpPr>
          <p:nvPr>
            <p:ph type="sldNum" sz="quarter" idx="12"/>
          </p:nvPr>
        </p:nvSpPr>
        <p:spPr/>
        <p:txBody>
          <a:bodyPr/>
          <a:lstStyle/>
          <a:p>
            <a:fld id="{856227B3-BD4B-B146-9DD9-5D91D71F00EA}" type="slidenum">
              <a:rPr lang="en-US" smtClean="0"/>
              <a:t>‹#›</a:t>
            </a:fld>
            <a:endParaRPr lang="en-US"/>
          </a:p>
        </p:txBody>
      </p:sp>
    </p:spTree>
    <p:extLst>
      <p:ext uri="{BB962C8B-B14F-4D97-AF65-F5344CB8AC3E}">
        <p14:creationId xmlns:p14="http://schemas.microsoft.com/office/powerpoint/2010/main" val="14518416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8C57C4-096E-0AC2-8F88-F03AEA2FB44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09EF170-3775-1624-4F11-C60C3EB9C6A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AEB76AD-3C14-A3E5-CB22-D2FD02BBC45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07B4A12-4283-B58C-C9D4-DCD7BE163076}"/>
              </a:ext>
            </a:extLst>
          </p:cNvPr>
          <p:cNvSpPr>
            <a:spLocks noGrp="1"/>
          </p:cNvSpPr>
          <p:nvPr>
            <p:ph type="dt" sz="half" idx="10"/>
          </p:nvPr>
        </p:nvSpPr>
        <p:spPr/>
        <p:txBody>
          <a:bodyPr/>
          <a:lstStyle/>
          <a:p>
            <a:fld id="{8DDF021F-57FC-CB41-B070-E237181AF3A0}" type="datetime1">
              <a:rPr lang="en-US" smtClean="0"/>
              <a:t>8/27/26</a:t>
            </a:fld>
            <a:endParaRPr lang="en-US"/>
          </a:p>
        </p:txBody>
      </p:sp>
      <p:sp>
        <p:nvSpPr>
          <p:cNvPr id="6" name="Footer Placeholder 5">
            <a:extLst>
              <a:ext uri="{FF2B5EF4-FFF2-40B4-BE49-F238E27FC236}">
                <a16:creationId xmlns:a16="http://schemas.microsoft.com/office/drawing/2014/main" id="{C8642D3B-0FA6-90E7-9A5F-579082C313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802299C-E0F5-8136-303F-99A82A5FC14C}"/>
              </a:ext>
            </a:extLst>
          </p:cNvPr>
          <p:cNvSpPr>
            <a:spLocks noGrp="1"/>
          </p:cNvSpPr>
          <p:nvPr>
            <p:ph type="sldNum" sz="quarter" idx="12"/>
          </p:nvPr>
        </p:nvSpPr>
        <p:spPr/>
        <p:txBody>
          <a:bodyPr/>
          <a:lstStyle/>
          <a:p>
            <a:fld id="{856227B3-BD4B-B146-9DD9-5D91D71F00EA}" type="slidenum">
              <a:rPr lang="en-US" smtClean="0"/>
              <a:t>‹#›</a:t>
            </a:fld>
            <a:endParaRPr lang="en-US"/>
          </a:p>
        </p:txBody>
      </p:sp>
    </p:spTree>
    <p:extLst>
      <p:ext uri="{BB962C8B-B14F-4D97-AF65-F5344CB8AC3E}">
        <p14:creationId xmlns:p14="http://schemas.microsoft.com/office/powerpoint/2010/main" val="1874929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4AEB9-0BBB-C2C4-14A1-74497A05C3B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70DD4D1-B7EF-6EA9-9C22-0C6F7513723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B082041-0EBD-A7B8-1959-669601009E5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898B0E3-8323-B84B-1D31-6C1D0853AF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8E90006-8313-0A2B-150F-4C156D9667B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D10A33A-9D97-FF11-4F5D-F501C5998019}"/>
              </a:ext>
            </a:extLst>
          </p:cNvPr>
          <p:cNvSpPr>
            <a:spLocks noGrp="1"/>
          </p:cNvSpPr>
          <p:nvPr>
            <p:ph type="dt" sz="half" idx="10"/>
          </p:nvPr>
        </p:nvSpPr>
        <p:spPr/>
        <p:txBody>
          <a:bodyPr/>
          <a:lstStyle/>
          <a:p>
            <a:fld id="{CF8E0EDB-E9C6-C64F-9FA8-C75EFCBFA1DA}" type="datetime1">
              <a:rPr lang="en-US" smtClean="0"/>
              <a:t>8/27/26</a:t>
            </a:fld>
            <a:endParaRPr lang="en-US"/>
          </a:p>
        </p:txBody>
      </p:sp>
      <p:sp>
        <p:nvSpPr>
          <p:cNvPr id="8" name="Footer Placeholder 7">
            <a:extLst>
              <a:ext uri="{FF2B5EF4-FFF2-40B4-BE49-F238E27FC236}">
                <a16:creationId xmlns:a16="http://schemas.microsoft.com/office/drawing/2014/main" id="{A40D3499-E618-6482-52FF-8B092364609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B070E96-B6FE-19FD-4C27-79219E199542}"/>
              </a:ext>
            </a:extLst>
          </p:cNvPr>
          <p:cNvSpPr>
            <a:spLocks noGrp="1"/>
          </p:cNvSpPr>
          <p:nvPr>
            <p:ph type="sldNum" sz="quarter" idx="12"/>
          </p:nvPr>
        </p:nvSpPr>
        <p:spPr/>
        <p:txBody>
          <a:bodyPr/>
          <a:lstStyle/>
          <a:p>
            <a:fld id="{856227B3-BD4B-B146-9DD9-5D91D71F00EA}" type="slidenum">
              <a:rPr lang="en-US" smtClean="0"/>
              <a:t>‹#›</a:t>
            </a:fld>
            <a:endParaRPr lang="en-US"/>
          </a:p>
        </p:txBody>
      </p:sp>
    </p:spTree>
    <p:extLst>
      <p:ext uri="{BB962C8B-B14F-4D97-AF65-F5344CB8AC3E}">
        <p14:creationId xmlns:p14="http://schemas.microsoft.com/office/powerpoint/2010/main" val="8896236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EF522-9F8B-A762-3638-D73B09212AB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9801B24-09F8-AD6D-31C2-84C1BE6B962D}"/>
              </a:ext>
            </a:extLst>
          </p:cNvPr>
          <p:cNvSpPr>
            <a:spLocks noGrp="1"/>
          </p:cNvSpPr>
          <p:nvPr>
            <p:ph type="dt" sz="half" idx="10"/>
          </p:nvPr>
        </p:nvSpPr>
        <p:spPr/>
        <p:txBody>
          <a:bodyPr/>
          <a:lstStyle/>
          <a:p>
            <a:fld id="{0CD52D58-8A9D-6343-9552-AFE7C0FA253B}" type="datetime1">
              <a:rPr lang="en-US" smtClean="0"/>
              <a:t>8/27/26</a:t>
            </a:fld>
            <a:endParaRPr lang="en-US"/>
          </a:p>
        </p:txBody>
      </p:sp>
      <p:sp>
        <p:nvSpPr>
          <p:cNvPr id="4" name="Footer Placeholder 3">
            <a:extLst>
              <a:ext uri="{FF2B5EF4-FFF2-40B4-BE49-F238E27FC236}">
                <a16:creationId xmlns:a16="http://schemas.microsoft.com/office/drawing/2014/main" id="{8661ACE7-82EB-D869-1369-5DE7292C8AF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28BE9D3-05ED-1A8D-7534-0AC2F3FEE889}"/>
              </a:ext>
            </a:extLst>
          </p:cNvPr>
          <p:cNvSpPr>
            <a:spLocks noGrp="1"/>
          </p:cNvSpPr>
          <p:nvPr>
            <p:ph type="sldNum" sz="quarter" idx="12"/>
          </p:nvPr>
        </p:nvSpPr>
        <p:spPr/>
        <p:txBody>
          <a:bodyPr/>
          <a:lstStyle/>
          <a:p>
            <a:fld id="{856227B3-BD4B-B146-9DD9-5D91D71F00EA}" type="slidenum">
              <a:rPr lang="en-US" smtClean="0"/>
              <a:t>‹#›</a:t>
            </a:fld>
            <a:endParaRPr lang="en-US"/>
          </a:p>
        </p:txBody>
      </p:sp>
    </p:spTree>
    <p:extLst>
      <p:ext uri="{BB962C8B-B14F-4D97-AF65-F5344CB8AC3E}">
        <p14:creationId xmlns:p14="http://schemas.microsoft.com/office/powerpoint/2010/main" val="10211913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E9FA50-6BBA-5A73-164F-F7C2DF181339}"/>
              </a:ext>
            </a:extLst>
          </p:cNvPr>
          <p:cNvSpPr>
            <a:spLocks noGrp="1"/>
          </p:cNvSpPr>
          <p:nvPr>
            <p:ph type="dt" sz="half" idx="10"/>
          </p:nvPr>
        </p:nvSpPr>
        <p:spPr/>
        <p:txBody>
          <a:bodyPr/>
          <a:lstStyle/>
          <a:p>
            <a:fld id="{D8C6B899-C999-6D45-B0CA-642239F1843B}" type="datetime1">
              <a:rPr lang="en-US" smtClean="0"/>
              <a:t>8/27/26</a:t>
            </a:fld>
            <a:endParaRPr lang="en-US"/>
          </a:p>
        </p:txBody>
      </p:sp>
      <p:sp>
        <p:nvSpPr>
          <p:cNvPr id="3" name="Footer Placeholder 2">
            <a:extLst>
              <a:ext uri="{FF2B5EF4-FFF2-40B4-BE49-F238E27FC236}">
                <a16:creationId xmlns:a16="http://schemas.microsoft.com/office/drawing/2014/main" id="{2A219ACF-55DB-23D9-8657-74E9F7C2230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311CA59-F36B-06B9-D290-0DBEC7BEF565}"/>
              </a:ext>
            </a:extLst>
          </p:cNvPr>
          <p:cNvSpPr>
            <a:spLocks noGrp="1"/>
          </p:cNvSpPr>
          <p:nvPr>
            <p:ph type="sldNum" sz="quarter" idx="12"/>
          </p:nvPr>
        </p:nvSpPr>
        <p:spPr/>
        <p:txBody>
          <a:bodyPr/>
          <a:lstStyle/>
          <a:p>
            <a:fld id="{856227B3-BD4B-B146-9DD9-5D91D71F00EA}" type="slidenum">
              <a:rPr lang="en-US" smtClean="0"/>
              <a:t>‹#›</a:t>
            </a:fld>
            <a:endParaRPr lang="en-US"/>
          </a:p>
        </p:txBody>
      </p:sp>
    </p:spTree>
    <p:extLst>
      <p:ext uri="{BB962C8B-B14F-4D97-AF65-F5344CB8AC3E}">
        <p14:creationId xmlns:p14="http://schemas.microsoft.com/office/powerpoint/2010/main" val="41502179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0B06B3-EC05-77D0-0BB7-A4909A9A29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0DC816C-BFD5-A785-7B36-276BC46ABF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50DA37B-505B-C2FD-5CDB-C7D8D4085F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51A421A-28A3-9A17-4A61-7A2A9214C601}"/>
              </a:ext>
            </a:extLst>
          </p:cNvPr>
          <p:cNvSpPr>
            <a:spLocks noGrp="1"/>
          </p:cNvSpPr>
          <p:nvPr>
            <p:ph type="dt" sz="half" idx="10"/>
          </p:nvPr>
        </p:nvSpPr>
        <p:spPr/>
        <p:txBody>
          <a:bodyPr/>
          <a:lstStyle/>
          <a:p>
            <a:fld id="{C279F4C6-A235-114B-8A8B-750AB4DB3249}" type="datetime1">
              <a:rPr lang="en-US" smtClean="0"/>
              <a:t>8/27/26</a:t>
            </a:fld>
            <a:endParaRPr lang="en-US"/>
          </a:p>
        </p:txBody>
      </p:sp>
      <p:sp>
        <p:nvSpPr>
          <p:cNvPr id="6" name="Footer Placeholder 5">
            <a:extLst>
              <a:ext uri="{FF2B5EF4-FFF2-40B4-BE49-F238E27FC236}">
                <a16:creationId xmlns:a16="http://schemas.microsoft.com/office/drawing/2014/main" id="{761F576C-0BCD-B3D7-CF34-5ECAF6A07A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2A44FFF-1157-293C-A830-A1C55A707DA4}"/>
              </a:ext>
            </a:extLst>
          </p:cNvPr>
          <p:cNvSpPr>
            <a:spLocks noGrp="1"/>
          </p:cNvSpPr>
          <p:nvPr>
            <p:ph type="sldNum" sz="quarter" idx="12"/>
          </p:nvPr>
        </p:nvSpPr>
        <p:spPr/>
        <p:txBody>
          <a:bodyPr/>
          <a:lstStyle/>
          <a:p>
            <a:fld id="{856227B3-BD4B-B146-9DD9-5D91D71F00EA}" type="slidenum">
              <a:rPr lang="en-US" smtClean="0"/>
              <a:t>‹#›</a:t>
            </a:fld>
            <a:endParaRPr lang="en-US"/>
          </a:p>
        </p:txBody>
      </p:sp>
    </p:spTree>
    <p:extLst>
      <p:ext uri="{BB962C8B-B14F-4D97-AF65-F5344CB8AC3E}">
        <p14:creationId xmlns:p14="http://schemas.microsoft.com/office/powerpoint/2010/main" val="26165150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014FDB-ECE7-CADF-CC03-2779085C9C6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EA8F69A-EC6F-7AE7-20BE-0EFC328AC08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CCF0A42-D5EF-D3A5-95CA-B9B19F97D6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BE8DFCD-A879-2667-EF62-94FE3D6B98C9}"/>
              </a:ext>
            </a:extLst>
          </p:cNvPr>
          <p:cNvSpPr>
            <a:spLocks noGrp="1"/>
          </p:cNvSpPr>
          <p:nvPr>
            <p:ph type="dt" sz="half" idx="10"/>
          </p:nvPr>
        </p:nvSpPr>
        <p:spPr/>
        <p:txBody>
          <a:bodyPr/>
          <a:lstStyle/>
          <a:p>
            <a:fld id="{D462133F-8DE8-7241-86CD-FC661D3A3D72}" type="datetime1">
              <a:rPr lang="en-US" smtClean="0"/>
              <a:t>8/27/26</a:t>
            </a:fld>
            <a:endParaRPr lang="en-US"/>
          </a:p>
        </p:txBody>
      </p:sp>
      <p:sp>
        <p:nvSpPr>
          <p:cNvPr id="6" name="Footer Placeholder 5">
            <a:extLst>
              <a:ext uri="{FF2B5EF4-FFF2-40B4-BE49-F238E27FC236}">
                <a16:creationId xmlns:a16="http://schemas.microsoft.com/office/drawing/2014/main" id="{2F12AA17-CCEE-4923-1ED0-47F718B184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815644-73F1-A0D9-2C0A-AEE64D9BAEB9}"/>
              </a:ext>
            </a:extLst>
          </p:cNvPr>
          <p:cNvSpPr>
            <a:spLocks noGrp="1"/>
          </p:cNvSpPr>
          <p:nvPr>
            <p:ph type="sldNum" sz="quarter" idx="12"/>
          </p:nvPr>
        </p:nvSpPr>
        <p:spPr/>
        <p:txBody>
          <a:bodyPr/>
          <a:lstStyle/>
          <a:p>
            <a:fld id="{856227B3-BD4B-B146-9DD9-5D91D71F00EA}" type="slidenum">
              <a:rPr lang="en-US" smtClean="0"/>
              <a:t>‹#›</a:t>
            </a:fld>
            <a:endParaRPr lang="en-US"/>
          </a:p>
        </p:txBody>
      </p:sp>
    </p:spTree>
    <p:extLst>
      <p:ext uri="{BB962C8B-B14F-4D97-AF65-F5344CB8AC3E}">
        <p14:creationId xmlns:p14="http://schemas.microsoft.com/office/powerpoint/2010/main" val="8382017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741C8AE-5668-EEB0-62F5-1240A10CE5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8514F34-7FB9-984C-C44C-1BFCD2C852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FAB6A6-A9F2-B34E-A5BC-BB1A5F3888C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244D9B-9F95-3A4A-B1F9-9E6F88F09312}" type="datetime1">
              <a:rPr lang="en-US" smtClean="0"/>
              <a:t>8/27/26</a:t>
            </a:fld>
            <a:endParaRPr lang="en-US"/>
          </a:p>
        </p:txBody>
      </p:sp>
      <p:sp>
        <p:nvSpPr>
          <p:cNvPr id="5" name="Footer Placeholder 4">
            <a:extLst>
              <a:ext uri="{FF2B5EF4-FFF2-40B4-BE49-F238E27FC236}">
                <a16:creationId xmlns:a16="http://schemas.microsoft.com/office/drawing/2014/main" id="{E50EA822-3B54-FA95-612F-10D035B505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E3556C3-201C-5B46-6E24-9E769E76741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6227B3-BD4B-B146-9DD9-5D91D71F00EA}" type="slidenum">
              <a:rPr lang="en-US" smtClean="0"/>
              <a:t>‹#›</a:t>
            </a:fld>
            <a:endParaRPr lang="en-US"/>
          </a:p>
        </p:txBody>
      </p:sp>
    </p:spTree>
    <p:extLst>
      <p:ext uri="{BB962C8B-B14F-4D97-AF65-F5344CB8AC3E}">
        <p14:creationId xmlns:p14="http://schemas.microsoft.com/office/powerpoint/2010/main" val="13057334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commons.wikimedia.org/wiki/User:Pierre_Andr%C3%A9_Leclercq" TargetMode="External"/><Relationship Id="rId5" Type="http://schemas.openxmlformats.org/officeDocument/2006/relationships/hyperlink" Target="https://creativecommons.org/licenses/by-sa/4.0" TargetMode="Externa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g"/><Relationship Id="rId4" Type="http://schemas.openxmlformats.org/officeDocument/2006/relationships/hyperlink" Target="https://www.sesync.org/resources/building-basics-part-1-socio-environmental-systems-complex-adaptive-system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The SESYNC Logo - the letters SESYNC under a green arch">
            <a:extLst>
              <a:ext uri="{FF2B5EF4-FFF2-40B4-BE49-F238E27FC236}">
                <a16:creationId xmlns:a16="http://schemas.microsoft.com/office/drawing/2014/main" id="{7AF539DA-A600-619A-D3DD-CC7659DDF3DD}"/>
              </a:ext>
            </a:extLst>
          </p:cNvPr>
          <p:cNvPicPr>
            <a:picLocks noChangeAspect="1"/>
          </p:cNvPicPr>
          <p:nvPr/>
        </p:nvPicPr>
        <p:blipFill>
          <a:blip r:embed="rId2"/>
          <a:stretch>
            <a:fillRect/>
          </a:stretch>
        </p:blipFill>
        <p:spPr>
          <a:xfrm>
            <a:off x="500285" y="319302"/>
            <a:ext cx="2862991" cy="1044993"/>
          </a:xfrm>
          <a:prstGeom prst="rect">
            <a:avLst/>
          </a:prstGeom>
        </p:spPr>
      </p:pic>
      <p:pic>
        <p:nvPicPr>
          <p:cNvPr id="8" name="Picture 7" descr="Illustration of an abstract concept of sustainability connecting various icons related to ecology and environmental protection.">
            <a:extLst>
              <a:ext uri="{FF2B5EF4-FFF2-40B4-BE49-F238E27FC236}">
                <a16:creationId xmlns:a16="http://schemas.microsoft.com/office/drawing/2014/main" id="{955A8C05-7AD4-AF21-32D2-9C4EEBB12153}"/>
              </a:ext>
            </a:extLst>
          </p:cNvPr>
          <p:cNvPicPr>
            <a:picLocks noChangeAspect="1"/>
          </p:cNvPicPr>
          <p:nvPr/>
        </p:nvPicPr>
        <p:blipFill>
          <a:blip r:embed="rId3"/>
          <a:stretch>
            <a:fillRect/>
          </a:stretch>
        </p:blipFill>
        <p:spPr>
          <a:xfrm>
            <a:off x="6023616" y="2030560"/>
            <a:ext cx="5862445" cy="4472813"/>
          </a:xfrm>
          <a:prstGeom prst="rect">
            <a:avLst/>
          </a:prstGeom>
        </p:spPr>
      </p:pic>
      <p:grpSp>
        <p:nvGrpSpPr>
          <p:cNvPr id="33" name="Group 32">
            <a:extLst>
              <a:ext uri="{FF2B5EF4-FFF2-40B4-BE49-F238E27FC236}">
                <a16:creationId xmlns:a16="http://schemas.microsoft.com/office/drawing/2014/main" id="{E9B930FD-8671-4C4C-ADCF-73AC1D0CD41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9676747" y="0"/>
            <a:ext cx="2514948" cy="2174333"/>
            <a:chOff x="-305" y="-4155"/>
            <a:chExt cx="2514948" cy="2174333"/>
          </a:xfrm>
        </p:grpSpPr>
        <p:sp>
          <p:nvSpPr>
            <p:cNvPr id="34" name="Freeform: Shape 33">
              <a:extLst>
                <a:ext uri="{FF2B5EF4-FFF2-40B4-BE49-F238E27FC236}">
                  <a16:creationId xmlns:a16="http://schemas.microsoft.com/office/drawing/2014/main" id="{C35B12C1-569C-4E37-AA33-7EF215F201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34">
              <a:extLst>
                <a:ext uri="{FF2B5EF4-FFF2-40B4-BE49-F238E27FC236}">
                  <a16:creationId xmlns:a16="http://schemas.microsoft.com/office/drawing/2014/main" id="{F23E2660-7810-46F6-8752-187127C830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Shape 35">
              <a:extLst>
                <a:ext uri="{FF2B5EF4-FFF2-40B4-BE49-F238E27FC236}">
                  <a16:creationId xmlns:a16="http://schemas.microsoft.com/office/drawing/2014/main" id="{C991DC45-0378-45B3-B325-FB8F98545E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37" name="Freeform: Shape 36">
              <a:extLst>
                <a:ext uri="{FF2B5EF4-FFF2-40B4-BE49-F238E27FC236}">
                  <a16:creationId xmlns:a16="http://schemas.microsoft.com/office/drawing/2014/main" id="{E228F5BA-5150-4554-B7EA-93F371F3B1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9" name="Group 38">
            <a:extLst>
              <a:ext uri="{FF2B5EF4-FFF2-40B4-BE49-F238E27FC236}">
                <a16:creationId xmlns:a16="http://schemas.microsoft.com/office/drawing/2014/main" id="{383C2651-AE0C-4AE4-8725-E2F9414FE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305" y="4322879"/>
            <a:ext cx="3378428" cy="2535121"/>
            <a:chOff x="-305" y="-1"/>
            <a:chExt cx="3832880" cy="2876136"/>
          </a:xfrm>
        </p:grpSpPr>
        <p:sp>
          <p:nvSpPr>
            <p:cNvPr id="40" name="Freeform: Shape 39">
              <a:extLst>
                <a:ext uri="{FF2B5EF4-FFF2-40B4-BE49-F238E27FC236}">
                  <a16:creationId xmlns:a16="http://schemas.microsoft.com/office/drawing/2014/main" id="{CCE13265-B5D2-47B4-A199-E05F390D5B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Shape 40">
              <a:extLst>
                <a:ext uri="{FF2B5EF4-FFF2-40B4-BE49-F238E27FC236}">
                  <a16:creationId xmlns:a16="http://schemas.microsoft.com/office/drawing/2014/main" id="{693EBD03-D832-462C-9304-7273698ED4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Freeform: Shape 41">
              <a:extLst>
                <a:ext uri="{FF2B5EF4-FFF2-40B4-BE49-F238E27FC236}">
                  <a16:creationId xmlns:a16="http://schemas.microsoft.com/office/drawing/2014/main" id="{0D53D3E2-805E-40D2-964F-352BF6D476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Freeform: Shape 42">
              <a:extLst>
                <a:ext uri="{FF2B5EF4-FFF2-40B4-BE49-F238E27FC236}">
                  <a16:creationId xmlns:a16="http://schemas.microsoft.com/office/drawing/2014/main" id="{B7A9A916-A926-43E6-800F-432ABC3F24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EE51EE67-DF32-3A01-7F6E-D3371B19FF5E}"/>
              </a:ext>
            </a:extLst>
          </p:cNvPr>
          <p:cNvSpPr>
            <a:spLocks noGrp="1"/>
          </p:cNvSpPr>
          <p:nvPr>
            <p:ph type="ctrTitle"/>
          </p:nvPr>
        </p:nvSpPr>
        <p:spPr>
          <a:xfrm>
            <a:off x="192247" y="2268091"/>
            <a:ext cx="6381205" cy="1933575"/>
          </a:xfrm>
        </p:spPr>
        <p:txBody>
          <a:bodyPr anchor="b">
            <a:noAutofit/>
          </a:bodyPr>
          <a:lstStyle/>
          <a:p>
            <a:r>
              <a:rPr lang="en-US" sz="5400" b="1" dirty="0">
                <a:latin typeface="+mn-lt"/>
              </a:rPr>
              <a:t>Introduction to Socio-</a:t>
            </a:r>
            <a:br>
              <a:rPr lang="en-US" sz="5400" b="1" dirty="0">
                <a:latin typeface="+mn-lt"/>
              </a:rPr>
            </a:br>
            <a:r>
              <a:rPr lang="en-US" sz="5400" b="1" dirty="0">
                <a:latin typeface="+mn-lt"/>
              </a:rPr>
              <a:t>Environmental </a:t>
            </a:r>
            <a:br>
              <a:rPr lang="en-US" sz="5400" b="1" dirty="0">
                <a:latin typeface="+mn-lt"/>
              </a:rPr>
            </a:br>
            <a:r>
              <a:rPr lang="en-US" sz="5400" b="1" dirty="0">
                <a:latin typeface="+mn-lt"/>
              </a:rPr>
              <a:t>Systems (SESs) </a:t>
            </a:r>
          </a:p>
        </p:txBody>
      </p:sp>
    </p:spTree>
    <p:extLst>
      <p:ext uri="{BB962C8B-B14F-4D97-AF65-F5344CB8AC3E}">
        <p14:creationId xmlns:p14="http://schemas.microsoft.com/office/powerpoint/2010/main" val="32863061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784BBE1-99C4-8729-B551-F2188EB89B21}"/>
              </a:ext>
            </a:extLst>
          </p:cNvPr>
          <p:cNvSpPr>
            <a:spLocks noGrp="1"/>
          </p:cNvSpPr>
          <p:nvPr>
            <p:ph type="sldNum" sz="quarter" idx="12"/>
          </p:nvPr>
        </p:nvSpPr>
        <p:spPr>
          <a:xfrm>
            <a:off x="9027695" y="6356350"/>
            <a:ext cx="2743200" cy="365125"/>
          </a:xfrm>
        </p:spPr>
        <p:txBody>
          <a:bodyPr/>
          <a:lstStyle/>
          <a:p>
            <a:fld id="{856227B3-BD4B-B146-9DD9-5D91D71F00EA}" type="slidenum">
              <a:rPr lang="en-US" smtClean="0"/>
              <a:t>9</a:t>
            </a:fld>
            <a:endParaRPr lang="en-US"/>
          </a:p>
        </p:txBody>
      </p:sp>
      <p:sp>
        <p:nvSpPr>
          <p:cNvPr id="2" name="Title 1">
            <a:extLst>
              <a:ext uri="{FF2B5EF4-FFF2-40B4-BE49-F238E27FC236}">
                <a16:creationId xmlns:a16="http://schemas.microsoft.com/office/drawing/2014/main" id="{135A946A-E28B-F8DE-63C1-83EEB23D1AE4}"/>
              </a:ext>
            </a:extLst>
          </p:cNvPr>
          <p:cNvSpPr>
            <a:spLocks noGrp="1"/>
          </p:cNvSpPr>
          <p:nvPr>
            <p:ph type="title"/>
          </p:nvPr>
        </p:nvSpPr>
        <p:spPr>
          <a:xfrm>
            <a:off x="918965" y="136525"/>
            <a:ext cx="10354070" cy="627634"/>
          </a:xfrm>
        </p:spPr>
        <p:txBody>
          <a:bodyPr>
            <a:normAutofit/>
          </a:bodyPr>
          <a:lstStyle/>
          <a:p>
            <a:pPr algn="ctr"/>
            <a:r>
              <a:rPr lang="en-US" sz="3600" b="1" dirty="0">
                <a:latin typeface="+mn-lt"/>
              </a:rPr>
              <a:t>Group Topics for Drawing an S-E System Diagram</a:t>
            </a:r>
          </a:p>
        </p:txBody>
      </p:sp>
      <p:sp>
        <p:nvSpPr>
          <p:cNvPr id="3" name="TextBox 2">
            <a:extLst>
              <a:ext uri="{FF2B5EF4-FFF2-40B4-BE49-F238E27FC236}">
                <a16:creationId xmlns:a16="http://schemas.microsoft.com/office/drawing/2014/main" id="{4764B96E-D2E0-3A2E-37C7-81BE0A9C985F}"/>
              </a:ext>
            </a:extLst>
          </p:cNvPr>
          <p:cNvSpPr txBox="1"/>
          <p:nvPr/>
        </p:nvSpPr>
        <p:spPr>
          <a:xfrm>
            <a:off x="770779" y="764159"/>
            <a:ext cx="10651200" cy="5800883"/>
          </a:xfrm>
          <a:prstGeom prst="rect">
            <a:avLst/>
          </a:prstGeom>
          <a:solidFill>
            <a:schemeClr val="accent6">
              <a:lumMod val="20000"/>
              <a:lumOff val="80000"/>
            </a:schemeClr>
          </a:solidFill>
        </p:spPr>
        <p:txBody>
          <a:bodyPr wrap="square" rtlCol="0">
            <a:spAutoFit/>
          </a:bodyPr>
          <a:lstStyle/>
          <a:p>
            <a:pPr marL="742950" marR="0" lvl="1" indent="-285750">
              <a:lnSpc>
                <a:spcPct val="107000"/>
              </a:lnSpc>
              <a:spcBef>
                <a:spcPts val="0"/>
              </a:spcBef>
              <a:spcAft>
                <a:spcPts val="1000"/>
              </a:spcAft>
              <a:buFont typeface="Symbol" panose="05050102010706020507" pitchFamily="18" charset="2"/>
              <a:buChar char=""/>
            </a:pPr>
            <a:r>
              <a:rPr lang="en-US" sz="2400" b="1" kern="100" dirty="0">
                <a:latin typeface="Calibri" panose="020F0502020204030204" pitchFamily="34" charset="0"/>
                <a:ea typeface="Calibri" panose="020F0502020204030204" pitchFamily="34" charset="0"/>
                <a:cs typeface="Times New Roman" panose="02020603050405020304" pitchFamily="18" charset="0"/>
              </a:rPr>
              <a:t>Climate Change and Food</a:t>
            </a:r>
            <a:r>
              <a:rPr lang="en-US" sz="2400" kern="100" dirty="0">
                <a:latin typeface="Calibri" panose="020F0502020204030204" pitchFamily="34" charset="0"/>
                <a:ea typeface="Calibri" panose="020F0502020204030204" pitchFamily="34" charset="0"/>
                <a:cs typeface="Times New Roman" panose="02020603050405020304" pitchFamily="18" charset="0"/>
              </a:rPr>
              <a:t> </a:t>
            </a:r>
            <a:br>
              <a:rPr lang="en-US" sz="2400" kern="100" dirty="0">
                <a:latin typeface="Calibri" panose="020F0502020204030204" pitchFamily="34" charset="0"/>
                <a:ea typeface="Calibri" panose="020F0502020204030204" pitchFamily="34" charset="0"/>
                <a:cs typeface="Times New Roman" panose="02020603050405020304" pitchFamily="18" charset="0"/>
              </a:rPr>
            </a:br>
            <a:r>
              <a:rPr lang="en-US" sz="2000" kern="100" dirty="0">
                <a:latin typeface="Calibri" panose="020F0502020204030204" pitchFamily="34" charset="0"/>
                <a:ea typeface="Calibri" panose="020F0502020204030204" pitchFamily="34" charset="0"/>
                <a:cs typeface="Times New Roman" panose="02020603050405020304" pitchFamily="18" charset="0"/>
              </a:rPr>
              <a:t>Changing climate patterns are worsening in parts of the world as existing food security is affected by climate-related disasters, such as drought and flooding. Agricultural land and crops can be decimated by wind and water or may go dr. People go hungry or may be forced to migrate to poor urban areas to seek employment. </a:t>
            </a:r>
          </a:p>
          <a:p>
            <a:pPr marL="742950" marR="0" lvl="1" indent="-285750">
              <a:lnSpc>
                <a:spcPct val="107000"/>
              </a:lnSpc>
              <a:spcBef>
                <a:spcPts val="0"/>
              </a:spcBef>
              <a:spcAft>
                <a:spcPts val="1000"/>
              </a:spcAft>
              <a:buFont typeface="Symbol" panose="05050102010706020507" pitchFamily="18" charset="2"/>
              <a:buChar char=""/>
            </a:pPr>
            <a:r>
              <a:rPr lang="en-US" sz="2400" b="1" kern="100" dirty="0">
                <a:latin typeface="Calibri" panose="020F0502020204030204" pitchFamily="34" charset="0"/>
                <a:ea typeface="Calibri" panose="020F0502020204030204" pitchFamily="34" charset="0"/>
                <a:cs typeface="Times New Roman" panose="02020603050405020304" pitchFamily="18" charset="0"/>
              </a:rPr>
              <a:t>Agricultural Pests and Food</a:t>
            </a:r>
            <a:r>
              <a:rPr lang="en-US" sz="2400" kern="100" dirty="0">
                <a:latin typeface="Calibri" panose="020F0502020204030204" pitchFamily="34" charset="0"/>
                <a:ea typeface="Calibri" panose="020F0502020204030204" pitchFamily="34" charset="0"/>
                <a:cs typeface="Times New Roman" panose="02020603050405020304" pitchFamily="18" charset="0"/>
              </a:rPr>
              <a:t> </a:t>
            </a:r>
            <a:br>
              <a:rPr lang="en-US" sz="2000" kern="100" dirty="0">
                <a:latin typeface="Calibri" panose="020F0502020204030204" pitchFamily="34" charset="0"/>
                <a:ea typeface="Calibri" panose="020F0502020204030204" pitchFamily="34" charset="0"/>
                <a:cs typeface="Times New Roman" panose="02020603050405020304" pitchFamily="18" charset="0"/>
              </a:rPr>
            </a:br>
            <a:r>
              <a:rPr lang="en-US" sz="2000" kern="100" dirty="0">
                <a:latin typeface="Calibri" panose="020F0502020204030204" pitchFamily="34" charset="0"/>
                <a:ea typeface="Calibri" panose="020F0502020204030204" pitchFamily="34" charset="0"/>
                <a:cs typeface="Times New Roman" panose="02020603050405020304" pitchFamily="18" charset="0"/>
              </a:rPr>
              <a:t>The spread of agricultural pests is increasing in many parts of the world due to increases in global trade and increasing temperatures due to climate change. This has devastating effects on ecosystems including many agroecosystems (farms). The social impacts are economic which increases food insecurity for many people because higher prices are passed to the consumer.</a:t>
            </a:r>
          </a:p>
          <a:p>
            <a:pPr marL="742950" marR="0" lvl="1" indent="-285750">
              <a:lnSpc>
                <a:spcPct val="107000"/>
              </a:lnSpc>
              <a:spcBef>
                <a:spcPts val="0"/>
              </a:spcBef>
              <a:spcAft>
                <a:spcPts val="0"/>
              </a:spcAft>
              <a:buFont typeface="Symbol" panose="05050102010706020507" pitchFamily="18" charset="2"/>
              <a:buChar char=""/>
            </a:pPr>
            <a:r>
              <a:rPr lang="en-US" sz="2400" b="1" kern="100" dirty="0">
                <a:latin typeface="Calibri" panose="020F0502020204030204" pitchFamily="34" charset="0"/>
                <a:ea typeface="Calibri" panose="020F0502020204030204" pitchFamily="34" charset="0"/>
                <a:cs typeface="Times New Roman" panose="02020603050405020304" pitchFamily="18" charset="0"/>
              </a:rPr>
              <a:t>Urban Food </a:t>
            </a:r>
            <a:br>
              <a:rPr lang="en-US" sz="2000" b="1" kern="100" dirty="0">
                <a:latin typeface="Calibri" panose="020F0502020204030204" pitchFamily="34" charset="0"/>
                <a:ea typeface="Calibri" panose="020F0502020204030204" pitchFamily="34" charset="0"/>
                <a:cs typeface="Times New Roman" panose="02020603050405020304" pitchFamily="18" charset="0"/>
              </a:rPr>
            </a:br>
            <a:r>
              <a:rPr lang="en-US" sz="2000" kern="100" dirty="0">
                <a:latin typeface="Calibri" panose="020F0502020204030204" pitchFamily="34" charset="0"/>
                <a:ea typeface="Calibri" panose="020F0502020204030204" pitchFamily="34" charset="0"/>
                <a:cs typeface="Times New Roman" panose="02020603050405020304" pitchFamily="18" charset="0"/>
              </a:rPr>
              <a:t>Inner cities in many developed countries have significant populations who experience food insecurity due related to both availability and affordability of nutritious foods and little land suitable for gardens. Many of the affected people feel trapped in urban regions with few options for other sources of food. </a:t>
            </a:r>
          </a:p>
        </p:txBody>
      </p:sp>
    </p:spTree>
    <p:extLst>
      <p:ext uri="{BB962C8B-B14F-4D97-AF65-F5344CB8AC3E}">
        <p14:creationId xmlns:p14="http://schemas.microsoft.com/office/powerpoint/2010/main" val="29371539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784BBE1-99C4-8729-B551-F2188EB89B21}"/>
              </a:ext>
            </a:extLst>
          </p:cNvPr>
          <p:cNvSpPr>
            <a:spLocks noGrp="1"/>
          </p:cNvSpPr>
          <p:nvPr>
            <p:ph type="sldNum" sz="quarter" idx="12"/>
          </p:nvPr>
        </p:nvSpPr>
        <p:spPr/>
        <p:txBody>
          <a:bodyPr/>
          <a:lstStyle/>
          <a:p>
            <a:fld id="{856227B3-BD4B-B146-9DD9-5D91D71F00EA}" type="slidenum">
              <a:rPr lang="en-US" smtClean="0"/>
              <a:t>10</a:t>
            </a:fld>
            <a:endParaRPr lang="en-US"/>
          </a:p>
        </p:txBody>
      </p:sp>
      <p:sp>
        <p:nvSpPr>
          <p:cNvPr id="2" name="Title 1">
            <a:extLst>
              <a:ext uri="{FF2B5EF4-FFF2-40B4-BE49-F238E27FC236}">
                <a16:creationId xmlns:a16="http://schemas.microsoft.com/office/drawing/2014/main" id="{135A946A-E28B-F8DE-63C1-83EEB23D1AE4}"/>
              </a:ext>
            </a:extLst>
          </p:cNvPr>
          <p:cNvSpPr>
            <a:spLocks noGrp="1"/>
          </p:cNvSpPr>
          <p:nvPr>
            <p:ph type="title"/>
          </p:nvPr>
        </p:nvSpPr>
        <p:spPr>
          <a:xfrm>
            <a:off x="255640" y="44166"/>
            <a:ext cx="12072609" cy="662782"/>
          </a:xfrm>
        </p:spPr>
        <p:txBody>
          <a:bodyPr>
            <a:normAutofit/>
          </a:bodyPr>
          <a:lstStyle/>
          <a:p>
            <a:r>
              <a:rPr lang="en-US" sz="3600" b="1" dirty="0">
                <a:latin typeface="+mn-lt"/>
              </a:rPr>
              <a:t>Group Topics for Drawing an S-E System Diagram (continued)</a:t>
            </a:r>
          </a:p>
        </p:txBody>
      </p:sp>
      <p:sp>
        <p:nvSpPr>
          <p:cNvPr id="5" name="TextBox 4">
            <a:extLst>
              <a:ext uri="{FF2B5EF4-FFF2-40B4-BE49-F238E27FC236}">
                <a16:creationId xmlns:a16="http://schemas.microsoft.com/office/drawing/2014/main" id="{B75685A7-5C83-E9F8-C312-CC7714757D4A}"/>
              </a:ext>
            </a:extLst>
          </p:cNvPr>
          <p:cNvSpPr txBox="1"/>
          <p:nvPr/>
        </p:nvSpPr>
        <p:spPr>
          <a:xfrm>
            <a:off x="913669" y="706948"/>
            <a:ext cx="10440131" cy="3960187"/>
          </a:xfrm>
          <a:prstGeom prst="rect">
            <a:avLst/>
          </a:prstGeom>
          <a:solidFill>
            <a:schemeClr val="accent6">
              <a:lumMod val="20000"/>
              <a:lumOff val="80000"/>
            </a:schemeClr>
          </a:solidFill>
        </p:spPr>
        <p:txBody>
          <a:bodyPr wrap="square" rtlCol="0">
            <a:spAutoFit/>
          </a:bodyPr>
          <a:lstStyle/>
          <a:p>
            <a:pPr marL="742950" marR="0" lvl="1" indent="-285750">
              <a:lnSpc>
                <a:spcPct val="107000"/>
              </a:lnSpc>
              <a:spcBef>
                <a:spcPts val="0"/>
              </a:spcBef>
              <a:spcAft>
                <a:spcPts val="1000"/>
              </a:spcAft>
              <a:buFont typeface="Symbol" panose="05050102010706020507" pitchFamily="18" charset="2"/>
              <a:buChar char=""/>
            </a:pPr>
            <a:r>
              <a:rPr lang="en-US" sz="2400" b="1" kern="100" dirty="0">
                <a:latin typeface="Calibri" panose="020F0502020204030204" pitchFamily="34" charset="0"/>
                <a:ea typeface="Calibri" panose="020F0502020204030204" pitchFamily="34" charset="0"/>
                <a:cs typeface="Times New Roman" panose="02020603050405020304" pitchFamily="18" charset="0"/>
              </a:rPr>
              <a:t>War and Food </a:t>
            </a:r>
            <a:br>
              <a:rPr lang="en-US" sz="2000" b="1" kern="100" dirty="0">
                <a:latin typeface="Calibri" panose="020F0502020204030204" pitchFamily="34" charset="0"/>
                <a:ea typeface="Calibri" panose="020F0502020204030204" pitchFamily="34" charset="0"/>
                <a:cs typeface="Times New Roman" panose="02020603050405020304" pitchFamily="18" charset="0"/>
              </a:rPr>
            </a:br>
            <a:r>
              <a:rPr lang="en-US" sz="2000" kern="100" dirty="0">
                <a:latin typeface="Calibri" panose="020F0502020204030204" pitchFamily="34" charset="0"/>
                <a:ea typeface="Calibri" panose="020F0502020204030204" pitchFamily="34" charset="0"/>
                <a:cs typeface="Times New Roman" panose="02020603050405020304" pitchFamily="18" charset="0"/>
              </a:rPr>
              <a:t>Since Russia invaded Ukraine, 6.3 million people (as of 26 June 2023) have become refugees. For many, their homes and adjacent land have been decimated. Some people were walking on roads for a long time and often had to take shelter in temporary housing where there was little food. </a:t>
            </a:r>
            <a:endParaRPr lang="en-US" sz="2400" kern="100" dirty="0">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Symbol" panose="05050102010706020507" pitchFamily="18" charset="2"/>
              <a:buChar char=""/>
            </a:pPr>
            <a:r>
              <a:rPr lang="en-US" sz="2400" b="1" kern="100" dirty="0">
                <a:latin typeface="Calibri" panose="020F0502020204030204" pitchFamily="34" charset="0"/>
                <a:ea typeface="Calibri" panose="020F0502020204030204" pitchFamily="34" charset="0"/>
                <a:cs typeface="Times New Roman" panose="02020603050405020304" pitchFamily="18" charset="0"/>
              </a:rPr>
              <a:t>Dam Construction and Food</a:t>
            </a:r>
            <a:br>
              <a:rPr lang="en-US" sz="2400" b="1" kern="100" dirty="0">
                <a:latin typeface="Calibri" panose="020F0502020204030204" pitchFamily="34" charset="0"/>
                <a:ea typeface="Calibri" panose="020F0502020204030204" pitchFamily="34" charset="0"/>
                <a:cs typeface="Times New Roman" panose="02020603050405020304" pitchFamily="18" charset="0"/>
              </a:rPr>
            </a:br>
            <a:r>
              <a:rPr lang="en-US" sz="2000" kern="100" dirty="0">
                <a:latin typeface="Calibri" panose="020F0502020204030204" pitchFamily="34" charset="0"/>
                <a:ea typeface="Calibri" panose="020F0502020204030204" pitchFamily="34" charset="0"/>
                <a:cs typeface="Times New Roman" panose="02020603050405020304" pitchFamily="18" charset="0"/>
              </a:rPr>
              <a:t>For many developing countries, the construction of dams is touted as helping to increase food security.  While it can, there are also many examples where it actually results in increasing food insecurity.  By 2023, dam building in Ethiopia has displaced many people where the land was flooded and there is now a reservoir.  Many lost their cultivable and grazing land and had to migrate once they lost their income and source of homegrown food.</a:t>
            </a:r>
          </a:p>
        </p:txBody>
      </p:sp>
      <p:sp>
        <p:nvSpPr>
          <p:cNvPr id="6" name="TextBox 5">
            <a:extLst>
              <a:ext uri="{FF2B5EF4-FFF2-40B4-BE49-F238E27FC236}">
                <a16:creationId xmlns:a16="http://schemas.microsoft.com/office/drawing/2014/main" id="{1B1F4563-F425-A395-F63F-3DAFF2691CDF}"/>
              </a:ext>
            </a:extLst>
          </p:cNvPr>
          <p:cNvSpPr txBox="1"/>
          <p:nvPr/>
        </p:nvSpPr>
        <p:spPr>
          <a:xfrm>
            <a:off x="913669" y="4735806"/>
            <a:ext cx="7696931" cy="430887"/>
          </a:xfrm>
          <a:prstGeom prst="rect">
            <a:avLst/>
          </a:prstGeom>
          <a:noFill/>
        </p:spPr>
        <p:txBody>
          <a:bodyPr wrap="square" rtlCol="0">
            <a:spAutoFit/>
          </a:bodyPr>
          <a:lstStyle/>
          <a:p>
            <a:r>
              <a:rPr lang="en-US" sz="2200" b="1" dirty="0"/>
              <a:t>Instructions:</a:t>
            </a:r>
            <a:r>
              <a:rPr lang="en-US" sz="2200" dirty="0"/>
              <a:t> I</a:t>
            </a:r>
            <a:r>
              <a:rPr lang="en-US" sz="2200" kern="100" dirty="0">
                <a:ea typeface="Calibri" panose="020F0502020204030204" pitchFamily="34" charset="0"/>
                <a:cs typeface="Times New Roman" panose="02020603050405020304" pitchFamily="18" charset="0"/>
              </a:rPr>
              <a:t>nclude and label the following items:</a:t>
            </a:r>
          </a:p>
        </p:txBody>
      </p:sp>
      <p:sp>
        <p:nvSpPr>
          <p:cNvPr id="7" name="TextBox 6">
            <a:extLst>
              <a:ext uri="{FF2B5EF4-FFF2-40B4-BE49-F238E27FC236}">
                <a16:creationId xmlns:a16="http://schemas.microsoft.com/office/drawing/2014/main" id="{0567123C-650D-1D54-48BF-627417B6601E}"/>
              </a:ext>
            </a:extLst>
          </p:cNvPr>
          <p:cNvSpPr txBox="1"/>
          <p:nvPr/>
        </p:nvSpPr>
        <p:spPr>
          <a:xfrm>
            <a:off x="913669" y="5151815"/>
            <a:ext cx="4909615" cy="1323439"/>
          </a:xfrm>
          <a:prstGeom prst="rect">
            <a:avLst/>
          </a:prstGeom>
          <a:noFill/>
        </p:spPr>
        <p:txBody>
          <a:bodyPr wrap="square" rtlCol="0">
            <a:spAutoFit/>
          </a:bodyPr>
          <a:lstStyle/>
          <a:p>
            <a:pPr marL="285750" indent="-285750">
              <a:buFont typeface="Arial" panose="020B0604020202020204" pitchFamily="34" charset="0"/>
              <a:buChar char="•"/>
            </a:pPr>
            <a:r>
              <a:rPr lang="en-US" sz="2000" kern="100" dirty="0">
                <a:ea typeface="Calibri" panose="020F0502020204030204" pitchFamily="34" charset="0"/>
                <a:cs typeface="Times New Roman" panose="02020603050405020304" pitchFamily="18" charset="0"/>
              </a:rPr>
              <a:t>Key components incl. environmental &amp; social (actors, agents)</a:t>
            </a:r>
          </a:p>
          <a:p>
            <a:pPr marL="285750" indent="-285750">
              <a:buFont typeface="Arial" panose="020B0604020202020204" pitchFamily="34" charset="0"/>
              <a:buChar char="•"/>
            </a:pPr>
            <a:r>
              <a:rPr lang="en-US" sz="2000" kern="100" dirty="0">
                <a:ea typeface="Calibri" panose="020F0502020204030204" pitchFamily="34" charset="0"/>
                <a:cs typeface="Times New Roman" panose="02020603050405020304" pitchFamily="18" charset="0"/>
              </a:rPr>
              <a:t>Interactions</a:t>
            </a:r>
          </a:p>
          <a:p>
            <a:pPr marL="285750" indent="-285750">
              <a:buFont typeface="Arial" panose="020B0604020202020204" pitchFamily="34" charset="0"/>
              <a:buChar char="•"/>
            </a:pPr>
            <a:r>
              <a:rPr lang="en-US" sz="2000" kern="100" dirty="0">
                <a:ea typeface="Calibri" panose="020F0502020204030204" pitchFamily="34" charset="0"/>
                <a:cs typeface="Times New Roman" panose="02020603050405020304" pitchFamily="18" charset="0"/>
              </a:rPr>
              <a:t>System boundary</a:t>
            </a:r>
          </a:p>
        </p:txBody>
      </p:sp>
      <p:sp>
        <p:nvSpPr>
          <p:cNvPr id="8" name="TextBox 7">
            <a:extLst>
              <a:ext uri="{FF2B5EF4-FFF2-40B4-BE49-F238E27FC236}">
                <a16:creationId xmlns:a16="http://schemas.microsoft.com/office/drawing/2014/main" id="{4EF3BCB9-5373-16C2-6329-95D09F8E7435}"/>
              </a:ext>
            </a:extLst>
          </p:cNvPr>
          <p:cNvSpPr txBox="1"/>
          <p:nvPr/>
        </p:nvSpPr>
        <p:spPr>
          <a:xfrm>
            <a:off x="5823284" y="5151814"/>
            <a:ext cx="5731407" cy="1323439"/>
          </a:xfrm>
          <a:prstGeom prst="rect">
            <a:avLst/>
          </a:prstGeom>
          <a:noFill/>
        </p:spPr>
        <p:txBody>
          <a:bodyPr wrap="square" rtlCol="0">
            <a:spAutoFit/>
          </a:bodyPr>
          <a:lstStyle/>
          <a:p>
            <a:pPr marL="285750" indent="-285750">
              <a:buFont typeface="Arial" panose="020B0604020202020204" pitchFamily="34" charset="0"/>
              <a:buChar char="•"/>
            </a:pPr>
            <a:r>
              <a:rPr lang="en-US" sz="2000" kern="100" dirty="0">
                <a:ea typeface="Calibri" panose="020F0502020204030204" pitchFamily="34" charset="0"/>
                <a:cs typeface="Times New Roman" panose="02020603050405020304" pitchFamily="18" charset="0"/>
              </a:rPr>
              <a:t>At least two scales (e.g., global, country level, regional, family, etc.)</a:t>
            </a:r>
          </a:p>
          <a:p>
            <a:pPr marL="285750" indent="-285750">
              <a:buFont typeface="Arial" panose="020B0604020202020204" pitchFamily="34" charset="0"/>
              <a:buChar char="•"/>
            </a:pPr>
            <a:r>
              <a:rPr lang="en-US" sz="2000" kern="100" dirty="0">
                <a:ea typeface="Calibri" panose="020F0502020204030204" pitchFamily="34" charset="0"/>
                <a:cs typeface="Times New Roman" panose="02020603050405020304" pitchFamily="18" charset="0"/>
              </a:rPr>
              <a:t>At least one feedback, indicate if it is positive (reinforcing) or negative (balancing). </a:t>
            </a:r>
            <a:endParaRPr lang="en-US" sz="2000" dirty="0"/>
          </a:p>
        </p:txBody>
      </p:sp>
    </p:spTree>
    <p:extLst>
      <p:ext uri="{BB962C8B-B14F-4D97-AF65-F5344CB8AC3E}">
        <p14:creationId xmlns:p14="http://schemas.microsoft.com/office/powerpoint/2010/main" val="36049224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F9802FA-5A66-5D0B-1CC8-6FD56454AF2F}"/>
              </a:ext>
            </a:extLst>
          </p:cNvPr>
          <p:cNvSpPr>
            <a:spLocks noGrp="1"/>
          </p:cNvSpPr>
          <p:nvPr>
            <p:ph type="sldNum" sz="quarter" idx="12"/>
          </p:nvPr>
        </p:nvSpPr>
        <p:spPr>
          <a:xfrm>
            <a:off x="9379462" y="6380127"/>
            <a:ext cx="2591263" cy="348865"/>
          </a:xfrm>
        </p:spPr>
        <p:txBody>
          <a:bodyPr/>
          <a:lstStyle/>
          <a:p>
            <a:fld id="{856227B3-BD4B-B146-9DD9-5D91D71F00EA}" type="slidenum">
              <a:rPr lang="en-US" smtClean="0"/>
              <a:t>1</a:t>
            </a:fld>
            <a:endParaRPr lang="en-US" dirty="0"/>
          </a:p>
        </p:txBody>
      </p:sp>
      <p:sp>
        <p:nvSpPr>
          <p:cNvPr id="73" name="Title 1">
            <a:extLst>
              <a:ext uri="{FF2B5EF4-FFF2-40B4-BE49-F238E27FC236}">
                <a16:creationId xmlns:a16="http://schemas.microsoft.com/office/drawing/2014/main" id="{FFFF26D9-B687-F8C6-78C9-3F45AEB8CDFC}"/>
              </a:ext>
            </a:extLst>
          </p:cNvPr>
          <p:cNvSpPr>
            <a:spLocks noGrp="1"/>
          </p:cNvSpPr>
          <p:nvPr>
            <p:ph type="title"/>
          </p:nvPr>
        </p:nvSpPr>
        <p:spPr>
          <a:xfrm>
            <a:off x="2620649" y="534042"/>
            <a:ext cx="7370684" cy="973895"/>
          </a:xfrm>
        </p:spPr>
        <p:txBody>
          <a:bodyPr>
            <a:noAutofit/>
          </a:bodyPr>
          <a:lstStyle/>
          <a:p>
            <a:pPr algn="ctr"/>
            <a:r>
              <a:rPr lang="en-US" sz="3600" b="1" dirty="0">
                <a:latin typeface="+mn-lt"/>
              </a:rPr>
              <a:t>A SES Based on Its Structure</a:t>
            </a:r>
          </a:p>
        </p:txBody>
      </p:sp>
      <p:grpSp>
        <p:nvGrpSpPr>
          <p:cNvPr id="77" name="Group 76" descr="Box and arrow “system diagrams” can be used to depict the parts of and connections within a socio-environmental system">
            <a:extLst>
              <a:ext uri="{FF2B5EF4-FFF2-40B4-BE49-F238E27FC236}">
                <a16:creationId xmlns:a16="http://schemas.microsoft.com/office/drawing/2014/main" id="{3FB04A80-38D3-F8B6-C47D-747CE7E4C335}"/>
              </a:ext>
            </a:extLst>
          </p:cNvPr>
          <p:cNvGrpSpPr/>
          <p:nvPr/>
        </p:nvGrpSpPr>
        <p:grpSpPr>
          <a:xfrm>
            <a:off x="1340151" y="1404824"/>
            <a:ext cx="10630574" cy="5149735"/>
            <a:chOff x="889673" y="1213232"/>
            <a:chExt cx="10630574" cy="5149735"/>
          </a:xfrm>
        </p:grpSpPr>
        <p:grpSp>
          <p:nvGrpSpPr>
            <p:cNvPr id="78" name="Group 77">
              <a:extLst>
                <a:ext uri="{FF2B5EF4-FFF2-40B4-BE49-F238E27FC236}">
                  <a16:creationId xmlns:a16="http://schemas.microsoft.com/office/drawing/2014/main" id="{8D5E776B-32C0-E83D-1147-11A47AB41C2C}"/>
                </a:ext>
              </a:extLst>
            </p:cNvPr>
            <p:cNvGrpSpPr/>
            <p:nvPr/>
          </p:nvGrpSpPr>
          <p:grpSpPr>
            <a:xfrm>
              <a:off x="889673" y="1688751"/>
              <a:ext cx="8667601" cy="4674216"/>
              <a:chOff x="2850532" y="1870229"/>
              <a:chExt cx="5910508" cy="3215297"/>
            </a:xfrm>
          </p:grpSpPr>
          <p:grpSp>
            <p:nvGrpSpPr>
              <p:cNvPr id="94" name="Group 93">
                <a:extLst>
                  <a:ext uri="{FF2B5EF4-FFF2-40B4-BE49-F238E27FC236}">
                    <a16:creationId xmlns:a16="http://schemas.microsoft.com/office/drawing/2014/main" id="{64A13A5C-BDE2-95D0-F933-A89317CD3407}"/>
                  </a:ext>
                </a:extLst>
              </p:cNvPr>
              <p:cNvGrpSpPr/>
              <p:nvPr/>
            </p:nvGrpSpPr>
            <p:grpSpPr>
              <a:xfrm>
                <a:off x="2850532" y="1870229"/>
                <a:ext cx="5910508" cy="3215297"/>
                <a:chOff x="2316182" y="2043064"/>
                <a:chExt cx="7080390" cy="4147752"/>
              </a:xfrm>
            </p:grpSpPr>
            <p:sp>
              <p:nvSpPr>
                <p:cNvPr id="96" name="Rectangle 95">
                  <a:extLst>
                    <a:ext uri="{FF2B5EF4-FFF2-40B4-BE49-F238E27FC236}">
                      <a16:creationId xmlns:a16="http://schemas.microsoft.com/office/drawing/2014/main" id="{700367F8-939F-D7C6-1E34-1FA5FD4F924C}"/>
                    </a:ext>
                  </a:extLst>
                </p:cNvPr>
                <p:cNvSpPr/>
                <p:nvPr/>
              </p:nvSpPr>
              <p:spPr>
                <a:xfrm>
                  <a:off x="7736029" y="4217002"/>
                  <a:ext cx="490333" cy="245787"/>
                </a:xfrm>
                <a:prstGeom prst="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7" name="Rectangle 96">
                  <a:extLst>
                    <a:ext uri="{FF2B5EF4-FFF2-40B4-BE49-F238E27FC236}">
                      <a16:creationId xmlns:a16="http://schemas.microsoft.com/office/drawing/2014/main" id="{61EEE145-3B26-9825-024F-6ECE95824AC3}"/>
                    </a:ext>
                  </a:extLst>
                </p:cNvPr>
                <p:cNvSpPr/>
                <p:nvPr/>
              </p:nvSpPr>
              <p:spPr>
                <a:xfrm>
                  <a:off x="8112552" y="4767526"/>
                  <a:ext cx="490333" cy="245787"/>
                </a:xfrm>
                <a:prstGeom prst="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8" name="Rectangle 97">
                  <a:extLst>
                    <a:ext uri="{FF2B5EF4-FFF2-40B4-BE49-F238E27FC236}">
                      <a16:creationId xmlns:a16="http://schemas.microsoft.com/office/drawing/2014/main" id="{D43649E0-2BDE-144D-6776-D46D9F946A98}"/>
                    </a:ext>
                  </a:extLst>
                </p:cNvPr>
                <p:cNvSpPr/>
                <p:nvPr/>
              </p:nvSpPr>
              <p:spPr>
                <a:xfrm>
                  <a:off x="7320191" y="4665600"/>
                  <a:ext cx="490333" cy="245787"/>
                </a:xfrm>
                <a:prstGeom prst="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9" name="TextBox 98">
                  <a:extLst>
                    <a:ext uri="{FF2B5EF4-FFF2-40B4-BE49-F238E27FC236}">
                      <a16:creationId xmlns:a16="http://schemas.microsoft.com/office/drawing/2014/main" id="{DEF1BE99-6458-AD53-66F5-18AC21971E79}"/>
                    </a:ext>
                  </a:extLst>
                </p:cNvPr>
                <p:cNvSpPr txBox="1"/>
                <p:nvPr/>
              </p:nvSpPr>
              <p:spPr>
                <a:xfrm>
                  <a:off x="3483530" y="5781149"/>
                  <a:ext cx="757131" cy="409667"/>
                </a:xfrm>
                <a:prstGeom prst="rect">
                  <a:avLst/>
                </a:prstGeom>
                <a:noFill/>
              </p:spPr>
              <p:txBody>
                <a:bodyPr wrap="none" rtlCol="0">
                  <a:spAutoFit/>
                </a:bodyPr>
                <a:lstStyle/>
                <a:p>
                  <a:r>
                    <a:rPr lang="en-US" sz="2400" b="1" dirty="0">
                      <a:solidFill>
                        <a:srgbClr val="367395"/>
                      </a:solidFill>
                    </a:rPr>
                    <a:t>Social</a:t>
                  </a:r>
                </a:p>
              </p:txBody>
            </p:sp>
            <p:sp>
              <p:nvSpPr>
                <p:cNvPr id="100" name="Rectangle 99">
                  <a:extLst>
                    <a:ext uri="{FF2B5EF4-FFF2-40B4-BE49-F238E27FC236}">
                      <a16:creationId xmlns:a16="http://schemas.microsoft.com/office/drawing/2014/main" id="{CBC7C23E-22BF-A6F1-BEA0-98B39C6A280C}"/>
                    </a:ext>
                  </a:extLst>
                </p:cNvPr>
                <p:cNvSpPr/>
                <p:nvPr/>
              </p:nvSpPr>
              <p:spPr>
                <a:xfrm>
                  <a:off x="8303439" y="5495060"/>
                  <a:ext cx="490333" cy="245787"/>
                </a:xfrm>
                <a:prstGeom prst="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1" name="Rectangle 100">
                  <a:extLst>
                    <a:ext uri="{FF2B5EF4-FFF2-40B4-BE49-F238E27FC236}">
                      <a16:creationId xmlns:a16="http://schemas.microsoft.com/office/drawing/2014/main" id="{9350612E-6EB8-5B43-B40C-9F9E5AFBE9BF}"/>
                    </a:ext>
                  </a:extLst>
                </p:cNvPr>
                <p:cNvSpPr/>
                <p:nvPr/>
              </p:nvSpPr>
              <p:spPr>
                <a:xfrm>
                  <a:off x="7372799" y="5281589"/>
                  <a:ext cx="490333" cy="245787"/>
                </a:xfrm>
                <a:prstGeom prst="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cxnSp>
              <p:nvCxnSpPr>
                <p:cNvPr id="102" name="Straight Arrow Connector 101">
                  <a:extLst>
                    <a:ext uri="{FF2B5EF4-FFF2-40B4-BE49-F238E27FC236}">
                      <a16:creationId xmlns:a16="http://schemas.microsoft.com/office/drawing/2014/main" id="{200B5748-C52F-FB22-F4C7-B78685B0ADCC}"/>
                    </a:ext>
                  </a:extLst>
                </p:cNvPr>
                <p:cNvCxnSpPr>
                  <a:cxnSpLocks/>
                  <a:stCxn id="96" idx="2"/>
                </p:cNvCxnSpPr>
                <p:nvPr/>
              </p:nvCxnSpPr>
              <p:spPr>
                <a:xfrm flipH="1">
                  <a:off x="7602605" y="4462789"/>
                  <a:ext cx="378591" cy="158598"/>
                </a:xfrm>
                <a:prstGeom prst="straightConnector1">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3" name="Straight Arrow Connector 102">
                  <a:extLst>
                    <a:ext uri="{FF2B5EF4-FFF2-40B4-BE49-F238E27FC236}">
                      <a16:creationId xmlns:a16="http://schemas.microsoft.com/office/drawing/2014/main" id="{02C2661E-BF87-0622-7795-0CB1DEE0FF7B}"/>
                    </a:ext>
                  </a:extLst>
                </p:cNvPr>
                <p:cNvCxnSpPr>
                  <a:cxnSpLocks/>
                  <a:stCxn id="97" idx="1"/>
                  <a:endCxn id="98" idx="3"/>
                </p:cNvCxnSpPr>
                <p:nvPr/>
              </p:nvCxnSpPr>
              <p:spPr>
                <a:xfrm flipH="1" flipV="1">
                  <a:off x="7810524" y="4788494"/>
                  <a:ext cx="302028" cy="101926"/>
                </a:xfrm>
                <a:prstGeom prst="straightConnector1">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4" name="Straight Arrow Connector 103">
                  <a:extLst>
                    <a:ext uri="{FF2B5EF4-FFF2-40B4-BE49-F238E27FC236}">
                      <a16:creationId xmlns:a16="http://schemas.microsoft.com/office/drawing/2014/main" id="{5DA24C3E-2F47-63D8-A2AD-4A83EBA4AA66}"/>
                    </a:ext>
                  </a:extLst>
                </p:cNvPr>
                <p:cNvCxnSpPr>
                  <a:cxnSpLocks/>
                  <a:stCxn id="98" idx="2"/>
                  <a:endCxn id="101" idx="0"/>
                </p:cNvCxnSpPr>
                <p:nvPr/>
              </p:nvCxnSpPr>
              <p:spPr>
                <a:xfrm>
                  <a:off x="7565357" y="4911387"/>
                  <a:ext cx="52608" cy="370202"/>
                </a:xfrm>
                <a:prstGeom prst="straightConnector1">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5" name="Straight Arrow Connector 104">
                  <a:extLst>
                    <a:ext uri="{FF2B5EF4-FFF2-40B4-BE49-F238E27FC236}">
                      <a16:creationId xmlns:a16="http://schemas.microsoft.com/office/drawing/2014/main" id="{8467DE20-B7A9-1F2E-FADB-D7AAEF4307F2}"/>
                    </a:ext>
                  </a:extLst>
                </p:cNvPr>
                <p:cNvCxnSpPr>
                  <a:cxnSpLocks/>
                  <a:stCxn id="101" idx="3"/>
                  <a:endCxn id="97" idx="2"/>
                </p:cNvCxnSpPr>
                <p:nvPr/>
              </p:nvCxnSpPr>
              <p:spPr>
                <a:xfrm flipV="1">
                  <a:off x="7863132" y="5013313"/>
                  <a:ext cx="494587" cy="391169"/>
                </a:xfrm>
                <a:prstGeom prst="straightConnector1">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6" name="Elbow Connector 75">
                  <a:extLst>
                    <a:ext uri="{FF2B5EF4-FFF2-40B4-BE49-F238E27FC236}">
                      <a16:creationId xmlns:a16="http://schemas.microsoft.com/office/drawing/2014/main" id="{6BE3CBE9-ED4B-0DD0-9373-AB5EED8F4681}"/>
                    </a:ext>
                  </a:extLst>
                </p:cNvPr>
                <p:cNvCxnSpPr>
                  <a:cxnSpLocks/>
                  <a:stCxn id="100" idx="3"/>
                  <a:endCxn id="96" idx="3"/>
                </p:cNvCxnSpPr>
                <p:nvPr/>
              </p:nvCxnSpPr>
              <p:spPr>
                <a:xfrm flipH="1" flipV="1">
                  <a:off x="8226363" y="4339896"/>
                  <a:ext cx="567410" cy="1278058"/>
                </a:xfrm>
                <a:prstGeom prst="bentConnector3">
                  <a:avLst>
                    <a:gd name="adj1" fmla="val -38841"/>
                  </a:avLst>
                </a:prstGeom>
                <a:ln w="28575">
                  <a:solidFill>
                    <a:schemeClr val="accent6">
                      <a:lumMod val="7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07" name="Elbow Connector 76">
                  <a:extLst>
                    <a:ext uri="{FF2B5EF4-FFF2-40B4-BE49-F238E27FC236}">
                      <a16:creationId xmlns:a16="http://schemas.microsoft.com/office/drawing/2014/main" id="{4BB23FA5-537F-A71B-BB71-5761F89194E3}"/>
                    </a:ext>
                  </a:extLst>
                </p:cNvPr>
                <p:cNvCxnSpPr>
                  <a:cxnSpLocks/>
                  <a:stCxn id="101" idx="1"/>
                  <a:endCxn id="98" idx="1"/>
                </p:cNvCxnSpPr>
                <p:nvPr/>
              </p:nvCxnSpPr>
              <p:spPr>
                <a:xfrm rot="10800000">
                  <a:off x="7320192" y="4788494"/>
                  <a:ext cx="52608" cy="615989"/>
                </a:xfrm>
                <a:prstGeom prst="bentConnector3">
                  <a:avLst>
                    <a:gd name="adj1" fmla="val 518919"/>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8" name="Straight Arrow Connector 107">
                  <a:extLst>
                    <a:ext uri="{FF2B5EF4-FFF2-40B4-BE49-F238E27FC236}">
                      <a16:creationId xmlns:a16="http://schemas.microsoft.com/office/drawing/2014/main" id="{99A298F0-1C57-2FD9-258E-8447F42E4135}"/>
                    </a:ext>
                  </a:extLst>
                </p:cNvPr>
                <p:cNvCxnSpPr>
                  <a:cxnSpLocks/>
                  <a:stCxn id="96" idx="2"/>
                  <a:endCxn id="97" idx="0"/>
                </p:cNvCxnSpPr>
                <p:nvPr/>
              </p:nvCxnSpPr>
              <p:spPr>
                <a:xfrm>
                  <a:off x="7981196" y="4462789"/>
                  <a:ext cx="376523" cy="304737"/>
                </a:xfrm>
                <a:prstGeom prst="straightConnector1">
                  <a:avLst/>
                </a:prstGeom>
                <a:ln w="28575">
                  <a:solidFill>
                    <a:schemeClr val="accent6">
                      <a:lumMod val="7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09" name="Elbow Connector 78">
                  <a:extLst>
                    <a:ext uri="{FF2B5EF4-FFF2-40B4-BE49-F238E27FC236}">
                      <a16:creationId xmlns:a16="http://schemas.microsoft.com/office/drawing/2014/main" id="{E0B5BD9E-D909-5670-419B-F4E304A697BB}"/>
                    </a:ext>
                  </a:extLst>
                </p:cNvPr>
                <p:cNvCxnSpPr>
                  <a:cxnSpLocks/>
                  <a:stCxn id="97" idx="3"/>
                  <a:endCxn id="100" idx="0"/>
                </p:cNvCxnSpPr>
                <p:nvPr/>
              </p:nvCxnSpPr>
              <p:spPr>
                <a:xfrm flipH="1">
                  <a:off x="8548605" y="4890420"/>
                  <a:ext cx="54280" cy="604640"/>
                </a:xfrm>
                <a:prstGeom prst="bentConnector4">
                  <a:avLst>
                    <a:gd name="adj1" fmla="val -406017"/>
                    <a:gd name="adj2" fmla="val 60162"/>
                  </a:avLst>
                </a:prstGeom>
                <a:ln w="28575">
                  <a:solidFill>
                    <a:schemeClr val="accent6">
                      <a:lumMod val="7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10" name="Rectangle 109">
                  <a:extLst>
                    <a:ext uri="{FF2B5EF4-FFF2-40B4-BE49-F238E27FC236}">
                      <a16:creationId xmlns:a16="http://schemas.microsoft.com/office/drawing/2014/main" id="{AF2DBC2D-91C4-E24D-4532-F78CFFAB3A2B}"/>
                    </a:ext>
                  </a:extLst>
                </p:cNvPr>
                <p:cNvSpPr/>
                <p:nvPr/>
              </p:nvSpPr>
              <p:spPr>
                <a:xfrm>
                  <a:off x="2921262" y="4728799"/>
                  <a:ext cx="407410" cy="240822"/>
                </a:xfrm>
                <a:prstGeom prst="rect">
                  <a:avLst/>
                </a:prstGeom>
                <a:solidFill>
                  <a:srgbClr val="5A9D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11" name="Rectangle 110">
                  <a:extLst>
                    <a:ext uri="{FF2B5EF4-FFF2-40B4-BE49-F238E27FC236}">
                      <a16:creationId xmlns:a16="http://schemas.microsoft.com/office/drawing/2014/main" id="{983B09AC-366B-3D2F-41C5-30F4C0C142D8}"/>
                    </a:ext>
                  </a:extLst>
                </p:cNvPr>
                <p:cNvSpPr/>
                <p:nvPr/>
              </p:nvSpPr>
              <p:spPr>
                <a:xfrm>
                  <a:off x="3704480" y="4461265"/>
                  <a:ext cx="407410" cy="240822"/>
                </a:xfrm>
                <a:prstGeom prst="rect">
                  <a:avLst/>
                </a:prstGeom>
                <a:solidFill>
                  <a:srgbClr val="5A9D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12" name="Rectangle 111">
                  <a:extLst>
                    <a:ext uri="{FF2B5EF4-FFF2-40B4-BE49-F238E27FC236}">
                      <a16:creationId xmlns:a16="http://schemas.microsoft.com/office/drawing/2014/main" id="{BA2221FC-E97F-B54C-B758-B3BF367716DE}"/>
                    </a:ext>
                  </a:extLst>
                </p:cNvPr>
                <p:cNvSpPr/>
                <p:nvPr/>
              </p:nvSpPr>
              <p:spPr>
                <a:xfrm>
                  <a:off x="4327334" y="4726824"/>
                  <a:ext cx="407410" cy="229756"/>
                </a:xfrm>
                <a:prstGeom prst="rect">
                  <a:avLst/>
                </a:prstGeom>
                <a:solidFill>
                  <a:srgbClr val="5A9D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13" name="Rectangle 112">
                  <a:extLst>
                    <a:ext uri="{FF2B5EF4-FFF2-40B4-BE49-F238E27FC236}">
                      <a16:creationId xmlns:a16="http://schemas.microsoft.com/office/drawing/2014/main" id="{A5DC5C9C-42E7-9148-3386-8F9219FB66B8}"/>
                    </a:ext>
                  </a:extLst>
                </p:cNvPr>
                <p:cNvSpPr/>
                <p:nvPr/>
              </p:nvSpPr>
              <p:spPr>
                <a:xfrm>
                  <a:off x="3658391" y="5226859"/>
                  <a:ext cx="407410" cy="240822"/>
                </a:xfrm>
                <a:prstGeom prst="rect">
                  <a:avLst/>
                </a:prstGeom>
                <a:solidFill>
                  <a:srgbClr val="5A9D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14" name="Rectangle 113">
                  <a:extLst>
                    <a:ext uri="{FF2B5EF4-FFF2-40B4-BE49-F238E27FC236}">
                      <a16:creationId xmlns:a16="http://schemas.microsoft.com/office/drawing/2014/main" id="{A20D5A84-5746-DE4B-EFED-819F407F60A0}"/>
                    </a:ext>
                  </a:extLst>
                </p:cNvPr>
                <p:cNvSpPr/>
                <p:nvPr/>
              </p:nvSpPr>
              <p:spPr>
                <a:xfrm>
                  <a:off x="2854278" y="5145035"/>
                  <a:ext cx="407410" cy="240822"/>
                </a:xfrm>
                <a:prstGeom prst="rect">
                  <a:avLst/>
                </a:prstGeom>
                <a:solidFill>
                  <a:srgbClr val="5A9D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cxnSp>
              <p:nvCxnSpPr>
                <p:cNvPr id="115" name="Straight Arrow Connector 114">
                  <a:extLst>
                    <a:ext uri="{FF2B5EF4-FFF2-40B4-BE49-F238E27FC236}">
                      <a16:creationId xmlns:a16="http://schemas.microsoft.com/office/drawing/2014/main" id="{1F66C773-8229-3812-01C5-65C06F23094C}"/>
                    </a:ext>
                  </a:extLst>
                </p:cNvPr>
                <p:cNvCxnSpPr>
                  <a:cxnSpLocks/>
                </p:cNvCxnSpPr>
                <p:nvPr/>
              </p:nvCxnSpPr>
              <p:spPr>
                <a:xfrm flipH="1">
                  <a:off x="3153175" y="4568698"/>
                  <a:ext cx="515082" cy="128598"/>
                </a:xfrm>
                <a:prstGeom prst="straightConnector1">
                  <a:avLst/>
                </a:prstGeom>
                <a:ln w="19050">
                  <a:solidFill>
                    <a:srgbClr val="377395"/>
                  </a:solidFill>
                  <a:tailEnd type="triangle"/>
                </a:ln>
              </p:spPr>
              <p:style>
                <a:lnRef idx="1">
                  <a:schemeClr val="accent1"/>
                </a:lnRef>
                <a:fillRef idx="0">
                  <a:schemeClr val="accent1"/>
                </a:fillRef>
                <a:effectRef idx="0">
                  <a:schemeClr val="accent1"/>
                </a:effectRef>
                <a:fontRef idx="minor">
                  <a:schemeClr val="tx1"/>
                </a:fontRef>
              </p:style>
            </p:cxnSp>
            <p:cxnSp>
              <p:nvCxnSpPr>
                <p:cNvPr id="116" name="Straight Arrow Connector 115">
                  <a:extLst>
                    <a:ext uri="{FF2B5EF4-FFF2-40B4-BE49-F238E27FC236}">
                      <a16:creationId xmlns:a16="http://schemas.microsoft.com/office/drawing/2014/main" id="{7003FC86-3522-B701-B850-1AEF5D10EAB6}"/>
                    </a:ext>
                  </a:extLst>
                </p:cNvPr>
                <p:cNvCxnSpPr>
                  <a:cxnSpLocks/>
                  <a:stCxn id="111" idx="2"/>
                  <a:endCxn id="113" idx="0"/>
                </p:cNvCxnSpPr>
                <p:nvPr/>
              </p:nvCxnSpPr>
              <p:spPr>
                <a:xfrm flipH="1">
                  <a:off x="3862096" y="4702087"/>
                  <a:ext cx="46089" cy="524772"/>
                </a:xfrm>
                <a:prstGeom prst="straightConnector1">
                  <a:avLst/>
                </a:prstGeom>
                <a:ln w="19050">
                  <a:solidFill>
                    <a:srgbClr val="377395"/>
                  </a:solidFill>
                  <a:tailEnd type="triangle"/>
                </a:ln>
              </p:spPr>
              <p:style>
                <a:lnRef idx="1">
                  <a:schemeClr val="accent1"/>
                </a:lnRef>
                <a:fillRef idx="0">
                  <a:schemeClr val="accent1"/>
                </a:fillRef>
                <a:effectRef idx="0">
                  <a:schemeClr val="accent1"/>
                </a:effectRef>
                <a:fontRef idx="minor">
                  <a:schemeClr val="tx1"/>
                </a:fontRef>
              </p:style>
            </p:cxnSp>
            <p:cxnSp>
              <p:nvCxnSpPr>
                <p:cNvPr id="117" name="Straight Arrow Connector 116">
                  <a:extLst>
                    <a:ext uri="{FF2B5EF4-FFF2-40B4-BE49-F238E27FC236}">
                      <a16:creationId xmlns:a16="http://schemas.microsoft.com/office/drawing/2014/main" id="{A11A37A1-1782-36C7-023B-054769AD5F38}"/>
                    </a:ext>
                  </a:extLst>
                </p:cNvPr>
                <p:cNvCxnSpPr>
                  <a:cxnSpLocks/>
                  <a:stCxn id="110" idx="2"/>
                  <a:endCxn id="114" idx="0"/>
                </p:cNvCxnSpPr>
                <p:nvPr/>
              </p:nvCxnSpPr>
              <p:spPr>
                <a:xfrm flipH="1">
                  <a:off x="3057983" y="4969621"/>
                  <a:ext cx="66984" cy="175414"/>
                </a:xfrm>
                <a:prstGeom prst="straightConnector1">
                  <a:avLst/>
                </a:prstGeom>
                <a:ln w="19050">
                  <a:solidFill>
                    <a:srgbClr val="377395"/>
                  </a:solidFill>
                  <a:tailEnd type="triangle"/>
                </a:ln>
              </p:spPr>
              <p:style>
                <a:lnRef idx="1">
                  <a:schemeClr val="accent1"/>
                </a:lnRef>
                <a:fillRef idx="0">
                  <a:schemeClr val="accent1"/>
                </a:fillRef>
                <a:effectRef idx="0">
                  <a:schemeClr val="accent1"/>
                </a:effectRef>
                <a:fontRef idx="minor">
                  <a:schemeClr val="tx1"/>
                </a:fontRef>
              </p:style>
            </p:cxnSp>
            <p:cxnSp>
              <p:nvCxnSpPr>
                <p:cNvPr id="118" name="Straight Arrow Connector 117">
                  <a:extLst>
                    <a:ext uri="{FF2B5EF4-FFF2-40B4-BE49-F238E27FC236}">
                      <a16:creationId xmlns:a16="http://schemas.microsoft.com/office/drawing/2014/main" id="{ADCD7CB2-35BC-A47D-54A3-FF8673D30A2D}"/>
                    </a:ext>
                  </a:extLst>
                </p:cNvPr>
                <p:cNvCxnSpPr>
                  <a:cxnSpLocks/>
                  <a:stCxn id="110" idx="3"/>
                  <a:endCxn id="112" idx="1"/>
                </p:cNvCxnSpPr>
                <p:nvPr/>
              </p:nvCxnSpPr>
              <p:spPr>
                <a:xfrm flipV="1">
                  <a:off x="3328672" y="4841702"/>
                  <a:ext cx="998662" cy="7508"/>
                </a:xfrm>
                <a:prstGeom prst="straightConnector1">
                  <a:avLst/>
                </a:prstGeom>
                <a:ln w="19050">
                  <a:solidFill>
                    <a:srgbClr val="377395"/>
                  </a:solidFill>
                  <a:tailEnd type="triangle"/>
                </a:ln>
              </p:spPr>
              <p:style>
                <a:lnRef idx="1">
                  <a:schemeClr val="accent1"/>
                </a:lnRef>
                <a:fillRef idx="0">
                  <a:schemeClr val="accent1"/>
                </a:fillRef>
                <a:effectRef idx="0">
                  <a:schemeClr val="accent1"/>
                </a:effectRef>
                <a:fontRef idx="minor">
                  <a:schemeClr val="tx1"/>
                </a:fontRef>
              </p:style>
            </p:cxnSp>
            <p:cxnSp>
              <p:nvCxnSpPr>
                <p:cNvPr id="119" name="Elbow Connector 88">
                  <a:extLst>
                    <a:ext uri="{FF2B5EF4-FFF2-40B4-BE49-F238E27FC236}">
                      <a16:creationId xmlns:a16="http://schemas.microsoft.com/office/drawing/2014/main" id="{71F86BFA-0B83-6E29-7C0A-160C80E2DC1D}"/>
                    </a:ext>
                  </a:extLst>
                </p:cNvPr>
                <p:cNvCxnSpPr>
                  <a:cxnSpLocks/>
                  <a:stCxn id="114" idx="1"/>
                </p:cNvCxnSpPr>
                <p:nvPr/>
              </p:nvCxnSpPr>
              <p:spPr>
                <a:xfrm rot="10800000" flipH="1">
                  <a:off x="2854277" y="4512703"/>
                  <a:ext cx="810420" cy="752744"/>
                </a:xfrm>
                <a:prstGeom prst="bentConnector3">
                  <a:avLst>
                    <a:gd name="adj1" fmla="val -27194"/>
                  </a:avLst>
                </a:prstGeom>
                <a:ln w="19050">
                  <a:solidFill>
                    <a:srgbClr val="377395"/>
                  </a:solidFill>
                  <a:tailEnd type="triangle"/>
                </a:ln>
              </p:spPr>
              <p:style>
                <a:lnRef idx="1">
                  <a:schemeClr val="accent1"/>
                </a:lnRef>
                <a:fillRef idx="0">
                  <a:schemeClr val="accent1"/>
                </a:fillRef>
                <a:effectRef idx="0">
                  <a:schemeClr val="accent1"/>
                </a:effectRef>
                <a:fontRef idx="minor">
                  <a:schemeClr val="tx1"/>
                </a:fontRef>
              </p:style>
            </p:cxnSp>
            <p:cxnSp>
              <p:nvCxnSpPr>
                <p:cNvPr id="120" name="Elbow Connector 89">
                  <a:extLst>
                    <a:ext uri="{FF2B5EF4-FFF2-40B4-BE49-F238E27FC236}">
                      <a16:creationId xmlns:a16="http://schemas.microsoft.com/office/drawing/2014/main" id="{E5A443B9-ECE1-DA51-852B-8B8B653E43FF}"/>
                    </a:ext>
                  </a:extLst>
                </p:cNvPr>
                <p:cNvCxnSpPr>
                  <a:cxnSpLocks/>
                  <a:stCxn id="111" idx="3"/>
                  <a:endCxn id="112" idx="0"/>
                </p:cNvCxnSpPr>
                <p:nvPr/>
              </p:nvCxnSpPr>
              <p:spPr>
                <a:xfrm>
                  <a:off x="4111890" y="4581677"/>
                  <a:ext cx="419149" cy="145148"/>
                </a:xfrm>
                <a:prstGeom prst="bentConnector2">
                  <a:avLst/>
                </a:prstGeom>
                <a:ln w="19050">
                  <a:solidFill>
                    <a:srgbClr val="377395"/>
                  </a:solidFill>
                  <a:tailEnd type="triangle"/>
                </a:ln>
              </p:spPr>
              <p:style>
                <a:lnRef idx="1">
                  <a:schemeClr val="accent1"/>
                </a:lnRef>
                <a:fillRef idx="0">
                  <a:schemeClr val="accent1"/>
                </a:fillRef>
                <a:effectRef idx="0">
                  <a:schemeClr val="accent1"/>
                </a:effectRef>
                <a:fontRef idx="minor">
                  <a:schemeClr val="tx1"/>
                </a:fontRef>
              </p:style>
            </p:cxnSp>
            <p:cxnSp>
              <p:nvCxnSpPr>
                <p:cNvPr id="121" name="Straight Arrow Connector 120">
                  <a:extLst>
                    <a:ext uri="{FF2B5EF4-FFF2-40B4-BE49-F238E27FC236}">
                      <a16:creationId xmlns:a16="http://schemas.microsoft.com/office/drawing/2014/main" id="{6E9CEA49-5EF7-82B0-2597-A61D62CE76FB}"/>
                    </a:ext>
                  </a:extLst>
                </p:cNvPr>
                <p:cNvCxnSpPr>
                  <a:cxnSpLocks/>
                  <a:stCxn id="112" idx="2"/>
                  <a:endCxn id="113" idx="3"/>
                </p:cNvCxnSpPr>
                <p:nvPr/>
              </p:nvCxnSpPr>
              <p:spPr>
                <a:xfrm flipH="1">
                  <a:off x="4065801" y="4956580"/>
                  <a:ext cx="465238" cy="390690"/>
                </a:xfrm>
                <a:prstGeom prst="straightConnector1">
                  <a:avLst/>
                </a:prstGeom>
                <a:ln w="19050">
                  <a:solidFill>
                    <a:srgbClr val="377395"/>
                  </a:solidFill>
                  <a:tailEnd type="triangle"/>
                </a:ln>
              </p:spPr>
              <p:style>
                <a:lnRef idx="1">
                  <a:schemeClr val="accent1"/>
                </a:lnRef>
                <a:fillRef idx="0">
                  <a:schemeClr val="accent1"/>
                </a:fillRef>
                <a:effectRef idx="0">
                  <a:schemeClr val="accent1"/>
                </a:effectRef>
                <a:fontRef idx="minor">
                  <a:schemeClr val="tx1"/>
                </a:fontRef>
              </p:style>
            </p:cxnSp>
            <p:cxnSp>
              <p:nvCxnSpPr>
                <p:cNvPr id="122" name="Straight Arrow Connector 121">
                  <a:extLst>
                    <a:ext uri="{FF2B5EF4-FFF2-40B4-BE49-F238E27FC236}">
                      <a16:creationId xmlns:a16="http://schemas.microsoft.com/office/drawing/2014/main" id="{6181ED6E-4BAE-6E66-4B59-30AE97BB6F40}"/>
                    </a:ext>
                  </a:extLst>
                </p:cNvPr>
                <p:cNvCxnSpPr>
                  <a:cxnSpLocks/>
                  <a:stCxn id="114" idx="3"/>
                  <a:endCxn id="113" idx="1"/>
                </p:cNvCxnSpPr>
                <p:nvPr/>
              </p:nvCxnSpPr>
              <p:spPr>
                <a:xfrm>
                  <a:off x="3261688" y="5265446"/>
                  <a:ext cx="396703" cy="81824"/>
                </a:xfrm>
                <a:prstGeom prst="straightConnector1">
                  <a:avLst/>
                </a:prstGeom>
                <a:ln w="19050">
                  <a:solidFill>
                    <a:srgbClr val="377395"/>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23" name="Rectangle 122">
                  <a:extLst>
                    <a:ext uri="{FF2B5EF4-FFF2-40B4-BE49-F238E27FC236}">
                      <a16:creationId xmlns:a16="http://schemas.microsoft.com/office/drawing/2014/main" id="{4BB75AE8-14B3-1170-DCA0-D5A05776ABC3}"/>
                    </a:ext>
                  </a:extLst>
                </p:cNvPr>
                <p:cNvSpPr/>
                <p:nvPr/>
              </p:nvSpPr>
              <p:spPr>
                <a:xfrm>
                  <a:off x="2520892" y="4111552"/>
                  <a:ext cx="2780146" cy="1671782"/>
                </a:xfrm>
                <a:prstGeom prst="rect">
                  <a:avLst/>
                </a:prstGeom>
                <a:noFill/>
                <a:ln w="19050">
                  <a:solidFill>
                    <a:srgbClr val="3773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24" name="Rectangle 123">
                  <a:extLst>
                    <a:ext uri="{FF2B5EF4-FFF2-40B4-BE49-F238E27FC236}">
                      <a16:creationId xmlns:a16="http://schemas.microsoft.com/office/drawing/2014/main" id="{6F9E499F-816C-3005-7F18-9DBC280606E2}"/>
                    </a:ext>
                  </a:extLst>
                </p:cNvPr>
                <p:cNvSpPr/>
                <p:nvPr/>
              </p:nvSpPr>
              <p:spPr>
                <a:xfrm>
                  <a:off x="6776760" y="3927873"/>
                  <a:ext cx="2385714" cy="1906435"/>
                </a:xfrm>
                <a:prstGeom prst="rect">
                  <a:avLst/>
                </a:prstGeom>
                <a:noFill/>
                <a:ln w="19050">
                  <a:solidFill>
                    <a:srgbClr val="7480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25" name="Rounded Rectangle 94">
                  <a:extLst>
                    <a:ext uri="{FF2B5EF4-FFF2-40B4-BE49-F238E27FC236}">
                      <a16:creationId xmlns:a16="http://schemas.microsoft.com/office/drawing/2014/main" id="{4BB6B7DE-667A-73D1-709A-D1D8EAA86F8F}"/>
                    </a:ext>
                  </a:extLst>
                </p:cNvPr>
                <p:cNvSpPr/>
                <p:nvPr/>
              </p:nvSpPr>
              <p:spPr>
                <a:xfrm>
                  <a:off x="3942753" y="2748922"/>
                  <a:ext cx="827639" cy="470126"/>
                </a:xfrm>
                <a:prstGeom prst="roundRect">
                  <a:avLst/>
                </a:prstGeom>
                <a:solidFill>
                  <a:srgbClr val="377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26" name="Rounded Rectangle 95">
                  <a:extLst>
                    <a:ext uri="{FF2B5EF4-FFF2-40B4-BE49-F238E27FC236}">
                      <a16:creationId xmlns:a16="http://schemas.microsoft.com/office/drawing/2014/main" id="{2154097B-A700-B2E1-F986-5BA67E6C145A}"/>
                    </a:ext>
                  </a:extLst>
                </p:cNvPr>
                <p:cNvSpPr/>
                <p:nvPr/>
              </p:nvSpPr>
              <p:spPr>
                <a:xfrm>
                  <a:off x="3261688" y="3540610"/>
                  <a:ext cx="827639" cy="470126"/>
                </a:xfrm>
                <a:prstGeom prst="roundRect">
                  <a:avLst/>
                </a:prstGeom>
                <a:solidFill>
                  <a:srgbClr val="377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27" name="Rectangle 126">
                  <a:extLst>
                    <a:ext uri="{FF2B5EF4-FFF2-40B4-BE49-F238E27FC236}">
                      <a16:creationId xmlns:a16="http://schemas.microsoft.com/office/drawing/2014/main" id="{3F5FDB95-C67B-9230-DD9D-88281F2F11B9}"/>
                    </a:ext>
                  </a:extLst>
                </p:cNvPr>
                <p:cNvSpPr/>
                <p:nvPr/>
              </p:nvSpPr>
              <p:spPr>
                <a:xfrm>
                  <a:off x="2316182" y="2043065"/>
                  <a:ext cx="3510689" cy="4133965"/>
                </a:xfrm>
                <a:prstGeom prst="rect">
                  <a:avLst/>
                </a:prstGeom>
                <a:noFill/>
                <a:ln w="38100">
                  <a:solidFill>
                    <a:srgbClr val="3773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28" name="Rectangle 127">
                  <a:extLst>
                    <a:ext uri="{FF2B5EF4-FFF2-40B4-BE49-F238E27FC236}">
                      <a16:creationId xmlns:a16="http://schemas.microsoft.com/office/drawing/2014/main" id="{3AE58A83-CDA9-0F41-025C-5437034702E7}"/>
                    </a:ext>
                  </a:extLst>
                </p:cNvPr>
                <p:cNvSpPr/>
                <p:nvPr/>
              </p:nvSpPr>
              <p:spPr>
                <a:xfrm>
                  <a:off x="5885883" y="2043064"/>
                  <a:ext cx="3510689" cy="4133965"/>
                </a:xfrm>
                <a:prstGeom prst="rect">
                  <a:avLst/>
                </a:prstGeom>
                <a:noFill/>
                <a:ln w="38100">
                  <a:solidFill>
                    <a:srgbClr val="7480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29" name="Rounded Rectangle 98">
                  <a:extLst>
                    <a:ext uri="{FF2B5EF4-FFF2-40B4-BE49-F238E27FC236}">
                      <a16:creationId xmlns:a16="http://schemas.microsoft.com/office/drawing/2014/main" id="{489406DF-69E4-A39A-8938-08C3FAD01039}"/>
                    </a:ext>
                  </a:extLst>
                </p:cNvPr>
                <p:cNvSpPr/>
                <p:nvPr/>
              </p:nvSpPr>
              <p:spPr>
                <a:xfrm>
                  <a:off x="2542839" y="2747883"/>
                  <a:ext cx="827639" cy="470126"/>
                </a:xfrm>
                <a:prstGeom prst="roundRect">
                  <a:avLst/>
                </a:prstGeom>
                <a:solidFill>
                  <a:srgbClr val="377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cxnSp>
              <p:nvCxnSpPr>
                <p:cNvPr id="130" name="Elbow Connector 99">
                  <a:extLst>
                    <a:ext uri="{FF2B5EF4-FFF2-40B4-BE49-F238E27FC236}">
                      <a16:creationId xmlns:a16="http://schemas.microsoft.com/office/drawing/2014/main" id="{A50830C9-2E81-92F1-ABF4-369FD340EE7F}"/>
                    </a:ext>
                  </a:extLst>
                </p:cNvPr>
                <p:cNvCxnSpPr>
                  <a:cxnSpLocks/>
                  <a:stCxn id="125" idx="2"/>
                  <a:endCxn id="126" idx="0"/>
                </p:cNvCxnSpPr>
                <p:nvPr/>
              </p:nvCxnSpPr>
              <p:spPr>
                <a:xfrm rot="5400000">
                  <a:off x="3855260" y="3039297"/>
                  <a:ext cx="321561" cy="681066"/>
                </a:xfrm>
                <a:prstGeom prst="bentConnector3">
                  <a:avLst>
                    <a:gd name="adj1" fmla="val 50000"/>
                  </a:avLst>
                </a:prstGeom>
                <a:ln w="28575">
                  <a:solidFill>
                    <a:srgbClr val="377395"/>
                  </a:solidFill>
                  <a:tailEnd type="triangle"/>
                </a:ln>
              </p:spPr>
              <p:style>
                <a:lnRef idx="1">
                  <a:schemeClr val="accent1"/>
                </a:lnRef>
                <a:fillRef idx="0">
                  <a:schemeClr val="accent1"/>
                </a:fillRef>
                <a:effectRef idx="0">
                  <a:schemeClr val="accent1"/>
                </a:effectRef>
                <a:fontRef idx="minor">
                  <a:schemeClr val="tx1"/>
                </a:fontRef>
              </p:style>
            </p:cxnSp>
            <p:cxnSp>
              <p:nvCxnSpPr>
                <p:cNvPr id="131" name="Straight Arrow Connector 130">
                  <a:extLst>
                    <a:ext uri="{FF2B5EF4-FFF2-40B4-BE49-F238E27FC236}">
                      <a16:creationId xmlns:a16="http://schemas.microsoft.com/office/drawing/2014/main" id="{F4E73269-AF59-A749-8AD1-A7E87BFCB44F}"/>
                    </a:ext>
                  </a:extLst>
                </p:cNvPr>
                <p:cNvCxnSpPr>
                  <a:cxnSpLocks/>
                  <a:stCxn id="129" idx="3"/>
                  <a:endCxn id="125" idx="1"/>
                </p:cNvCxnSpPr>
                <p:nvPr/>
              </p:nvCxnSpPr>
              <p:spPr>
                <a:xfrm>
                  <a:off x="3370478" y="2982946"/>
                  <a:ext cx="572275" cy="1039"/>
                </a:xfrm>
                <a:prstGeom prst="straightConnector1">
                  <a:avLst/>
                </a:prstGeom>
                <a:ln w="28575">
                  <a:solidFill>
                    <a:srgbClr val="377395"/>
                  </a:solidFill>
                  <a:tailEnd type="triangle"/>
                </a:ln>
              </p:spPr>
              <p:style>
                <a:lnRef idx="1">
                  <a:schemeClr val="accent1"/>
                </a:lnRef>
                <a:fillRef idx="0">
                  <a:schemeClr val="accent1"/>
                </a:fillRef>
                <a:effectRef idx="0">
                  <a:schemeClr val="accent1"/>
                </a:effectRef>
                <a:fontRef idx="minor">
                  <a:schemeClr val="tx1"/>
                </a:fontRef>
              </p:style>
            </p:cxnSp>
            <p:cxnSp>
              <p:nvCxnSpPr>
                <p:cNvPr id="132" name="Straight Arrow Connector 131">
                  <a:extLst>
                    <a:ext uri="{FF2B5EF4-FFF2-40B4-BE49-F238E27FC236}">
                      <a16:creationId xmlns:a16="http://schemas.microsoft.com/office/drawing/2014/main" id="{27FAF9E1-1A09-4025-508E-FA54A3AE77A9}"/>
                    </a:ext>
                  </a:extLst>
                </p:cNvPr>
                <p:cNvCxnSpPr>
                  <a:cxnSpLocks/>
                  <a:stCxn id="111" idx="0"/>
                </p:cNvCxnSpPr>
                <p:nvPr/>
              </p:nvCxnSpPr>
              <p:spPr>
                <a:xfrm flipH="1" flipV="1">
                  <a:off x="3902191" y="3994108"/>
                  <a:ext cx="5994" cy="467156"/>
                </a:xfrm>
                <a:prstGeom prst="straightConnector1">
                  <a:avLst/>
                </a:prstGeom>
                <a:ln w="28575">
                  <a:solidFill>
                    <a:srgbClr val="377395"/>
                  </a:solidFill>
                  <a:prstDash val="sysDash"/>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3" name="Elbow Connector 102">
                  <a:extLst>
                    <a:ext uri="{FF2B5EF4-FFF2-40B4-BE49-F238E27FC236}">
                      <a16:creationId xmlns:a16="http://schemas.microsoft.com/office/drawing/2014/main" id="{0D66F8FD-CC28-F60C-B6E9-428831D924CA}"/>
                    </a:ext>
                  </a:extLst>
                </p:cNvPr>
                <p:cNvCxnSpPr>
                  <a:cxnSpLocks/>
                  <a:stCxn id="125" idx="3"/>
                  <a:endCxn id="112" idx="3"/>
                </p:cNvCxnSpPr>
                <p:nvPr/>
              </p:nvCxnSpPr>
              <p:spPr>
                <a:xfrm flipH="1">
                  <a:off x="4734744" y="2983985"/>
                  <a:ext cx="35648" cy="1857717"/>
                </a:xfrm>
                <a:prstGeom prst="bentConnector3">
                  <a:avLst>
                    <a:gd name="adj1" fmla="val -618222"/>
                  </a:avLst>
                </a:prstGeom>
                <a:ln w="28575">
                  <a:solidFill>
                    <a:srgbClr val="377395"/>
                  </a:solidFill>
                  <a:prstDash val="sysDash"/>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34" name="Rounded Rectangle 103">
                  <a:extLst>
                    <a:ext uri="{FF2B5EF4-FFF2-40B4-BE49-F238E27FC236}">
                      <a16:creationId xmlns:a16="http://schemas.microsoft.com/office/drawing/2014/main" id="{389D23DC-FEF6-2C10-8644-8D03968CA21F}"/>
                    </a:ext>
                  </a:extLst>
                </p:cNvPr>
                <p:cNvSpPr/>
                <p:nvPr/>
              </p:nvSpPr>
              <p:spPr>
                <a:xfrm>
                  <a:off x="8374054" y="2795594"/>
                  <a:ext cx="490333" cy="580135"/>
                </a:xfrm>
                <a:prstGeom prst="round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5" name="Rounded Rectangle 104">
                  <a:extLst>
                    <a:ext uri="{FF2B5EF4-FFF2-40B4-BE49-F238E27FC236}">
                      <a16:creationId xmlns:a16="http://schemas.microsoft.com/office/drawing/2014/main" id="{2CADB4EC-3BEF-9E90-CD3C-FE9D97AE53F8}"/>
                    </a:ext>
                  </a:extLst>
                </p:cNvPr>
                <p:cNvSpPr/>
                <p:nvPr/>
              </p:nvSpPr>
              <p:spPr>
                <a:xfrm>
                  <a:off x="7568678" y="2806961"/>
                  <a:ext cx="490333" cy="553792"/>
                </a:xfrm>
                <a:prstGeom prst="round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6" name="Rounded Rectangle 105">
                  <a:extLst>
                    <a:ext uri="{FF2B5EF4-FFF2-40B4-BE49-F238E27FC236}">
                      <a16:creationId xmlns:a16="http://schemas.microsoft.com/office/drawing/2014/main" id="{CDD22320-5D87-4978-8D65-1B93DE91B6A9}"/>
                    </a:ext>
                  </a:extLst>
                </p:cNvPr>
                <p:cNvSpPr/>
                <p:nvPr/>
              </p:nvSpPr>
              <p:spPr>
                <a:xfrm>
                  <a:off x="6728805" y="2819384"/>
                  <a:ext cx="490333" cy="532557"/>
                </a:xfrm>
                <a:prstGeom prst="round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cxnSp>
              <p:nvCxnSpPr>
                <p:cNvPr id="137" name="Elbow Connector 106">
                  <a:extLst>
                    <a:ext uri="{FF2B5EF4-FFF2-40B4-BE49-F238E27FC236}">
                      <a16:creationId xmlns:a16="http://schemas.microsoft.com/office/drawing/2014/main" id="{477668F3-50CC-EC93-B50C-8589BEE40C14}"/>
                    </a:ext>
                  </a:extLst>
                </p:cNvPr>
                <p:cNvCxnSpPr>
                  <a:cxnSpLocks/>
                  <a:stCxn id="134" idx="2"/>
                  <a:endCxn id="96" idx="0"/>
                </p:cNvCxnSpPr>
                <p:nvPr/>
              </p:nvCxnSpPr>
              <p:spPr>
                <a:xfrm rot="5400000">
                  <a:off x="7879572" y="3477353"/>
                  <a:ext cx="841273" cy="638025"/>
                </a:xfrm>
                <a:prstGeom prst="bentConnector3">
                  <a:avLst>
                    <a:gd name="adj1" fmla="val 50000"/>
                  </a:avLst>
                </a:prstGeom>
                <a:ln w="28575">
                  <a:solidFill>
                    <a:schemeClr val="accent6">
                      <a:lumMod val="75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38" name="Straight Arrow Connector 137">
                  <a:extLst>
                    <a:ext uri="{FF2B5EF4-FFF2-40B4-BE49-F238E27FC236}">
                      <a16:creationId xmlns:a16="http://schemas.microsoft.com/office/drawing/2014/main" id="{0F5A303F-542D-826F-36CF-4C48189B5096}"/>
                    </a:ext>
                  </a:extLst>
                </p:cNvPr>
                <p:cNvCxnSpPr>
                  <a:cxnSpLocks/>
                  <a:stCxn id="136" idx="3"/>
                  <a:endCxn id="135" idx="1"/>
                </p:cNvCxnSpPr>
                <p:nvPr/>
              </p:nvCxnSpPr>
              <p:spPr>
                <a:xfrm flipV="1">
                  <a:off x="7219138" y="3083857"/>
                  <a:ext cx="349540" cy="1806"/>
                </a:xfrm>
                <a:prstGeom prst="straightConnector1">
                  <a:avLst/>
                </a:prstGeom>
                <a:ln w="19050">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9" name="Straight Arrow Connector 138">
                  <a:extLst>
                    <a:ext uri="{FF2B5EF4-FFF2-40B4-BE49-F238E27FC236}">
                      <a16:creationId xmlns:a16="http://schemas.microsoft.com/office/drawing/2014/main" id="{A8AB1CE2-CAE4-FAE5-2ACC-97B09DF061A9}"/>
                    </a:ext>
                  </a:extLst>
                </p:cNvPr>
                <p:cNvCxnSpPr>
                  <a:cxnSpLocks/>
                  <a:stCxn id="135" idx="3"/>
                  <a:endCxn id="134" idx="1"/>
                </p:cNvCxnSpPr>
                <p:nvPr/>
              </p:nvCxnSpPr>
              <p:spPr>
                <a:xfrm>
                  <a:off x="8059012" y="3083857"/>
                  <a:ext cx="315043" cy="1805"/>
                </a:xfrm>
                <a:prstGeom prst="straightConnector1">
                  <a:avLst/>
                </a:prstGeom>
                <a:ln w="19050">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0" name="Straight Arrow Connector 139">
                  <a:extLst>
                    <a:ext uri="{FF2B5EF4-FFF2-40B4-BE49-F238E27FC236}">
                      <a16:creationId xmlns:a16="http://schemas.microsoft.com/office/drawing/2014/main" id="{1FC6D48C-D08E-6FF0-9E5E-37382D19CFD4}"/>
                    </a:ext>
                  </a:extLst>
                </p:cNvPr>
                <p:cNvCxnSpPr>
                  <a:cxnSpLocks/>
                  <a:stCxn id="129" idx="2"/>
                  <a:endCxn id="126" idx="1"/>
                </p:cNvCxnSpPr>
                <p:nvPr/>
              </p:nvCxnSpPr>
              <p:spPr>
                <a:xfrm>
                  <a:off x="2956659" y="3218009"/>
                  <a:ext cx="305029" cy="557664"/>
                </a:xfrm>
                <a:prstGeom prst="straightConnector1">
                  <a:avLst/>
                </a:prstGeom>
                <a:ln w="28575">
                  <a:solidFill>
                    <a:srgbClr val="377395"/>
                  </a:solidFill>
                  <a:tailEnd type="triangle"/>
                </a:ln>
              </p:spPr>
              <p:style>
                <a:lnRef idx="1">
                  <a:schemeClr val="accent1"/>
                </a:lnRef>
                <a:fillRef idx="0">
                  <a:schemeClr val="accent1"/>
                </a:fillRef>
                <a:effectRef idx="0">
                  <a:schemeClr val="accent1"/>
                </a:effectRef>
                <a:fontRef idx="minor">
                  <a:schemeClr val="tx1"/>
                </a:fontRef>
              </p:style>
            </p:cxnSp>
            <p:cxnSp>
              <p:nvCxnSpPr>
                <p:cNvPr id="141" name="Elbow Connector 110">
                  <a:extLst>
                    <a:ext uri="{FF2B5EF4-FFF2-40B4-BE49-F238E27FC236}">
                      <a16:creationId xmlns:a16="http://schemas.microsoft.com/office/drawing/2014/main" id="{2AABF19E-9B86-9B7D-32A6-7D05368B871A}"/>
                    </a:ext>
                  </a:extLst>
                </p:cNvPr>
                <p:cNvCxnSpPr>
                  <a:cxnSpLocks/>
                  <a:stCxn id="101" idx="2"/>
                  <a:endCxn id="113" idx="2"/>
                </p:cNvCxnSpPr>
                <p:nvPr/>
              </p:nvCxnSpPr>
              <p:spPr>
                <a:xfrm rot="5400000" flipH="1">
                  <a:off x="5710183" y="3619594"/>
                  <a:ext cx="59694" cy="3755870"/>
                </a:xfrm>
                <a:prstGeom prst="bentConnector3">
                  <a:avLst>
                    <a:gd name="adj1" fmla="val -223337"/>
                  </a:avLst>
                </a:prstGeom>
                <a:ln w="28575">
                  <a:solidFill>
                    <a:schemeClr val="accent6">
                      <a:lumMod val="75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42" name="Elbow Connector 111">
                  <a:extLst>
                    <a:ext uri="{FF2B5EF4-FFF2-40B4-BE49-F238E27FC236}">
                      <a16:creationId xmlns:a16="http://schemas.microsoft.com/office/drawing/2014/main" id="{47D001A5-CEAF-1773-551B-ACC346F7EA7E}"/>
                    </a:ext>
                  </a:extLst>
                </p:cNvPr>
                <p:cNvCxnSpPr>
                  <a:cxnSpLocks/>
                  <a:stCxn id="96" idx="1"/>
                  <a:endCxn id="112" idx="2"/>
                </p:cNvCxnSpPr>
                <p:nvPr/>
              </p:nvCxnSpPr>
              <p:spPr>
                <a:xfrm rot="10800000" flipV="1">
                  <a:off x="4531040" y="4339894"/>
                  <a:ext cx="3204990" cy="616685"/>
                </a:xfrm>
                <a:prstGeom prst="bentConnector4">
                  <a:avLst>
                    <a:gd name="adj1" fmla="val 46822"/>
                    <a:gd name="adj2" fmla="val 139912"/>
                  </a:avLst>
                </a:prstGeom>
                <a:ln w="28575">
                  <a:solidFill>
                    <a:schemeClr val="accent6">
                      <a:lumMod val="75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43" name="Elbow Connector 112">
                  <a:extLst>
                    <a:ext uri="{FF2B5EF4-FFF2-40B4-BE49-F238E27FC236}">
                      <a16:creationId xmlns:a16="http://schemas.microsoft.com/office/drawing/2014/main" id="{2C4517E2-DF77-9ECB-3DE5-3B3EFC59DE41}"/>
                    </a:ext>
                  </a:extLst>
                </p:cNvPr>
                <p:cNvCxnSpPr>
                  <a:cxnSpLocks/>
                  <a:stCxn id="135" idx="2"/>
                  <a:endCxn id="125" idx="0"/>
                </p:cNvCxnSpPr>
                <p:nvPr/>
              </p:nvCxnSpPr>
              <p:spPr>
                <a:xfrm rot="5400000" flipH="1">
                  <a:off x="5779294" y="1326201"/>
                  <a:ext cx="611831" cy="3457272"/>
                </a:xfrm>
                <a:prstGeom prst="bentConnector5">
                  <a:avLst>
                    <a:gd name="adj1" fmla="val -30103"/>
                    <a:gd name="adj2" fmla="val 47561"/>
                    <a:gd name="adj3" fmla="val 130103"/>
                  </a:avLst>
                </a:prstGeom>
                <a:ln w="28575">
                  <a:solidFill>
                    <a:srgbClr val="377395"/>
                  </a:solidFill>
                  <a:prstDash val="sysDash"/>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44" name="TextBox 143">
                  <a:extLst>
                    <a:ext uri="{FF2B5EF4-FFF2-40B4-BE49-F238E27FC236}">
                      <a16:creationId xmlns:a16="http://schemas.microsoft.com/office/drawing/2014/main" id="{9400D393-9CAF-2EF6-EB6D-F1A71D2485C4}"/>
                    </a:ext>
                  </a:extLst>
                </p:cNvPr>
                <p:cNvSpPr txBox="1"/>
                <p:nvPr/>
              </p:nvSpPr>
              <p:spPr>
                <a:xfrm>
                  <a:off x="6849317" y="5781149"/>
                  <a:ext cx="1583821" cy="391424"/>
                </a:xfrm>
                <a:prstGeom prst="rect">
                  <a:avLst/>
                </a:prstGeom>
                <a:noFill/>
              </p:spPr>
              <p:txBody>
                <a:bodyPr wrap="none" rtlCol="0">
                  <a:spAutoFit/>
                </a:bodyPr>
                <a:lstStyle/>
                <a:p>
                  <a:r>
                    <a:rPr lang="en-US" sz="2400" b="1" dirty="0">
                      <a:solidFill>
                        <a:srgbClr val="74801A"/>
                      </a:solidFill>
                    </a:rPr>
                    <a:t>Environmental</a:t>
                  </a:r>
                </a:p>
              </p:txBody>
            </p:sp>
          </p:grpSp>
          <p:sp>
            <p:nvSpPr>
              <p:cNvPr id="95" name="TextBox 94">
                <a:extLst>
                  <a:ext uri="{FF2B5EF4-FFF2-40B4-BE49-F238E27FC236}">
                    <a16:creationId xmlns:a16="http://schemas.microsoft.com/office/drawing/2014/main" id="{3BAA94C9-E52E-2DC8-3716-53BAE487321E}"/>
                  </a:ext>
                </a:extLst>
              </p:cNvPr>
              <p:cNvSpPr txBox="1"/>
              <p:nvPr/>
            </p:nvSpPr>
            <p:spPr>
              <a:xfrm>
                <a:off x="4543467" y="1910142"/>
                <a:ext cx="2951702" cy="317570"/>
              </a:xfrm>
              <a:prstGeom prst="rect">
                <a:avLst/>
              </a:prstGeom>
              <a:solidFill>
                <a:schemeClr val="bg1"/>
              </a:solidFill>
            </p:spPr>
            <p:txBody>
              <a:bodyPr wrap="square" rtlCol="0">
                <a:spAutoFit/>
              </a:bodyPr>
              <a:lstStyle/>
              <a:p>
                <a:pPr algn="ctr"/>
                <a:r>
                  <a:rPr lang="en-US" sz="2400" b="1" dirty="0"/>
                  <a:t>Socio-Environmental System  </a:t>
                </a:r>
              </a:p>
            </p:txBody>
          </p:sp>
        </p:grpSp>
        <p:sp>
          <p:nvSpPr>
            <p:cNvPr id="79" name="TextBox 78">
              <a:extLst>
                <a:ext uri="{FF2B5EF4-FFF2-40B4-BE49-F238E27FC236}">
                  <a16:creationId xmlns:a16="http://schemas.microsoft.com/office/drawing/2014/main" id="{65EBB3EC-E19B-B328-9900-2B6F2547198C}"/>
                </a:ext>
              </a:extLst>
            </p:cNvPr>
            <p:cNvSpPr txBox="1"/>
            <p:nvPr/>
          </p:nvSpPr>
          <p:spPr>
            <a:xfrm>
              <a:off x="1531759" y="4066841"/>
              <a:ext cx="821700" cy="461665"/>
            </a:xfrm>
            <a:prstGeom prst="rect">
              <a:avLst/>
            </a:prstGeom>
            <a:noFill/>
          </p:spPr>
          <p:txBody>
            <a:bodyPr wrap="none" rtlCol="0">
              <a:spAutoFit/>
            </a:bodyPr>
            <a:lstStyle/>
            <a:p>
              <a:r>
                <a:rPr lang="en-US" sz="2400" dirty="0">
                  <a:solidFill>
                    <a:srgbClr val="367395"/>
                  </a:solidFill>
                </a:rPr>
                <a:t>Local</a:t>
              </a:r>
            </a:p>
          </p:txBody>
        </p:sp>
        <p:sp>
          <p:nvSpPr>
            <p:cNvPr id="80" name="TextBox 79">
              <a:extLst>
                <a:ext uri="{FF2B5EF4-FFF2-40B4-BE49-F238E27FC236}">
                  <a16:creationId xmlns:a16="http://schemas.microsoft.com/office/drawing/2014/main" id="{EA6169AC-7279-4788-03B5-494A6E5ADA2E}"/>
                </a:ext>
              </a:extLst>
            </p:cNvPr>
            <p:cNvSpPr txBox="1"/>
            <p:nvPr/>
          </p:nvSpPr>
          <p:spPr>
            <a:xfrm>
              <a:off x="1108983" y="2037738"/>
              <a:ext cx="1256498" cy="461665"/>
            </a:xfrm>
            <a:prstGeom prst="rect">
              <a:avLst/>
            </a:prstGeom>
            <a:noFill/>
          </p:spPr>
          <p:txBody>
            <a:bodyPr wrap="none" rtlCol="0">
              <a:spAutoFit/>
            </a:bodyPr>
            <a:lstStyle/>
            <a:p>
              <a:r>
                <a:rPr lang="en-US" sz="2400" dirty="0">
                  <a:solidFill>
                    <a:srgbClr val="367395"/>
                  </a:solidFill>
                </a:rPr>
                <a:t>Regional</a:t>
              </a:r>
            </a:p>
          </p:txBody>
        </p:sp>
        <p:sp>
          <p:nvSpPr>
            <p:cNvPr id="81" name="TextBox 80">
              <a:extLst>
                <a:ext uri="{FF2B5EF4-FFF2-40B4-BE49-F238E27FC236}">
                  <a16:creationId xmlns:a16="http://schemas.microsoft.com/office/drawing/2014/main" id="{288892F8-4960-0F72-4D69-B44F8D1672F7}"/>
                </a:ext>
              </a:extLst>
            </p:cNvPr>
            <p:cNvSpPr txBox="1"/>
            <p:nvPr/>
          </p:nvSpPr>
          <p:spPr>
            <a:xfrm>
              <a:off x="6669548" y="3847467"/>
              <a:ext cx="821700" cy="461665"/>
            </a:xfrm>
            <a:prstGeom prst="rect">
              <a:avLst/>
            </a:prstGeom>
            <a:noFill/>
          </p:spPr>
          <p:txBody>
            <a:bodyPr wrap="none" rtlCol="0">
              <a:spAutoFit/>
            </a:bodyPr>
            <a:lstStyle/>
            <a:p>
              <a:r>
                <a:rPr lang="en-US" sz="2400" dirty="0">
                  <a:solidFill>
                    <a:srgbClr val="74801A"/>
                  </a:solidFill>
                </a:rPr>
                <a:t>Local</a:t>
              </a:r>
            </a:p>
          </p:txBody>
        </p:sp>
        <p:sp>
          <p:nvSpPr>
            <p:cNvPr id="82" name="TextBox 81">
              <a:extLst>
                <a:ext uri="{FF2B5EF4-FFF2-40B4-BE49-F238E27FC236}">
                  <a16:creationId xmlns:a16="http://schemas.microsoft.com/office/drawing/2014/main" id="{C994D84C-B8EF-67A9-56A3-95F71614309B}"/>
                </a:ext>
              </a:extLst>
            </p:cNvPr>
            <p:cNvSpPr txBox="1"/>
            <p:nvPr/>
          </p:nvSpPr>
          <p:spPr>
            <a:xfrm>
              <a:off x="5836481" y="2133936"/>
              <a:ext cx="1256498" cy="461665"/>
            </a:xfrm>
            <a:prstGeom prst="rect">
              <a:avLst/>
            </a:prstGeom>
            <a:noFill/>
          </p:spPr>
          <p:txBody>
            <a:bodyPr wrap="none" rtlCol="0">
              <a:spAutoFit/>
            </a:bodyPr>
            <a:lstStyle/>
            <a:p>
              <a:r>
                <a:rPr lang="en-US" sz="2400" dirty="0">
                  <a:solidFill>
                    <a:srgbClr val="74801A"/>
                  </a:solidFill>
                </a:rPr>
                <a:t>Regional</a:t>
              </a:r>
            </a:p>
          </p:txBody>
        </p:sp>
        <p:sp>
          <p:nvSpPr>
            <p:cNvPr id="83" name="TextBox 82">
              <a:extLst>
                <a:ext uri="{FF2B5EF4-FFF2-40B4-BE49-F238E27FC236}">
                  <a16:creationId xmlns:a16="http://schemas.microsoft.com/office/drawing/2014/main" id="{12EBEB90-3306-6F45-1C44-20DF6D2DCA5D}"/>
                </a:ext>
              </a:extLst>
            </p:cNvPr>
            <p:cNvSpPr txBox="1"/>
            <p:nvPr/>
          </p:nvSpPr>
          <p:spPr>
            <a:xfrm>
              <a:off x="9679771" y="1896408"/>
              <a:ext cx="1540263" cy="441106"/>
            </a:xfrm>
            <a:prstGeom prst="rect">
              <a:avLst/>
            </a:prstGeom>
            <a:noFill/>
          </p:spPr>
          <p:txBody>
            <a:bodyPr wrap="none" rtlCol="0">
              <a:spAutoFit/>
            </a:bodyPr>
            <a:lstStyle/>
            <a:p>
              <a:r>
                <a:rPr lang="en-US" sz="2400" dirty="0">
                  <a:solidFill>
                    <a:srgbClr val="FF0000"/>
                  </a:solidFill>
                  <a:latin typeface="Dreaming Outloud Pro" panose="020B0604020202020204" pitchFamily="66" charset="0"/>
                  <a:cs typeface="Dreaming Outloud Pro" panose="020B0604020202020204" pitchFamily="66" charset="0"/>
                </a:rPr>
                <a:t>component</a:t>
              </a:r>
            </a:p>
          </p:txBody>
        </p:sp>
        <p:cxnSp>
          <p:nvCxnSpPr>
            <p:cNvPr id="84" name="Connector: Curved 11">
              <a:extLst>
                <a:ext uri="{FF2B5EF4-FFF2-40B4-BE49-F238E27FC236}">
                  <a16:creationId xmlns:a16="http://schemas.microsoft.com/office/drawing/2014/main" id="{9CEB46D2-EE8E-3130-3588-DFF5E5CFBE08}"/>
                </a:ext>
              </a:extLst>
            </p:cNvPr>
            <p:cNvCxnSpPr>
              <a:cxnSpLocks/>
              <a:stCxn id="83" idx="1"/>
            </p:cNvCxnSpPr>
            <p:nvPr/>
          </p:nvCxnSpPr>
          <p:spPr>
            <a:xfrm rot="10800000" flipV="1">
              <a:off x="8965309" y="2116962"/>
              <a:ext cx="714462" cy="573366"/>
            </a:xfrm>
            <a:prstGeom prst="curvedConnector3">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5" name="TextBox 84">
              <a:extLst>
                <a:ext uri="{FF2B5EF4-FFF2-40B4-BE49-F238E27FC236}">
                  <a16:creationId xmlns:a16="http://schemas.microsoft.com/office/drawing/2014/main" id="{C0477597-CD87-956E-F565-1C914E953684}"/>
                </a:ext>
              </a:extLst>
            </p:cNvPr>
            <p:cNvSpPr txBox="1"/>
            <p:nvPr/>
          </p:nvSpPr>
          <p:spPr>
            <a:xfrm>
              <a:off x="9948343" y="3655107"/>
              <a:ext cx="1476741" cy="670481"/>
            </a:xfrm>
            <a:prstGeom prst="rect">
              <a:avLst/>
            </a:prstGeom>
            <a:noFill/>
            <a:ln w="28575">
              <a:noFill/>
            </a:ln>
          </p:spPr>
          <p:txBody>
            <a:bodyPr wrap="square" rtlCol="0">
              <a:spAutoFit/>
            </a:bodyPr>
            <a:lstStyle/>
            <a:p>
              <a:pPr>
                <a:lnSpc>
                  <a:spcPct val="80000"/>
                </a:lnSpc>
              </a:pPr>
              <a:r>
                <a:rPr lang="en-US" sz="2400" dirty="0">
                  <a:solidFill>
                    <a:srgbClr val="FF0000"/>
                  </a:solidFill>
                  <a:latin typeface="Dreaming Outloud Pro" panose="020B0604020202020204" pitchFamily="66" charset="0"/>
                  <a:cs typeface="Dreaming Outloud Pro" panose="020B0604020202020204" pitchFamily="66" charset="0"/>
                </a:rPr>
                <a:t>system</a:t>
              </a:r>
            </a:p>
            <a:p>
              <a:pPr>
                <a:lnSpc>
                  <a:spcPct val="80000"/>
                </a:lnSpc>
              </a:pPr>
              <a:r>
                <a:rPr lang="en-US" sz="2400" dirty="0">
                  <a:solidFill>
                    <a:srgbClr val="FF0000"/>
                  </a:solidFill>
                  <a:latin typeface="Dreaming Outloud Pro" panose="020B0604020202020204" pitchFamily="66" charset="0"/>
                  <a:cs typeface="Dreaming Outloud Pro" panose="020B0604020202020204" pitchFamily="66" charset="0"/>
                </a:rPr>
                <a:t>boundary</a:t>
              </a:r>
            </a:p>
          </p:txBody>
        </p:sp>
        <p:cxnSp>
          <p:nvCxnSpPr>
            <p:cNvPr id="86" name="Connector: Curved 13">
              <a:extLst>
                <a:ext uri="{FF2B5EF4-FFF2-40B4-BE49-F238E27FC236}">
                  <a16:creationId xmlns:a16="http://schemas.microsoft.com/office/drawing/2014/main" id="{CF087AEC-6985-9ED8-0B8B-13A77174E553}"/>
                </a:ext>
              </a:extLst>
            </p:cNvPr>
            <p:cNvCxnSpPr>
              <a:cxnSpLocks/>
              <a:stCxn id="87" idx="1"/>
            </p:cNvCxnSpPr>
            <p:nvPr/>
          </p:nvCxnSpPr>
          <p:spPr>
            <a:xfrm rot="10800000" flipV="1">
              <a:off x="8659904" y="2848058"/>
              <a:ext cx="1019867" cy="578509"/>
            </a:xfrm>
            <a:prstGeom prst="curvedConnector3">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7" name="TextBox 86">
              <a:extLst>
                <a:ext uri="{FF2B5EF4-FFF2-40B4-BE49-F238E27FC236}">
                  <a16:creationId xmlns:a16="http://schemas.microsoft.com/office/drawing/2014/main" id="{6761D6C1-5A83-A8E4-AD3E-433157C5AF5D}"/>
                </a:ext>
              </a:extLst>
            </p:cNvPr>
            <p:cNvSpPr txBox="1"/>
            <p:nvPr/>
          </p:nvSpPr>
          <p:spPr>
            <a:xfrm>
              <a:off x="9679771" y="2512817"/>
              <a:ext cx="1713938" cy="670481"/>
            </a:xfrm>
            <a:prstGeom prst="rect">
              <a:avLst/>
            </a:prstGeom>
            <a:noFill/>
          </p:spPr>
          <p:txBody>
            <a:bodyPr wrap="square" rtlCol="0">
              <a:spAutoFit/>
            </a:bodyPr>
            <a:lstStyle/>
            <a:p>
              <a:pPr>
                <a:lnSpc>
                  <a:spcPct val="80000"/>
                </a:lnSpc>
              </a:pPr>
              <a:r>
                <a:rPr lang="en-US" sz="2400" dirty="0">
                  <a:solidFill>
                    <a:srgbClr val="FF0000"/>
                  </a:solidFill>
                  <a:latin typeface="Dreaming Outloud Pro" panose="020B0604020202020204" pitchFamily="66" charset="0"/>
                  <a:cs typeface="Dreaming Outloud Pro" panose="020B0604020202020204" pitchFamily="66" charset="0"/>
                </a:rPr>
                <a:t>cross-scale interaction </a:t>
              </a:r>
            </a:p>
          </p:txBody>
        </p:sp>
        <p:cxnSp>
          <p:nvCxnSpPr>
            <p:cNvPr id="88" name="Connector: Curved 15">
              <a:extLst>
                <a:ext uri="{FF2B5EF4-FFF2-40B4-BE49-F238E27FC236}">
                  <a16:creationId xmlns:a16="http://schemas.microsoft.com/office/drawing/2014/main" id="{F27F0624-08FA-B76E-F669-CBD0B12A19D4}"/>
                </a:ext>
              </a:extLst>
            </p:cNvPr>
            <p:cNvCxnSpPr>
              <a:cxnSpLocks/>
              <a:stCxn id="85" idx="1"/>
            </p:cNvCxnSpPr>
            <p:nvPr/>
          </p:nvCxnSpPr>
          <p:spPr>
            <a:xfrm rot="10800000" flipV="1">
              <a:off x="9521337" y="3990347"/>
              <a:ext cx="427008" cy="317766"/>
            </a:xfrm>
            <a:prstGeom prst="curvedConnector3">
              <a:avLst>
                <a:gd name="adj1" fmla="val 50000"/>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9" name="TextBox 88">
              <a:extLst>
                <a:ext uri="{FF2B5EF4-FFF2-40B4-BE49-F238E27FC236}">
                  <a16:creationId xmlns:a16="http://schemas.microsoft.com/office/drawing/2014/main" id="{28B72B22-43C6-9591-8A1B-D65960A8E1EB}"/>
                </a:ext>
              </a:extLst>
            </p:cNvPr>
            <p:cNvSpPr txBox="1"/>
            <p:nvPr/>
          </p:nvSpPr>
          <p:spPr>
            <a:xfrm>
              <a:off x="7640375" y="1213232"/>
              <a:ext cx="1802209" cy="461665"/>
            </a:xfrm>
            <a:prstGeom prst="rect">
              <a:avLst/>
            </a:prstGeom>
            <a:noFill/>
          </p:spPr>
          <p:txBody>
            <a:bodyPr wrap="square" rtlCol="0">
              <a:spAutoFit/>
            </a:bodyPr>
            <a:lstStyle/>
            <a:p>
              <a:r>
                <a:rPr lang="en-US" sz="2400" dirty="0">
                  <a:solidFill>
                    <a:srgbClr val="FF0000"/>
                  </a:solidFill>
                  <a:latin typeface="Dreaming Outloud Pro" panose="020B0604020202020204" pitchFamily="66" charset="0"/>
                  <a:cs typeface="Dreaming Outloud Pro" panose="020B0604020202020204" pitchFamily="66" charset="0"/>
                </a:rPr>
                <a:t>interaction </a:t>
              </a:r>
            </a:p>
          </p:txBody>
        </p:sp>
        <p:cxnSp>
          <p:nvCxnSpPr>
            <p:cNvPr id="90" name="Connector: Curved 68">
              <a:extLst>
                <a:ext uri="{FF2B5EF4-FFF2-40B4-BE49-F238E27FC236}">
                  <a16:creationId xmlns:a16="http://schemas.microsoft.com/office/drawing/2014/main" id="{465FF4EE-B87F-94B8-F3F3-8276726E9D6B}"/>
                </a:ext>
              </a:extLst>
            </p:cNvPr>
            <p:cNvCxnSpPr>
              <a:cxnSpLocks/>
            </p:cNvCxnSpPr>
            <p:nvPr/>
          </p:nvCxnSpPr>
          <p:spPr>
            <a:xfrm rot="5400000">
              <a:off x="7720179" y="1927800"/>
              <a:ext cx="1225860" cy="416741"/>
            </a:xfrm>
            <a:prstGeom prst="curvedConnector3">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1" name="TextBox 90">
              <a:extLst>
                <a:ext uri="{FF2B5EF4-FFF2-40B4-BE49-F238E27FC236}">
                  <a16:creationId xmlns:a16="http://schemas.microsoft.com/office/drawing/2014/main" id="{5293AA83-E79E-16CA-0238-0D0D7411C23F}"/>
                </a:ext>
              </a:extLst>
            </p:cNvPr>
            <p:cNvSpPr txBox="1"/>
            <p:nvPr/>
          </p:nvSpPr>
          <p:spPr>
            <a:xfrm>
              <a:off x="9718038" y="5285712"/>
              <a:ext cx="1802209" cy="461665"/>
            </a:xfrm>
            <a:prstGeom prst="rect">
              <a:avLst/>
            </a:prstGeom>
            <a:noFill/>
          </p:spPr>
          <p:txBody>
            <a:bodyPr wrap="square" rtlCol="0">
              <a:spAutoFit/>
            </a:bodyPr>
            <a:lstStyle/>
            <a:p>
              <a:r>
                <a:rPr lang="en-US" sz="2400" dirty="0">
                  <a:solidFill>
                    <a:srgbClr val="FF0000"/>
                  </a:solidFill>
                  <a:latin typeface="Dreaming Outloud Pro" panose="020B0604020202020204" pitchFamily="66" charset="0"/>
                  <a:cs typeface="Dreaming Outloud Pro" panose="020B0604020202020204" pitchFamily="66" charset="0"/>
                </a:rPr>
                <a:t>sub-system</a:t>
              </a:r>
            </a:p>
          </p:txBody>
        </p:sp>
        <p:cxnSp>
          <p:nvCxnSpPr>
            <p:cNvPr id="92" name="Connector: Curved 70">
              <a:extLst>
                <a:ext uri="{FF2B5EF4-FFF2-40B4-BE49-F238E27FC236}">
                  <a16:creationId xmlns:a16="http://schemas.microsoft.com/office/drawing/2014/main" id="{EFADB4FE-61ED-9371-93E0-4B465C99A116}"/>
                </a:ext>
              </a:extLst>
            </p:cNvPr>
            <p:cNvCxnSpPr>
              <a:cxnSpLocks/>
            </p:cNvCxnSpPr>
            <p:nvPr/>
          </p:nvCxnSpPr>
          <p:spPr>
            <a:xfrm rot="10800000" flipV="1">
              <a:off x="9256357" y="5526761"/>
              <a:ext cx="475332" cy="242155"/>
            </a:xfrm>
            <a:prstGeom prst="curvedConnector3">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3" name="Connector: Curved 71">
              <a:extLst>
                <a:ext uri="{FF2B5EF4-FFF2-40B4-BE49-F238E27FC236}">
                  <a16:creationId xmlns:a16="http://schemas.microsoft.com/office/drawing/2014/main" id="{81D85051-B949-6A02-E651-0925CE01FA50}"/>
                </a:ext>
              </a:extLst>
            </p:cNvPr>
            <p:cNvCxnSpPr>
              <a:cxnSpLocks/>
            </p:cNvCxnSpPr>
            <p:nvPr/>
          </p:nvCxnSpPr>
          <p:spPr>
            <a:xfrm rot="10800000" flipV="1">
              <a:off x="9517416" y="5647839"/>
              <a:ext cx="593244" cy="416659"/>
            </a:xfrm>
            <a:prstGeom prst="curvedConnector3">
              <a:avLst>
                <a:gd name="adj1" fmla="val 50000"/>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9776558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F9802FA-5A66-5D0B-1CC8-6FD56454AF2F}"/>
              </a:ext>
            </a:extLst>
          </p:cNvPr>
          <p:cNvSpPr>
            <a:spLocks noGrp="1"/>
          </p:cNvSpPr>
          <p:nvPr>
            <p:ph type="sldNum" sz="quarter" idx="12"/>
          </p:nvPr>
        </p:nvSpPr>
        <p:spPr>
          <a:xfrm>
            <a:off x="10733314" y="6356350"/>
            <a:ext cx="620486" cy="365125"/>
          </a:xfrm>
        </p:spPr>
        <p:txBody>
          <a:bodyPr/>
          <a:lstStyle/>
          <a:p>
            <a:fld id="{856227B3-BD4B-B146-9DD9-5D91D71F00EA}" type="slidenum">
              <a:rPr lang="en-US" smtClean="0"/>
              <a:t>2</a:t>
            </a:fld>
            <a:endParaRPr lang="en-US"/>
          </a:p>
        </p:txBody>
      </p:sp>
      <p:sp>
        <p:nvSpPr>
          <p:cNvPr id="3" name="Title 2">
            <a:extLst>
              <a:ext uri="{FF2B5EF4-FFF2-40B4-BE49-F238E27FC236}">
                <a16:creationId xmlns:a16="http://schemas.microsoft.com/office/drawing/2014/main" id="{4601C4F1-C30C-CCD3-C7E8-14EAD3C6E30D}"/>
              </a:ext>
            </a:extLst>
          </p:cNvPr>
          <p:cNvSpPr txBox="1">
            <a:spLocks noGrp="1"/>
          </p:cNvSpPr>
          <p:nvPr>
            <p:ph type="title" idx="4294967295"/>
          </p:nvPr>
        </p:nvSpPr>
        <p:spPr>
          <a:xfrm>
            <a:off x="609600" y="5688247"/>
            <a:ext cx="3831772"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mn-lt"/>
                <a:ea typeface="+mn-ea"/>
                <a:cs typeface="+mn-cs"/>
              </a:rPr>
              <a:t>SES Example #1</a:t>
            </a:r>
            <a:endParaRPr kumimoji="0" lang="en-US" sz="3600" b="1" i="0" u="none" strike="noStrike" kern="1200" cap="none" spc="0" normalizeH="0" baseline="0" noProof="0" dirty="0">
              <a:ln>
                <a:noFill/>
              </a:ln>
              <a:solidFill>
                <a:schemeClr val="tx1"/>
              </a:solidFill>
              <a:effectLst/>
              <a:uLnTx/>
              <a:uFillTx/>
              <a:latin typeface="+mn-lt"/>
              <a:ea typeface="+mn-ea"/>
              <a:cs typeface="+mn-cs"/>
            </a:endParaRPr>
          </a:p>
        </p:txBody>
      </p:sp>
      <p:pic>
        <p:nvPicPr>
          <p:cNvPr id="8" name="Picture 7" descr="A conceptual framework outlining the relationship between government polices, socio-economic factors, and environmental impacts">
            <a:extLst>
              <a:ext uri="{FF2B5EF4-FFF2-40B4-BE49-F238E27FC236}">
                <a16:creationId xmlns:a16="http://schemas.microsoft.com/office/drawing/2014/main" id="{9EDA8A35-2A45-D5A9-4BB0-10ACB1FEF793}"/>
              </a:ext>
            </a:extLst>
          </p:cNvPr>
          <p:cNvPicPr>
            <a:picLocks noChangeAspect="1"/>
          </p:cNvPicPr>
          <p:nvPr/>
        </p:nvPicPr>
        <p:blipFill>
          <a:blip r:embed="rId3"/>
          <a:srcRect b="5297"/>
          <a:stretch>
            <a:fillRect/>
          </a:stretch>
        </p:blipFill>
        <p:spPr>
          <a:xfrm>
            <a:off x="1258505" y="301302"/>
            <a:ext cx="9474809" cy="5386945"/>
          </a:xfrm>
          <a:prstGeom prst="rect">
            <a:avLst/>
          </a:prstGeom>
        </p:spPr>
      </p:pic>
    </p:spTree>
    <p:extLst>
      <p:ext uri="{BB962C8B-B14F-4D97-AF65-F5344CB8AC3E}">
        <p14:creationId xmlns:p14="http://schemas.microsoft.com/office/powerpoint/2010/main" val="2968745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79DEA5C-9167-77BE-D70B-AA9791DE03BB}"/>
              </a:ext>
            </a:extLst>
          </p:cNvPr>
          <p:cNvSpPr>
            <a:spLocks noGrp="1"/>
          </p:cNvSpPr>
          <p:nvPr>
            <p:ph type="sldNum" sz="quarter" idx="12"/>
          </p:nvPr>
        </p:nvSpPr>
        <p:spPr>
          <a:xfrm>
            <a:off x="105761" y="6350959"/>
            <a:ext cx="402773" cy="365125"/>
          </a:xfrm>
        </p:spPr>
        <p:txBody>
          <a:bodyPr/>
          <a:lstStyle/>
          <a:p>
            <a:fld id="{856227B3-BD4B-B146-9DD9-5D91D71F00EA}" type="slidenum">
              <a:rPr lang="en-US" smtClean="0"/>
              <a:t>3</a:t>
            </a:fld>
            <a:endParaRPr lang="en-US"/>
          </a:p>
        </p:txBody>
      </p:sp>
      <p:sp>
        <p:nvSpPr>
          <p:cNvPr id="2" name="Title 1">
            <a:extLst>
              <a:ext uri="{FF2B5EF4-FFF2-40B4-BE49-F238E27FC236}">
                <a16:creationId xmlns:a16="http://schemas.microsoft.com/office/drawing/2014/main" id="{879F7C3C-3538-F0BF-3C98-F1479D30F5E4}"/>
              </a:ext>
            </a:extLst>
          </p:cNvPr>
          <p:cNvSpPr>
            <a:spLocks noGrp="1"/>
          </p:cNvSpPr>
          <p:nvPr>
            <p:ph type="title"/>
          </p:nvPr>
        </p:nvSpPr>
        <p:spPr>
          <a:xfrm>
            <a:off x="627990" y="30583"/>
            <a:ext cx="4620584" cy="726286"/>
          </a:xfrm>
        </p:spPr>
        <p:txBody>
          <a:bodyPr vert="horz" lIns="91440" tIns="45720" rIns="91440" bIns="45720" rtlCol="0" anchor="b">
            <a:normAutofit/>
          </a:bodyPr>
          <a:lstStyle/>
          <a:p>
            <a:pPr algn="ctr"/>
            <a:r>
              <a:rPr lang="en-US" sz="3600" b="1" dirty="0">
                <a:latin typeface="+mn-lt"/>
              </a:rPr>
              <a:t>SES Example #2 </a:t>
            </a:r>
          </a:p>
        </p:txBody>
      </p:sp>
      <p:pic>
        <p:nvPicPr>
          <p:cNvPr id="91" name="Picture 90" descr="an aerial view of a residential neighborhood next to a lake and wooded areas">
            <a:extLst>
              <a:ext uri="{FF2B5EF4-FFF2-40B4-BE49-F238E27FC236}">
                <a16:creationId xmlns:a16="http://schemas.microsoft.com/office/drawing/2014/main" id="{D890B517-EEBF-8324-B78B-4DBB93F61060}"/>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229215" y="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pic>
        <p:nvPicPr>
          <p:cNvPr id="9" name="Picture 8" descr="Shows examples of how county planners’ and a homeowners association’s efforts to keep well-manicured and fertilized lawns can affect the local lake food web">
            <a:extLst>
              <a:ext uri="{FF2B5EF4-FFF2-40B4-BE49-F238E27FC236}">
                <a16:creationId xmlns:a16="http://schemas.microsoft.com/office/drawing/2014/main" id="{189A1925-BE0A-3063-1AAE-8152EA302203}"/>
              </a:ext>
            </a:extLst>
          </p:cNvPr>
          <p:cNvPicPr>
            <a:picLocks noChangeAspect="1"/>
          </p:cNvPicPr>
          <p:nvPr/>
        </p:nvPicPr>
        <p:blipFill>
          <a:blip r:embed="rId4"/>
          <a:stretch>
            <a:fillRect/>
          </a:stretch>
        </p:blipFill>
        <p:spPr>
          <a:xfrm>
            <a:off x="627990" y="756869"/>
            <a:ext cx="8021740" cy="5515696"/>
          </a:xfrm>
          <a:prstGeom prst="rect">
            <a:avLst/>
          </a:prstGeom>
        </p:spPr>
      </p:pic>
    </p:spTree>
    <p:extLst>
      <p:ext uri="{BB962C8B-B14F-4D97-AF65-F5344CB8AC3E}">
        <p14:creationId xmlns:p14="http://schemas.microsoft.com/office/powerpoint/2010/main" val="26862015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9F7C3C-3538-F0BF-3C98-F1479D30F5E4}"/>
              </a:ext>
            </a:extLst>
          </p:cNvPr>
          <p:cNvSpPr>
            <a:spLocks noGrp="1"/>
          </p:cNvSpPr>
          <p:nvPr>
            <p:ph type="title"/>
          </p:nvPr>
        </p:nvSpPr>
        <p:spPr>
          <a:xfrm>
            <a:off x="1714428" y="136525"/>
            <a:ext cx="9220200" cy="1281113"/>
          </a:xfrm>
        </p:spPr>
        <p:txBody>
          <a:bodyPr>
            <a:normAutofit/>
          </a:bodyPr>
          <a:lstStyle/>
          <a:p>
            <a:pPr algn="ctr"/>
            <a:r>
              <a:rPr lang="en-US" sz="3600" b="1" dirty="0">
                <a:latin typeface="+mn-lt"/>
              </a:rPr>
              <a:t>SES Example #3</a:t>
            </a:r>
          </a:p>
        </p:txBody>
      </p:sp>
      <p:pic>
        <p:nvPicPr>
          <p:cNvPr id="7" name="Picture 6" descr="A fishing boat with extended nets out on the water">
            <a:extLst>
              <a:ext uri="{FF2B5EF4-FFF2-40B4-BE49-F238E27FC236}">
                <a16:creationId xmlns:a16="http://schemas.microsoft.com/office/drawing/2014/main" id="{57A2A62A-6EF6-4884-0F08-ACD67D568120}"/>
              </a:ext>
            </a:extLst>
          </p:cNvPr>
          <p:cNvPicPr>
            <a:picLocks noChangeAspect="1"/>
          </p:cNvPicPr>
          <p:nvPr/>
        </p:nvPicPr>
        <p:blipFill>
          <a:blip r:embed="rId4"/>
          <a:stretch>
            <a:fillRect/>
          </a:stretch>
        </p:blipFill>
        <p:spPr>
          <a:xfrm>
            <a:off x="0" y="1856895"/>
            <a:ext cx="4131466" cy="4131466"/>
          </a:xfrm>
          <a:prstGeom prst="rect">
            <a:avLst/>
          </a:prstGeom>
        </p:spPr>
      </p:pic>
      <p:pic>
        <p:nvPicPr>
          <p:cNvPr id="6" name="Picture 5" descr="An SES conceptual model governing fisherman decision-making, focusing on the Baltic Sea herring and cod fisheries.">
            <a:extLst>
              <a:ext uri="{FF2B5EF4-FFF2-40B4-BE49-F238E27FC236}">
                <a16:creationId xmlns:a16="http://schemas.microsoft.com/office/drawing/2014/main" id="{3BA0C517-03CA-C7E2-4325-26057D3B27A0}"/>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4014000" y="1123781"/>
            <a:ext cx="8116153" cy="5597694"/>
          </a:xfrm>
          <a:prstGeom prst="rect">
            <a:avLst/>
          </a:prstGeom>
        </p:spPr>
      </p:pic>
    </p:spTree>
    <p:extLst>
      <p:ext uri="{BB962C8B-B14F-4D97-AF65-F5344CB8AC3E}">
        <p14:creationId xmlns:p14="http://schemas.microsoft.com/office/powerpoint/2010/main" val="7241686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9F7C3C-3538-F0BF-3C98-F1479D30F5E4}"/>
              </a:ext>
            </a:extLst>
          </p:cNvPr>
          <p:cNvSpPr>
            <a:spLocks noGrp="1"/>
          </p:cNvSpPr>
          <p:nvPr>
            <p:ph type="title"/>
          </p:nvPr>
        </p:nvSpPr>
        <p:spPr>
          <a:xfrm>
            <a:off x="8101283" y="1319695"/>
            <a:ext cx="3982995" cy="1281113"/>
          </a:xfrm>
        </p:spPr>
        <p:txBody>
          <a:bodyPr>
            <a:normAutofit/>
          </a:bodyPr>
          <a:lstStyle/>
          <a:p>
            <a:pPr algn="ctr"/>
            <a:r>
              <a:rPr lang="en-US" sz="3600" b="1" dirty="0">
                <a:latin typeface="+mn-lt"/>
              </a:rPr>
              <a:t>SES </a:t>
            </a:r>
            <a:br>
              <a:rPr lang="en-US" sz="3600" b="1" dirty="0">
                <a:latin typeface="+mn-lt"/>
              </a:rPr>
            </a:br>
            <a:r>
              <a:rPr lang="en-US" sz="3600" b="1" dirty="0">
                <a:latin typeface="+mn-lt"/>
              </a:rPr>
              <a:t>Example  #4 </a:t>
            </a:r>
          </a:p>
        </p:txBody>
      </p:sp>
      <p:pic>
        <p:nvPicPr>
          <p:cNvPr id="6" name="Picture 5" descr="Words and connected arrow “causal loop diagrams” can be used to depict a socio-environmental system.">
            <a:extLst>
              <a:ext uri="{FF2B5EF4-FFF2-40B4-BE49-F238E27FC236}">
                <a16:creationId xmlns:a16="http://schemas.microsoft.com/office/drawing/2014/main" id="{01CF0437-5D2F-3189-94FA-5A12B6C7A37E}"/>
              </a:ext>
            </a:extLst>
          </p:cNvPr>
          <p:cNvPicPr>
            <a:picLocks noChangeAspect="1"/>
          </p:cNvPicPr>
          <p:nvPr/>
        </p:nvPicPr>
        <p:blipFill rotWithShape="1">
          <a:blip r:embed="rId3">
            <a:extLst>
              <a:ext uri="{28A0092B-C50C-407E-A947-70E740481C1C}">
                <a14:useLocalDpi xmlns:a14="http://schemas.microsoft.com/office/drawing/2010/main"/>
              </a:ext>
            </a:extLst>
          </a:blip>
          <a:srcRect t="12209"/>
          <a:stretch/>
        </p:blipFill>
        <p:spPr>
          <a:xfrm>
            <a:off x="-15212" y="0"/>
            <a:ext cx="7812508" cy="6858000"/>
          </a:xfrm>
          <a:prstGeom prst="rect">
            <a:avLst/>
          </a:prstGeom>
        </p:spPr>
      </p:pic>
      <p:pic>
        <p:nvPicPr>
          <p:cNvPr id="7" name="Picture 6" descr="people on a safri taking photographs of wildebeests">
            <a:extLst>
              <a:ext uri="{FF2B5EF4-FFF2-40B4-BE49-F238E27FC236}">
                <a16:creationId xmlns:a16="http://schemas.microsoft.com/office/drawing/2014/main" id="{F26ABBB3-356C-19A4-E978-64D8C0225C4F}"/>
              </a:ext>
            </a:extLst>
          </p:cNvPr>
          <p:cNvPicPr>
            <a:picLocks noChangeAspect="1"/>
          </p:cNvPicPr>
          <p:nvPr/>
        </p:nvPicPr>
        <p:blipFill>
          <a:blip r:embed="rId4"/>
          <a:stretch>
            <a:fillRect/>
          </a:stretch>
        </p:blipFill>
        <p:spPr>
          <a:xfrm>
            <a:off x="7689574" y="3870133"/>
            <a:ext cx="4394704" cy="2618535"/>
          </a:xfrm>
          <a:prstGeom prst="rect">
            <a:avLst/>
          </a:prstGeom>
        </p:spPr>
      </p:pic>
      <p:sp>
        <p:nvSpPr>
          <p:cNvPr id="14" name="TextBox 13">
            <a:extLst>
              <a:ext uri="{FF2B5EF4-FFF2-40B4-BE49-F238E27FC236}">
                <a16:creationId xmlns:a16="http://schemas.microsoft.com/office/drawing/2014/main" id="{4C213771-DF22-1024-BFFF-7F9783A54B64}"/>
              </a:ext>
            </a:extLst>
          </p:cNvPr>
          <p:cNvSpPr txBox="1"/>
          <p:nvPr/>
        </p:nvSpPr>
        <p:spPr>
          <a:xfrm>
            <a:off x="7875513" y="6470941"/>
            <a:ext cx="4130548" cy="369332"/>
          </a:xfrm>
          <a:prstGeom prst="rect">
            <a:avLst/>
          </a:prstGeom>
          <a:noFill/>
        </p:spPr>
        <p:txBody>
          <a:bodyPr wrap="square">
            <a:spAutoFit/>
          </a:bodyPr>
          <a:lstStyle/>
          <a:p>
            <a:pPr algn="ctr"/>
            <a:r>
              <a:rPr lang="en-US" b="0" i="0" dirty="0">
                <a:effectLst/>
                <a:latin typeface="+mj-lt"/>
              </a:rPr>
              <a:t> </a:t>
            </a:r>
            <a:r>
              <a:rPr lang="en-US" sz="1200" dirty="0">
                <a:latin typeface="+mj-lt"/>
              </a:rPr>
              <a:t>P</a:t>
            </a:r>
            <a:r>
              <a:rPr lang="en-US" sz="1200" b="0" i="0" dirty="0">
                <a:effectLst/>
              </a:rPr>
              <a:t>hoto by Pierre Andre </a:t>
            </a:r>
            <a:r>
              <a:rPr lang="en-US" sz="1200" b="0" i="0" dirty="0" err="1">
                <a:effectLst/>
              </a:rPr>
              <a:t>Ledercq</a:t>
            </a:r>
            <a:r>
              <a:rPr lang="en-US" sz="1200" b="0" i="0" dirty="0">
                <a:effectLst/>
              </a:rPr>
              <a:t>, Wikimedia Commons, </a:t>
            </a:r>
            <a:r>
              <a:rPr lang="en-US" sz="1200" b="0" i="0" dirty="0">
                <a:effectLst/>
                <a:hlinkClick r:id="rId5"/>
              </a:rPr>
              <a:t>4.0</a:t>
            </a:r>
            <a:r>
              <a:rPr lang="en-US" sz="1200" b="1" i="0" dirty="0">
                <a:effectLst/>
                <a:hlinkClick r:id="rId6" tooltip="User:Pierre André Leclercq">
                  <a:extLst>
                    <a:ext uri="{A12FA001-AC4F-418D-AE19-62706E023703}">
                      <ahyp:hlinkClr xmlns:ahyp="http://schemas.microsoft.com/office/drawing/2018/hyperlinkcolor" val="tx"/>
                    </a:ext>
                  </a:extLst>
                </a:hlinkClick>
              </a:rPr>
              <a:t> </a:t>
            </a:r>
            <a:endParaRPr lang="en-US" sz="1200" dirty="0"/>
          </a:p>
        </p:txBody>
      </p:sp>
    </p:spTree>
    <p:extLst>
      <p:ext uri="{BB962C8B-B14F-4D97-AF65-F5344CB8AC3E}">
        <p14:creationId xmlns:p14="http://schemas.microsoft.com/office/powerpoint/2010/main" val="4225618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F9802FA-5A66-5D0B-1CC8-6FD56454AF2F}"/>
              </a:ext>
            </a:extLst>
          </p:cNvPr>
          <p:cNvSpPr>
            <a:spLocks noGrp="1"/>
          </p:cNvSpPr>
          <p:nvPr>
            <p:ph type="sldNum" sz="quarter" idx="12"/>
          </p:nvPr>
        </p:nvSpPr>
        <p:spPr/>
        <p:txBody>
          <a:bodyPr/>
          <a:lstStyle/>
          <a:p>
            <a:fld id="{856227B3-BD4B-B146-9DD9-5D91D71F00EA}" type="slidenum">
              <a:rPr lang="en-US" smtClean="0"/>
              <a:t>6</a:t>
            </a:fld>
            <a:endParaRPr lang="en-US"/>
          </a:p>
        </p:txBody>
      </p:sp>
      <p:sp>
        <p:nvSpPr>
          <p:cNvPr id="49" name="Title 1">
            <a:extLst>
              <a:ext uri="{FF2B5EF4-FFF2-40B4-BE49-F238E27FC236}">
                <a16:creationId xmlns:a16="http://schemas.microsoft.com/office/drawing/2014/main" id="{935F1212-14D4-2D0C-31C7-979C00C1BD63}"/>
              </a:ext>
            </a:extLst>
          </p:cNvPr>
          <p:cNvSpPr>
            <a:spLocks noGrp="1"/>
          </p:cNvSpPr>
          <p:nvPr>
            <p:ph type="title"/>
          </p:nvPr>
        </p:nvSpPr>
        <p:spPr>
          <a:xfrm>
            <a:off x="2712753" y="538260"/>
            <a:ext cx="7380004" cy="711098"/>
          </a:xfrm>
        </p:spPr>
        <p:txBody>
          <a:bodyPr>
            <a:normAutofit/>
          </a:bodyPr>
          <a:lstStyle/>
          <a:p>
            <a:pPr algn="ctr"/>
            <a:r>
              <a:rPr lang="en-US" sz="3600" b="1" dirty="0">
                <a:latin typeface="+mn-lt"/>
              </a:rPr>
              <a:t>SES Based on Analysis </a:t>
            </a:r>
          </a:p>
        </p:txBody>
      </p:sp>
      <p:sp>
        <p:nvSpPr>
          <p:cNvPr id="6" name="TextBox 5">
            <a:extLst>
              <a:ext uri="{FF2B5EF4-FFF2-40B4-BE49-F238E27FC236}">
                <a16:creationId xmlns:a16="http://schemas.microsoft.com/office/drawing/2014/main" id="{62AAA663-6BC6-59A6-94FD-CBD9734C0434}"/>
              </a:ext>
            </a:extLst>
          </p:cNvPr>
          <p:cNvSpPr txBox="1"/>
          <p:nvPr/>
        </p:nvSpPr>
        <p:spPr>
          <a:xfrm>
            <a:off x="1959116" y="1281343"/>
            <a:ext cx="9394684" cy="1200329"/>
          </a:xfrm>
          <a:prstGeom prst="rect">
            <a:avLst/>
          </a:prstGeom>
          <a:noFill/>
        </p:spPr>
        <p:txBody>
          <a:bodyPr wrap="square" rtlCol="0">
            <a:spAutoFit/>
          </a:bodyPr>
          <a:lstStyle/>
          <a:p>
            <a:r>
              <a:rPr lang="en-US" sz="2400" dirty="0"/>
              <a:t>To evaluate, design, or reform policy, we must have a systematic way to analyze existing arrangements and to generate and compare alternatives, and thus, the… </a:t>
            </a:r>
          </a:p>
        </p:txBody>
      </p:sp>
      <p:grpSp>
        <p:nvGrpSpPr>
          <p:cNvPr id="5" name="Group 4" descr="The text: Ostrom IAD Framework with IAD standing for Institutional Analaysis &amp; Development. Underneath the word Institutional is a red arrow and the explanation “institutiuons shape choices and consequences.” Underneath the word Analysis is a red arrow and the explanation “decomposing the insitutional context”">
            <a:extLst>
              <a:ext uri="{FF2B5EF4-FFF2-40B4-BE49-F238E27FC236}">
                <a16:creationId xmlns:a16="http://schemas.microsoft.com/office/drawing/2014/main" id="{6FBF8BB4-F06B-22D1-BFE7-B3410922ABBF}"/>
              </a:ext>
            </a:extLst>
          </p:cNvPr>
          <p:cNvGrpSpPr/>
          <p:nvPr/>
        </p:nvGrpSpPr>
        <p:grpSpPr>
          <a:xfrm>
            <a:off x="96081" y="2832775"/>
            <a:ext cx="5925171" cy="2084034"/>
            <a:chOff x="96081" y="2832775"/>
            <a:chExt cx="5925171" cy="2084034"/>
          </a:xfrm>
        </p:grpSpPr>
        <p:sp>
          <p:nvSpPr>
            <p:cNvPr id="40" name="TextBox 39">
              <a:extLst>
                <a:ext uri="{FF2B5EF4-FFF2-40B4-BE49-F238E27FC236}">
                  <a16:creationId xmlns:a16="http://schemas.microsoft.com/office/drawing/2014/main" id="{BB892521-0A24-F2A2-84FC-B4D29781DEBE}"/>
                </a:ext>
              </a:extLst>
            </p:cNvPr>
            <p:cNvSpPr txBox="1"/>
            <p:nvPr/>
          </p:nvSpPr>
          <p:spPr>
            <a:xfrm>
              <a:off x="2593819" y="4270477"/>
              <a:ext cx="2301025" cy="646331"/>
            </a:xfrm>
            <a:prstGeom prst="rect">
              <a:avLst/>
            </a:prstGeom>
            <a:noFill/>
          </p:spPr>
          <p:txBody>
            <a:bodyPr wrap="square" rtlCol="0">
              <a:spAutoFit/>
            </a:bodyPr>
            <a:lstStyle/>
            <a:p>
              <a:pPr algn="ctr"/>
              <a:r>
                <a:rPr lang="en-US" dirty="0">
                  <a:solidFill>
                    <a:srgbClr val="FF0000"/>
                  </a:solidFill>
                  <a:latin typeface="Dreaming Outloud Pro" panose="03050502040302030504" pitchFamily="66" charset="0"/>
                  <a:cs typeface="Dreaming Outloud Pro" panose="03050502040302030504" pitchFamily="66" charset="0"/>
                </a:rPr>
                <a:t>decomposing the institutional context </a:t>
              </a:r>
            </a:p>
          </p:txBody>
        </p:sp>
        <p:cxnSp>
          <p:nvCxnSpPr>
            <p:cNvPr id="41" name="Connector: Curved 40">
              <a:extLst>
                <a:ext uri="{FF2B5EF4-FFF2-40B4-BE49-F238E27FC236}">
                  <a16:creationId xmlns:a16="http://schemas.microsoft.com/office/drawing/2014/main" id="{7183D8FA-7CFC-5618-9206-3B2FC5AD75A4}"/>
                </a:ext>
              </a:extLst>
            </p:cNvPr>
            <p:cNvCxnSpPr/>
            <p:nvPr/>
          </p:nvCxnSpPr>
          <p:spPr>
            <a:xfrm rot="16200000" flipV="1">
              <a:off x="3033741" y="3923356"/>
              <a:ext cx="276249" cy="228559"/>
            </a:xfrm>
            <a:prstGeom prst="curvedConnector3">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70C941C5-A086-202C-3D22-D133BE6E6A85}"/>
                </a:ext>
              </a:extLst>
            </p:cNvPr>
            <p:cNvSpPr txBox="1"/>
            <p:nvPr/>
          </p:nvSpPr>
          <p:spPr>
            <a:xfrm>
              <a:off x="96081" y="4270478"/>
              <a:ext cx="2630889" cy="646331"/>
            </a:xfrm>
            <a:prstGeom prst="rect">
              <a:avLst/>
            </a:prstGeom>
            <a:noFill/>
          </p:spPr>
          <p:txBody>
            <a:bodyPr wrap="square" rtlCol="0">
              <a:spAutoFit/>
            </a:bodyPr>
            <a:lstStyle/>
            <a:p>
              <a:pPr algn="ctr"/>
              <a:r>
                <a:rPr lang="en-US" dirty="0">
                  <a:solidFill>
                    <a:srgbClr val="FF0000"/>
                  </a:solidFill>
                  <a:latin typeface="Dreaming Outloud Pro" panose="03050502040302030504" pitchFamily="66" charset="0"/>
                  <a:cs typeface="Dreaming Outloud Pro" panose="03050502040302030504" pitchFamily="66" charset="0"/>
                </a:rPr>
                <a:t>Institutions shape </a:t>
              </a:r>
              <a:br>
                <a:rPr lang="en-US" dirty="0">
                  <a:solidFill>
                    <a:srgbClr val="FF0000"/>
                  </a:solidFill>
                  <a:latin typeface="Dreaming Outloud Pro" panose="03050502040302030504" pitchFamily="66" charset="0"/>
                  <a:cs typeface="Dreaming Outloud Pro" panose="03050502040302030504" pitchFamily="66" charset="0"/>
                </a:rPr>
              </a:br>
              <a:r>
                <a:rPr lang="en-US" dirty="0">
                  <a:solidFill>
                    <a:srgbClr val="FF0000"/>
                  </a:solidFill>
                  <a:latin typeface="Dreaming Outloud Pro" panose="03050502040302030504" pitchFamily="66" charset="0"/>
                  <a:cs typeface="Dreaming Outloud Pro" panose="03050502040302030504" pitchFamily="66" charset="0"/>
                </a:rPr>
                <a:t>choices &amp; consequences </a:t>
              </a:r>
            </a:p>
          </p:txBody>
        </p:sp>
        <p:cxnSp>
          <p:nvCxnSpPr>
            <p:cNvPr id="43" name="Connector: Curved 42">
              <a:extLst>
                <a:ext uri="{FF2B5EF4-FFF2-40B4-BE49-F238E27FC236}">
                  <a16:creationId xmlns:a16="http://schemas.microsoft.com/office/drawing/2014/main" id="{965031E4-CBC7-5ED4-4ECE-D017E762A8EF}"/>
                </a:ext>
              </a:extLst>
            </p:cNvPr>
            <p:cNvCxnSpPr/>
            <p:nvPr/>
          </p:nvCxnSpPr>
          <p:spPr>
            <a:xfrm rot="16200000" flipV="1">
              <a:off x="1559459" y="3967636"/>
              <a:ext cx="276249" cy="228559"/>
            </a:xfrm>
            <a:prstGeom prst="curvedConnector3">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9CF9DCDF-EF35-F129-BDE5-9257D0D86403}"/>
                </a:ext>
              </a:extLst>
            </p:cNvPr>
            <p:cNvSpPr txBox="1"/>
            <p:nvPr/>
          </p:nvSpPr>
          <p:spPr>
            <a:xfrm>
              <a:off x="610091" y="2832775"/>
              <a:ext cx="5411161" cy="1123384"/>
            </a:xfrm>
            <a:prstGeom prst="rect">
              <a:avLst/>
            </a:prstGeom>
            <a:noFill/>
          </p:spPr>
          <p:txBody>
            <a:bodyPr wrap="none" rtlCol="0">
              <a:spAutoFit/>
            </a:bodyPr>
            <a:lstStyle/>
            <a:p>
              <a:pPr algn="ctr"/>
              <a:r>
                <a:rPr lang="en-US" sz="4000" b="1" dirty="0">
                  <a:latin typeface="+mj-lt"/>
                </a:rPr>
                <a:t>Ostrom IAD Framework</a:t>
              </a:r>
            </a:p>
            <a:p>
              <a:pPr algn="ctr"/>
              <a:r>
                <a:rPr lang="en-US" sz="2700" b="1" dirty="0">
                  <a:latin typeface="+mj-lt"/>
                </a:rPr>
                <a:t>(Institutional Analysis &amp; Development)</a:t>
              </a:r>
            </a:p>
          </p:txBody>
        </p:sp>
      </p:grpSp>
      <p:sp>
        <p:nvSpPr>
          <p:cNvPr id="48" name="TextBox 47">
            <a:extLst>
              <a:ext uri="{FF2B5EF4-FFF2-40B4-BE49-F238E27FC236}">
                <a16:creationId xmlns:a16="http://schemas.microsoft.com/office/drawing/2014/main" id="{ADD1E4C2-6B25-553D-0894-ACB48475309E}"/>
              </a:ext>
            </a:extLst>
          </p:cNvPr>
          <p:cNvSpPr txBox="1"/>
          <p:nvPr/>
        </p:nvSpPr>
        <p:spPr>
          <a:xfrm>
            <a:off x="350934" y="5161030"/>
            <a:ext cx="5929473" cy="646331"/>
          </a:xfrm>
          <a:prstGeom prst="rect">
            <a:avLst/>
          </a:prstGeom>
          <a:noFill/>
        </p:spPr>
        <p:txBody>
          <a:bodyPr wrap="square">
            <a:spAutoFit/>
          </a:bodyPr>
          <a:lstStyle/>
          <a:p>
            <a:pPr algn="ctr"/>
            <a:r>
              <a:rPr lang="en-US" dirty="0"/>
              <a:t>A </a:t>
            </a:r>
            <a:r>
              <a:rPr lang="en-US" b="0" i="0" u="none" strike="noStrike" baseline="0" dirty="0"/>
              <a:t>systematic method for organizing policy analysis activities</a:t>
            </a:r>
          </a:p>
          <a:p>
            <a:pPr algn="ctr"/>
            <a:r>
              <a:rPr lang="en-US" dirty="0"/>
              <a:t>a very different way to think about an S-E system </a:t>
            </a:r>
          </a:p>
        </p:txBody>
      </p:sp>
      <p:pic>
        <p:nvPicPr>
          <p:cNvPr id="45" name="Picture 44" descr="Elinor Ostrom speaking into a microphone">
            <a:extLst>
              <a:ext uri="{FF2B5EF4-FFF2-40B4-BE49-F238E27FC236}">
                <a16:creationId xmlns:a16="http://schemas.microsoft.com/office/drawing/2014/main" id="{6A0F17BA-6EC0-F82A-4C64-B88DC57870A9}"/>
              </a:ext>
            </a:extLst>
          </p:cNvPr>
          <p:cNvPicPr>
            <a:picLocks noChangeAspect="1"/>
          </p:cNvPicPr>
          <p:nvPr/>
        </p:nvPicPr>
        <p:blipFill>
          <a:blip r:embed="rId4"/>
          <a:stretch>
            <a:fillRect/>
          </a:stretch>
        </p:blipFill>
        <p:spPr>
          <a:xfrm>
            <a:off x="7466722" y="2524881"/>
            <a:ext cx="3682461" cy="2749260"/>
          </a:xfrm>
          <a:prstGeom prst="rect">
            <a:avLst/>
          </a:prstGeom>
          <a:ln>
            <a:solidFill>
              <a:schemeClr val="tx1"/>
            </a:solidFill>
          </a:ln>
        </p:spPr>
      </p:pic>
      <p:sp>
        <p:nvSpPr>
          <p:cNvPr id="46" name="TextBox 45">
            <a:extLst>
              <a:ext uri="{FF2B5EF4-FFF2-40B4-BE49-F238E27FC236}">
                <a16:creationId xmlns:a16="http://schemas.microsoft.com/office/drawing/2014/main" id="{F0EAC3BF-9369-B868-8249-945EE6B8177D}"/>
              </a:ext>
            </a:extLst>
          </p:cNvPr>
          <p:cNvSpPr txBox="1"/>
          <p:nvPr/>
        </p:nvSpPr>
        <p:spPr>
          <a:xfrm>
            <a:off x="8610600" y="5317350"/>
            <a:ext cx="1478418" cy="646331"/>
          </a:xfrm>
          <a:prstGeom prst="rect">
            <a:avLst/>
          </a:prstGeom>
          <a:noFill/>
        </p:spPr>
        <p:txBody>
          <a:bodyPr wrap="none" rtlCol="0">
            <a:spAutoFit/>
          </a:bodyPr>
          <a:lstStyle/>
          <a:p>
            <a:pPr algn="ctr"/>
            <a:r>
              <a:rPr lang="en-US" dirty="0"/>
              <a:t>Elinor Ostrom</a:t>
            </a:r>
            <a:br>
              <a:rPr lang="en-US" dirty="0"/>
            </a:br>
            <a:r>
              <a:rPr lang="en-US" dirty="0"/>
              <a:t>1933 – 2012 </a:t>
            </a:r>
          </a:p>
        </p:txBody>
      </p:sp>
    </p:spTree>
    <p:extLst>
      <p:ext uri="{BB962C8B-B14F-4D97-AF65-F5344CB8AC3E}">
        <p14:creationId xmlns:p14="http://schemas.microsoft.com/office/powerpoint/2010/main" val="20588373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F9802FA-5A66-5D0B-1CC8-6FD56454AF2F}"/>
              </a:ext>
            </a:extLst>
          </p:cNvPr>
          <p:cNvSpPr>
            <a:spLocks noGrp="1"/>
          </p:cNvSpPr>
          <p:nvPr>
            <p:ph type="sldNum" sz="quarter" idx="12"/>
          </p:nvPr>
        </p:nvSpPr>
        <p:spPr>
          <a:xfrm>
            <a:off x="9554497" y="6403332"/>
            <a:ext cx="2455570" cy="324325"/>
          </a:xfrm>
        </p:spPr>
        <p:txBody>
          <a:bodyPr/>
          <a:lstStyle/>
          <a:p>
            <a:fld id="{856227B3-BD4B-B146-9DD9-5D91D71F00EA}" type="slidenum">
              <a:rPr lang="en-US" smtClean="0"/>
              <a:t>7</a:t>
            </a:fld>
            <a:endParaRPr lang="en-US" dirty="0"/>
          </a:p>
        </p:txBody>
      </p:sp>
      <p:sp>
        <p:nvSpPr>
          <p:cNvPr id="2" name="Title 1">
            <a:extLst>
              <a:ext uri="{FF2B5EF4-FFF2-40B4-BE49-F238E27FC236}">
                <a16:creationId xmlns:a16="http://schemas.microsoft.com/office/drawing/2014/main" id="{8EB2CB6E-40E8-6D62-50FA-A8A06129831C}"/>
              </a:ext>
            </a:extLst>
          </p:cNvPr>
          <p:cNvSpPr txBox="1">
            <a:spLocks noGrp="1"/>
          </p:cNvSpPr>
          <p:nvPr>
            <p:ph type="title" idx="4294967295"/>
          </p:nvPr>
        </p:nvSpPr>
        <p:spPr>
          <a:xfrm>
            <a:off x="2322736" y="433993"/>
            <a:ext cx="7546528"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mn-lt"/>
                <a:ea typeface="+mn-ea"/>
                <a:cs typeface="+mn-cs"/>
              </a:rPr>
              <a:t>Ostrom IAD Framework</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mn-lt"/>
                <a:ea typeface="+mn-ea"/>
                <a:cs typeface="+mn-cs"/>
              </a:rPr>
              <a:t>(Institutional Analysis &amp; Design)</a:t>
            </a:r>
          </a:p>
        </p:txBody>
      </p:sp>
      <p:grpSp>
        <p:nvGrpSpPr>
          <p:cNvPr id="3" name="Group 2" descr="Institutions shape choices and consequences, decomposing the institutional contect, developing context-specific policy">
            <a:extLst>
              <a:ext uri="{FF2B5EF4-FFF2-40B4-BE49-F238E27FC236}">
                <a16:creationId xmlns:a16="http://schemas.microsoft.com/office/drawing/2014/main" id="{009DCDC1-B928-2A40-6E82-76BF2E7814E7}"/>
              </a:ext>
            </a:extLst>
          </p:cNvPr>
          <p:cNvGrpSpPr/>
          <p:nvPr/>
        </p:nvGrpSpPr>
        <p:grpSpPr>
          <a:xfrm>
            <a:off x="2805485" y="1605843"/>
            <a:ext cx="7291827" cy="1007226"/>
            <a:chOff x="2805485" y="1605843"/>
            <a:chExt cx="7291827" cy="1007226"/>
          </a:xfrm>
        </p:grpSpPr>
        <p:sp>
          <p:nvSpPr>
            <p:cNvPr id="35" name="TextBox 34">
              <a:extLst>
                <a:ext uri="{FF2B5EF4-FFF2-40B4-BE49-F238E27FC236}">
                  <a16:creationId xmlns:a16="http://schemas.microsoft.com/office/drawing/2014/main" id="{E95122C5-8F19-F347-750F-B6F3FFE01557}"/>
                </a:ext>
              </a:extLst>
            </p:cNvPr>
            <p:cNvSpPr txBox="1"/>
            <p:nvPr/>
          </p:nvSpPr>
          <p:spPr>
            <a:xfrm>
              <a:off x="5374000" y="1949158"/>
              <a:ext cx="2460837" cy="656118"/>
            </a:xfrm>
            <a:prstGeom prst="rect">
              <a:avLst/>
            </a:prstGeom>
            <a:noFill/>
          </p:spPr>
          <p:txBody>
            <a:bodyPr wrap="square" rtlCol="0">
              <a:spAutoFit/>
            </a:bodyPr>
            <a:lstStyle/>
            <a:p>
              <a:pPr algn="ctr"/>
              <a:r>
                <a:rPr lang="en-US" dirty="0">
                  <a:solidFill>
                    <a:srgbClr val="FF0000"/>
                  </a:solidFill>
                  <a:latin typeface="Dreaming Outloud Pro" panose="03050502040302030504" pitchFamily="66" charset="0"/>
                  <a:cs typeface="Dreaming Outloud Pro" panose="03050502040302030504" pitchFamily="66" charset="0"/>
                </a:rPr>
                <a:t>decomposing the institutional context </a:t>
              </a:r>
            </a:p>
          </p:txBody>
        </p:sp>
        <p:cxnSp>
          <p:nvCxnSpPr>
            <p:cNvPr id="37" name="Connector: Curved 36">
              <a:extLst>
                <a:ext uri="{FF2B5EF4-FFF2-40B4-BE49-F238E27FC236}">
                  <a16:creationId xmlns:a16="http://schemas.microsoft.com/office/drawing/2014/main" id="{FA6CD415-E8DC-AD65-2AAE-0BBBFFD3A3EC}"/>
                </a:ext>
              </a:extLst>
            </p:cNvPr>
            <p:cNvCxnSpPr/>
            <p:nvPr/>
          </p:nvCxnSpPr>
          <p:spPr>
            <a:xfrm rot="16200000" flipV="1">
              <a:off x="6190215" y="1664173"/>
              <a:ext cx="309951" cy="244433"/>
            </a:xfrm>
            <a:prstGeom prst="curvedConnector3">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FE20232A-744B-D150-0488-2D29D9A8C063}"/>
                </a:ext>
              </a:extLst>
            </p:cNvPr>
            <p:cNvSpPr txBox="1"/>
            <p:nvPr/>
          </p:nvSpPr>
          <p:spPr>
            <a:xfrm>
              <a:off x="2805485" y="1925617"/>
              <a:ext cx="2813611" cy="656118"/>
            </a:xfrm>
            <a:prstGeom prst="rect">
              <a:avLst/>
            </a:prstGeom>
            <a:noFill/>
          </p:spPr>
          <p:txBody>
            <a:bodyPr wrap="square" rtlCol="0">
              <a:spAutoFit/>
            </a:bodyPr>
            <a:lstStyle/>
            <a:p>
              <a:pPr algn="ctr"/>
              <a:r>
                <a:rPr lang="en-US" dirty="0">
                  <a:solidFill>
                    <a:srgbClr val="FF0000"/>
                  </a:solidFill>
                  <a:latin typeface="Dreaming Outloud Pro" panose="03050502040302030504" pitchFamily="66" charset="0"/>
                  <a:cs typeface="Dreaming Outloud Pro" panose="03050502040302030504" pitchFamily="66" charset="0"/>
                </a:rPr>
                <a:t>Institutions shape choices </a:t>
              </a:r>
            </a:p>
            <a:p>
              <a:pPr algn="ctr"/>
              <a:r>
                <a:rPr lang="en-US" dirty="0">
                  <a:solidFill>
                    <a:srgbClr val="FF0000"/>
                  </a:solidFill>
                  <a:latin typeface="Dreaming Outloud Pro" panose="03050502040302030504" pitchFamily="66" charset="0"/>
                  <a:cs typeface="Dreaming Outloud Pro" panose="03050502040302030504" pitchFamily="66" charset="0"/>
                </a:rPr>
                <a:t>and consequences </a:t>
              </a:r>
            </a:p>
          </p:txBody>
        </p:sp>
        <p:cxnSp>
          <p:nvCxnSpPr>
            <p:cNvPr id="39" name="Connector: Curved 38">
              <a:extLst>
                <a:ext uri="{FF2B5EF4-FFF2-40B4-BE49-F238E27FC236}">
                  <a16:creationId xmlns:a16="http://schemas.microsoft.com/office/drawing/2014/main" id="{79C65C0F-C553-2A9E-CD0D-7A522E9EB854}"/>
                </a:ext>
              </a:extLst>
            </p:cNvPr>
            <p:cNvCxnSpPr>
              <a:cxnSpLocks/>
            </p:cNvCxnSpPr>
            <p:nvPr/>
          </p:nvCxnSpPr>
          <p:spPr>
            <a:xfrm rot="5400000" flipH="1" flipV="1">
              <a:off x="4470090" y="1629693"/>
              <a:ext cx="335524" cy="287823"/>
            </a:xfrm>
            <a:prstGeom prst="curvedConnector3">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0" name="TextBox 39" descr="A graphic showing that the action arena is where behavior occurs; context involves the  factors that influence decisions/behaviors; and interactions are where researchers see patterns and what outcomes occur">
              <a:extLst>
                <a:ext uri="{FF2B5EF4-FFF2-40B4-BE49-F238E27FC236}">
                  <a16:creationId xmlns:a16="http://schemas.microsoft.com/office/drawing/2014/main" id="{DBFF8FE3-94BB-3F4E-F679-FDC1B6B943C1}"/>
                </a:ext>
              </a:extLst>
            </p:cNvPr>
            <p:cNvSpPr txBox="1"/>
            <p:nvPr/>
          </p:nvSpPr>
          <p:spPr>
            <a:xfrm>
              <a:off x="7464852" y="1956951"/>
              <a:ext cx="2632460" cy="656118"/>
            </a:xfrm>
            <a:prstGeom prst="rect">
              <a:avLst/>
            </a:prstGeom>
            <a:noFill/>
          </p:spPr>
          <p:txBody>
            <a:bodyPr wrap="square" rtlCol="0">
              <a:spAutoFit/>
            </a:bodyPr>
            <a:lstStyle/>
            <a:p>
              <a:pPr algn="ctr"/>
              <a:r>
                <a:rPr lang="en-US" dirty="0">
                  <a:solidFill>
                    <a:srgbClr val="FF0000"/>
                  </a:solidFill>
                  <a:latin typeface="Dreaming Outloud Pro" panose="03050502040302030504" pitchFamily="66" charset="0"/>
                  <a:cs typeface="Dreaming Outloud Pro" panose="03050502040302030504" pitchFamily="66" charset="0"/>
                </a:rPr>
                <a:t>developing context-specific policy  </a:t>
              </a:r>
            </a:p>
          </p:txBody>
        </p:sp>
        <p:cxnSp>
          <p:nvCxnSpPr>
            <p:cNvPr id="42" name="Connector: Curved 41">
              <a:extLst>
                <a:ext uri="{FF2B5EF4-FFF2-40B4-BE49-F238E27FC236}">
                  <a16:creationId xmlns:a16="http://schemas.microsoft.com/office/drawing/2014/main" id="{656A790E-3588-2918-1D5C-3CD289EBA6E5}"/>
                </a:ext>
              </a:extLst>
            </p:cNvPr>
            <p:cNvCxnSpPr>
              <a:cxnSpLocks/>
            </p:cNvCxnSpPr>
            <p:nvPr/>
          </p:nvCxnSpPr>
          <p:spPr>
            <a:xfrm rot="16200000" flipV="1">
              <a:off x="8285201" y="1678229"/>
              <a:ext cx="321627" cy="295501"/>
            </a:xfrm>
            <a:prstGeom prst="curvedConnector3">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5" name="Group 44" descr="Action arena is where behavior occurs, contect includes areas in which factors influence decisions/behaviors, and interactions are where researchers see patterns and what outcomes occur">
            <a:extLst>
              <a:ext uri="{FF2B5EF4-FFF2-40B4-BE49-F238E27FC236}">
                <a16:creationId xmlns:a16="http://schemas.microsoft.com/office/drawing/2014/main" id="{904CA51A-F723-8361-EAA8-D01FBA204719}"/>
              </a:ext>
            </a:extLst>
          </p:cNvPr>
          <p:cNvGrpSpPr/>
          <p:nvPr/>
        </p:nvGrpSpPr>
        <p:grpSpPr>
          <a:xfrm>
            <a:off x="1026851" y="2204663"/>
            <a:ext cx="10872706" cy="3782893"/>
            <a:chOff x="1657592" y="1689681"/>
            <a:chExt cx="8813763" cy="4534136"/>
          </a:xfrm>
        </p:grpSpPr>
        <p:cxnSp>
          <p:nvCxnSpPr>
            <p:cNvPr id="6" name="Straight Arrow Connector 5">
              <a:extLst>
                <a:ext uri="{FF2B5EF4-FFF2-40B4-BE49-F238E27FC236}">
                  <a16:creationId xmlns:a16="http://schemas.microsoft.com/office/drawing/2014/main" id="{548BC9EC-C88C-F5A0-892C-8336F2AC16B6}"/>
                </a:ext>
              </a:extLst>
            </p:cNvPr>
            <p:cNvCxnSpPr>
              <a:cxnSpLocks/>
              <a:stCxn id="30" idx="1"/>
              <a:endCxn id="28" idx="3"/>
            </p:cNvCxnSpPr>
            <p:nvPr/>
          </p:nvCxnSpPr>
          <p:spPr>
            <a:xfrm flipH="1" flipV="1">
              <a:off x="8443759" y="4064818"/>
              <a:ext cx="422831" cy="794291"/>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C0271CDA-35A1-8A00-7C38-69B53863F3CD}"/>
                </a:ext>
              </a:extLst>
            </p:cNvPr>
            <p:cNvCxnSpPr>
              <a:cxnSpLocks/>
              <a:stCxn id="30" idx="1"/>
              <a:endCxn id="26" idx="3"/>
            </p:cNvCxnSpPr>
            <p:nvPr/>
          </p:nvCxnSpPr>
          <p:spPr>
            <a:xfrm flipH="1">
              <a:off x="8195436" y="4859109"/>
              <a:ext cx="671154" cy="704668"/>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0B35FADA-78E8-6C22-6CE1-0209E033F3D6}"/>
                </a:ext>
              </a:extLst>
            </p:cNvPr>
            <p:cNvSpPr/>
            <p:nvPr/>
          </p:nvSpPr>
          <p:spPr>
            <a:xfrm>
              <a:off x="1657592" y="2390586"/>
              <a:ext cx="2055532" cy="3265280"/>
            </a:xfrm>
            <a:prstGeom prst="rect">
              <a:avLst/>
            </a:prstGeom>
            <a:solidFill>
              <a:schemeClr val="accent1">
                <a:lumMod val="20000"/>
                <a:lumOff val="80000"/>
              </a:schemeClr>
            </a:solidFill>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latin typeface="Futura PT Book" panose="020B0502020204020303" pitchFamily="34" charset="0"/>
              </a:endParaRPr>
            </a:p>
          </p:txBody>
        </p:sp>
        <p:sp>
          <p:nvSpPr>
            <p:cNvPr id="9" name="Rectangle: Rounded Corners 8">
              <a:extLst>
                <a:ext uri="{FF2B5EF4-FFF2-40B4-BE49-F238E27FC236}">
                  <a16:creationId xmlns:a16="http://schemas.microsoft.com/office/drawing/2014/main" id="{9821278F-09F1-3D97-2DA1-E3136037AD95}"/>
                </a:ext>
              </a:extLst>
            </p:cNvPr>
            <p:cNvSpPr/>
            <p:nvPr/>
          </p:nvSpPr>
          <p:spPr>
            <a:xfrm>
              <a:off x="1798537" y="2530901"/>
              <a:ext cx="1747195" cy="775912"/>
            </a:xfrm>
            <a:prstGeom prst="roundRect">
              <a:avLst/>
            </a:prstGeom>
            <a:solidFill>
              <a:schemeClr val="bg1"/>
            </a:solidFill>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lumMod val="75000"/>
                    </a:schemeClr>
                  </a:solidFill>
                  <a:latin typeface="Futura PT Book" panose="020B0502020204020303" pitchFamily="34" charset="0"/>
                </a:rPr>
                <a:t>Biophysical conditions</a:t>
              </a:r>
            </a:p>
          </p:txBody>
        </p:sp>
        <p:sp>
          <p:nvSpPr>
            <p:cNvPr id="10" name="Rectangle: Rounded Corners 9">
              <a:extLst>
                <a:ext uri="{FF2B5EF4-FFF2-40B4-BE49-F238E27FC236}">
                  <a16:creationId xmlns:a16="http://schemas.microsoft.com/office/drawing/2014/main" id="{C24A3601-35D3-C292-E932-17BBD8DE1902}"/>
                </a:ext>
              </a:extLst>
            </p:cNvPr>
            <p:cNvSpPr/>
            <p:nvPr/>
          </p:nvSpPr>
          <p:spPr>
            <a:xfrm>
              <a:off x="1829026" y="4695135"/>
              <a:ext cx="1716706" cy="775912"/>
            </a:xfrm>
            <a:prstGeom prst="roundRect">
              <a:avLst/>
            </a:prstGeom>
            <a:solidFill>
              <a:schemeClr val="bg1"/>
            </a:solidFill>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lumMod val="75000"/>
                    </a:schemeClr>
                  </a:solidFill>
                  <a:latin typeface="Futura PT Book" panose="020B0502020204020303" pitchFamily="34" charset="0"/>
                </a:rPr>
                <a:t>Rules-in-Use</a:t>
              </a:r>
            </a:p>
          </p:txBody>
        </p:sp>
        <p:sp>
          <p:nvSpPr>
            <p:cNvPr id="11" name="Rectangle: Rounded Corners 10">
              <a:extLst>
                <a:ext uri="{FF2B5EF4-FFF2-40B4-BE49-F238E27FC236}">
                  <a16:creationId xmlns:a16="http://schemas.microsoft.com/office/drawing/2014/main" id="{C4A83F5A-2C3F-8B90-165E-E4FA26727393}"/>
                </a:ext>
              </a:extLst>
            </p:cNvPr>
            <p:cNvSpPr/>
            <p:nvPr/>
          </p:nvSpPr>
          <p:spPr>
            <a:xfrm>
              <a:off x="1800453" y="3471154"/>
              <a:ext cx="1747195" cy="1063286"/>
            </a:xfrm>
            <a:prstGeom prst="roundRect">
              <a:avLst/>
            </a:prstGeom>
            <a:solidFill>
              <a:schemeClr val="bg1"/>
            </a:solidFill>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800"/>
                </a:lnSpc>
              </a:pPr>
              <a:r>
                <a:rPr lang="en-US" b="1" dirty="0">
                  <a:solidFill>
                    <a:schemeClr val="accent1">
                      <a:lumMod val="75000"/>
                    </a:schemeClr>
                  </a:solidFill>
                  <a:latin typeface="Futura PT Book" panose="020B0502020204020303" pitchFamily="34" charset="0"/>
                </a:rPr>
                <a:t>Characteristics of the community</a:t>
              </a:r>
            </a:p>
          </p:txBody>
        </p:sp>
        <p:grpSp>
          <p:nvGrpSpPr>
            <p:cNvPr id="12" name="Group 11">
              <a:extLst>
                <a:ext uri="{FF2B5EF4-FFF2-40B4-BE49-F238E27FC236}">
                  <a16:creationId xmlns:a16="http://schemas.microsoft.com/office/drawing/2014/main" id="{B88EBE7A-7E54-55E6-47AB-39AC93CE76AB}"/>
                </a:ext>
              </a:extLst>
            </p:cNvPr>
            <p:cNvGrpSpPr/>
            <p:nvPr/>
          </p:nvGrpSpPr>
          <p:grpSpPr>
            <a:xfrm>
              <a:off x="4003599" y="3124667"/>
              <a:ext cx="1687373" cy="2115436"/>
              <a:chOff x="3324805" y="1662973"/>
              <a:chExt cx="1102080" cy="1322824"/>
            </a:xfrm>
          </p:grpSpPr>
          <p:sp>
            <p:nvSpPr>
              <p:cNvPr id="32" name="Rectangle 31">
                <a:extLst>
                  <a:ext uri="{FF2B5EF4-FFF2-40B4-BE49-F238E27FC236}">
                    <a16:creationId xmlns:a16="http://schemas.microsoft.com/office/drawing/2014/main" id="{86C2D661-2DFD-EF0B-22FE-780535B4DAF3}"/>
                  </a:ext>
                </a:extLst>
              </p:cNvPr>
              <p:cNvSpPr/>
              <p:nvPr/>
            </p:nvSpPr>
            <p:spPr>
              <a:xfrm>
                <a:off x="3324805" y="1662973"/>
                <a:ext cx="1102080" cy="1322824"/>
              </a:xfrm>
              <a:prstGeom prst="rect">
                <a:avLst/>
              </a:prstGeom>
              <a:solidFill>
                <a:schemeClr val="accent1">
                  <a:lumMod val="20000"/>
                  <a:lumOff val="80000"/>
                </a:schemeClr>
              </a:solidFill>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latin typeface="Futura PT Book" panose="020B0502020204020303" pitchFamily="34" charset="0"/>
                </a:endParaRPr>
              </a:p>
            </p:txBody>
          </p:sp>
          <p:sp>
            <p:nvSpPr>
              <p:cNvPr id="33" name="Rectangle: Rounded Corners 32">
                <a:extLst>
                  <a:ext uri="{FF2B5EF4-FFF2-40B4-BE49-F238E27FC236}">
                    <a16:creationId xmlns:a16="http://schemas.microsoft.com/office/drawing/2014/main" id="{48623F14-033E-59B5-2331-BCD969AA15E5}"/>
                  </a:ext>
                </a:extLst>
              </p:cNvPr>
              <p:cNvSpPr/>
              <p:nvPr/>
            </p:nvSpPr>
            <p:spPr>
              <a:xfrm>
                <a:off x="3436769" y="1778148"/>
                <a:ext cx="864639" cy="485193"/>
              </a:xfrm>
              <a:prstGeom prst="roundRect">
                <a:avLst/>
              </a:prstGeom>
              <a:solidFill>
                <a:schemeClr val="bg1"/>
              </a:solidFill>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lumMod val="75000"/>
                      </a:schemeClr>
                    </a:solidFill>
                    <a:latin typeface="Futura PT Book" panose="020B0502020204020303" pitchFamily="34" charset="0"/>
                  </a:rPr>
                  <a:t>Actors</a:t>
                </a:r>
              </a:p>
            </p:txBody>
          </p:sp>
          <p:sp>
            <p:nvSpPr>
              <p:cNvPr id="34" name="Rectangle: Rounded Corners 33">
                <a:extLst>
                  <a:ext uri="{FF2B5EF4-FFF2-40B4-BE49-F238E27FC236}">
                    <a16:creationId xmlns:a16="http://schemas.microsoft.com/office/drawing/2014/main" id="{F015F10D-48EA-01BA-DC4D-B20C989FB087}"/>
                  </a:ext>
                </a:extLst>
              </p:cNvPr>
              <p:cNvSpPr/>
              <p:nvPr/>
            </p:nvSpPr>
            <p:spPr>
              <a:xfrm>
                <a:off x="3455433" y="2345107"/>
                <a:ext cx="864639" cy="485193"/>
              </a:xfrm>
              <a:prstGeom prst="roundRect">
                <a:avLst/>
              </a:prstGeom>
              <a:solidFill>
                <a:schemeClr val="bg1"/>
              </a:solidFill>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lumMod val="75000"/>
                      </a:schemeClr>
                    </a:solidFill>
                    <a:latin typeface="Futura PT Book" panose="020B0502020204020303" pitchFamily="34" charset="0"/>
                  </a:rPr>
                  <a:t>Action </a:t>
                </a:r>
              </a:p>
              <a:p>
                <a:pPr algn="ctr"/>
                <a:r>
                  <a:rPr lang="en-US" b="1" dirty="0">
                    <a:solidFill>
                      <a:schemeClr val="accent1">
                        <a:lumMod val="75000"/>
                      </a:schemeClr>
                    </a:solidFill>
                    <a:latin typeface="Futura PT Book" panose="020B0502020204020303" pitchFamily="34" charset="0"/>
                  </a:rPr>
                  <a:t>Situations </a:t>
                </a:r>
              </a:p>
            </p:txBody>
          </p:sp>
        </p:grpSp>
        <p:grpSp>
          <p:nvGrpSpPr>
            <p:cNvPr id="13" name="Group 12">
              <a:extLst>
                <a:ext uri="{FF2B5EF4-FFF2-40B4-BE49-F238E27FC236}">
                  <a16:creationId xmlns:a16="http://schemas.microsoft.com/office/drawing/2014/main" id="{5B738533-3217-FD90-F520-49A39ACD4038}"/>
                </a:ext>
              </a:extLst>
            </p:cNvPr>
            <p:cNvGrpSpPr/>
            <p:nvPr/>
          </p:nvGrpSpPr>
          <p:grpSpPr>
            <a:xfrm>
              <a:off x="8866590" y="4366486"/>
              <a:ext cx="1604765" cy="985245"/>
              <a:chOff x="4718169" y="2220410"/>
              <a:chExt cx="951532" cy="616093"/>
            </a:xfrm>
          </p:grpSpPr>
          <p:sp>
            <p:nvSpPr>
              <p:cNvPr id="30" name="Rectangle 29">
                <a:extLst>
                  <a:ext uri="{FF2B5EF4-FFF2-40B4-BE49-F238E27FC236}">
                    <a16:creationId xmlns:a16="http://schemas.microsoft.com/office/drawing/2014/main" id="{372DF1A7-245D-067B-2CD7-9430BA393F31}"/>
                  </a:ext>
                </a:extLst>
              </p:cNvPr>
              <p:cNvSpPr/>
              <p:nvPr/>
            </p:nvSpPr>
            <p:spPr>
              <a:xfrm>
                <a:off x="4718169" y="2220410"/>
                <a:ext cx="951532" cy="616093"/>
              </a:xfrm>
              <a:prstGeom prst="rect">
                <a:avLst/>
              </a:prstGeom>
              <a:solidFill>
                <a:schemeClr val="accent1">
                  <a:lumMod val="20000"/>
                  <a:lumOff val="80000"/>
                </a:schemeClr>
              </a:solidFill>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latin typeface="Futura PT Book" panose="020B0502020204020303" pitchFamily="34" charset="0"/>
                </a:endParaRPr>
              </a:p>
            </p:txBody>
          </p:sp>
          <p:sp>
            <p:nvSpPr>
              <p:cNvPr id="31" name="Rectangle: Rounded Corners 30">
                <a:extLst>
                  <a:ext uri="{FF2B5EF4-FFF2-40B4-BE49-F238E27FC236}">
                    <a16:creationId xmlns:a16="http://schemas.microsoft.com/office/drawing/2014/main" id="{D7B77299-6370-34FE-B47F-421A794F5250}"/>
                  </a:ext>
                </a:extLst>
              </p:cNvPr>
              <p:cNvSpPr/>
              <p:nvPr/>
            </p:nvSpPr>
            <p:spPr>
              <a:xfrm>
                <a:off x="4806976" y="2285860"/>
                <a:ext cx="794148" cy="485193"/>
              </a:xfrm>
              <a:prstGeom prst="roundRect">
                <a:avLst/>
              </a:prstGeom>
              <a:solidFill>
                <a:schemeClr val="bg1"/>
              </a:solidFill>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800"/>
                  </a:lnSpc>
                </a:pPr>
                <a:r>
                  <a:rPr lang="en-US" b="1" dirty="0">
                    <a:solidFill>
                      <a:schemeClr val="accent1">
                        <a:lumMod val="75000"/>
                      </a:schemeClr>
                    </a:solidFill>
                    <a:latin typeface="Futura PT Book" panose="020B0502020204020303" pitchFamily="34" charset="0"/>
                  </a:rPr>
                  <a:t>Evaluative criteria</a:t>
                </a:r>
              </a:p>
            </p:txBody>
          </p:sp>
        </p:grpSp>
        <p:grpSp>
          <p:nvGrpSpPr>
            <p:cNvPr id="14" name="Group 13">
              <a:extLst>
                <a:ext uri="{FF2B5EF4-FFF2-40B4-BE49-F238E27FC236}">
                  <a16:creationId xmlns:a16="http://schemas.microsoft.com/office/drawing/2014/main" id="{0A56BAD4-891D-5841-3156-773CC9A38103}"/>
                </a:ext>
              </a:extLst>
            </p:cNvPr>
            <p:cNvGrpSpPr/>
            <p:nvPr/>
          </p:nvGrpSpPr>
          <p:grpSpPr>
            <a:xfrm>
              <a:off x="6396186" y="3355839"/>
              <a:ext cx="2047573" cy="1417957"/>
              <a:chOff x="4667341" y="2015143"/>
              <a:chExt cx="1192266" cy="886677"/>
            </a:xfrm>
          </p:grpSpPr>
          <p:sp>
            <p:nvSpPr>
              <p:cNvPr id="28" name="Rectangle 27">
                <a:extLst>
                  <a:ext uri="{FF2B5EF4-FFF2-40B4-BE49-F238E27FC236}">
                    <a16:creationId xmlns:a16="http://schemas.microsoft.com/office/drawing/2014/main" id="{D67278FC-A2AC-02BD-7124-ACF0EFBD2DDF}"/>
                  </a:ext>
                </a:extLst>
              </p:cNvPr>
              <p:cNvSpPr/>
              <p:nvPr/>
            </p:nvSpPr>
            <p:spPr>
              <a:xfrm>
                <a:off x="4667341" y="2015143"/>
                <a:ext cx="1192266" cy="886677"/>
              </a:xfrm>
              <a:prstGeom prst="rect">
                <a:avLst/>
              </a:prstGeom>
              <a:solidFill>
                <a:schemeClr val="accent1">
                  <a:lumMod val="20000"/>
                  <a:lumOff val="80000"/>
                </a:schemeClr>
              </a:solidFill>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latin typeface="Futura PT Book" panose="020B0502020204020303" pitchFamily="34" charset="0"/>
                </a:endParaRPr>
              </a:p>
            </p:txBody>
          </p:sp>
          <p:sp>
            <p:nvSpPr>
              <p:cNvPr id="29" name="Rectangle: Rounded Corners 28">
                <a:extLst>
                  <a:ext uri="{FF2B5EF4-FFF2-40B4-BE49-F238E27FC236}">
                    <a16:creationId xmlns:a16="http://schemas.microsoft.com/office/drawing/2014/main" id="{DF907880-BE96-C554-792F-42B93998C884}"/>
                  </a:ext>
                </a:extLst>
              </p:cNvPr>
              <p:cNvSpPr/>
              <p:nvPr/>
            </p:nvSpPr>
            <p:spPr>
              <a:xfrm>
                <a:off x="4710513" y="2087252"/>
                <a:ext cx="1118906" cy="746483"/>
              </a:xfrm>
              <a:prstGeom prst="roundRect">
                <a:avLst/>
              </a:prstGeom>
              <a:solidFill>
                <a:schemeClr val="bg1"/>
              </a:solidFill>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100"/>
                  </a:lnSpc>
                </a:pPr>
                <a:endParaRPr lang="en-US" b="1" dirty="0">
                  <a:solidFill>
                    <a:schemeClr val="accent1">
                      <a:lumMod val="75000"/>
                    </a:schemeClr>
                  </a:solidFill>
                  <a:latin typeface="Futura PT Book" panose="020B0502020204020303" pitchFamily="34" charset="0"/>
                </a:endParaRPr>
              </a:p>
              <a:p>
                <a:pPr algn="ctr">
                  <a:lnSpc>
                    <a:spcPts val="1100"/>
                  </a:lnSpc>
                </a:pPr>
                <a:r>
                  <a:rPr lang="en-US" b="1" dirty="0">
                    <a:solidFill>
                      <a:schemeClr val="accent1">
                        <a:lumMod val="75000"/>
                      </a:schemeClr>
                    </a:solidFill>
                    <a:latin typeface="Futura PT Book" panose="020B0502020204020303" pitchFamily="34" charset="0"/>
                  </a:rPr>
                  <a:t>Information flow</a:t>
                </a:r>
                <a:endParaRPr lang="en-US" sz="500" b="1" dirty="0">
                  <a:solidFill>
                    <a:schemeClr val="accent1">
                      <a:lumMod val="75000"/>
                    </a:schemeClr>
                  </a:solidFill>
                  <a:latin typeface="Futura PT Book" panose="020B0502020204020303" pitchFamily="34" charset="0"/>
                </a:endParaRPr>
              </a:p>
              <a:p>
                <a:pPr algn="ctr">
                  <a:lnSpc>
                    <a:spcPts val="1100"/>
                  </a:lnSpc>
                </a:pPr>
                <a:endParaRPr lang="en-US" sz="500" b="1" dirty="0">
                  <a:solidFill>
                    <a:schemeClr val="accent1">
                      <a:lumMod val="75000"/>
                    </a:schemeClr>
                  </a:solidFill>
                  <a:latin typeface="Futura PT Book" panose="020B0502020204020303" pitchFamily="34" charset="0"/>
                </a:endParaRPr>
              </a:p>
              <a:p>
                <a:pPr algn="ctr">
                  <a:lnSpc>
                    <a:spcPts val="1800"/>
                  </a:lnSpc>
                </a:pPr>
                <a:r>
                  <a:rPr lang="en-US" b="1" dirty="0">
                    <a:solidFill>
                      <a:schemeClr val="accent1">
                        <a:lumMod val="75000"/>
                      </a:schemeClr>
                    </a:solidFill>
                    <a:latin typeface="Futura PT Book" panose="020B0502020204020303" pitchFamily="34" charset="0"/>
                  </a:rPr>
                  <a:t>Learning conditions </a:t>
                </a:r>
              </a:p>
            </p:txBody>
          </p:sp>
        </p:grpSp>
        <p:cxnSp>
          <p:nvCxnSpPr>
            <p:cNvPr id="15" name="Straight Arrow Connector 14">
              <a:extLst>
                <a:ext uri="{FF2B5EF4-FFF2-40B4-BE49-F238E27FC236}">
                  <a16:creationId xmlns:a16="http://schemas.microsoft.com/office/drawing/2014/main" id="{2D70D07F-31B3-C387-6B18-108E99755DE1}"/>
                </a:ext>
              </a:extLst>
            </p:cNvPr>
            <p:cNvCxnSpPr>
              <a:cxnSpLocks/>
              <a:stCxn id="8" idx="3"/>
              <a:endCxn id="32" idx="1"/>
            </p:cNvCxnSpPr>
            <p:nvPr/>
          </p:nvCxnSpPr>
          <p:spPr>
            <a:xfrm>
              <a:off x="3713124" y="4023227"/>
              <a:ext cx="290475" cy="159158"/>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DDB4F50A-72A6-ACC1-9B94-76E6DBED1FA0}"/>
                </a:ext>
              </a:extLst>
            </p:cNvPr>
            <p:cNvCxnSpPr>
              <a:cxnSpLocks/>
              <a:stCxn id="32" idx="3"/>
              <a:endCxn id="28" idx="1"/>
            </p:cNvCxnSpPr>
            <p:nvPr/>
          </p:nvCxnSpPr>
          <p:spPr>
            <a:xfrm flipV="1">
              <a:off x="5690972" y="4064818"/>
              <a:ext cx="705213" cy="117567"/>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69AD0C94-C132-5F04-3ABE-48A069DE3DFA}"/>
                </a:ext>
              </a:extLst>
            </p:cNvPr>
            <p:cNvSpPr txBox="1"/>
            <p:nvPr/>
          </p:nvSpPr>
          <p:spPr>
            <a:xfrm>
              <a:off x="2060103" y="1689681"/>
              <a:ext cx="1250508" cy="492094"/>
            </a:xfrm>
            <a:prstGeom prst="rect">
              <a:avLst/>
            </a:prstGeom>
            <a:noFill/>
          </p:spPr>
          <p:txBody>
            <a:bodyPr wrap="none" rtlCol="0">
              <a:spAutoFit/>
            </a:bodyPr>
            <a:lstStyle/>
            <a:p>
              <a:r>
                <a:rPr lang="en-US" sz="3000" dirty="0"/>
                <a:t>Context</a:t>
              </a:r>
            </a:p>
          </p:txBody>
        </p:sp>
        <p:sp>
          <p:nvSpPr>
            <p:cNvPr id="18" name="TextBox 17">
              <a:extLst>
                <a:ext uri="{FF2B5EF4-FFF2-40B4-BE49-F238E27FC236}">
                  <a16:creationId xmlns:a16="http://schemas.microsoft.com/office/drawing/2014/main" id="{2FE1F940-1FD9-409D-17EE-6339FF81EFDA}"/>
                </a:ext>
              </a:extLst>
            </p:cNvPr>
            <p:cNvSpPr txBox="1"/>
            <p:nvPr/>
          </p:nvSpPr>
          <p:spPr>
            <a:xfrm>
              <a:off x="6593212" y="2681919"/>
              <a:ext cx="1653518" cy="664016"/>
            </a:xfrm>
            <a:prstGeom prst="rect">
              <a:avLst/>
            </a:prstGeom>
            <a:noFill/>
            <a:ln w="19050">
              <a:noFill/>
            </a:ln>
          </p:spPr>
          <p:txBody>
            <a:bodyPr wrap="none" rtlCol="0">
              <a:spAutoFit/>
            </a:bodyPr>
            <a:lstStyle/>
            <a:p>
              <a:pPr algn="ctr"/>
              <a:r>
                <a:rPr lang="en-US" sz="3000" dirty="0"/>
                <a:t>Interactions</a:t>
              </a:r>
            </a:p>
          </p:txBody>
        </p:sp>
        <p:sp>
          <p:nvSpPr>
            <p:cNvPr id="19" name="TextBox 18">
              <a:extLst>
                <a:ext uri="{FF2B5EF4-FFF2-40B4-BE49-F238E27FC236}">
                  <a16:creationId xmlns:a16="http://schemas.microsoft.com/office/drawing/2014/main" id="{36EAE62E-9A06-5353-ECE1-132695A43C24}"/>
                </a:ext>
              </a:extLst>
            </p:cNvPr>
            <p:cNvSpPr txBox="1"/>
            <p:nvPr/>
          </p:nvSpPr>
          <p:spPr>
            <a:xfrm>
              <a:off x="3968184" y="2431417"/>
              <a:ext cx="1758202" cy="664016"/>
            </a:xfrm>
            <a:prstGeom prst="rect">
              <a:avLst/>
            </a:prstGeom>
            <a:noFill/>
          </p:spPr>
          <p:txBody>
            <a:bodyPr wrap="none" rtlCol="0">
              <a:spAutoFit/>
            </a:bodyPr>
            <a:lstStyle/>
            <a:p>
              <a:pPr algn="ctr"/>
              <a:r>
                <a:rPr lang="en-US" sz="3000" dirty="0"/>
                <a:t>Action arena</a:t>
              </a:r>
            </a:p>
          </p:txBody>
        </p:sp>
        <p:grpSp>
          <p:nvGrpSpPr>
            <p:cNvPr id="20" name="Group 19">
              <a:extLst>
                <a:ext uri="{FF2B5EF4-FFF2-40B4-BE49-F238E27FC236}">
                  <a16:creationId xmlns:a16="http://schemas.microsoft.com/office/drawing/2014/main" id="{C055A55C-F95B-37A6-F36E-FDE9737A08A7}"/>
                </a:ext>
              </a:extLst>
            </p:cNvPr>
            <p:cNvGrpSpPr/>
            <p:nvPr/>
          </p:nvGrpSpPr>
          <p:grpSpPr>
            <a:xfrm>
              <a:off x="6662921" y="5071152"/>
              <a:ext cx="1532515" cy="985245"/>
              <a:chOff x="4667342" y="2220410"/>
              <a:chExt cx="951532" cy="616093"/>
            </a:xfrm>
          </p:grpSpPr>
          <p:sp>
            <p:nvSpPr>
              <p:cNvPr id="26" name="Rectangle 25">
                <a:extLst>
                  <a:ext uri="{FF2B5EF4-FFF2-40B4-BE49-F238E27FC236}">
                    <a16:creationId xmlns:a16="http://schemas.microsoft.com/office/drawing/2014/main" id="{5647F8F0-55FB-D8F7-E07F-B6DC198AF199}"/>
                  </a:ext>
                </a:extLst>
              </p:cNvPr>
              <p:cNvSpPr/>
              <p:nvPr/>
            </p:nvSpPr>
            <p:spPr>
              <a:xfrm>
                <a:off x="4667342" y="2220410"/>
                <a:ext cx="951532" cy="616093"/>
              </a:xfrm>
              <a:prstGeom prst="rect">
                <a:avLst/>
              </a:prstGeom>
              <a:solidFill>
                <a:schemeClr val="accent1">
                  <a:lumMod val="20000"/>
                  <a:lumOff val="80000"/>
                </a:schemeClr>
              </a:solidFill>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latin typeface="Futura PT Book" panose="020B0502020204020303" pitchFamily="34" charset="0"/>
                </a:endParaRPr>
              </a:p>
            </p:txBody>
          </p:sp>
          <p:sp>
            <p:nvSpPr>
              <p:cNvPr id="27" name="Rectangle: Rounded Corners 26">
                <a:extLst>
                  <a:ext uri="{FF2B5EF4-FFF2-40B4-BE49-F238E27FC236}">
                    <a16:creationId xmlns:a16="http://schemas.microsoft.com/office/drawing/2014/main" id="{3EB63AF3-8880-0885-2329-74FB61B14246}"/>
                  </a:ext>
                </a:extLst>
              </p:cNvPr>
              <p:cNvSpPr/>
              <p:nvPr/>
            </p:nvSpPr>
            <p:spPr>
              <a:xfrm>
                <a:off x="4718169" y="2285727"/>
                <a:ext cx="794148" cy="485193"/>
              </a:xfrm>
              <a:prstGeom prst="roundRect">
                <a:avLst/>
              </a:prstGeom>
              <a:solidFill>
                <a:schemeClr val="bg1"/>
              </a:solidFill>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lumMod val="75000"/>
                      </a:schemeClr>
                    </a:solidFill>
                    <a:latin typeface="Futura PT Book" panose="020B0502020204020303" pitchFamily="34" charset="0"/>
                  </a:rPr>
                  <a:t>Outcomes </a:t>
                </a:r>
              </a:p>
            </p:txBody>
          </p:sp>
        </p:grpSp>
        <p:cxnSp>
          <p:nvCxnSpPr>
            <p:cNvPr id="21" name="Connector: Elbow 20">
              <a:extLst>
                <a:ext uri="{FF2B5EF4-FFF2-40B4-BE49-F238E27FC236}">
                  <a16:creationId xmlns:a16="http://schemas.microsoft.com/office/drawing/2014/main" id="{B261C2E1-8FA1-7BD0-3B45-46B65D51CC27}"/>
                </a:ext>
              </a:extLst>
            </p:cNvPr>
            <p:cNvCxnSpPr>
              <a:cxnSpLocks/>
              <a:stCxn id="26" idx="2"/>
              <a:endCxn id="8" idx="2"/>
            </p:cNvCxnSpPr>
            <p:nvPr/>
          </p:nvCxnSpPr>
          <p:spPr>
            <a:xfrm rot="5400000" flipH="1">
              <a:off x="4857004" y="3484222"/>
              <a:ext cx="400530" cy="4743821"/>
            </a:xfrm>
            <a:prstGeom prst="bentConnector3">
              <a:avLst>
                <a:gd name="adj1" fmla="val -68409"/>
              </a:avLst>
            </a:prstGeom>
            <a:ln w="38100">
              <a:solidFill>
                <a:schemeClr val="tx1"/>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3954CF3B-A9B1-0287-E6A7-3F8E4A4AB15A}"/>
                </a:ext>
              </a:extLst>
            </p:cNvPr>
            <p:cNvCxnSpPr>
              <a:cxnSpLocks/>
            </p:cNvCxnSpPr>
            <p:nvPr/>
          </p:nvCxnSpPr>
          <p:spPr>
            <a:xfrm flipV="1">
              <a:off x="4836938" y="5210259"/>
              <a:ext cx="10347" cy="1013558"/>
            </a:xfrm>
            <a:prstGeom prst="straightConnector1">
              <a:avLst/>
            </a:prstGeom>
            <a:ln w="38100">
              <a:solidFill>
                <a:schemeClr val="tx1"/>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FD0B066F-66F3-AB4C-FC56-C40E114DEC37}"/>
                </a:ext>
              </a:extLst>
            </p:cNvPr>
            <p:cNvCxnSpPr>
              <a:cxnSpLocks/>
            </p:cNvCxnSpPr>
            <p:nvPr/>
          </p:nvCxnSpPr>
          <p:spPr>
            <a:xfrm>
              <a:off x="5683079" y="4366486"/>
              <a:ext cx="714956" cy="0"/>
            </a:xfrm>
            <a:prstGeom prst="straightConnector1">
              <a:avLst/>
            </a:prstGeom>
            <a:ln w="38100">
              <a:solidFill>
                <a:schemeClr val="tx1"/>
              </a:solidFill>
              <a:prstDash val="sysDot"/>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F464E89F-7DA6-A941-8F7A-2D3A304E5979}"/>
                </a:ext>
              </a:extLst>
            </p:cNvPr>
            <p:cNvCxnSpPr>
              <a:cxnSpLocks/>
              <a:stCxn id="28" idx="2"/>
              <a:endCxn id="26" idx="0"/>
            </p:cNvCxnSpPr>
            <p:nvPr/>
          </p:nvCxnSpPr>
          <p:spPr>
            <a:xfrm>
              <a:off x="7419973" y="4773796"/>
              <a:ext cx="9206" cy="297356"/>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772886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F9802FA-5A66-5D0B-1CC8-6FD56454AF2F}"/>
              </a:ext>
            </a:extLst>
          </p:cNvPr>
          <p:cNvSpPr>
            <a:spLocks noGrp="1"/>
          </p:cNvSpPr>
          <p:nvPr>
            <p:ph type="sldNum" sz="quarter" idx="12"/>
          </p:nvPr>
        </p:nvSpPr>
        <p:spPr>
          <a:xfrm>
            <a:off x="9133114" y="6356350"/>
            <a:ext cx="2743200" cy="365125"/>
          </a:xfrm>
        </p:spPr>
        <p:txBody>
          <a:bodyPr/>
          <a:lstStyle/>
          <a:p>
            <a:fld id="{856227B3-BD4B-B146-9DD9-5D91D71F00EA}" type="slidenum">
              <a:rPr lang="en-US" smtClean="0"/>
              <a:t>8</a:t>
            </a:fld>
            <a:endParaRPr lang="en-US"/>
          </a:p>
        </p:txBody>
      </p:sp>
      <p:sp>
        <p:nvSpPr>
          <p:cNvPr id="2" name="Title 1">
            <a:extLst>
              <a:ext uri="{FF2B5EF4-FFF2-40B4-BE49-F238E27FC236}">
                <a16:creationId xmlns:a16="http://schemas.microsoft.com/office/drawing/2014/main" id="{879F7C3C-3538-F0BF-3C98-F1479D30F5E4}"/>
              </a:ext>
            </a:extLst>
          </p:cNvPr>
          <p:cNvSpPr>
            <a:spLocks noGrp="1"/>
          </p:cNvSpPr>
          <p:nvPr>
            <p:ph type="title"/>
          </p:nvPr>
        </p:nvSpPr>
        <p:spPr>
          <a:xfrm>
            <a:off x="2298640" y="545748"/>
            <a:ext cx="8249265" cy="1281113"/>
          </a:xfrm>
        </p:spPr>
        <p:txBody>
          <a:bodyPr>
            <a:normAutofit/>
          </a:bodyPr>
          <a:lstStyle/>
          <a:p>
            <a:pPr algn="ctr"/>
            <a:r>
              <a:rPr lang="en-US" sz="3600" b="1" dirty="0">
                <a:latin typeface="+mn-lt"/>
              </a:rPr>
              <a:t>Watch the Video Tutorial</a:t>
            </a:r>
            <a:br>
              <a:rPr lang="en-US" dirty="0"/>
            </a:br>
            <a:r>
              <a:rPr lang="en-US" sz="20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Building the Basics Part 1: Socio-Environmental Systems as Complex Adaptive Systems</a:t>
            </a:r>
            <a:endParaRPr lang="en-US" sz="1800" dirty="0"/>
          </a:p>
        </p:txBody>
      </p:sp>
      <p:sp>
        <p:nvSpPr>
          <p:cNvPr id="5" name="TextBox 4">
            <a:extLst>
              <a:ext uri="{FF2B5EF4-FFF2-40B4-BE49-F238E27FC236}">
                <a16:creationId xmlns:a16="http://schemas.microsoft.com/office/drawing/2014/main" id="{4194342F-2E8A-CE68-7830-C8EE3D5D0B17}"/>
              </a:ext>
            </a:extLst>
          </p:cNvPr>
          <p:cNvSpPr txBox="1"/>
          <p:nvPr/>
        </p:nvSpPr>
        <p:spPr>
          <a:xfrm>
            <a:off x="762702" y="1657124"/>
            <a:ext cx="5660571" cy="2778133"/>
          </a:xfrm>
          <a:prstGeom prst="rect">
            <a:avLst/>
          </a:prstGeom>
          <a:noFill/>
        </p:spPr>
        <p:txBody>
          <a:bodyPr wrap="square" rtlCol="0">
            <a:spAutoFit/>
          </a:bodyPr>
          <a:lstStyle/>
          <a:p>
            <a:pPr lvl="1">
              <a:lnSpc>
                <a:spcPct val="107000"/>
              </a:lnSpc>
            </a:pPr>
            <a:r>
              <a:rPr lang="en-US" sz="2400" b="1" kern="100" dirty="0">
                <a:latin typeface="Calibri" panose="020F0502020204030204" pitchFamily="34" charset="0"/>
                <a:ea typeface="Calibri" panose="020F0502020204030204" pitchFamily="34" charset="0"/>
                <a:cs typeface="Times New Roman" panose="02020603050405020304" pitchFamily="18" charset="0"/>
              </a:rPr>
              <a:t>Key Terms:</a:t>
            </a:r>
          </a:p>
          <a:p>
            <a:pPr marL="752475" marR="0" lvl="1" indent="-295275">
              <a:lnSpc>
                <a:spcPct val="107000"/>
              </a:lnSpc>
              <a:spcBef>
                <a:spcPts val="0"/>
              </a:spcBef>
              <a:spcAft>
                <a:spcPts val="0"/>
              </a:spcAft>
              <a:buFont typeface="+mj-lt"/>
              <a:buAutoNum type="alphaLcPeriod"/>
            </a:pPr>
            <a:r>
              <a:rPr lang="en-US" sz="2000" kern="100" dirty="0">
                <a:latin typeface="Calibri" panose="020F0502020204030204" pitchFamily="34" charset="0"/>
                <a:ea typeface="Calibri" panose="020F0502020204030204" pitchFamily="34" charset="0"/>
                <a:cs typeface="Times New Roman" panose="02020603050405020304" pitchFamily="18" charset="0"/>
              </a:rPr>
              <a:t>System boundaries, subsystems</a:t>
            </a:r>
          </a:p>
          <a:p>
            <a:pPr marL="752475" marR="0" lvl="1" indent="-295275">
              <a:lnSpc>
                <a:spcPct val="107000"/>
              </a:lnSpc>
              <a:spcBef>
                <a:spcPts val="0"/>
              </a:spcBef>
              <a:spcAft>
                <a:spcPts val="0"/>
              </a:spcAft>
              <a:buFont typeface="+mj-lt"/>
              <a:buAutoNum type="alphaLcPeriod"/>
            </a:pPr>
            <a:r>
              <a:rPr lang="en-US" sz="2000" kern="100" dirty="0">
                <a:latin typeface="Calibri" panose="020F0502020204030204" pitchFamily="34" charset="0"/>
                <a:ea typeface="Calibri" panose="020F0502020204030204" pitchFamily="34" charset="0"/>
                <a:cs typeface="Times New Roman" panose="02020603050405020304" pitchFamily="18" charset="0"/>
              </a:rPr>
              <a:t>Components, interactions, feedbacks (positive &amp; negative)</a:t>
            </a:r>
          </a:p>
          <a:p>
            <a:pPr marL="752475" marR="0" lvl="1" indent="-295275">
              <a:lnSpc>
                <a:spcPct val="107000"/>
              </a:lnSpc>
              <a:spcBef>
                <a:spcPts val="0"/>
              </a:spcBef>
              <a:spcAft>
                <a:spcPts val="0"/>
              </a:spcAft>
              <a:buFont typeface="+mj-lt"/>
              <a:buAutoNum type="alphaLcPeriod"/>
            </a:pPr>
            <a:r>
              <a:rPr lang="en-US" sz="2000" kern="100" dirty="0">
                <a:latin typeface="Calibri" panose="020F0502020204030204" pitchFamily="34" charset="0"/>
                <a:ea typeface="Calibri" panose="020F0502020204030204" pitchFamily="34" charset="0"/>
                <a:cs typeface="Times New Roman" panose="02020603050405020304" pitchFamily="18" charset="0"/>
              </a:rPr>
              <a:t>Actors (agents) and their multiple forms</a:t>
            </a:r>
          </a:p>
          <a:p>
            <a:pPr marL="752475" marR="0" lvl="1" indent="-295275">
              <a:lnSpc>
                <a:spcPct val="107000"/>
              </a:lnSpc>
              <a:spcBef>
                <a:spcPts val="0"/>
              </a:spcBef>
              <a:spcAft>
                <a:spcPts val="0"/>
              </a:spcAft>
              <a:buFont typeface="+mj-lt"/>
              <a:buAutoNum type="alphaLcPeriod"/>
            </a:pPr>
            <a:r>
              <a:rPr lang="en-US" sz="2000" kern="100" dirty="0">
                <a:latin typeface="Calibri" panose="020F0502020204030204" pitchFamily="34" charset="0"/>
                <a:ea typeface="Calibri" panose="020F0502020204030204" pitchFamily="34" charset="0"/>
                <a:cs typeface="Times New Roman" panose="02020603050405020304" pitchFamily="18" charset="0"/>
              </a:rPr>
              <a:t>Scale – temporal and spatial</a:t>
            </a:r>
          </a:p>
          <a:p>
            <a:pPr marL="752475" marR="0" lvl="1" indent="-295275">
              <a:lnSpc>
                <a:spcPct val="107000"/>
              </a:lnSpc>
              <a:spcBef>
                <a:spcPts val="0"/>
              </a:spcBef>
              <a:spcAft>
                <a:spcPts val="0"/>
              </a:spcAft>
              <a:buFont typeface="+mj-lt"/>
              <a:buAutoNum type="alphaLcPeriod"/>
            </a:pPr>
            <a:r>
              <a:rPr lang="en-US" sz="2000" kern="100" dirty="0">
                <a:latin typeface="Calibri" panose="020F0502020204030204" pitchFamily="34" charset="0"/>
                <a:ea typeface="Calibri" panose="020F0502020204030204" pitchFamily="34" charset="0"/>
                <a:cs typeface="Times New Roman" panose="02020603050405020304" pitchFamily="18" charset="0"/>
              </a:rPr>
              <a:t>Dynamics’ emergent behavior </a:t>
            </a:r>
          </a:p>
          <a:p>
            <a:pPr marL="752475" marR="0" lvl="1" indent="-295275">
              <a:lnSpc>
                <a:spcPct val="107000"/>
              </a:lnSpc>
              <a:spcBef>
                <a:spcPts val="0"/>
              </a:spcBef>
              <a:spcAft>
                <a:spcPts val="0"/>
              </a:spcAft>
              <a:buFont typeface="+mj-lt"/>
              <a:buAutoNum type="alphaLcPeriod"/>
            </a:pPr>
            <a:r>
              <a:rPr lang="en-US" sz="2000" kern="100" dirty="0">
                <a:latin typeface="Calibri" panose="020F0502020204030204" pitchFamily="34" charset="0"/>
                <a:ea typeface="Calibri" panose="020F0502020204030204" pitchFamily="34" charset="0"/>
                <a:cs typeface="Times New Roman" panose="02020603050405020304" pitchFamily="18" charset="0"/>
              </a:rPr>
              <a:t>System </a:t>
            </a:r>
            <a:r>
              <a:rPr lang="en-US" sz="2000" dirty="0">
                <a:latin typeface="Calibri" panose="020F0502020204030204" pitchFamily="34" charset="0"/>
                <a:ea typeface="Calibri" panose="020F0502020204030204" pitchFamily="34" charset="0"/>
                <a:cs typeface="Times New Roman" panose="02020603050405020304" pitchFamily="18" charset="0"/>
              </a:rPr>
              <a:t>state, regime shift</a:t>
            </a:r>
            <a:endParaRPr lang="en-US" sz="2000" dirty="0"/>
          </a:p>
        </p:txBody>
      </p:sp>
      <p:pic>
        <p:nvPicPr>
          <p:cNvPr id="10" name="Picture 9" descr="A ball and cup diagram to illustrate stabilty and and state transitions">
            <a:extLst>
              <a:ext uri="{FF2B5EF4-FFF2-40B4-BE49-F238E27FC236}">
                <a16:creationId xmlns:a16="http://schemas.microsoft.com/office/drawing/2014/main" id="{F357AF6B-7E5C-4117-D70E-44F5381F3D16}"/>
              </a:ext>
            </a:extLst>
          </p:cNvPr>
          <p:cNvPicPr>
            <a:picLocks noChangeAspect="1"/>
          </p:cNvPicPr>
          <p:nvPr/>
        </p:nvPicPr>
        <p:blipFill>
          <a:blip r:embed="rId5"/>
          <a:stretch>
            <a:fillRect/>
          </a:stretch>
        </p:blipFill>
        <p:spPr>
          <a:xfrm>
            <a:off x="1035368" y="4679681"/>
            <a:ext cx="4470697" cy="1921348"/>
          </a:xfrm>
          <a:prstGeom prst="rect">
            <a:avLst/>
          </a:prstGeom>
        </p:spPr>
      </p:pic>
      <p:pic>
        <p:nvPicPr>
          <p:cNvPr id="6" name="Picture 5" descr="This illustrates the difference between a green thriving hillside and a barren, brown one symbolizing decline">
            <a:extLst>
              <a:ext uri="{FF2B5EF4-FFF2-40B4-BE49-F238E27FC236}">
                <a16:creationId xmlns:a16="http://schemas.microsoft.com/office/drawing/2014/main" id="{409A4A23-C31A-217D-89A3-7D4FD7EFE98E}"/>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6194322" y="3107251"/>
            <a:ext cx="5234976" cy="3493778"/>
          </a:xfrm>
          <a:prstGeom prst="rect">
            <a:avLst/>
          </a:prstGeom>
        </p:spPr>
      </p:pic>
    </p:spTree>
    <p:extLst>
      <p:ext uri="{BB962C8B-B14F-4D97-AF65-F5344CB8AC3E}">
        <p14:creationId xmlns:p14="http://schemas.microsoft.com/office/powerpoint/2010/main" val="9855479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6" id="{4B5C9E55-8CC9-CF4C-B691-15340858FEDB}" vid="{4542E460-D031-B24F-BD7E-3C1452E0CA2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SESYNC Lesson PPT Template Oct22</Template>
  <TotalTime>3153</TotalTime>
  <Words>1530</Words>
  <Application>Microsoft Macintosh PowerPoint</Application>
  <PresentationFormat>Widescreen</PresentationFormat>
  <Paragraphs>109</Paragraphs>
  <Slides>11</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vt:lpstr>
      <vt:lpstr>Calibri</vt:lpstr>
      <vt:lpstr>Calibri Light</vt:lpstr>
      <vt:lpstr>Dreaming Outloud Pro</vt:lpstr>
      <vt:lpstr>Futura PT Book</vt:lpstr>
      <vt:lpstr>Symbol</vt:lpstr>
      <vt:lpstr>Office Theme</vt:lpstr>
      <vt:lpstr>Introduction to Socio- Environmental  Systems (SESs) </vt:lpstr>
      <vt:lpstr>A SES Based on Its Structure</vt:lpstr>
      <vt:lpstr>SES Example #1</vt:lpstr>
      <vt:lpstr>SES Example #2 </vt:lpstr>
      <vt:lpstr>SES Example #3</vt:lpstr>
      <vt:lpstr>SES  Example  #4 </vt:lpstr>
      <vt:lpstr>SES Based on Analysis </vt:lpstr>
      <vt:lpstr>Ostrom IAD Framework (Institutional Analysis &amp; Design)</vt:lpstr>
      <vt:lpstr>Watch the Video Tutorial Building the Basics Part 1: Socio-Environmental Systems as Complex Adaptive Systems</vt:lpstr>
      <vt:lpstr>Group Topics for Drawing an S-E System Diagram</vt:lpstr>
      <vt:lpstr>Group Topics for Drawing an S-E System Diagram (continued)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Socio-Environmental Systems</dc:title>
  <dc:creator>Margaret A. Palmer</dc:creator>
  <cp:lastModifiedBy>Alaina Gallagher</cp:lastModifiedBy>
  <cp:revision>31</cp:revision>
  <dcterms:created xsi:type="dcterms:W3CDTF">2023-06-27T18:52:27Z</dcterms:created>
  <dcterms:modified xsi:type="dcterms:W3CDTF">2026-08-27T15:14:05Z</dcterms:modified>
</cp:coreProperties>
</file>