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66" r:id="rId4"/>
    <p:sldId id="267" r:id="rId5"/>
    <p:sldId id="275" r:id="rId6"/>
    <p:sldId id="27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5"/>
    <p:restoredTop sz="95989"/>
  </p:normalViewPr>
  <p:slideViewPr>
    <p:cSldViewPr snapToGrid="0" snapToObjects="1">
      <p:cViewPr varScale="1">
        <p:scale>
          <a:sx n="95" d="100"/>
          <a:sy n="95" d="100"/>
        </p:scale>
        <p:origin x="216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21E6E-FE16-9A40-AB2C-836EE77C1262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CB8A7-3D04-284F-AD06-94F2B5597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7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BE505-7CC3-6860-DEF6-A4D2D441B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FBC372-2970-1D7E-F857-E8B293310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D65A4-50CF-3993-2244-0F461D698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1814-73B6-E247-A125-AAD0C0BD6F74}" type="datetime1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0471F-A42F-FD90-79AC-D2FC56ED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BF0F6-9680-E312-9D3B-D61DD56B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41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FB1F5-D793-CF20-3E1D-CD32532AD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A74D5-8EA1-AA84-A68C-0A0D818A8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708D7-0661-94EC-D920-1572085A8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9CE3-5938-A846-9221-39148D6184C7}" type="datetime1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87CA1-EC4E-6503-348A-898C521C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8B036-2728-6609-B995-7371B7BC2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9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F0D07-DAB4-2ACB-4991-BAC9F9C2C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27871-F450-D289-0FD0-03367677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40FC0-F908-BC21-3363-384669E60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854F6-5640-FE4E-A5A0-2B3702EC4545}" type="datetime1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5EB7A-DA01-63C3-20E1-30EC499BA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BB5F2-1751-41A4-DA97-D2383C5E7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4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C57C4-096E-0AC2-8F88-F03AEA2FB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EF170-3775-1624-4F11-C60C3EB9C6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B76AD-3C14-A3E5-CB22-D2FD02BBC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B4A12-4283-B58C-C9D4-DCD7BE163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021F-57FC-CB41-B070-E237181AF3A0}" type="datetime1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42D3B-0FA6-90E7-9A5F-579082C3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2299C-E0F5-8136-303F-99A82A5F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4AEB9-0BBB-C2C4-14A1-74497A05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DD4D1-B7EF-6EA9-9C22-0C6F75137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82041-0EBD-A7B8-1959-669601009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8B0E3-8323-B84B-1D31-6C1D0853A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E90006-8313-0A2B-150F-4C156D966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10A33A-9D97-FF11-4F5D-F501C599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E0EDB-E9C6-C64F-9FA8-C75EFCBFA1DA}" type="datetime1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D3499-E618-6482-52FF-8B092364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070E96-B6FE-19FD-4C27-79219E19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2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EF522-9F8B-A762-3638-D73B0921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01B24-09F8-AD6D-31C2-84C1BE6B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2D58-8A9D-6343-9552-AFE7C0FA253B}" type="datetime1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1ACE7-82EB-D869-1369-5DE7292C8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BE9D3-05ED-1A8D-7534-0AC2F3FE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9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E9FA50-6BBA-5A73-164F-F7C2DF181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6B899-C999-6D45-B0CA-642239F1843B}" type="datetime1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19ACF-55DB-23D9-8657-74E9F7C2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1CA59-F36B-06B9-D290-0DBEC7BEF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1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06B3-EC05-77D0-0BB7-A4909A9A2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C816C-BFD5-A785-7B36-276BC46AB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DA37B-505B-C2FD-5CDB-C7D8D4085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A421A-28A3-9A17-4A61-7A2A9214C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F4C6-A235-114B-8A8B-750AB4DB3249}" type="datetime1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F576C-0BCD-B3D7-CF34-5ECAF6A0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44FFF-1157-293C-A830-A1C55A70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1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4FDB-ECE7-CADF-CC03-2779085C9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A8F69A-EC6F-7AE7-20BE-0EFC328AC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F0A42-D5EF-D3A5-95CA-B9B19F97D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8DFCD-A879-2667-EF62-94FE3D6B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133F-8DE8-7241-86CD-FC661D3A3D72}" type="datetime1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2AA17-CCEE-4923-1ED0-47F718B18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15644-73F1-A0D9-2C0A-AEE64D9B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0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11E1-1222-6942-20C7-DB27834C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5499D3-8E38-B604-27F3-9FD4E8A26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10BF-7742-4860-FFF2-4B7B36DBB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9F8-54D7-3248-B55A-56DBC039385F}" type="datetime1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683B3-FEE1-E886-7B4B-61D155F5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9E1AF-6BC2-13F7-A806-1B077EED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0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D038B-1D48-A1F6-3210-0DAA323FE1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D5CF6-4271-6592-B214-14DFAA63D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D4DE9-1CA1-4F14-33C5-A768B0E31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A7F0-A6EE-BF4C-B90F-9130F523F16F}" type="datetime1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62EF3-8636-20CB-32CA-D0F636F3D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C1E35-F84C-3D8D-F869-03883799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2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41C8AE-5668-EEB0-62F5-1240A10CE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14F34-7FB9-984C-C44C-1BFCD2C85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AB6A6-A9F2-B34E-A5BC-BB1A5F388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44D9B-9F95-3A4A-B1F9-9E6F88F09312}" type="datetime1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EA822-3B54-FA95-612F-10D035B50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556C3-201C-5B46-6E24-9E769E767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3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0894192920938079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SESYNC Logo - the letters SESYNC under a green arch.">
            <a:extLst>
              <a:ext uri="{FF2B5EF4-FFF2-40B4-BE49-F238E27FC236}">
                <a16:creationId xmlns:a16="http://schemas.microsoft.com/office/drawing/2014/main" id="{7AF539DA-A600-619A-D3DD-CC7659DDF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32" y="282243"/>
            <a:ext cx="2975401" cy="1086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51EE67-DF32-3A01-7F6E-D3371B19F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382" y="3857893"/>
            <a:ext cx="11775233" cy="775845"/>
          </a:xfrm>
        </p:spPr>
        <p:txBody>
          <a:bodyPr anchor="b">
            <a:noAutofit/>
          </a:bodyPr>
          <a:lstStyle/>
          <a:p>
            <a:r>
              <a:rPr lang="en-US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Society’s Engagement with the Environment</a:t>
            </a:r>
            <a:br>
              <a:rPr lang="en-US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(Excerpted)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0BA10-7E9B-AF97-FF9F-AFD8F08F8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4121" y="5109891"/>
            <a:ext cx="9163757" cy="450447"/>
          </a:xfrm>
        </p:spPr>
        <p:txBody>
          <a:bodyPr anchor="ctr">
            <a:norm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By: Dr. Dana R. Fisher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630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365125"/>
            <a:ext cx="9220200" cy="128111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Treadmill of Production</a:t>
            </a:r>
          </a:p>
        </p:txBody>
      </p:sp>
      <p:pic>
        <p:nvPicPr>
          <p:cNvPr id="10" name="Picture 9" descr="Illustrates the interconnected relationship between human systems and the natural world. HIghlights additions and withdrawals between socity and the environment.">
            <a:extLst>
              <a:ext uri="{FF2B5EF4-FFF2-40B4-BE49-F238E27FC236}">
                <a16:creationId xmlns:a16="http://schemas.microsoft.com/office/drawing/2014/main" id="{9BFBC5D7-ED68-A199-D965-625BF4C8F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97627"/>
            <a:ext cx="5580492" cy="38038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4707D9-8B5A-1BB1-35E2-BF5680DA2991}"/>
              </a:ext>
            </a:extLst>
          </p:cNvPr>
          <p:cNvSpPr txBox="1"/>
          <p:nvPr/>
        </p:nvSpPr>
        <p:spPr>
          <a:xfrm>
            <a:off x="838200" y="1616076"/>
            <a:ext cx="6261265" cy="5027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There's an Enduring Conflict between economic growth and Environmental 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on the speeding up of society</a:t>
            </a:r>
          </a:p>
          <a:p>
            <a:pPr marL="800100" lvl="1" indent="-342900">
              <a:buSzPct val="8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Industrialization drives further 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industrialization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 of the Treadmill:</a:t>
            </a:r>
          </a:p>
          <a:p>
            <a:pPr marL="800100" lvl="1" indent="-342900">
              <a:buSzPct val="8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expand production and ecological 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extraction (additions and withdrawals)</a:t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Competition drives the Treadmill</a:t>
            </a:r>
          </a:p>
        </p:txBody>
      </p:sp>
    </p:spTree>
    <p:extLst>
      <p:ext uri="{BB962C8B-B14F-4D97-AF65-F5344CB8AC3E}">
        <p14:creationId xmlns:p14="http://schemas.microsoft.com/office/powerpoint/2010/main" val="977655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538" y="643962"/>
            <a:ext cx="2779776" cy="64970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Overshoot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232D3-E9FF-C583-C16D-941C6E7F34A5}"/>
              </a:ext>
            </a:extLst>
          </p:cNvPr>
          <p:cNvSpPr txBox="1"/>
          <p:nvPr/>
        </p:nvSpPr>
        <p:spPr>
          <a:xfrm>
            <a:off x="1029477" y="1607649"/>
            <a:ext cx="10133045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 on the notion that humans have sustained society (and populations growth) through consuming more than their carry capacity.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Takeover Method</a:t>
            </a:r>
          </a:p>
          <a:p>
            <a:pPr marL="800100" lvl="1" indent="-342900">
              <a:spcAft>
                <a:spcPts val="1600"/>
              </a:spcAft>
              <a:buSzPct val="8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Stealing elsewhere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Drawdown Method</a:t>
            </a:r>
          </a:p>
          <a:p>
            <a:pPr marL="800100" lvl="1" indent="-342900">
              <a:spcAft>
                <a:spcPts val="1600"/>
              </a:spcAft>
              <a:buSzPct val="8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Stealing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elsewhen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Phantom Carrying Capacity</a:t>
            </a:r>
          </a:p>
          <a:p>
            <a:pPr marL="800100" lvl="1" indent="-342900">
              <a:spcAft>
                <a:spcPts val="1600"/>
              </a:spcAft>
              <a:buSzPct val="80000"/>
              <a:buFont typeface="Courier New" panose="02070309020205020404" pitchFamily="49" charset="0"/>
              <a:buChar char="o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“That portion of the population that cannot be permanently supported when temporally available resources become unavailable” (44-5).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Die-Off</a:t>
            </a:r>
          </a:p>
        </p:txBody>
      </p:sp>
    </p:spTree>
    <p:extLst>
      <p:ext uri="{BB962C8B-B14F-4D97-AF65-F5344CB8AC3E}">
        <p14:creationId xmlns:p14="http://schemas.microsoft.com/office/powerpoint/2010/main" val="3838953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661" y="433863"/>
            <a:ext cx="6966111" cy="128111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Reflexive Modernization/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Society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42F82C-D14A-83BC-D4A3-4A90FB75229D}"/>
              </a:ext>
            </a:extLst>
          </p:cNvPr>
          <p:cNvSpPr txBox="1"/>
          <p:nvPr/>
        </p:nvSpPr>
        <p:spPr>
          <a:xfrm>
            <a:off x="849086" y="1516338"/>
            <a:ext cx="10935478" cy="5221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"a radicalization of modernity, which breaks up the premises and contours of industrial society  and opens paths to another modernity" (Beck 1994: 3).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Society is first (the step after industrial society).</a:t>
            </a:r>
          </a:p>
          <a:p>
            <a:pPr marL="1257300" lvl="2" indent="-342900">
              <a:spcAft>
                <a:spcPts val="1600"/>
              </a:spcAft>
              <a:buSzPct val="80000"/>
              <a:buFont typeface="Courier New" panose="02070309020205020404" pitchFamily="49" charset="0"/>
              <a:buChar char="o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"Developmental phase of modern society in which the social, political, economic and individual risks increasingly tend to escape the institutions for monitoring and protection in industrial society" (1994: 5).</a:t>
            </a:r>
          </a:p>
          <a:p>
            <a:pPr marL="342900" indent="-3429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"Developmental phase of modern society in which the social, political, economic and individual risks increasingly tend to escape the institutions for monitoring and protection in industrial society" (1994: 5).</a:t>
            </a:r>
          </a:p>
          <a:p>
            <a:pPr marL="342900" indent="-3429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Conflicts over good turn to conflicts over bad.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Reflexive modernization is society's "self-confrontation with the effects of risk society that cannot be dealt with and assimilated in the system of industrial society-as measured by the latter's institutionalized standards" (1994: 6).</a:t>
            </a:r>
          </a:p>
        </p:txBody>
      </p:sp>
    </p:spTree>
    <p:extLst>
      <p:ext uri="{BB962C8B-B14F-4D97-AF65-F5344CB8AC3E}">
        <p14:creationId xmlns:p14="http://schemas.microsoft.com/office/powerpoint/2010/main" val="164955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8939" y="678263"/>
            <a:ext cx="6734121" cy="84150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Ecological Modernization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4A7CD1-FCFE-2056-E699-FCD1C01E3C89}"/>
              </a:ext>
            </a:extLst>
          </p:cNvPr>
          <p:cNvSpPr txBox="1"/>
          <p:nvPr/>
        </p:nvSpPr>
        <p:spPr>
          <a:xfrm>
            <a:off x="948612" y="2121159"/>
            <a:ext cx="105622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on super-industrialization driven by hybrid arrangements among state, market, and civil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society actors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ecological switchover is a "logical, necessary, and inevitable next stage in the development of the industrial system" (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Spaargaren &amp; Mol 1992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336).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Argues that continued economic growth increases both technological advancement and environmental governance, which serve as the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basis to mediate the environmental outcomes of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development over time (Mol 2001).</a:t>
            </a:r>
          </a:p>
        </p:txBody>
      </p:sp>
    </p:spTree>
    <p:extLst>
      <p:ext uri="{BB962C8B-B14F-4D97-AF65-F5344CB8AC3E}">
        <p14:creationId xmlns:p14="http://schemas.microsoft.com/office/powerpoint/2010/main" val="2669568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073" y="1983711"/>
            <a:ext cx="4047697" cy="2156152"/>
          </a:xfrm>
        </p:spPr>
        <p:txBody>
          <a:bodyPr>
            <a:noAutofit/>
          </a:bodyPr>
          <a:lstStyle/>
          <a:p>
            <a:pPr algn="ctr"/>
            <a:r>
              <a:rPr lang="en-US" sz="3600" b="1" spc="-2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3600" b="1" spc="-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3600" b="1" spc="-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Continuum</a:t>
            </a:r>
            <a:r>
              <a:rPr lang="en-US" sz="3600" b="1" spc="-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3600" b="1" spc="-1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spc="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3600" b="1" spc="-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3600" b="1" spc="-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spc="-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Society-</a:t>
            </a:r>
            <a:r>
              <a:rPr lang="en-US" sz="3600" b="1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Environment </a:t>
            </a:r>
            <a:r>
              <a:rPr lang="en-US" sz="3600" b="1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Relationships</a:t>
            </a: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Diagram illustrating a conceptual cycle outlining the relationship between environmental crises and social responses, transitioning from damage to modernization efforts.">
            <a:extLst>
              <a:ext uri="{FF2B5EF4-FFF2-40B4-BE49-F238E27FC236}">
                <a16:creationId xmlns:a16="http://schemas.microsoft.com/office/drawing/2014/main" id="{D5A0A4AD-B1DB-C0F6-8904-BDD60D8FB9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2" b="4599"/>
          <a:stretch>
            <a:fillRect/>
          </a:stretch>
        </p:blipFill>
        <p:spPr>
          <a:xfrm>
            <a:off x="4090146" y="628329"/>
            <a:ext cx="3750085" cy="61287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3A80D8-D652-B9B2-AF65-C92203691884}"/>
              </a:ext>
            </a:extLst>
          </p:cNvPr>
          <p:cNvSpPr txBox="1"/>
          <p:nvPr/>
        </p:nvSpPr>
        <p:spPr>
          <a:xfrm>
            <a:off x="7840231" y="1055863"/>
            <a:ext cx="420111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Leads to accumulation of wealth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Leads to accumulation of “additions and withdrawals”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68A2C8-4746-50D9-194A-13FF2E870116}"/>
              </a:ext>
            </a:extLst>
          </p:cNvPr>
          <p:cNvSpPr txBox="1"/>
          <p:nvPr/>
        </p:nvSpPr>
        <p:spPr>
          <a:xfrm>
            <a:off x="7840231" y="2493663"/>
            <a:ext cx="42011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Arrives on cat’s paws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Opens path to modernity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EC72E2-5D7F-4FC6-9299-12CA28413D65}"/>
              </a:ext>
            </a:extLst>
          </p:cNvPr>
          <p:cNvSpPr txBox="1"/>
          <p:nvPr/>
        </p:nvSpPr>
        <p:spPr>
          <a:xfrm>
            <a:off x="7840231" y="3656451"/>
            <a:ext cx="42011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Success of capitalism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Conflicts over goods turn into conflicts over bad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Opens path to modernity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99C946-3733-5217-2794-374091173D4B}"/>
              </a:ext>
            </a:extLst>
          </p:cNvPr>
          <p:cNvSpPr txBox="1"/>
          <p:nvPr/>
        </p:nvSpPr>
        <p:spPr>
          <a:xfrm>
            <a:off x="7840230" y="5360630"/>
            <a:ext cx="435176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Ecological switch in industrialization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/>
              <a:t>Focus on new coalitions</a:t>
            </a:r>
          </a:p>
        </p:txBody>
      </p:sp>
    </p:spTree>
    <p:extLst>
      <p:ext uri="{BB962C8B-B14F-4D97-AF65-F5344CB8AC3E}">
        <p14:creationId xmlns:p14="http://schemas.microsoft.com/office/powerpoint/2010/main" val="2354125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SYNC PPT Template for Lessons" id="{B689B3B1-26F5-064C-A282-EAD405820015}" vid="{DE7EFE0C-CFEB-2040-BEED-73933BCE50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4679</TotalTime>
  <Words>427</Words>
  <Application>Microsoft Macintosh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Office Theme</vt:lpstr>
      <vt:lpstr>Society’s Engagement with the Environment (Excerpted)</vt:lpstr>
      <vt:lpstr>Treadmill of Production</vt:lpstr>
      <vt:lpstr>Overshoot</vt:lpstr>
      <vt:lpstr>Reflexive Modernization/ Risk Society</vt:lpstr>
      <vt:lpstr>Ecological Modernization</vt:lpstr>
      <vt:lpstr>A  Continuum  of  Society-Environment Relationships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Alaina Gallagher</dc:creator>
  <cp:lastModifiedBy>Alaina Gallagher</cp:lastModifiedBy>
  <cp:revision>17</cp:revision>
  <dcterms:created xsi:type="dcterms:W3CDTF">2022-06-10T17:26:52Z</dcterms:created>
  <dcterms:modified xsi:type="dcterms:W3CDTF">2026-09-14T04:51:21Z</dcterms:modified>
</cp:coreProperties>
</file>