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autoCompressPictures="0">
  <p:sldMasterIdLst>
    <p:sldMasterId id="2147483648" r:id="rId1"/>
  </p:sldMasterIdLst>
  <p:notesMasterIdLst>
    <p:notesMasterId r:id="rId14"/>
  </p:notesMasterIdLst>
  <p:sldIdLst>
    <p:sldId id="256" r:id="rId2"/>
    <p:sldId id="257" r:id="rId3"/>
    <p:sldId id="267" r:id="rId4"/>
    <p:sldId id="271" r:id="rId5"/>
    <p:sldId id="259" r:id="rId6"/>
    <p:sldId id="270" r:id="rId7"/>
    <p:sldId id="261" r:id="rId8"/>
    <p:sldId id="262" r:id="rId9"/>
    <p:sldId id="263" r:id="rId10"/>
    <p:sldId id="264" r:id="rId11"/>
    <p:sldId id="265" r:id="rId12"/>
    <p:sldId id="266" r:id="rId1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6" roundtripDataSignature="AMtx7miyB0j1CLmhuVXl/kHpMy5I1gEfS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6EC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68" autoAdjust="0"/>
    <p:restoredTop sz="80636" autoAdjust="0"/>
  </p:normalViewPr>
  <p:slideViewPr>
    <p:cSldViewPr snapToGrid="0">
      <p:cViewPr varScale="1">
        <p:scale>
          <a:sx n="76" d="100"/>
          <a:sy n="76" d="100"/>
        </p:scale>
        <p:origin x="200" y="61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customschemas.google.com/relationships/presentationmetadata" Target="meta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jstor.org/stable/44127087"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i="1" dirty="0"/>
              <a:t>Notes for Instructor</a:t>
            </a:r>
            <a:r>
              <a:rPr lang="en-US" b="1" dirty="0"/>
              <a:t>: </a:t>
            </a:r>
            <a:r>
              <a:rPr lang="en-US" dirty="0"/>
              <a:t>The rhetorical triad may be new to learners, but it is old to the practice of discourse analysis. Ethos is the authority or reputation of the writer; pathos is the rhetorical use of emotion; logos is the deployment of facts and statistics in support of an argument. Ask learners: what are some prevailing modes of pathos in environmental writing? (anger, despair, others?) How can the bias toward negative pathos make environmental writing less effective as public discourse? And what are some ways that writers might approach environmental problems with a different tone?  </a:t>
            </a:r>
            <a:endParaRPr dirty="0"/>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400" b="1" i="1" dirty="0"/>
              <a:t>Notes for Instructor</a:t>
            </a:r>
            <a:r>
              <a:rPr lang="en-US" sz="1400" dirty="0"/>
              <a:t>: The ethics of journalism require a balanced presentation of information, for example, representing all sides of an argument in public discourse. But ask learners about some ways that journalists can employ creative tactics, like lexicon (words used), metaphors, facts and statistics (logos), and emotion (pathos) to present a story weighted with particular values. </a:t>
            </a:r>
            <a:endParaRPr sz="1400" dirty="0"/>
          </a:p>
        </p:txBody>
      </p:sp>
      <p:sp>
        <p:nvSpPr>
          <p:cNvPr id="108" name="Google Shape;10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400" b="1" i="1" dirty="0"/>
              <a:t>Notes for Instructor</a:t>
            </a:r>
            <a:r>
              <a:rPr lang="en-US" sz="1400" b="1" dirty="0"/>
              <a:t>: </a:t>
            </a:r>
            <a:r>
              <a:rPr lang="en-US" sz="1400" dirty="0"/>
              <a:t>Each of these forms of discourse analysis has a SESYNC Explainer dedicated to it:</a:t>
            </a:r>
          </a:p>
          <a:p>
            <a:pPr marL="342900" lvl="0" indent="-342900" algn="l" rtl="0">
              <a:lnSpc>
                <a:spcPct val="100000"/>
              </a:lnSpc>
              <a:spcBef>
                <a:spcPts val="0"/>
              </a:spcBef>
              <a:spcAft>
                <a:spcPts val="0"/>
              </a:spcAft>
              <a:buSzPts val="1400"/>
              <a:buFont typeface="+mj-lt"/>
              <a:buAutoNum type="arabicPeriod"/>
            </a:pPr>
            <a:r>
              <a:rPr lang="en-US" sz="1400" dirty="0"/>
              <a:t>CDA: What Is It? https://</a:t>
            </a:r>
            <a:r>
              <a:rPr lang="en-US" sz="1400" dirty="0" err="1"/>
              <a:t>www.sesync.org</a:t>
            </a:r>
            <a:r>
              <a:rPr lang="en-US" sz="1400" dirty="0"/>
              <a:t>/resources/critical-discourse-analysis-visual-approach</a:t>
            </a:r>
          </a:p>
          <a:p>
            <a:pPr marL="342900" lvl="0" indent="-342900" algn="l" rtl="0">
              <a:lnSpc>
                <a:spcPct val="100000"/>
              </a:lnSpc>
              <a:spcBef>
                <a:spcPts val="0"/>
              </a:spcBef>
              <a:spcAft>
                <a:spcPts val="0"/>
              </a:spcAft>
              <a:buSzPts val="1400"/>
              <a:buFont typeface="+mj-lt"/>
              <a:buAutoNum type="arabicPeriod"/>
            </a:pPr>
            <a:r>
              <a:rPr lang="en-US" sz="1400" dirty="0"/>
              <a:t>CDA: Visual Discourse Analysis: https://</a:t>
            </a:r>
            <a:r>
              <a:rPr lang="en-US" sz="1400" dirty="0" err="1"/>
              <a:t>www.sesync.org</a:t>
            </a:r>
            <a:r>
              <a:rPr lang="en-US" sz="1400" dirty="0"/>
              <a:t>/resources/critical-discourse-analysis-visual-approach</a:t>
            </a:r>
          </a:p>
          <a:p>
            <a:pPr marL="342900" lvl="0" indent="-342900" algn="l" rtl="0">
              <a:lnSpc>
                <a:spcPct val="100000"/>
              </a:lnSpc>
              <a:spcBef>
                <a:spcPts val="0"/>
              </a:spcBef>
              <a:spcAft>
                <a:spcPts val="0"/>
              </a:spcAft>
              <a:buSzPts val="1400"/>
              <a:buFont typeface="+mj-lt"/>
              <a:buAutoNum type="arabicPeriod"/>
            </a:pPr>
            <a:r>
              <a:rPr lang="en-US" sz="1400" dirty="0"/>
              <a:t>CDA: Narrative Discourse Analysis: https://</a:t>
            </a:r>
            <a:r>
              <a:rPr lang="en-US" sz="1400" dirty="0" err="1"/>
              <a:t>www.sesync.org</a:t>
            </a:r>
            <a:r>
              <a:rPr lang="en-US" sz="1400" dirty="0"/>
              <a:t>/resources/critical-discourse-analysis-narrative-approach</a:t>
            </a:r>
          </a:p>
          <a:p>
            <a:pPr marL="342900" lvl="0" indent="-342900" algn="l" rtl="0">
              <a:lnSpc>
                <a:spcPct val="100000"/>
              </a:lnSpc>
              <a:spcBef>
                <a:spcPts val="0"/>
              </a:spcBef>
              <a:spcAft>
                <a:spcPts val="0"/>
              </a:spcAft>
              <a:buSzPts val="1400"/>
              <a:buFont typeface="+mj-lt"/>
              <a:buAutoNum type="arabicPeriod"/>
            </a:pPr>
            <a:r>
              <a:rPr lang="en-US" sz="1400" dirty="0"/>
              <a:t>CDA: Qualitative Content Approach: https://</a:t>
            </a:r>
            <a:r>
              <a:rPr lang="en-US" sz="1400" dirty="0" err="1"/>
              <a:t>www.sesync.org</a:t>
            </a:r>
            <a:r>
              <a:rPr lang="en-US" sz="1400" dirty="0"/>
              <a:t>/resources/critical-discourse-analysis-qualitative-content-approach </a:t>
            </a:r>
          </a:p>
          <a:p>
            <a:pPr marL="342900" marR="0" lvl="0" indent="-3429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sz="1400" dirty="0"/>
              <a:t>CDA: </a:t>
            </a:r>
            <a:r>
              <a:rPr lang="en-US" sz="1200" b="0" i="0" u="none" strike="noStrike" cap="none" dirty="0">
                <a:solidFill>
                  <a:schemeClr val="dk1"/>
                </a:solidFill>
                <a:effectLst/>
                <a:latin typeface="Calibri"/>
                <a:ea typeface="Calibri"/>
                <a:cs typeface="Calibri"/>
                <a:sym typeface="Calibri"/>
              </a:rPr>
              <a:t>Artificial Intelligence, Social Network, &amp; Social Media Analysis: </a:t>
            </a:r>
            <a:r>
              <a:rPr lang="en-US" sz="1400" dirty="0"/>
              <a:t>https://</a:t>
            </a:r>
            <a:r>
              <a:rPr lang="en-US" sz="1400" dirty="0" err="1"/>
              <a:t>www.sesync.org</a:t>
            </a:r>
            <a:r>
              <a:rPr lang="en-US" sz="1400" dirty="0"/>
              <a:t>/resources/critical-discourse-analysis-artificial-intelligence-social-network-social-media-analysis</a:t>
            </a:r>
          </a:p>
          <a:p>
            <a:pPr marL="0" lvl="0" indent="0" algn="l" rtl="0">
              <a:lnSpc>
                <a:spcPct val="100000"/>
              </a:lnSpc>
              <a:spcBef>
                <a:spcPts val="0"/>
              </a:spcBef>
              <a:spcAft>
                <a:spcPts val="0"/>
              </a:spcAft>
              <a:buSzPts val="1400"/>
              <a:buNone/>
            </a:pPr>
            <a:endParaRPr sz="1400" dirty="0"/>
          </a:p>
        </p:txBody>
      </p:sp>
      <p:sp>
        <p:nvSpPr>
          <p:cNvPr id="120" name="Google Shape;120;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extLst>
      <p:ext uri="{BB962C8B-B14F-4D97-AF65-F5344CB8AC3E}">
        <p14:creationId xmlns:p14="http://schemas.microsoft.com/office/powerpoint/2010/main" val="2900956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a:extLst>
            <a:ext uri="{FF2B5EF4-FFF2-40B4-BE49-F238E27FC236}">
              <a16:creationId xmlns:a16="http://schemas.microsoft.com/office/drawing/2014/main" id="{61190929-7267-051A-14C0-F9C91DB1FA05}"/>
            </a:ext>
          </a:extLst>
        </p:cNvPr>
        <p:cNvGrpSpPr/>
        <p:nvPr/>
      </p:nvGrpSpPr>
      <p:grpSpPr>
        <a:xfrm>
          <a:off x="0" y="0"/>
          <a:ext cx="0" cy="0"/>
          <a:chOff x="0" y="0"/>
          <a:chExt cx="0" cy="0"/>
        </a:xfrm>
      </p:grpSpPr>
      <p:sp>
        <p:nvSpPr>
          <p:cNvPr id="118" name="Google Shape;118;p17:notes">
            <a:extLst>
              <a:ext uri="{FF2B5EF4-FFF2-40B4-BE49-F238E27FC236}">
                <a16:creationId xmlns:a16="http://schemas.microsoft.com/office/drawing/2014/main" id="{473D31A2-E5F5-2B97-F158-B6D18274DF4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p17:notes">
            <a:extLst>
              <a:ext uri="{FF2B5EF4-FFF2-40B4-BE49-F238E27FC236}">
                <a16:creationId xmlns:a16="http://schemas.microsoft.com/office/drawing/2014/main" id="{00B6709E-8962-DE1C-D0CF-30D117AA7C4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400" b="1" i="1" dirty="0"/>
              <a:t>Notes for Instructor</a:t>
            </a:r>
            <a:r>
              <a:rPr lang="en-US" sz="1400" b="1" dirty="0"/>
              <a:t>: </a:t>
            </a:r>
            <a:r>
              <a:rPr lang="en-US" sz="1400" dirty="0"/>
              <a:t>Each of these forms of discourse analysis has a SESYNC Explainer dedicated to it:</a:t>
            </a:r>
          </a:p>
          <a:p>
            <a:pPr marL="342900" lvl="0" indent="-342900" algn="l" rtl="0">
              <a:lnSpc>
                <a:spcPct val="100000"/>
              </a:lnSpc>
              <a:spcBef>
                <a:spcPts val="0"/>
              </a:spcBef>
              <a:spcAft>
                <a:spcPts val="0"/>
              </a:spcAft>
              <a:buSzPts val="1400"/>
              <a:buFont typeface="+mj-lt"/>
              <a:buAutoNum type="arabicPeriod"/>
            </a:pPr>
            <a:r>
              <a:rPr lang="en-US" sz="1400" dirty="0"/>
              <a:t>CDA: What Is It? https://</a:t>
            </a:r>
            <a:r>
              <a:rPr lang="en-US" sz="1400" dirty="0" err="1"/>
              <a:t>www.sesync.org</a:t>
            </a:r>
            <a:r>
              <a:rPr lang="en-US" sz="1400" dirty="0"/>
              <a:t>/resources/critical-discourse-analysis-visual-approach</a:t>
            </a:r>
          </a:p>
          <a:p>
            <a:pPr marL="342900" lvl="0" indent="-342900" algn="l" rtl="0">
              <a:lnSpc>
                <a:spcPct val="100000"/>
              </a:lnSpc>
              <a:spcBef>
                <a:spcPts val="0"/>
              </a:spcBef>
              <a:spcAft>
                <a:spcPts val="0"/>
              </a:spcAft>
              <a:buSzPts val="1400"/>
              <a:buFont typeface="+mj-lt"/>
              <a:buAutoNum type="arabicPeriod"/>
            </a:pPr>
            <a:r>
              <a:rPr lang="en-US" sz="1400" dirty="0"/>
              <a:t>CDA: Visual Discourse Analysis: https://</a:t>
            </a:r>
            <a:r>
              <a:rPr lang="en-US" sz="1400" dirty="0" err="1"/>
              <a:t>www.sesync.org</a:t>
            </a:r>
            <a:r>
              <a:rPr lang="en-US" sz="1400" dirty="0"/>
              <a:t>/resources/critical-discourse-analysis-visual-approach</a:t>
            </a:r>
          </a:p>
          <a:p>
            <a:pPr marL="342900" lvl="0" indent="-342900" algn="l" rtl="0">
              <a:lnSpc>
                <a:spcPct val="100000"/>
              </a:lnSpc>
              <a:spcBef>
                <a:spcPts val="0"/>
              </a:spcBef>
              <a:spcAft>
                <a:spcPts val="0"/>
              </a:spcAft>
              <a:buSzPts val="1400"/>
              <a:buFont typeface="+mj-lt"/>
              <a:buAutoNum type="arabicPeriod"/>
            </a:pPr>
            <a:r>
              <a:rPr lang="en-US" sz="1400" dirty="0"/>
              <a:t>CDA: Narrative Discourse Analysis: https://</a:t>
            </a:r>
            <a:r>
              <a:rPr lang="en-US" sz="1400" dirty="0" err="1"/>
              <a:t>www.sesync.org</a:t>
            </a:r>
            <a:r>
              <a:rPr lang="en-US" sz="1400" dirty="0"/>
              <a:t>/resources/critical-discourse-analysis-narrative-approach</a:t>
            </a:r>
          </a:p>
          <a:p>
            <a:pPr marL="342900" lvl="0" indent="-342900" algn="l" rtl="0">
              <a:lnSpc>
                <a:spcPct val="100000"/>
              </a:lnSpc>
              <a:spcBef>
                <a:spcPts val="0"/>
              </a:spcBef>
              <a:spcAft>
                <a:spcPts val="0"/>
              </a:spcAft>
              <a:buSzPts val="1400"/>
              <a:buFont typeface="+mj-lt"/>
              <a:buAutoNum type="arabicPeriod"/>
            </a:pPr>
            <a:r>
              <a:rPr lang="en-US" sz="1400" dirty="0"/>
              <a:t>CDA: Qualitative Content Approach: https://</a:t>
            </a:r>
            <a:r>
              <a:rPr lang="en-US" sz="1400" dirty="0" err="1"/>
              <a:t>www.sesync.org</a:t>
            </a:r>
            <a:r>
              <a:rPr lang="en-US" sz="1400" dirty="0"/>
              <a:t>/resources/critical-discourse-analysis-qualitative-content-approach</a:t>
            </a:r>
          </a:p>
          <a:p>
            <a:pPr marL="342900" marR="0" lvl="0" indent="-3429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sz="1400" dirty="0"/>
              <a:t>CDA: </a:t>
            </a:r>
            <a:r>
              <a:rPr lang="en-US" sz="1200" b="0" i="0" u="none" strike="noStrike" cap="none" dirty="0">
                <a:solidFill>
                  <a:schemeClr val="dk1"/>
                </a:solidFill>
                <a:effectLst/>
                <a:latin typeface="Calibri"/>
                <a:ea typeface="Calibri"/>
                <a:cs typeface="Calibri"/>
                <a:sym typeface="Calibri"/>
              </a:rPr>
              <a:t>Artificial Intelligence, Social Network, &amp; Social Media Analysis: </a:t>
            </a:r>
            <a:r>
              <a:rPr lang="en-US" sz="1400" dirty="0"/>
              <a:t>https://</a:t>
            </a:r>
            <a:r>
              <a:rPr lang="en-US" sz="1400" dirty="0" err="1"/>
              <a:t>www.sesync.org</a:t>
            </a:r>
            <a:r>
              <a:rPr lang="en-US" sz="1400" dirty="0"/>
              <a:t>/resources/critical-discourse-analysis-artificial-intelligence-social-network-social-media-analysis </a:t>
            </a:r>
          </a:p>
          <a:p>
            <a:pPr marL="0" lvl="0" indent="0" algn="l" rtl="0">
              <a:lnSpc>
                <a:spcPct val="100000"/>
              </a:lnSpc>
              <a:spcBef>
                <a:spcPts val="0"/>
              </a:spcBef>
              <a:spcAft>
                <a:spcPts val="0"/>
              </a:spcAft>
              <a:buSzPts val="1400"/>
              <a:buNone/>
            </a:pPr>
            <a:endParaRPr sz="1400" dirty="0"/>
          </a:p>
        </p:txBody>
      </p:sp>
      <p:sp>
        <p:nvSpPr>
          <p:cNvPr id="120" name="Google Shape;120;p17:notes">
            <a:extLst>
              <a:ext uri="{FF2B5EF4-FFF2-40B4-BE49-F238E27FC236}">
                <a16:creationId xmlns:a16="http://schemas.microsoft.com/office/drawing/2014/main" id="{9CF76176-916A-EE0D-1D0C-46A569F23ECF}"/>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extLst>
      <p:ext uri="{BB962C8B-B14F-4D97-AF65-F5344CB8AC3E}">
        <p14:creationId xmlns:p14="http://schemas.microsoft.com/office/powerpoint/2010/main" val="566303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400" b="1" i="1" dirty="0"/>
              <a:t>Notes for Instructor</a:t>
            </a:r>
            <a:r>
              <a:rPr lang="en-US" sz="1400" b="1" dirty="0"/>
              <a:t>: </a:t>
            </a:r>
            <a:r>
              <a:rPr lang="en-US" sz="1400" dirty="0"/>
              <a:t>Ask learners to read this excerpt and name portions that reveal discourse strategies: actors, goals, values, and policy angles that are presented in a rhetorical way to the reader. In the next slide, we provide a sample analysis of the discourse of this narrative. </a:t>
            </a:r>
            <a:endParaRPr sz="1400" dirty="0"/>
          </a:p>
        </p:txBody>
      </p:sp>
      <p:sp>
        <p:nvSpPr>
          <p:cNvPr id="132" name="Google Shape;132;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a:extLst>
            <a:ext uri="{FF2B5EF4-FFF2-40B4-BE49-F238E27FC236}">
              <a16:creationId xmlns:a16="http://schemas.microsoft.com/office/drawing/2014/main" id="{19387F97-27C1-9021-CC91-BBD9E318FE09}"/>
            </a:ext>
          </a:extLst>
        </p:cNvPr>
        <p:cNvGrpSpPr/>
        <p:nvPr/>
      </p:nvGrpSpPr>
      <p:grpSpPr>
        <a:xfrm>
          <a:off x="0" y="0"/>
          <a:ext cx="0" cy="0"/>
          <a:chOff x="0" y="0"/>
          <a:chExt cx="0" cy="0"/>
        </a:xfrm>
      </p:grpSpPr>
      <p:sp>
        <p:nvSpPr>
          <p:cNvPr id="130" name="Google Shape;130;p18:notes">
            <a:extLst>
              <a:ext uri="{FF2B5EF4-FFF2-40B4-BE49-F238E27FC236}">
                <a16:creationId xmlns:a16="http://schemas.microsoft.com/office/drawing/2014/main" id="{8E45C479-8B34-E9CE-4392-95D53B4813A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p18:notes">
            <a:extLst>
              <a:ext uri="{FF2B5EF4-FFF2-40B4-BE49-F238E27FC236}">
                <a16:creationId xmlns:a16="http://schemas.microsoft.com/office/drawing/2014/main" id="{C75AC3D8-D4DA-DC0A-8C88-6F056CCA556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400" b="1" i="1" dirty="0"/>
              <a:t>Notes for Instructor</a:t>
            </a:r>
            <a:r>
              <a:rPr lang="en-US" sz="1400" b="1" dirty="0"/>
              <a:t>: </a:t>
            </a:r>
            <a:r>
              <a:rPr lang="en-US" sz="1400" dirty="0"/>
              <a:t>Each highlight color brings out a different level of discourse in this text. </a:t>
            </a:r>
            <a:r>
              <a:rPr lang="en-US" sz="1400" dirty="0">
                <a:highlight>
                  <a:srgbClr val="00FF00"/>
                </a:highlight>
              </a:rPr>
              <a:t>Green</a:t>
            </a:r>
            <a:r>
              <a:rPr lang="en-US" sz="1400" dirty="0"/>
              <a:t> highlights refer to government policy; </a:t>
            </a:r>
            <a:r>
              <a:rPr lang="en-US" sz="1400" dirty="0">
                <a:highlight>
                  <a:srgbClr val="FFFF00"/>
                </a:highlight>
              </a:rPr>
              <a:t>Yellow</a:t>
            </a:r>
            <a:r>
              <a:rPr lang="en-US" sz="1400" dirty="0"/>
              <a:t> to environmental degradation; </a:t>
            </a:r>
            <a:r>
              <a:rPr lang="en-US" sz="1400" dirty="0">
                <a:highlight>
                  <a:srgbClr val="00FFFF"/>
                </a:highlight>
              </a:rPr>
              <a:t>Blue</a:t>
            </a:r>
            <a:r>
              <a:rPr lang="en-US" sz="1400" dirty="0"/>
              <a:t> to environmental actors (+/-); and </a:t>
            </a:r>
            <a:r>
              <a:rPr lang="en-US" sz="1400" dirty="0">
                <a:highlight>
                  <a:srgbClr val="999999"/>
                </a:highlight>
              </a:rPr>
              <a:t>Gray</a:t>
            </a:r>
            <a:r>
              <a:rPr lang="en-US" sz="1400" dirty="0"/>
              <a:t> is a metaphor that constructs these feral cattle in a particularly negative light. From this brief excerpt, learners see how texts work on multiple levels by presenting an environmental case through a particular framing (here, a conservationist worldview), and deploying connotations (“belly-up livestock operator” sounds like a lazy, dead failure); emotions or pathos (gross lexicon of “sullying” and “belching”); and metaphor (feral cattle are abandoned oil wells). The most useful keywords to search across articles may be: government (Forest Service), conservationists, overgrazing, sullying (polluting, dirtying, ruining), public lands, and policy. </a:t>
            </a:r>
          </a:p>
        </p:txBody>
      </p:sp>
      <p:sp>
        <p:nvSpPr>
          <p:cNvPr id="132" name="Google Shape;132;p18:notes">
            <a:extLst>
              <a:ext uri="{FF2B5EF4-FFF2-40B4-BE49-F238E27FC236}">
                <a16:creationId xmlns:a16="http://schemas.microsoft.com/office/drawing/2014/main" id="{DFAD8F9B-ECC1-B299-84DE-20F341DBC4FF}"/>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extLst>
      <p:ext uri="{BB962C8B-B14F-4D97-AF65-F5344CB8AC3E}">
        <p14:creationId xmlns:p14="http://schemas.microsoft.com/office/powerpoint/2010/main" val="17890998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400" dirty="0"/>
          </a:p>
        </p:txBody>
      </p:sp>
      <p:sp>
        <p:nvSpPr>
          <p:cNvPr id="156" name="Google Shape;156;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0" i="0" dirty="0">
                <a:solidFill>
                  <a:srgbClr val="343332"/>
                </a:solidFill>
                <a:effectLst/>
                <a:latin typeface="GT America Standard"/>
                <a:hlinkClick r:id="rId3"/>
              </a:rPr>
              <a:t>https://www.jstor.org/stable/44127087</a:t>
            </a:r>
            <a:endParaRPr dirty="0"/>
          </a:p>
        </p:txBody>
      </p:sp>
      <p:sp>
        <p:nvSpPr>
          <p:cNvPr id="168" name="Google Shape;168;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i="1" dirty="0"/>
              <a:t>Notes for Instructor</a:t>
            </a:r>
            <a:r>
              <a:rPr lang="en-US" b="1" dirty="0"/>
              <a:t>: </a:t>
            </a:r>
            <a:r>
              <a:rPr lang="en-US" dirty="0"/>
              <a:t>Make this slide or table handy for learners as they decided on the terms of the CDA analysis during the lesson. They may find these variables and themes useful in guiding their keyword selection and tonal analysis. </a:t>
            </a:r>
            <a:endParaRPr dirty="0"/>
          </a:p>
        </p:txBody>
      </p:sp>
      <p:sp>
        <p:nvSpPr>
          <p:cNvPr id="177" name="Google Shape;177;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5" name="Google Shape;185;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94" name="Google Shape;194;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 name="Google Shape;203;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04" name="Google Shape;204;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0"/>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4"/>
          <p:cNvSpPr>
            <a:spLocks noGrp="1"/>
          </p:cNvSpPr>
          <p:nvPr>
            <p:ph type="pic" idx="2"/>
          </p:nvPr>
        </p:nvSpPr>
        <p:spPr>
          <a:xfrm>
            <a:off x="5183188" y="987425"/>
            <a:ext cx="6172200" cy="4873625"/>
          </a:xfrm>
          <a:prstGeom prst="rect">
            <a:avLst/>
          </a:prstGeom>
          <a:noFill/>
          <a:ln>
            <a:noFill/>
          </a:ln>
        </p:spPr>
      </p:sp>
      <p:sp>
        <p:nvSpPr>
          <p:cNvPr id="68" name="Google Shape;68;p1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creativecommons.org/licenses/by-sa/4.0/deed.en"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creativecommons.org/licenses/by-sa/3.0/deed.en" TargetMode="Externa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hyperlink" Target="https://www.hcn.org/articles/south-landline-the-feds-crack-down-on-feral-cattl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hcn.org/articles/south-landline-the-feds-crack-down-on-feral-cattle"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creativecommons.org/licenses/by-sa/3.0/deed.en" TargetMode="Externa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hyperlink" Target="https://doi.org/10.17730/0018-7259-74.2.185"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hyperlink" Target="https://doi.org/10.17730/0018-7259-74.2.185"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creativecommons.org/licenses/by-sa/4.0/deed.en" TargetMode="External"/><Relationship Id="rId4" Type="http://schemas.openxmlformats.org/officeDocument/2006/relationships/image" Target="../media/image9.jp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s://creativecommons.org/licenses/by-sa/4.0/deed.en" TargetMode="Externa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7"/>
        <p:cNvGrpSpPr/>
        <p:nvPr/>
      </p:nvGrpSpPr>
      <p:grpSpPr>
        <a:xfrm>
          <a:off x="0" y="0"/>
          <a:ext cx="0" cy="0"/>
          <a:chOff x="0" y="0"/>
          <a:chExt cx="0" cy="0"/>
        </a:xfrm>
      </p:grpSpPr>
      <p:pic>
        <p:nvPicPr>
          <p:cNvPr id="3" name="Picture 2" descr="The SESYNC Logo - the letters SESYNC under a green arch">
            <a:extLst>
              <a:ext uri="{FF2B5EF4-FFF2-40B4-BE49-F238E27FC236}">
                <a16:creationId xmlns:a16="http://schemas.microsoft.com/office/drawing/2014/main" id="{C6442BE0-4A6E-279E-997B-FFBBD7FA6929}"/>
              </a:ext>
            </a:extLst>
          </p:cNvPr>
          <p:cNvPicPr>
            <a:picLocks noChangeAspect="1"/>
          </p:cNvPicPr>
          <p:nvPr/>
        </p:nvPicPr>
        <p:blipFill>
          <a:blip r:embed="rId3"/>
          <a:stretch>
            <a:fillRect/>
          </a:stretch>
        </p:blipFill>
        <p:spPr>
          <a:xfrm>
            <a:off x="215592" y="361934"/>
            <a:ext cx="3428571" cy="1257143"/>
          </a:xfrm>
          <a:prstGeom prst="rect">
            <a:avLst/>
          </a:prstGeom>
        </p:spPr>
      </p:pic>
      <p:sp>
        <p:nvSpPr>
          <p:cNvPr id="4" name="TextBox 3">
            <a:extLst>
              <a:ext uri="{FF2B5EF4-FFF2-40B4-BE49-F238E27FC236}">
                <a16:creationId xmlns:a16="http://schemas.microsoft.com/office/drawing/2014/main" id="{605FAB5F-2A66-13B2-AA3D-60608A1DFE3E}"/>
              </a:ext>
            </a:extLst>
          </p:cNvPr>
          <p:cNvSpPr txBox="1"/>
          <p:nvPr/>
        </p:nvSpPr>
        <p:spPr>
          <a:xfrm>
            <a:off x="215592" y="2174333"/>
            <a:ext cx="6371475" cy="3939540"/>
          </a:xfrm>
          <a:prstGeom prst="rect">
            <a:avLst/>
          </a:prstGeom>
          <a:noFill/>
        </p:spPr>
        <p:txBody>
          <a:bodyPr wrap="square" rtlCol="0">
            <a:spAutoFit/>
          </a:bodyPr>
          <a:lstStyle/>
          <a:p>
            <a:pPr algn="ctr"/>
            <a:r>
              <a:rPr lang="en-US" sz="5000" b="1" dirty="0">
                <a:solidFill>
                  <a:schemeClr val="tx1"/>
                </a:solidFill>
                <a:latin typeface="Calibri" panose="020F0502020204030204" pitchFamily="34" charset="0"/>
                <a:ea typeface="Calibri" panose="020F0502020204030204" pitchFamily="34" charset="0"/>
                <a:cs typeface="Calibri" panose="020F0502020204030204" pitchFamily="34" charset="0"/>
              </a:rPr>
              <a:t>Critical Discourse Analysis:</a:t>
            </a:r>
            <a:br>
              <a:rPr lang="en-US" sz="5000" b="1"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en-US" sz="5000" b="1" dirty="0">
                <a:solidFill>
                  <a:schemeClr val="tx1"/>
                </a:solidFill>
                <a:latin typeface="Calibri" panose="020F0502020204030204" pitchFamily="34" charset="0"/>
                <a:ea typeface="Calibri" panose="020F0502020204030204" pitchFamily="34" charset="0"/>
                <a:cs typeface="Calibri" panose="020F0502020204030204" pitchFamily="34" charset="0"/>
              </a:rPr>
              <a:t>Environmental Journalism </a:t>
            </a:r>
            <a:br>
              <a:rPr lang="en-US" sz="5000" b="1" dirty="0">
                <a:solidFill>
                  <a:schemeClr val="tx1"/>
                </a:solidFill>
                <a:latin typeface="Calibri" panose="020F0502020204030204" pitchFamily="34" charset="0"/>
                <a:ea typeface="Calibri" panose="020F0502020204030204" pitchFamily="34" charset="0"/>
                <a:cs typeface="Calibri" panose="020F0502020204030204" pitchFamily="34" charset="0"/>
              </a:rPr>
            </a:br>
            <a:endParaRPr lang="en-US" sz="50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descr="A rhetorical tetrahedron showing how components are interconnected and dependent on one another. Includes writer/speaker, audience, text/speech, and context">
            <a:extLst>
              <a:ext uri="{FF2B5EF4-FFF2-40B4-BE49-F238E27FC236}">
                <a16:creationId xmlns:a16="http://schemas.microsoft.com/office/drawing/2014/main" id="{D865C0C8-11C5-4577-EC93-392B5529DC0A}"/>
              </a:ext>
            </a:extLst>
          </p:cNvPr>
          <p:cNvPicPr>
            <a:picLocks noChangeAspect="1"/>
          </p:cNvPicPr>
          <p:nvPr/>
        </p:nvPicPr>
        <p:blipFill>
          <a:blip r:embed="rId4"/>
          <a:stretch>
            <a:fillRect/>
          </a:stretch>
        </p:blipFill>
        <p:spPr>
          <a:xfrm>
            <a:off x="6802171" y="1065580"/>
            <a:ext cx="4715533" cy="3810532"/>
          </a:xfrm>
          <a:prstGeom prst="rect">
            <a:avLst/>
          </a:prstGeom>
        </p:spPr>
      </p:pic>
      <p:sp>
        <p:nvSpPr>
          <p:cNvPr id="7" name="TextBox 6">
            <a:extLst>
              <a:ext uri="{FF2B5EF4-FFF2-40B4-BE49-F238E27FC236}">
                <a16:creationId xmlns:a16="http://schemas.microsoft.com/office/drawing/2014/main" id="{70836AE3-D776-A60B-AF03-28E5E6179EC9}"/>
              </a:ext>
            </a:extLst>
          </p:cNvPr>
          <p:cNvSpPr txBox="1"/>
          <p:nvPr/>
        </p:nvSpPr>
        <p:spPr>
          <a:xfrm>
            <a:off x="6846627" y="5293194"/>
            <a:ext cx="4556718" cy="1323439"/>
          </a:xfrm>
          <a:prstGeom prst="rect">
            <a:avLst/>
          </a:prstGeom>
          <a:noFill/>
        </p:spPr>
        <p:txBody>
          <a:bodyPr wrap="square" rtlCol="0">
            <a:spAutoFit/>
          </a:bodyPr>
          <a:lstStyle/>
          <a:p>
            <a:r>
              <a:rPr lang="en-US" sz="2000" dirty="0">
                <a:latin typeface="Calibri" panose="020F0502020204030204" pitchFamily="34" charset="0"/>
                <a:ea typeface="Calibri" panose="020F0502020204030204" pitchFamily="34" charset="0"/>
                <a:cs typeface="Calibri" panose="020F0502020204030204" pitchFamily="34" charset="0"/>
              </a:rPr>
              <a:t>This Rhetorical Tetrahedron elaborates on the triad of ethos, pathos, and logos to show how writing’s context affects its design and impact</a:t>
            </a:r>
          </a:p>
        </p:txBody>
      </p:sp>
      <p:sp>
        <p:nvSpPr>
          <p:cNvPr id="8" name="TextBox 7">
            <a:extLst>
              <a:ext uri="{FF2B5EF4-FFF2-40B4-BE49-F238E27FC236}">
                <a16:creationId xmlns:a16="http://schemas.microsoft.com/office/drawing/2014/main" id="{CA54FFCF-7282-CDCC-3D94-656E2AFBAD46}"/>
              </a:ext>
            </a:extLst>
          </p:cNvPr>
          <p:cNvSpPr txBox="1"/>
          <p:nvPr/>
        </p:nvSpPr>
        <p:spPr>
          <a:xfrm>
            <a:off x="6846627" y="4876112"/>
            <a:ext cx="4308954" cy="338554"/>
          </a:xfrm>
          <a:prstGeom prst="rect">
            <a:avLst/>
          </a:prstGeom>
          <a:noFill/>
        </p:spPr>
        <p:txBody>
          <a:bodyPr wrap="square" rtlCol="0">
            <a:spAutoFit/>
          </a:bodyPr>
          <a:lstStyle/>
          <a:p>
            <a:pPr lvl="0"/>
            <a:r>
              <a:rPr lang="en-US" sz="1600" i="1" dirty="0">
                <a:latin typeface="Calibri" panose="020F0502020204030204" pitchFamily="34" charset="0"/>
                <a:ea typeface="Calibri" panose="020F0502020204030204" pitchFamily="34" charset="0"/>
                <a:cs typeface="Calibri" panose="020F0502020204030204" pitchFamily="34" charset="0"/>
              </a:rPr>
              <a:t>Graph by </a:t>
            </a:r>
            <a:r>
              <a:rPr lang="en-US" sz="1600" i="1" dirty="0" err="1">
                <a:latin typeface="Calibri" panose="020F0502020204030204" pitchFamily="34" charset="0"/>
                <a:ea typeface="Calibri" panose="020F0502020204030204" pitchFamily="34" charset="0"/>
                <a:cs typeface="Calibri" panose="020F0502020204030204" pitchFamily="34" charset="0"/>
              </a:rPr>
              <a:t>ChloeGui</a:t>
            </a:r>
            <a:r>
              <a:rPr lang="en-US" sz="1600" i="1" dirty="0">
                <a:latin typeface="Calibri" panose="020F0502020204030204" pitchFamily="34" charset="0"/>
                <a:ea typeface="Calibri" panose="020F0502020204030204" pitchFamily="34" charset="0"/>
                <a:cs typeface="Calibri" panose="020F0502020204030204" pitchFamily="34" charset="0"/>
              </a:rPr>
              <a:t> via Wikimedia Commons, </a:t>
            </a:r>
            <a:r>
              <a:rPr lang="en-US" sz="1600" i="1" u="sng" dirty="0">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4.0</a:t>
            </a:r>
            <a:endParaRPr lang="en-US" sz="1600" i="1" dirty="0">
              <a:latin typeface="Calibri" panose="020F0502020204030204" pitchFamily="34" charset="0"/>
              <a:ea typeface="Calibri" panose="020F0502020204030204" pitchFamily="34" charset="0"/>
              <a:cs typeface="Calibri" panose="020F0502020204030204" pitchFamily="34" charset="0"/>
            </a:endParaRPr>
          </a:p>
        </p:txBody>
      </p:sp>
      <p:grpSp>
        <p:nvGrpSpPr>
          <p:cNvPr id="91" name="Google Shape;91;p1">
            <a:extLst>
              <a:ext uri="{C183D7F6-B498-43B3-948B-1728B52AA6E4}">
                <adec:decorative xmlns:adec="http://schemas.microsoft.com/office/drawing/2017/decorative" val="1"/>
              </a:ext>
            </a:extLst>
          </p:cNvPr>
          <p:cNvGrpSpPr/>
          <p:nvPr/>
        </p:nvGrpSpPr>
        <p:grpSpPr>
          <a:xfrm flipH="1">
            <a:off x="9676747" y="0"/>
            <a:ext cx="2514948" cy="2174333"/>
            <a:chOff x="-305" y="-4155"/>
            <a:chExt cx="2514948" cy="2174333"/>
          </a:xfrm>
        </p:grpSpPr>
        <p:sp>
          <p:nvSpPr>
            <p:cNvPr id="92" name="Google Shape;92;p1"/>
            <p:cNvSpPr/>
            <p:nvPr/>
          </p:nvSpPr>
          <p:spPr>
            <a:xfrm>
              <a:off x="-305" y="0"/>
              <a:ext cx="2514948" cy="2170178"/>
            </a:xfrm>
            <a:custGeom>
              <a:avLst/>
              <a:gdLst/>
              <a:ahLst/>
              <a:cxnLst/>
              <a:rect l="l" t="t" r="r" b="b"/>
              <a:pathLst>
                <a:path w="2514948" h="2170178" extrusionOk="0">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0">
                  <a:srgbClr val="FFFFFF">
                    <a:alpha val="9411"/>
                  </a:srgbClr>
                </a:gs>
                <a:gs pos="2000">
                  <a:srgbClr val="FFFFFF">
                    <a:alpha val="9411"/>
                  </a:srgbClr>
                </a:gs>
                <a:gs pos="16000">
                  <a:srgbClr val="70AD47">
                    <a:alpha val="9411"/>
                  </a:srgbClr>
                </a:gs>
                <a:gs pos="85000">
                  <a:srgbClr val="4472C4">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3" name="Google Shape;93;p1"/>
            <p:cNvSpPr/>
            <p:nvPr/>
          </p:nvSpPr>
          <p:spPr>
            <a:xfrm>
              <a:off x="-305" y="-4155"/>
              <a:ext cx="2493062" cy="1947896"/>
            </a:xfrm>
            <a:custGeom>
              <a:avLst/>
              <a:gdLst/>
              <a:ahLst/>
              <a:cxnLst/>
              <a:rect l="l" t="t" r="r" b="b"/>
              <a:pathLst>
                <a:path w="2493062" h="1947896" extrusionOk="0">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0">
                  <a:srgbClr val="FFFFFF">
                    <a:alpha val="9411"/>
                  </a:srgbClr>
                </a:gs>
                <a:gs pos="2000">
                  <a:srgbClr val="FFFFFF">
                    <a:alpha val="9411"/>
                  </a:srgbClr>
                </a:gs>
                <a:gs pos="16000">
                  <a:srgbClr val="70AD47">
                    <a:alpha val="9411"/>
                  </a:srgbClr>
                </a:gs>
                <a:gs pos="85000">
                  <a:srgbClr val="4472C4">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4" name="Google Shape;94;p1"/>
            <p:cNvSpPr/>
            <p:nvPr/>
          </p:nvSpPr>
          <p:spPr>
            <a:xfrm>
              <a:off x="-305" y="0"/>
              <a:ext cx="2501089" cy="1972702"/>
            </a:xfrm>
            <a:custGeom>
              <a:avLst/>
              <a:gdLst/>
              <a:ahLst/>
              <a:cxnLst/>
              <a:rect l="l" t="t" r="r" b="b"/>
              <a:pathLst>
                <a:path w="2501089" h="1972702" extrusionOk="0">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0">
                  <a:srgbClr val="FFFFFF">
                    <a:alpha val="9411"/>
                  </a:srgbClr>
                </a:gs>
                <a:gs pos="2000">
                  <a:srgbClr val="FFFFFF">
                    <a:alpha val="9411"/>
                  </a:srgbClr>
                </a:gs>
                <a:gs pos="16000">
                  <a:srgbClr val="70AD47">
                    <a:alpha val="9411"/>
                  </a:srgbClr>
                </a:gs>
                <a:gs pos="85000">
                  <a:srgbClr val="4472C4">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Calibri"/>
                <a:ea typeface="Calibri"/>
                <a:cs typeface="Calibri"/>
                <a:sym typeface="Calibri"/>
              </a:endParaRPr>
            </a:p>
          </p:txBody>
        </p:sp>
        <p:sp>
          <p:nvSpPr>
            <p:cNvPr id="95" name="Google Shape;95;p1"/>
            <p:cNvSpPr/>
            <p:nvPr/>
          </p:nvSpPr>
          <p:spPr>
            <a:xfrm>
              <a:off x="305" y="1"/>
              <a:ext cx="2491105" cy="1943661"/>
            </a:xfrm>
            <a:custGeom>
              <a:avLst/>
              <a:gdLst/>
              <a:ahLst/>
              <a:cxnLst/>
              <a:rect l="l" t="t" r="r" b="b"/>
              <a:pathLst>
                <a:path w="2491105" h="1943661" extrusionOk="0">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0">
                  <a:srgbClr val="FFFFFF">
                    <a:alpha val="9411"/>
                  </a:srgbClr>
                </a:gs>
                <a:gs pos="2000">
                  <a:srgbClr val="FFFFFF">
                    <a:alpha val="9411"/>
                  </a:srgbClr>
                </a:gs>
                <a:gs pos="16000">
                  <a:srgbClr val="70AD47">
                    <a:alpha val="9411"/>
                  </a:srgbClr>
                </a:gs>
                <a:gs pos="85000">
                  <a:srgbClr val="4472C4">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grpSp>
        <p:nvGrpSpPr>
          <p:cNvPr id="97" name="Google Shape;97;p1">
            <a:extLst>
              <a:ext uri="{C183D7F6-B498-43B3-948B-1728B52AA6E4}">
                <adec:decorative xmlns:adec="http://schemas.microsoft.com/office/drawing/2017/decorative" val="1"/>
              </a:ext>
            </a:extLst>
          </p:cNvPr>
          <p:cNvGrpSpPr/>
          <p:nvPr/>
        </p:nvGrpSpPr>
        <p:grpSpPr>
          <a:xfrm rot="10800000" flipH="1">
            <a:off x="0" y="5045389"/>
            <a:ext cx="3064933" cy="1819050"/>
            <a:chOff x="-305" y="-1"/>
            <a:chExt cx="3832880" cy="2876136"/>
          </a:xfrm>
        </p:grpSpPr>
        <p:sp>
          <p:nvSpPr>
            <p:cNvPr id="98" name="Google Shape;98;p1"/>
            <p:cNvSpPr/>
            <p:nvPr/>
          </p:nvSpPr>
          <p:spPr>
            <a:xfrm>
              <a:off x="305" y="1"/>
              <a:ext cx="3815424" cy="2653659"/>
            </a:xfrm>
            <a:custGeom>
              <a:avLst/>
              <a:gdLst/>
              <a:ahLst/>
              <a:cxnLst/>
              <a:rect l="l" t="t" r="r" b="b"/>
              <a:pathLst>
                <a:path w="3815424" h="2653659" extrusionOk="0">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0">
                  <a:srgbClr val="FFFFFF">
                    <a:alpha val="9411"/>
                  </a:srgbClr>
                </a:gs>
                <a:gs pos="2000">
                  <a:srgbClr val="FFFFFF">
                    <a:alpha val="9411"/>
                  </a:srgbClr>
                </a:gs>
                <a:gs pos="16000">
                  <a:srgbClr val="70AD47">
                    <a:alpha val="9411"/>
                  </a:srgbClr>
                </a:gs>
                <a:gs pos="85000">
                  <a:srgbClr val="4472C4">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9" name="Google Shape;99;p1"/>
            <p:cNvSpPr/>
            <p:nvPr/>
          </p:nvSpPr>
          <p:spPr>
            <a:xfrm>
              <a:off x="305" y="-1"/>
              <a:ext cx="3815424" cy="2653660"/>
            </a:xfrm>
            <a:custGeom>
              <a:avLst/>
              <a:gdLst/>
              <a:ahLst/>
              <a:cxnLst/>
              <a:rect l="l" t="t" r="r" b="b"/>
              <a:pathLst>
                <a:path w="3815424" h="2653660" extrusionOk="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0">
                  <a:srgbClr val="FFFFFF">
                    <a:alpha val="9411"/>
                  </a:srgbClr>
                </a:gs>
                <a:gs pos="2000">
                  <a:srgbClr val="FFFFFF">
                    <a:alpha val="9411"/>
                  </a:srgbClr>
                </a:gs>
                <a:gs pos="16000">
                  <a:srgbClr val="70AD47">
                    <a:alpha val="9411"/>
                  </a:srgbClr>
                </a:gs>
                <a:gs pos="85000">
                  <a:srgbClr val="4472C4">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0" name="Google Shape;100;p1"/>
            <p:cNvSpPr/>
            <p:nvPr/>
          </p:nvSpPr>
          <p:spPr>
            <a:xfrm>
              <a:off x="-305" y="1"/>
              <a:ext cx="3815986" cy="2675935"/>
            </a:xfrm>
            <a:custGeom>
              <a:avLst/>
              <a:gdLst/>
              <a:ahLst/>
              <a:cxnLst/>
              <a:rect l="l" t="t" r="r" b="b"/>
              <a:pathLst>
                <a:path w="3815986" h="2675935" extrusionOk="0">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0">
                  <a:srgbClr val="FFFFFF">
                    <a:alpha val="9411"/>
                  </a:srgbClr>
                </a:gs>
                <a:gs pos="2000">
                  <a:srgbClr val="FFFFFF">
                    <a:alpha val="9411"/>
                  </a:srgbClr>
                </a:gs>
                <a:gs pos="16000">
                  <a:srgbClr val="70AD47">
                    <a:alpha val="9411"/>
                  </a:srgbClr>
                </a:gs>
                <a:gs pos="85000">
                  <a:srgbClr val="4472C4">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1" name="Google Shape;101;p1"/>
            <p:cNvSpPr/>
            <p:nvPr/>
          </p:nvSpPr>
          <p:spPr>
            <a:xfrm>
              <a:off x="305" y="-1"/>
              <a:ext cx="3832270" cy="2876136"/>
            </a:xfrm>
            <a:custGeom>
              <a:avLst/>
              <a:gdLst/>
              <a:ahLst/>
              <a:cxnLst/>
              <a:rect l="l" t="t" r="r" b="b"/>
              <a:pathLst>
                <a:path w="3832270" h="2876136" extrusionOk="0">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0">
                  <a:srgbClr val="FFFFFF">
                    <a:alpha val="9411"/>
                  </a:srgbClr>
                </a:gs>
                <a:gs pos="2000">
                  <a:srgbClr val="FFFFFF">
                    <a:alpha val="9411"/>
                  </a:srgbClr>
                </a:gs>
                <a:gs pos="16000">
                  <a:srgbClr val="70AD47">
                    <a:alpha val="9411"/>
                  </a:srgbClr>
                </a:gs>
                <a:gs pos="85000">
                  <a:srgbClr val="4472C4">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9"/>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5DD41D6-DAE7-628F-6456-9C0EBC6FDE67}"/>
              </a:ext>
            </a:extLst>
          </p:cNvPr>
          <p:cNvSpPr>
            <a:spLocks noGrp="1"/>
          </p:cNvSpPr>
          <p:nvPr>
            <p:ph type="sldNum" idx="12"/>
          </p:nvPr>
        </p:nvSpPr>
        <p:spPr>
          <a:xfrm>
            <a:off x="9269260" y="6356350"/>
            <a:ext cx="2743200" cy="365125"/>
          </a:xfrm>
        </p:spPr>
        <p:txBody>
          <a:bodyPr/>
          <a:lstStyle/>
          <a:p>
            <a:pPr marL="0" lvl="0" indent="0" algn="r" rtl="0">
              <a:spcBef>
                <a:spcPts val="0"/>
              </a:spcBef>
              <a:spcAft>
                <a:spcPts val="0"/>
              </a:spcAft>
              <a:buNone/>
            </a:pPr>
            <a:fld id="{00000000-1234-1234-1234-123412341234}" type="slidenum">
              <a:rPr lang="en-US" smtClean="0"/>
              <a:t>1</a:t>
            </a:fld>
            <a:endParaRPr lang="en-US" dirty="0"/>
          </a:p>
        </p:txBody>
      </p:sp>
      <p:sp>
        <p:nvSpPr>
          <p:cNvPr id="4" name="Title 3">
            <a:extLst>
              <a:ext uri="{FF2B5EF4-FFF2-40B4-BE49-F238E27FC236}">
                <a16:creationId xmlns:a16="http://schemas.microsoft.com/office/drawing/2014/main" id="{1A639738-C179-370C-5F15-D8F02E4F239E}"/>
              </a:ext>
            </a:extLst>
          </p:cNvPr>
          <p:cNvSpPr txBox="1">
            <a:spLocks noGrp="1"/>
          </p:cNvSpPr>
          <p:nvPr>
            <p:ph type="title" idx="4294967295"/>
          </p:nvPr>
        </p:nvSpPr>
        <p:spPr>
          <a:xfrm>
            <a:off x="2873679" y="762734"/>
            <a:ext cx="848012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What Is Critical Discourse Analysis (CDA)? </a:t>
            </a: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5" name="TextBox 4">
            <a:extLst>
              <a:ext uri="{FF2B5EF4-FFF2-40B4-BE49-F238E27FC236}">
                <a16:creationId xmlns:a16="http://schemas.microsoft.com/office/drawing/2014/main" id="{C9033A28-02F2-58EC-9FC4-14B7A66F547F}"/>
              </a:ext>
            </a:extLst>
          </p:cNvPr>
          <p:cNvSpPr txBox="1"/>
          <p:nvPr/>
        </p:nvSpPr>
        <p:spPr>
          <a:xfrm>
            <a:off x="1039660" y="1522385"/>
            <a:ext cx="10972800" cy="830997"/>
          </a:xfrm>
          <a:prstGeom prst="rect">
            <a:avLst/>
          </a:prstGeom>
          <a:noFill/>
        </p:spPr>
        <p:txBody>
          <a:bodyPr wrap="square" rtlCol="0">
            <a:spAutoFit/>
          </a:bodyPr>
          <a:lstStyle/>
          <a:p>
            <a:pPr lvl="0" algn="ctr"/>
            <a:r>
              <a:rPr lang="en-US" sz="2400" dirty="0">
                <a:latin typeface="Calibri" panose="020F0502020204030204" pitchFamily="34" charset="0"/>
                <a:ea typeface="Calibri" panose="020F0502020204030204" pitchFamily="34" charset="0"/>
                <a:cs typeface="Calibri" panose="020F0502020204030204" pitchFamily="34" charset="0"/>
              </a:rPr>
              <a:t>CDA represents a variety of quantitative, qualitative, and comparative approaches to analyzing texts </a:t>
            </a:r>
            <a:r>
              <a:rPr lang="en-US" sz="2400" b="1" dirty="0">
                <a:latin typeface="Calibri" panose="020F0502020204030204" pitchFamily="34" charset="0"/>
                <a:ea typeface="Calibri" panose="020F0502020204030204" pitchFamily="34" charset="0"/>
                <a:cs typeface="Calibri" panose="020F0502020204030204" pitchFamily="34" charset="0"/>
              </a:rPr>
              <a:t> to uncover texts’ connotations, biases, erasures, and social context.</a:t>
            </a:r>
            <a:r>
              <a:rPr lang="en-US" sz="2400" dirty="0">
                <a:latin typeface="Calibri" panose="020F0502020204030204" pitchFamily="34" charset="0"/>
                <a:ea typeface="Calibri" panose="020F0502020204030204" pitchFamily="34" charset="0"/>
                <a:cs typeface="Calibri" panose="020F0502020204030204" pitchFamily="34" charset="0"/>
              </a:rPr>
              <a:t>  </a:t>
            </a:r>
            <a:endParaRPr lang="en-US" sz="2400" b="1" dirty="0">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82015BB6-9794-2509-AC56-E90A35B32EFC}"/>
              </a:ext>
            </a:extLst>
          </p:cNvPr>
          <p:cNvSpPr txBox="1"/>
          <p:nvPr/>
        </p:nvSpPr>
        <p:spPr>
          <a:xfrm>
            <a:off x="6347545" y="2785205"/>
            <a:ext cx="5336456" cy="3344505"/>
          </a:xfrm>
          <a:prstGeom prst="rect">
            <a:avLst/>
          </a:prstGeom>
          <a:noFill/>
        </p:spPr>
        <p:txBody>
          <a:bodyPr wrap="square" rtlCol="0">
            <a:spAutoFit/>
          </a:bodyPr>
          <a:lstStyle/>
          <a:p>
            <a:pPr lvl="0">
              <a:spcAft>
                <a:spcPts val="1200"/>
              </a:spcAft>
            </a:pPr>
            <a:r>
              <a:rPr lang="en-US" sz="2400" dirty="0">
                <a:latin typeface="Calibri" panose="020F0502020204030204" pitchFamily="34" charset="0"/>
                <a:ea typeface="Calibri" panose="020F0502020204030204" pitchFamily="34" charset="0"/>
                <a:cs typeface="Calibri" panose="020F0502020204030204" pitchFamily="34" charset="0"/>
              </a:rPr>
              <a:t>CDA may be applied to:</a:t>
            </a:r>
          </a:p>
          <a:p>
            <a:pPr marL="342900" lvl="5" indent="-342900">
              <a:spcAft>
                <a:spcPts val="1000"/>
              </a:spcAft>
              <a:buSzPts val="2000"/>
              <a:buFont typeface="Noto Sans Symbols"/>
              <a:buChar char="✔"/>
            </a:pPr>
            <a:r>
              <a:rPr lang="en-US" sz="2400" dirty="0">
                <a:latin typeface="Calibri" panose="020F0502020204030204" pitchFamily="34" charset="0"/>
                <a:ea typeface="Calibri" panose="020F0502020204030204" pitchFamily="34" charset="0"/>
                <a:cs typeface="Calibri" panose="020F0502020204030204" pitchFamily="34" charset="0"/>
              </a:rPr>
              <a:t>scientific publications</a:t>
            </a:r>
          </a:p>
          <a:p>
            <a:pPr marL="342900" lvl="0" indent="-342900">
              <a:spcAft>
                <a:spcPts val="1000"/>
              </a:spcAft>
              <a:buSzPts val="2000"/>
              <a:buFont typeface="Noto Sans Symbols"/>
              <a:buChar char="✔"/>
            </a:pPr>
            <a:r>
              <a:rPr lang="en-US" sz="2400" dirty="0">
                <a:latin typeface="Calibri" panose="020F0502020204030204" pitchFamily="34" charset="0"/>
                <a:ea typeface="Calibri" panose="020F0502020204030204" pitchFamily="34" charset="0"/>
                <a:cs typeface="Calibri" panose="020F0502020204030204" pitchFamily="34" charset="0"/>
              </a:rPr>
              <a:t>policy documents</a:t>
            </a:r>
          </a:p>
          <a:p>
            <a:pPr marL="342900" lvl="0" indent="-342900">
              <a:spcAft>
                <a:spcPts val="1000"/>
              </a:spcAft>
              <a:buSzPts val="2000"/>
              <a:buFont typeface="Noto Sans Symbols"/>
              <a:buChar char="✔"/>
            </a:pPr>
            <a:r>
              <a:rPr lang="en-US" sz="2400" dirty="0">
                <a:latin typeface="Calibri" panose="020F0502020204030204" pitchFamily="34" charset="0"/>
                <a:ea typeface="Calibri" panose="020F0502020204030204" pitchFamily="34" charset="0"/>
                <a:cs typeface="Calibri" panose="020F0502020204030204" pitchFamily="34" charset="0"/>
              </a:rPr>
              <a:t>archival and historical materials</a:t>
            </a:r>
          </a:p>
          <a:p>
            <a:pPr marL="342900" lvl="6" indent="-342900">
              <a:spcAft>
                <a:spcPts val="1000"/>
              </a:spcAft>
              <a:buSzPts val="2000"/>
              <a:buFont typeface="Noto Sans Symbols"/>
              <a:buChar char="✔"/>
            </a:pPr>
            <a:r>
              <a:rPr lang="en-US" sz="2400" dirty="0">
                <a:latin typeface="Calibri" panose="020F0502020204030204" pitchFamily="34" charset="0"/>
                <a:ea typeface="Calibri" panose="020F0502020204030204" pitchFamily="34" charset="0"/>
                <a:cs typeface="Calibri" panose="020F0502020204030204" pitchFamily="34" charset="0"/>
              </a:rPr>
              <a:t>films, images, and other creative media</a:t>
            </a:r>
          </a:p>
          <a:p>
            <a:pPr marL="342900" lvl="0" indent="-342900">
              <a:buSzPts val="2000"/>
              <a:buFont typeface="Noto Sans Symbols"/>
              <a:buChar char="✔"/>
            </a:pPr>
            <a:r>
              <a:rPr lang="en-US" sz="2400" b="1" dirty="0">
                <a:latin typeface="Calibri" panose="020F0502020204030204" pitchFamily="34" charset="0"/>
                <a:ea typeface="Calibri" panose="020F0502020204030204" pitchFamily="34" charset="0"/>
                <a:cs typeface="Calibri" panose="020F0502020204030204" pitchFamily="34" charset="0"/>
              </a:rPr>
              <a:t>journalism</a:t>
            </a:r>
            <a:endParaRPr lang="en-US" sz="2800" dirty="0">
              <a:latin typeface="Calibri" panose="020F0502020204030204" pitchFamily="34" charset="0"/>
              <a:ea typeface="Calibri" panose="020F0502020204030204" pitchFamily="34" charset="0"/>
              <a:cs typeface="Calibri" panose="020F0502020204030204" pitchFamily="34" charset="0"/>
            </a:endParaRPr>
          </a:p>
        </p:txBody>
      </p:sp>
      <p:pic>
        <p:nvPicPr>
          <p:cNvPr id="8" name="Picture 7" descr="A woman sitting on a wooden bench reading a newspaper by a pond. The setting appears to be a piblic park with trees and water.">
            <a:extLst>
              <a:ext uri="{FF2B5EF4-FFF2-40B4-BE49-F238E27FC236}">
                <a16:creationId xmlns:a16="http://schemas.microsoft.com/office/drawing/2014/main" id="{D1C3293B-EE92-8CA3-D885-191D57FBBD37}"/>
              </a:ext>
            </a:extLst>
          </p:cNvPr>
          <p:cNvPicPr>
            <a:picLocks noChangeAspect="1"/>
          </p:cNvPicPr>
          <p:nvPr/>
        </p:nvPicPr>
        <p:blipFill>
          <a:blip r:embed="rId4"/>
          <a:stretch>
            <a:fillRect/>
          </a:stretch>
        </p:blipFill>
        <p:spPr>
          <a:xfrm>
            <a:off x="508000" y="2667922"/>
            <a:ext cx="5336457" cy="3662750"/>
          </a:xfrm>
          <a:prstGeom prst="rect">
            <a:avLst/>
          </a:prstGeom>
        </p:spPr>
      </p:pic>
      <p:sp>
        <p:nvSpPr>
          <p:cNvPr id="7" name="TextBox 6">
            <a:extLst>
              <a:ext uri="{FF2B5EF4-FFF2-40B4-BE49-F238E27FC236}">
                <a16:creationId xmlns:a16="http://schemas.microsoft.com/office/drawing/2014/main" id="{D0BB50E7-598B-F577-F81E-F48F315D0973}"/>
              </a:ext>
            </a:extLst>
          </p:cNvPr>
          <p:cNvSpPr txBox="1"/>
          <p:nvPr/>
        </p:nvSpPr>
        <p:spPr>
          <a:xfrm>
            <a:off x="508000" y="6356350"/>
            <a:ext cx="5336457" cy="338554"/>
          </a:xfrm>
          <a:prstGeom prst="rect">
            <a:avLst/>
          </a:prstGeom>
          <a:noFill/>
        </p:spPr>
        <p:txBody>
          <a:bodyPr wrap="square" rtlCol="0">
            <a:spAutoFit/>
          </a:bodyPr>
          <a:lstStyle/>
          <a:p>
            <a:pPr algn="ctr"/>
            <a:r>
              <a:rPr lang="en-US" i="1" dirty="0"/>
              <a:t>Unaltered photo by </a:t>
            </a:r>
            <a:r>
              <a:rPr lang="en-US" sz="1600" i="1" dirty="0">
                <a:latin typeface="Calibri" panose="020F0502020204030204" pitchFamily="34" charset="0"/>
                <a:ea typeface="Calibri" panose="020F0502020204030204" pitchFamily="34" charset="0"/>
                <a:cs typeface="Calibri" panose="020F0502020204030204" pitchFamily="34" charset="0"/>
              </a:rPr>
              <a:t>Jamain</a:t>
            </a:r>
            <a:r>
              <a:rPr lang="en-US" i="1" dirty="0"/>
              <a:t> via Wikimedia Commons, </a:t>
            </a:r>
            <a:r>
              <a:rPr lang="en-US" i="1" u="sng" dirty="0">
                <a:solidFill>
                  <a:schemeClr val="accent5">
                    <a:lumMod val="75000"/>
                  </a:schemeClr>
                </a:solidFill>
                <a:hlinkClick r:id="rId5">
                  <a:extLst>
                    <a:ext uri="{A12FA001-AC4F-418D-AE19-62706E023703}">
                      <ahyp:hlinkClr xmlns:ahyp="http://schemas.microsoft.com/office/drawing/2018/hyperlinkcolor" val="tx"/>
                    </a:ext>
                  </a:extLst>
                </a:hlinkClick>
              </a:rPr>
              <a:t>3.0</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1"/>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A0EFCD9-6DE1-5BB1-BF7A-5F86649FED84}"/>
              </a:ext>
            </a:extLst>
          </p:cNvPr>
          <p:cNvSpPr>
            <a:spLocks noGrp="1"/>
          </p:cNvSpPr>
          <p:nvPr>
            <p:ph type="sldNum" idx="12"/>
          </p:nvPr>
        </p:nvSpPr>
        <p:spPr>
          <a:xfrm>
            <a:off x="9329930" y="6432269"/>
            <a:ext cx="2743200" cy="365125"/>
          </a:xfrm>
        </p:spPr>
        <p:txBody>
          <a:bodyPr/>
          <a:lstStyle/>
          <a:p>
            <a:pPr marL="0" lvl="0" indent="0" algn="r" rtl="0">
              <a:spcBef>
                <a:spcPts val="0"/>
              </a:spcBef>
              <a:spcAft>
                <a:spcPts val="0"/>
              </a:spcAft>
              <a:buNone/>
            </a:pPr>
            <a:fld id="{00000000-1234-1234-1234-123412341234}" type="slidenum">
              <a:rPr lang="en-US" smtClean="0"/>
              <a:t>2</a:t>
            </a:fld>
            <a:endParaRPr lang="en-US"/>
          </a:p>
        </p:txBody>
      </p:sp>
      <p:sp>
        <p:nvSpPr>
          <p:cNvPr id="5" name="Title 4">
            <a:extLst>
              <a:ext uri="{FF2B5EF4-FFF2-40B4-BE49-F238E27FC236}">
                <a16:creationId xmlns:a16="http://schemas.microsoft.com/office/drawing/2014/main" id="{688E5830-3792-B0BD-75BE-E9CDDAAEEECB}"/>
              </a:ext>
            </a:extLst>
          </p:cNvPr>
          <p:cNvSpPr txBox="1">
            <a:spLocks noGrp="1"/>
          </p:cNvSpPr>
          <p:nvPr>
            <p:ph type="title" idx="4294967295"/>
          </p:nvPr>
        </p:nvSpPr>
        <p:spPr>
          <a:xfrm>
            <a:off x="3593989" y="606137"/>
            <a:ext cx="658034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What Are Some Forms of CDA? </a:t>
            </a: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6" name="TextBox 5">
            <a:extLst>
              <a:ext uri="{FF2B5EF4-FFF2-40B4-BE49-F238E27FC236}">
                <a16:creationId xmlns:a16="http://schemas.microsoft.com/office/drawing/2014/main" id="{ACA73C44-FD32-702A-7ACE-173ADBED3C94}"/>
              </a:ext>
            </a:extLst>
          </p:cNvPr>
          <p:cNvSpPr txBox="1"/>
          <p:nvPr/>
        </p:nvSpPr>
        <p:spPr>
          <a:xfrm>
            <a:off x="276553" y="1778553"/>
            <a:ext cx="8156658" cy="5201424"/>
          </a:xfrm>
          <a:prstGeom prst="rect">
            <a:avLst/>
          </a:prstGeom>
          <a:noFill/>
        </p:spPr>
        <p:txBody>
          <a:bodyPr wrap="square" rtlCol="0">
            <a:spAutoFit/>
          </a:bodyPr>
          <a:lstStyle/>
          <a:p>
            <a:pPr marL="457200" lvl="0"/>
            <a:r>
              <a:rPr lang="en-US" sz="2400" b="1" dirty="0">
                <a:latin typeface="Calibri" panose="020F0502020204030204" pitchFamily="34" charset="0"/>
                <a:ea typeface="Calibri" panose="020F0502020204030204" pitchFamily="34" charset="0"/>
                <a:cs typeface="Calibri" panose="020F0502020204030204" pitchFamily="34" charset="0"/>
              </a:rPr>
              <a:t>Visual Discourse Analysis (VDA)</a:t>
            </a:r>
            <a:r>
              <a:rPr lang="en-US" sz="2400" dirty="0">
                <a:latin typeface="Calibri" panose="020F0502020204030204" pitchFamily="34" charset="0"/>
                <a:ea typeface="Calibri" panose="020F0502020204030204" pitchFamily="34" charset="0"/>
                <a:cs typeface="Calibri" panose="020F0502020204030204" pitchFamily="34" charset="0"/>
              </a:rPr>
              <a:t>: VDA reveals how images mediate themes like time, truth, and power. Visuals include photos, films, advertisements, and scientific charts and graphs. VDA can be applied to the discourse surrounding human landscape use, climate change, and greenwashing.</a:t>
            </a:r>
            <a:br>
              <a:rPr lang="en-US" sz="2400" dirty="0">
                <a:latin typeface="Calibri" panose="020F0502020204030204" pitchFamily="34" charset="0"/>
                <a:ea typeface="Calibri" panose="020F0502020204030204" pitchFamily="34" charset="0"/>
                <a:cs typeface="Calibri" panose="020F0502020204030204" pitchFamily="34" charset="0"/>
              </a:rPr>
            </a:br>
            <a:endParaRPr lang="en-US" sz="2400" dirty="0">
              <a:latin typeface="Calibri" panose="020F0502020204030204" pitchFamily="34" charset="0"/>
              <a:ea typeface="Calibri" panose="020F0502020204030204" pitchFamily="34" charset="0"/>
              <a:cs typeface="Calibri" panose="020F0502020204030204" pitchFamily="34" charset="0"/>
            </a:endParaRPr>
          </a:p>
          <a:p>
            <a:pPr marL="457200" lvl="0"/>
            <a:r>
              <a:rPr lang="en-US" sz="2400" b="1" dirty="0">
                <a:latin typeface="Calibri" panose="020F0502020204030204" pitchFamily="34" charset="0"/>
                <a:ea typeface="Calibri" panose="020F0502020204030204" pitchFamily="34" charset="0"/>
                <a:cs typeface="Calibri" panose="020F0502020204030204" pitchFamily="34" charset="0"/>
              </a:rPr>
              <a:t>Narrative Discourse Analysis (NDA)</a:t>
            </a:r>
            <a:r>
              <a:rPr lang="en-US" sz="2400" dirty="0">
                <a:latin typeface="Calibri" panose="020F0502020204030204" pitchFamily="34" charset="0"/>
                <a:ea typeface="Calibri" panose="020F0502020204030204" pitchFamily="34" charset="0"/>
                <a:cs typeface="Calibri" panose="020F0502020204030204" pitchFamily="34" charset="0"/>
              </a:rPr>
              <a:t>: Narratives have surface-level, denotative values; they also have implied connotative values, and their use can uphold myths that have a range of environmental effects. NDAs are direct reader responses to texts that question the truth of narratives and examine how they may be the construct of particular stakeholders, who may have submerged agendas. </a:t>
            </a:r>
          </a:p>
          <a:p>
            <a:pPr marL="342900" lvl="0" indent="-215900">
              <a:buSzPts val="2000"/>
            </a:pPr>
            <a:endParaRPr lang="en-US" sz="2000" dirty="0">
              <a:latin typeface="Calibri" panose="020F0502020204030204" pitchFamily="34" charset="0"/>
              <a:ea typeface="Calibri" panose="020F0502020204030204" pitchFamily="34" charset="0"/>
              <a:cs typeface="Calibri" panose="020F0502020204030204" pitchFamily="34" charset="0"/>
            </a:endParaRPr>
          </a:p>
        </p:txBody>
      </p:sp>
      <p:pic>
        <p:nvPicPr>
          <p:cNvPr id="8" name="Picture 7" descr="this depicts the front of an large passenger jet. It is an advertisement for the Lufthansa Group promoting their environmental stability campain and their goal to reduce the environmental impact of flying.">
            <a:extLst>
              <a:ext uri="{FF2B5EF4-FFF2-40B4-BE49-F238E27FC236}">
                <a16:creationId xmlns:a16="http://schemas.microsoft.com/office/drawing/2014/main" id="{41594E82-5476-98BA-26D2-6A669D6B0C5B}"/>
              </a:ext>
            </a:extLst>
          </p:cNvPr>
          <p:cNvPicPr>
            <a:picLocks noChangeAspect="1"/>
          </p:cNvPicPr>
          <p:nvPr/>
        </p:nvPicPr>
        <p:blipFill>
          <a:blip r:embed="rId4"/>
          <a:stretch>
            <a:fillRect/>
          </a:stretch>
        </p:blipFill>
        <p:spPr>
          <a:xfrm>
            <a:off x="8801348" y="1367504"/>
            <a:ext cx="2745962" cy="4884359"/>
          </a:xfrm>
          <a:prstGeom prst="rect">
            <a:avLst/>
          </a:prstGeom>
        </p:spPr>
      </p:pic>
      <p:sp>
        <p:nvSpPr>
          <p:cNvPr id="9" name="TextBox 8">
            <a:extLst>
              <a:ext uri="{FF2B5EF4-FFF2-40B4-BE49-F238E27FC236}">
                <a16:creationId xmlns:a16="http://schemas.microsoft.com/office/drawing/2014/main" id="{5C0203CC-C032-8F62-2D48-BCF40B99E23D}"/>
              </a:ext>
            </a:extLst>
          </p:cNvPr>
          <p:cNvSpPr txBox="1"/>
          <p:nvPr/>
        </p:nvSpPr>
        <p:spPr>
          <a:xfrm>
            <a:off x="8433211" y="6334780"/>
            <a:ext cx="3482236" cy="523220"/>
          </a:xfrm>
          <a:prstGeom prst="rect">
            <a:avLst/>
          </a:prstGeom>
          <a:noFill/>
        </p:spPr>
        <p:txBody>
          <a:bodyPr wrap="square" rtlCol="0">
            <a:spAutoFit/>
          </a:bodyPr>
          <a:lstStyle/>
          <a:p>
            <a:pPr lvl="0" algn="ctr"/>
            <a:r>
              <a:rPr lang="en-US" i="1" dirty="0">
                <a:latin typeface="Calibri" panose="020F0502020204030204" pitchFamily="34" charset="0"/>
                <a:ea typeface="Calibri" panose="020F0502020204030204" pitchFamily="34" charset="0"/>
                <a:cs typeface="Calibri" panose="020F0502020204030204" pitchFamily="34" charset="0"/>
              </a:rPr>
              <a:t>Image courtesy of the UK’s Advertising Standards Authority</a:t>
            </a:r>
            <a:endParaRPr lang="en-US"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73612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1">
          <a:extLst>
            <a:ext uri="{FF2B5EF4-FFF2-40B4-BE49-F238E27FC236}">
              <a16:creationId xmlns:a16="http://schemas.microsoft.com/office/drawing/2014/main" id="{C37F8248-6A7D-52D6-0C5D-188A76217D2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C5AA155-A267-2318-2DCA-D488F4F9D0DD}"/>
              </a:ext>
            </a:extLst>
          </p:cNvPr>
          <p:cNvSpPr>
            <a:spLocks noGrp="1"/>
          </p:cNvSpPr>
          <p:nvPr>
            <p:ph type="sldNum" idx="12"/>
          </p:nvPr>
        </p:nvSpPr>
        <p:spPr>
          <a:xfrm>
            <a:off x="9329930" y="6432269"/>
            <a:ext cx="2743200" cy="365125"/>
          </a:xfrm>
        </p:spPr>
        <p:txBody>
          <a:bodyPr/>
          <a:lstStyle/>
          <a:p>
            <a:pPr marL="0" lvl="0" indent="0" algn="r" rtl="0">
              <a:spcBef>
                <a:spcPts val="0"/>
              </a:spcBef>
              <a:spcAft>
                <a:spcPts val="0"/>
              </a:spcAft>
              <a:buNone/>
            </a:pPr>
            <a:fld id="{00000000-1234-1234-1234-123412341234}" type="slidenum">
              <a:rPr lang="en-US" smtClean="0"/>
              <a:t>3</a:t>
            </a:fld>
            <a:endParaRPr lang="en-US"/>
          </a:p>
        </p:txBody>
      </p:sp>
      <p:sp>
        <p:nvSpPr>
          <p:cNvPr id="5" name="Title 4">
            <a:extLst>
              <a:ext uri="{FF2B5EF4-FFF2-40B4-BE49-F238E27FC236}">
                <a16:creationId xmlns:a16="http://schemas.microsoft.com/office/drawing/2014/main" id="{9A47BD16-E8DB-2E49-99A6-0FF041B68584}"/>
              </a:ext>
            </a:extLst>
          </p:cNvPr>
          <p:cNvSpPr txBox="1">
            <a:spLocks noGrp="1"/>
          </p:cNvSpPr>
          <p:nvPr>
            <p:ph type="title" idx="4294967295"/>
          </p:nvPr>
        </p:nvSpPr>
        <p:spPr>
          <a:xfrm>
            <a:off x="3593989" y="606137"/>
            <a:ext cx="6580340"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What Are Some Forms of CDA?</a:t>
            </a:r>
            <a:b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b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(C</a:t>
            </a:r>
            <a:r>
              <a:rPr lang="en-US" sz="3600" b="1"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o</a:t>
            </a:r>
            <a:r>
              <a:rPr kumimoji="0" lang="en-US" sz="3600" b="1" i="0" u="none" strike="noStrike" kern="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ntinued</a:t>
            </a: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 </a:t>
            </a: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6" name="TextBox 5">
            <a:extLst>
              <a:ext uri="{FF2B5EF4-FFF2-40B4-BE49-F238E27FC236}">
                <a16:creationId xmlns:a16="http://schemas.microsoft.com/office/drawing/2014/main" id="{2B8C9C1D-9473-A295-E5EA-77E6899F2FEA}"/>
              </a:ext>
            </a:extLst>
          </p:cNvPr>
          <p:cNvSpPr txBox="1"/>
          <p:nvPr/>
        </p:nvSpPr>
        <p:spPr>
          <a:xfrm>
            <a:off x="276553" y="2422019"/>
            <a:ext cx="8156658" cy="2308324"/>
          </a:xfrm>
          <a:prstGeom prst="rect">
            <a:avLst/>
          </a:prstGeom>
          <a:noFill/>
        </p:spPr>
        <p:txBody>
          <a:bodyPr wrap="square" rtlCol="0">
            <a:spAutoFit/>
          </a:bodyPr>
          <a:lstStyle/>
          <a:p>
            <a:pPr marL="457200" lvl="0"/>
            <a:r>
              <a:rPr lang="en-US" sz="2400" b="1" dirty="0">
                <a:latin typeface="Calibri" panose="020F0502020204030204" pitchFamily="34" charset="0"/>
                <a:ea typeface="Calibri" panose="020F0502020204030204" pitchFamily="34" charset="0"/>
                <a:cs typeface="Calibri" panose="020F0502020204030204" pitchFamily="34" charset="0"/>
              </a:rPr>
              <a:t>Qualitative Content Analysis (QCA)</a:t>
            </a:r>
            <a:r>
              <a:rPr lang="en-US" sz="2400" dirty="0">
                <a:latin typeface="Calibri" panose="020F0502020204030204" pitchFamily="34" charset="0"/>
                <a:ea typeface="Calibri" panose="020F0502020204030204" pitchFamily="34" charset="0"/>
                <a:cs typeface="Calibri" panose="020F0502020204030204" pitchFamily="34" charset="0"/>
              </a:rPr>
              <a:t>: Data-processing software allows analysts to compile thematic and lexical trends across hundreds of documents. QCA is a technological evolution that employs narrative analysis on a larger scale in order to handle the big data of public discourse and policy.  </a:t>
            </a:r>
          </a:p>
        </p:txBody>
      </p:sp>
      <p:pic>
        <p:nvPicPr>
          <p:cNvPr id="8" name="Picture 7" descr="this depicts the front of an large passenger jet. It is an advertisement for the Lufthansa Group promoting their environmental stability campain and their goal to reduce the environmental impact of flying.">
            <a:extLst>
              <a:ext uri="{FF2B5EF4-FFF2-40B4-BE49-F238E27FC236}">
                <a16:creationId xmlns:a16="http://schemas.microsoft.com/office/drawing/2014/main" id="{968ADEC5-95C3-9623-1105-DE55F2A38A73}"/>
              </a:ext>
            </a:extLst>
          </p:cNvPr>
          <p:cNvPicPr>
            <a:picLocks noChangeAspect="1"/>
          </p:cNvPicPr>
          <p:nvPr/>
        </p:nvPicPr>
        <p:blipFill>
          <a:blip r:embed="rId4"/>
          <a:stretch>
            <a:fillRect/>
          </a:stretch>
        </p:blipFill>
        <p:spPr>
          <a:xfrm>
            <a:off x="8801348" y="1367504"/>
            <a:ext cx="2745962" cy="4884359"/>
          </a:xfrm>
          <a:prstGeom prst="rect">
            <a:avLst/>
          </a:prstGeom>
        </p:spPr>
      </p:pic>
      <p:sp>
        <p:nvSpPr>
          <p:cNvPr id="9" name="TextBox 8">
            <a:extLst>
              <a:ext uri="{FF2B5EF4-FFF2-40B4-BE49-F238E27FC236}">
                <a16:creationId xmlns:a16="http://schemas.microsoft.com/office/drawing/2014/main" id="{64C0DA23-FA87-A6CE-B95F-4E2D25BFE022}"/>
              </a:ext>
            </a:extLst>
          </p:cNvPr>
          <p:cNvSpPr txBox="1"/>
          <p:nvPr/>
        </p:nvSpPr>
        <p:spPr>
          <a:xfrm>
            <a:off x="8433211" y="6334780"/>
            <a:ext cx="3482236" cy="523220"/>
          </a:xfrm>
          <a:prstGeom prst="rect">
            <a:avLst/>
          </a:prstGeom>
          <a:noFill/>
        </p:spPr>
        <p:txBody>
          <a:bodyPr wrap="square" rtlCol="0">
            <a:spAutoFit/>
          </a:bodyPr>
          <a:lstStyle/>
          <a:p>
            <a:pPr lvl="0" algn="ctr"/>
            <a:r>
              <a:rPr lang="en-US" i="1" dirty="0">
                <a:latin typeface="Calibri" panose="020F0502020204030204" pitchFamily="34" charset="0"/>
                <a:ea typeface="Calibri" panose="020F0502020204030204" pitchFamily="34" charset="0"/>
                <a:cs typeface="Calibri" panose="020F0502020204030204" pitchFamily="34" charset="0"/>
              </a:rPr>
              <a:t>Image courtesy of the UK’s Advertising Standards Authority</a:t>
            </a:r>
            <a:endParaRPr lang="en-US"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9265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33"/>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98B5895-9614-7BA7-92BA-6E44EDCA06E1}"/>
              </a:ext>
            </a:extLst>
          </p:cNvPr>
          <p:cNvSpPr>
            <a:spLocks noGrp="1"/>
          </p:cNvSpPr>
          <p:nvPr>
            <p:ph type="sldNum" idx="12"/>
          </p:nvPr>
        </p:nvSpPr>
        <p:spPr>
          <a:xfrm>
            <a:off x="11085534" y="6481236"/>
            <a:ext cx="714728" cy="365125"/>
          </a:xfrm>
        </p:spPr>
        <p:txBody>
          <a:bodyPr/>
          <a:lstStyle/>
          <a:p>
            <a:pPr marL="0" lvl="0" indent="0" algn="r" rtl="0">
              <a:spcBef>
                <a:spcPts val="0"/>
              </a:spcBef>
              <a:spcAft>
                <a:spcPts val="0"/>
              </a:spcAft>
              <a:buNone/>
            </a:pPr>
            <a:fld id="{00000000-1234-1234-1234-123412341234}" type="slidenum">
              <a:rPr lang="en-US" smtClean="0"/>
              <a:t>4</a:t>
            </a:fld>
            <a:endParaRPr lang="en-US" dirty="0"/>
          </a:p>
        </p:txBody>
      </p:sp>
      <p:sp>
        <p:nvSpPr>
          <p:cNvPr id="147" name="Freeform: Shape 146">
            <a:extLst>
              <a:ext uri="{FF2B5EF4-FFF2-40B4-BE49-F238E27FC236}">
                <a16:creationId xmlns:a16="http://schemas.microsoft.com/office/drawing/2014/main" id="{3EC72A1B-03D3-499C-B4BF-AC68EEC22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path path="circle">
              <a:fillToRect l="100000" b="100000"/>
            </a:path>
            <a:tileRect t="-100000" r="-100000"/>
          </a:gradFill>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92FB240C-606E-6461-417B-0E9DDB686D7F}"/>
              </a:ext>
            </a:extLst>
          </p:cNvPr>
          <p:cNvSpPr txBox="1">
            <a:spLocks noGrp="1"/>
          </p:cNvSpPr>
          <p:nvPr>
            <p:ph type="title" idx="4294967295"/>
          </p:nvPr>
        </p:nvSpPr>
        <p:spPr>
          <a:xfrm>
            <a:off x="40784" y="1112982"/>
            <a:ext cx="4187189"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How Will We Use CDA in This Lesson?</a:t>
            </a: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8" name="TextBox 7">
            <a:extLst>
              <a:ext uri="{FF2B5EF4-FFF2-40B4-BE49-F238E27FC236}">
                <a16:creationId xmlns:a16="http://schemas.microsoft.com/office/drawing/2014/main" id="{A3C105EE-61E3-4CFB-3DFB-6F94207615AC}"/>
              </a:ext>
            </a:extLst>
          </p:cNvPr>
          <p:cNvSpPr txBox="1"/>
          <p:nvPr/>
        </p:nvSpPr>
        <p:spPr>
          <a:xfrm>
            <a:off x="375008" y="2770107"/>
            <a:ext cx="3337560" cy="3416320"/>
          </a:xfrm>
          <a:prstGeom prst="rect">
            <a:avLst/>
          </a:prstGeom>
          <a:noFill/>
        </p:spPr>
        <p:txBody>
          <a:bodyPr wrap="square" rtlCol="0">
            <a:spAutoFit/>
          </a:bodyPr>
          <a:lstStyle/>
          <a:p>
            <a:pPr marL="260604">
              <a:spcAft>
                <a:spcPts val="600"/>
              </a:spcAft>
            </a:pPr>
            <a:r>
              <a:rPr lang="en-US" sz="2400" dirty="0">
                <a:latin typeface="Calibri" panose="020F0502020204030204" pitchFamily="34" charset="0"/>
                <a:ea typeface="Calibri" panose="020F0502020204030204" pitchFamily="34" charset="0"/>
                <a:cs typeface="Calibri" panose="020F0502020204030204" pitchFamily="34" charset="0"/>
              </a:rPr>
              <a:t>This lesson takes a </a:t>
            </a:r>
            <a:r>
              <a:rPr lang="en-US" sz="2400" b="1" dirty="0">
                <a:latin typeface="Calibri" panose="020F0502020204030204" pitchFamily="34" charset="0"/>
                <a:ea typeface="Calibri" panose="020F0502020204030204" pitchFamily="34" charset="0"/>
                <a:cs typeface="Calibri" panose="020F0502020204030204" pitchFamily="34" charset="0"/>
              </a:rPr>
              <a:t>hybrid approach </a:t>
            </a:r>
            <a:r>
              <a:rPr lang="en-US" sz="2400" dirty="0">
                <a:latin typeface="Calibri" panose="020F0502020204030204" pitchFamily="34" charset="0"/>
                <a:ea typeface="Calibri" panose="020F0502020204030204" pitchFamily="34" charset="0"/>
                <a:cs typeface="Calibri" panose="020F0502020204030204" pitchFamily="34" charset="0"/>
              </a:rPr>
              <a:t>that integrates </a:t>
            </a:r>
            <a:r>
              <a:rPr lang="en-US" sz="2400" b="1" dirty="0">
                <a:latin typeface="Calibri" panose="020F0502020204030204" pitchFamily="34" charset="0"/>
                <a:ea typeface="Calibri" panose="020F0502020204030204" pitchFamily="34" charset="0"/>
                <a:cs typeface="Calibri" panose="020F0502020204030204" pitchFamily="34" charset="0"/>
              </a:rPr>
              <a:t>narrative</a:t>
            </a:r>
            <a:r>
              <a:rPr lang="en-US" sz="2400" dirty="0">
                <a:latin typeface="Calibri" panose="020F0502020204030204" pitchFamily="34" charset="0"/>
                <a:ea typeface="Calibri" panose="020F0502020204030204" pitchFamily="34" charset="0"/>
                <a:cs typeface="Calibri" panose="020F0502020204030204" pitchFamily="34" charset="0"/>
              </a:rPr>
              <a:t> and </a:t>
            </a:r>
            <a:r>
              <a:rPr lang="en-US" sz="2400" b="1" dirty="0">
                <a:latin typeface="Calibri" panose="020F0502020204030204" pitchFamily="34" charset="0"/>
                <a:ea typeface="Calibri" panose="020F0502020204030204" pitchFamily="34" charset="0"/>
                <a:cs typeface="Calibri" panose="020F0502020204030204" pitchFamily="34" charset="0"/>
              </a:rPr>
              <a:t>qualitative content </a:t>
            </a:r>
            <a:r>
              <a:rPr lang="en-US" sz="2400" dirty="0">
                <a:latin typeface="Calibri" panose="020F0502020204030204" pitchFamily="34" charset="0"/>
                <a:ea typeface="Calibri" panose="020F0502020204030204" pitchFamily="34" charset="0"/>
                <a:cs typeface="Calibri" panose="020F0502020204030204" pitchFamily="34" charset="0"/>
              </a:rPr>
              <a:t>discourse. Learners may also use </a:t>
            </a:r>
            <a:r>
              <a:rPr lang="en-US" sz="2400" b="1" dirty="0">
                <a:latin typeface="Calibri" panose="020F0502020204030204" pitchFamily="34" charset="0"/>
                <a:ea typeface="Calibri" panose="020F0502020204030204" pitchFamily="34" charset="0"/>
                <a:cs typeface="Calibri" panose="020F0502020204030204" pitchFamily="34" charset="0"/>
              </a:rPr>
              <a:t>visual</a:t>
            </a:r>
            <a:r>
              <a:rPr lang="en-US" sz="2400" dirty="0">
                <a:latin typeface="Calibri" panose="020F0502020204030204" pitchFamily="34" charset="0"/>
                <a:ea typeface="Calibri" panose="020F0502020204030204" pitchFamily="34" charset="0"/>
                <a:cs typeface="Calibri" panose="020F0502020204030204" pitchFamily="34" charset="0"/>
              </a:rPr>
              <a:t> methods if images are co-present with text. </a:t>
            </a:r>
          </a:p>
        </p:txBody>
      </p:sp>
      <p:sp>
        <p:nvSpPr>
          <p:cNvPr id="9" name="TextBox 8">
            <a:extLst>
              <a:ext uri="{FF2B5EF4-FFF2-40B4-BE49-F238E27FC236}">
                <a16:creationId xmlns:a16="http://schemas.microsoft.com/office/drawing/2014/main" id="{CF27D704-828B-85FB-C6A9-359E67AB7B59}"/>
              </a:ext>
            </a:extLst>
          </p:cNvPr>
          <p:cNvSpPr txBox="1"/>
          <p:nvPr/>
        </p:nvSpPr>
        <p:spPr>
          <a:xfrm>
            <a:off x="4496456" y="396395"/>
            <a:ext cx="7120669" cy="830997"/>
          </a:xfrm>
          <a:prstGeom prst="rect">
            <a:avLst/>
          </a:prstGeom>
          <a:noFill/>
        </p:spPr>
        <p:txBody>
          <a:bodyPr wrap="square" rtlCol="0">
            <a:spAutoFit/>
          </a:bodyPr>
          <a:lstStyle/>
          <a:p>
            <a:pPr marL="260604" algn="ctr">
              <a:spcAft>
                <a:spcPts val="600"/>
              </a:spcAft>
            </a:pPr>
            <a:r>
              <a:rPr lang="en-US" sz="2400" b="1" dirty="0">
                <a:latin typeface="Calibri" panose="020F0502020204030204" pitchFamily="34" charset="0"/>
                <a:ea typeface="Calibri" panose="020F0502020204030204" pitchFamily="34" charset="0"/>
                <a:cs typeface="Calibri" panose="020F0502020204030204" pitchFamily="34" charset="0"/>
              </a:rPr>
              <a:t>Excerpt: “The Feds Crack Down on Feral Cattle” </a:t>
            </a:r>
            <a:br>
              <a:rPr lang="en-US" sz="2400" b="1" dirty="0">
                <a:latin typeface="Calibri" panose="020F0502020204030204" pitchFamily="34" charset="0"/>
                <a:ea typeface="Calibri" panose="020F0502020204030204" pitchFamily="34" charset="0"/>
                <a:cs typeface="Calibri" panose="020F0502020204030204" pitchFamily="34" charset="0"/>
              </a:rPr>
            </a:br>
            <a:r>
              <a:rPr lang="en-US" sz="2400" b="1" dirty="0">
                <a:latin typeface="Calibri" panose="020F0502020204030204" pitchFamily="34" charset="0"/>
                <a:ea typeface="Calibri" panose="020F0502020204030204" pitchFamily="34" charset="0"/>
                <a:cs typeface="Calibri" panose="020F0502020204030204" pitchFamily="34" charset="0"/>
              </a:rPr>
              <a:t>by Jonathan Thompson of </a:t>
            </a:r>
            <a:r>
              <a:rPr lang="en-US" sz="2400" b="1" i="1" dirty="0">
                <a:latin typeface="Calibri" panose="020F0502020204030204" pitchFamily="34" charset="0"/>
                <a:ea typeface="Calibri" panose="020F0502020204030204" pitchFamily="34" charset="0"/>
                <a:cs typeface="Calibri" panose="020F0502020204030204" pitchFamily="34" charset="0"/>
              </a:rPr>
              <a:t>High Country News</a:t>
            </a:r>
            <a:r>
              <a:rPr lang="en-US" sz="2400" b="1" dirty="0">
                <a:latin typeface="Calibri" panose="020F0502020204030204" pitchFamily="34" charset="0"/>
                <a:ea typeface="Calibri" panose="020F0502020204030204" pitchFamily="34" charset="0"/>
                <a:cs typeface="Calibri" panose="020F0502020204030204" pitchFamily="34" charset="0"/>
              </a:rPr>
              <a:t>:</a:t>
            </a:r>
          </a:p>
        </p:txBody>
      </p:sp>
      <p:sp>
        <p:nvSpPr>
          <p:cNvPr id="10" name="TextBox 9">
            <a:extLst>
              <a:ext uri="{FF2B5EF4-FFF2-40B4-BE49-F238E27FC236}">
                <a16:creationId xmlns:a16="http://schemas.microsoft.com/office/drawing/2014/main" id="{E0ED5C7B-23C0-40F5-B406-C692929454F1}"/>
              </a:ext>
            </a:extLst>
          </p:cNvPr>
          <p:cNvSpPr txBox="1"/>
          <p:nvPr/>
        </p:nvSpPr>
        <p:spPr>
          <a:xfrm>
            <a:off x="4911241" y="1396669"/>
            <a:ext cx="6852515" cy="4893647"/>
          </a:xfrm>
          <a:prstGeom prst="rect">
            <a:avLst/>
          </a:prstGeom>
          <a:noFill/>
          <a:ln w="34925">
            <a:solidFill>
              <a:srgbClr val="0070C0"/>
            </a:solidFill>
            <a:prstDash val="dash"/>
          </a:ln>
        </p:spPr>
        <p:txBody>
          <a:bodyPr wrap="squar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It may be the most consequential action the federal government has taken in at least two decades to mitigate the impacts of overgrazing on public lands. It might even look like the start of real grazing policy reform, something conservationists have been pushing for since the 1970s. But there’s a catch: The only reason the Forest Service did something this time is that the bovines in question are feral — descendants of cattle abandoned by a belly-up livestock operator in the 1970s. Think of them as the bovine version of “orphaned” oil and gas wells, similarly sullying land and water and continuously belching methane.</a:t>
            </a:r>
          </a:p>
        </p:txBody>
      </p:sp>
      <p:sp>
        <p:nvSpPr>
          <p:cNvPr id="11" name="TextBox 10">
            <a:extLst>
              <a:ext uri="{FF2B5EF4-FFF2-40B4-BE49-F238E27FC236}">
                <a16:creationId xmlns:a16="http://schemas.microsoft.com/office/drawing/2014/main" id="{E43B01CD-86A7-296C-CAEF-5A11D4CB5CA5}"/>
              </a:ext>
            </a:extLst>
          </p:cNvPr>
          <p:cNvSpPr txBox="1"/>
          <p:nvPr/>
        </p:nvSpPr>
        <p:spPr>
          <a:xfrm>
            <a:off x="4947747" y="6311959"/>
            <a:ext cx="6852515" cy="338554"/>
          </a:xfrm>
          <a:prstGeom prst="rect">
            <a:avLst/>
          </a:prstGeom>
          <a:noFill/>
        </p:spPr>
        <p:txBody>
          <a:bodyPr wrap="square" rtlCol="0">
            <a:spAutoFit/>
          </a:bodyPr>
          <a:lstStyle/>
          <a:p>
            <a:pPr>
              <a:spcAft>
                <a:spcPts val="600"/>
              </a:spcAft>
            </a:pPr>
            <a:r>
              <a:rPr lang="en-US" dirty="0">
                <a:latin typeface="Calibri" panose="020F0502020204030204" pitchFamily="34" charset="0"/>
                <a:ea typeface="Calibri" panose="020F0502020204030204" pitchFamily="34" charset="0"/>
                <a:cs typeface="Calibri" panose="020F0502020204030204" pitchFamily="34" charset="0"/>
                <a:hlinkClick r:id="rId3"/>
              </a:rPr>
              <a:t>https://www.hcn.org/</a:t>
            </a:r>
            <a:r>
              <a:rPr lang="en-US" sz="1600" dirty="0">
                <a:latin typeface="Calibri" panose="020F0502020204030204" pitchFamily="34" charset="0"/>
                <a:ea typeface="Calibri" panose="020F0502020204030204" pitchFamily="34" charset="0"/>
                <a:cs typeface="Calibri" panose="020F0502020204030204" pitchFamily="34" charset="0"/>
                <a:hlinkClick r:id="rId3"/>
              </a:rPr>
              <a:t>articles</a:t>
            </a:r>
            <a:r>
              <a:rPr lang="en-US" dirty="0">
                <a:latin typeface="Calibri" panose="020F0502020204030204" pitchFamily="34" charset="0"/>
                <a:ea typeface="Calibri" panose="020F0502020204030204" pitchFamily="34" charset="0"/>
                <a:cs typeface="Calibri" panose="020F0502020204030204" pitchFamily="34" charset="0"/>
                <a:hlinkClick r:id="rId3"/>
              </a:rPr>
              <a:t>/south-landline-the-feds-crack-down-on-feral-cattle</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151" name="Rectangle 150">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3" name="Rectangle 152">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37560" cy="18288"/>
          </a:xfrm>
          <a:prstGeom prst="rect">
            <a:avLst/>
          </a:prstGeom>
          <a:solidFill>
            <a:schemeClr val="accent6"/>
          </a:solidFill>
          <a:ln w="19050">
            <a:solidFill>
              <a:schemeClr val="accent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33">
          <a:extLst>
            <a:ext uri="{FF2B5EF4-FFF2-40B4-BE49-F238E27FC236}">
              <a16:creationId xmlns:a16="http://schemas.microsoft.com/office/drawing/2014/main" id="{33C55702-1932-9CA1-1418-09A7EA6FD205}"/>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37FC4F29-B4BC-5550-7696-70DBDE0228D4}"/>
              </a:ext>
            </a:extLst>
          </p:cNvPr>
          <p:cNvSpPr>
            <a:spLocks noGrp="1"/>
          </p:cNvSpPr>
          <p:nvPr>
            <p:ph type="sldNum" idx="12"/>
          </p:nvPr>
        </p:nvSpPr>
        <p:spPr>
          <a:xfrm>
            <a:off x="11085534" y="6481236"/>
            <a:ext cx="714728" cy="365125"/>
          </a:xfrm>
        </p:spPr>
        <p:txBody>
          <a:bodyPr/>
          <a:lstStyle/>
          <a:p>
            <a:pPr marL="0" lvl="0" indent="0" algn="r" rtl="0">
              <a:spcBef>
                <a:spcPts val="0"/>
              </a:spcBef>
              <a:spcAft>
                <a:spcPts val="0"/>
              </a:spcAft>
              <a:buNone/>
            </a:pPr>
            <a:fld id="{00000000-1234-1234-1234-123412341234}" type="slidenum">
              <a:rPr lang="en-US" smtClean="0"/>
              <a:t>5</a:t>
            </a:fld>
            <a:endParaRPr lang="en-US" dirty="0"/>
          </a:p>
        </p:txBody>
      </p:sp>
      <p:sp>
        <p:nvSpPr>
          <p:cNvPr id="147" name="Freeform: Shape 146">
            <a:extLst>
              <a:ext uri="{FF2B5EF4-FFF2-40B4-BE49-F238E27FC236}">
                <a16:creationId xmlns:a16="http://schemas.microsoft.com/office/drawing/2014/main" id="{6F84B436-5EF9-7AA8-C054-D087DCF996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path path="circle">
              <a:fillToRect l="100000" b="100000"/>
            </a:path>
            <a:tileRect t="-100000" r="-100000"/>
          </a:gradFill>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59C6C61C-1EC5-8917-18DA-8FDC950E40A3}"/>
              </a:ext>
            </a:extLst>
          </p:cNvPr>
          <p:cNvSpPr txBox="1">
            <a:spLocks noGrp="1"/>
          </p:cNvSpPr>
          <p:nvPr>
            <p:ph type="title" idx="4294967295"/>
          </p:nvPr>
        </p:nvSpPr>
        <p:spPr>
          <a:xfrm>
            <a:off x="40784" y="1112982"/>
            <a:ext cx="4187189"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How Will You Use CDA in This Lesson?</a:t>
            </a: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8" name="TextBox 7">
            <a:extLst>
              <a:ext uri="{FF2B5EF4-FFF2-40B4-BE49-F238E27FC236}">
                <a16:creationId xmlns:a16="http://schemas.microsoft.com/office/drawing/2014/main" id="{9E25AFD7-FE3E-678B-8663-C32103D5C0F2}"/>
              </a:ext>
            </a:extLst>
          </p:cNvPr>
          <p:cNvSpPr txBox="1"/>
          <p:nvPr/>
        </p:nvSpPr>
        <p:spPr>
          <a:xfrm>
            <a:off x="-323882" y="2736280"/>
            <a:ext cx="4332459" cy="3847207"/>
          </a:xfrm>
          <a:prstGeom prst="rect">
            <a:avLst/>
          </a:prstGeom>
          <a:noFill/>
        </p:spPr>
        <p:txBody>
          <a:bodyPr wrap="square" rtlCol="0">
            <a:spAutoFit/>
          </a:bodyPr>
          <a:lstStyle/>
          <a:p>
            <a:pPr marL="457200" lvl="0"/>
            <a:r>
              <a:rPr lang="en-US" sz="2400" dirty="0">
                <a:latin typeface="Calibri" panose="020F0502020204030204" pitchFamily="34" charset="0"/>
                <a:ea typeface="Calibri" panose="020F0502020204030204" pitchFamily="34" charset="0"/>
                <a:cs typeface="Calibri" panose="020F0502020204030204" pitchFamily="34" charset="0"/>
              </a:rPr>
              <a:t>By highlighting different aspects of narrative, including actors, settings, and characterizations, the levers of rhetorical discourse emerge. This exercise also provides keywords that may be searched within and across articles and journals using the [ctrl-f] function. </a:t>
            </a:r>
          </a:p>
        </p:txBody>
      </p:sp>
      <p:sp>
        <p:nvSpPr>
          <p:cNvPr id="9" name="TextBox 8">
            <a:extLst>
              <a:ext uri="{FF2B5EF4-FFF2-40B4-BE49-F238E27FC236}">
                <a16:creationId xmlns:a16="http://schemas.microsoft.com/office/drawing/2014/main" id="{90BA3918-2A45-097C-FDC1-D7B1EB5E961A}"/>
              </a:ext>
            </a:extLst>
          </p:cNvPr>
          <p:cNvSpPr txBox="1"/>
          <p:nvPr/>
        </p:nvSpPr>
        <p:spPr>
          <a:xfrm>
            <a:off x="4496456" y="396395"/>
            <a:ext cx="7120669" cy="830997"/>
          </a:xfrm>
          <a:prstGeom prst="rect">
            <a:avLst/>
          </a:prstGeom>
          <a:noFill/>
        </p:spPr>
        <p:txBody>
          <a:bodyPr wrap="square" rtlCol="0">
            <a:spAutoFit/>
          </a:bodyPr>
          <a:lstStyle/>
          <a:p>
            <a:pPr marL="260604" algn="ctr">
              <a:spcAft>
                <a:spcPts val="600"/>
              </a:spcAft>
            </a:pPr>
            <a:r>
              <a:rPr lang="en-US" sz="2400" b="1" dirty="0">
                <a:latin typeface="Calibri" panose="020F0502020204030204" pitchFamily="34" charset="0"/>
                <a:ea typeface="Calibri" panose="020F0502020204030204" pitchFamily="34" charset="0"/>
                <a:cs typeface="Calibri" panose="020F0502020204030204" pitchFamily="34" charset="0"/>
              </a:rPr>
              <a:t>Excerpt: “The Feds Crack Down on Feral Cattle” </a:t>
            </a:r>
            <a:br>
              <a:rPr lang="en-US" sz="2400" b="1" dirty="0">
                <a:latin typeface="Calibri" panose="020F0502020204030204" pitchFamily="34" charset="0"/>
                <a:ea typeface="Calibri" panose="020F0502020204030204" pitchFamily="34" charset="0"/>
                <a:cs typeface="Calibri" panose="020F0502020204030204" pitchFamily="34" charset="0"/>
              </a:rPr>
            </a:br>
            <a:r>
              <a:rPr lang="en-US" sz="2400" b="1" dirty="0">
                <a:latin typeface="Calibri" panose="020F0502020204030204" pitchFamily="34" charset="0"/>
                <a:ea typeface="Calibri" panose="020F0502020204030204" pitchFamily="34" charset="0"/>
                <a:cs typeface="Calibri" panose="020F0502020204030204" pitchFamily="34" charset="0"/>
              </a:rPr>
              <a:t>by Jonathan Thompson of </a:t>
            </a:r>
            <a:r>
              <a:rPr lang="en-US" sz="2400" b="1" i="1" dirty="0">
                <a:latin typeface="Calibri" panose="020F0502020204030204" pitchFamily="34" charset="0"/>
                <a:ea typeface="Calibri" panose="020F0502020204030204" pitchFamily="34" charset="0"/>
                <a:cs typeface="Calibri" panose="020F0502020204030204" pitchFamily="34" charset="0"/>
              </a:rPr>
              <a:t>High Country News</a:t>
            </a:r>
            <a:r>
              <a:rPr lang="en-US" sz="2400" b="1" dirty="0">
                <a:latin typeface="Calibri" panose="020F0502020204030204" pitchFamily="34" charset="0"/>
                <a:ea typeface="Calibri" panose="020F0502020204030204" pitchFamily="34" charset="0"/>
                <a:cs typeface="Calibri" panose="020F0502020204030204" pitchFamily="34" charset="0"/>
              </a:rPr>
              <a:t>:</a:t>
            </a:r>
          </a:p>
        </p:txBody>
      </p:sp>
      <p:sp>
        <p:nvSpPr>
          <p:cNvPr id="10" name="TextBox 9">
            <a:extLst>
              <a:ext uri="{FF2B5EF4-FFF2-40B4-BE49-F238E27FC236}">
                <a16:creationId xmlns:a16="http://schemas.microsoft.com/office/drawing/2014/main" id="{86FA4B7A-F95D-5B48-8B23-F28B425247C0}"/>
              </a:ext>
            </a:extLst>
          </p:cNvPr>
          <p:cNvSpPr txBox="1"/>
          <p:nvPr/>
        </p:nvSpPr>
        <p:spPr>
          <a:xfrm>
            <a:off x="4911241" y="1396669"/>
            <a:ext cx="6852515" cy="4893647"/>
          </a:xfrm>
          <a:prstGeom prst="rect">
            <a:avLst/>
          </a:prstGeom>
          <a:noFill/>
          <a:ln w="34925">
            <a:solidFill>
              <a:srgbClr val="0070C0"/>
            </a:solidFill>
            <a:prstDash val="dash"/>
          </a:ln>
        </p:spPr>
        <p:txBody>
          <a:bodyPr wrap="squar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It may be the most </a:t>
            </a:r>
            <a:r>
              <a:rPr lang="en-US" sz="2400" dirty="0">
                <a:highlight>
                  <a:srgbClr val="00FF00"/>
                </a:highlight>
                <a:latin typeface="Calibri" panose="020F0502020204030204" pitchFamily="34" charset="0"/>
                <a:ea typeface="Calibri" panose="020F0502020204030204" pitchFamily="34" charset="0"/>
                <a:cs typeface="Calibri" panose="020F0502020204030204" pitchFamily="34" charset="0"/>
              </a:rPr>
              <a:t>consequential action</a:t>
            </a:r>
            <a:r>
              <a:rPr lang="en-US" sz="2400" dirty="0">
                <a:latin typeface="Calibri" panose="020F0502020204030204" pitchFamily="34" charset="0"/>
                <a:ea typeface="Calibri" panose="020F0502020204030204" pitchFamily="34" charset="0"/>
                <a:cs typeface="Calibri" panose="020F0502020204030204" pitchFamily="34" charset="0"/>
              </a:rPr>
              <a:t> the </a:t>
            </a:r>
            <a:r>
              <a:rPr lang="en-US" sz="2400" dirty="0">
                <a:highlight>
                  <a:srgbClr val="00FFFF"/>
                </a:highlight>
                <a:latin typeface="Calibri" panose="020F0502020204030204" pitchFamily="34" charset="0"/>
                <a:ea typeface="Calibri" panose="020F0502020204030204" pitchFamily="34" charset="0"/>
                <a:cs typeface="Calibri" panose="020F0502020204030204" pitchFamily="34" charset="0"/>
              </a:rPr>
              <a:t>federal government</a:t>
            </a:r>
            <a:r>
              <a:rPr lang="en-US" sz="2400" dirty="0">
                <a:latin typeface="Calibri" panose="020F0502020204030204" pitchFamily="34" charset="0"/>
                <a:ea typeface="Calibri" panose="020F0502020204030204" pitchFamily="34" charset="0"/>
                <a:cs typeface="Calibri" panose="020F0502020204030204" pitchFamily="34" charset="0"/>
              </a:rPr>
              <a:t> has taken in at least two decades to mitigate the impacts of </a:t>
            </a:r>
            <a:r>
              <a:rPr lang="en-US" sz="2400" dirty="0">
                <a:highlight>
                  <a:srgbClr val="FFFF00"/>
                </a:highlight>
                <a:latin typeface="Calibri" panose="020F0502020204030204" pitchFamily="34" charset="0"/>
                <a:ea typeface="Calibri" panose="020F0502020204030204" pitchFamily="34" charset="0"/>
                <a:cs typeface="Calibri" panose="020F0502020204030204" pitchFamily="34" charset="0"/>
              </a:rPr>
              <a:t>overgrazing</a:t>
            </a:r>
            <a:r>
              <a:rPr lang="en-US" sz="2400" dirty="0">
                <a:latin typeface="Calibri" panose="020F0502020204030204" pitchFamily="34" charset="0"/>
                <a:ea typeface="Calibri" panose="020F0502020204030204" pitchFamily="34" charset="0"/>
                <a:cs typeface="Calibri" panose="020F0502020204030204" pitchFamily="34" charset="0"/>
              </a:rPr>
              <a:t> on </a:t>
            </a:r>
            <a:r>
              <a:rPr lang="en-US" sz="2400" dirty="0">
                <a:highlight>
                  <a:srgbClr val="00FF00"/>
                </a:highlight>
                <a:latin typeface="Calibri" panose="020F0502020204030204" pitchFamily="34" charset="0"/>
                <a:ea typeface="Calibri" panose="020F0502020204030204" pitchFamily="34" charset="0"/>
                <a:cs typeface="Calibri" panose="020F0502020204030204" pitchFamily="34" charset="0"/>
              </a:rPr>
              <a:t>public lands</a:t>
            </a:r>
            <a:r>
              <a:rPr lang="en-US" sz="2400" dirty="0">
                <a:latin typeface="Calibri" panose="020F0502020204030204" pitchFamily="34" charset="0"/>
                <a:ea typeface="Calibri" panose="020F0502020204030204" pitchFamily="34" charset="0"/>
                <a:cs typeface="Calibri" panose="020F0502020204030204" pitchFamily="34" charset="0"/>
              </a:rPr>
              <a:t>. It might even look like the start of real grazing </a:t>
            </a:r>
            <a:r>
              <a:rPr lang="en-US" sz="2400" dirty="0">
                <a:highlight>
                  <a:srgbClr val="00FF00"/>
                </a:highlight>
                <a:latin typeface="Calibri" panose="020F0502020204030204" pitchFamily="34" charset="0"/>
                <a:ea typeface="Calibri" panose="020F0502020204030204" pitchFamily="34" charset="0"/>
                <a:cs typeface="Calibri" panose="020F0502020204030204" pitchFamily="34" charset="0"/>
              </a:rPr>
              <a:t>policy reform</a:t>
            </a:r>
            <a:r>
              <a:rPr lang="en-US" sz="2400" dirty="0">
                <a:latin typeface="Calibri" panose="020F0502020204030204" pitchFamily="34" charset="0"/>
                <a:ea typeface="Calibri" panose="020F0502020204030204" pitchFamily="34" charset="0"/>
                <a:cs typeface="Calibri" panose="020F0502020204030204" pitchFamily="34" charset="0"/>
              </a:rPr>
              <a:t>, something </a:t>
            </a:r>
            <a:r>
              <a:rPr lang="en-US" sz="2400" dirty="0">
                <a:highlight>
                  <a:srgbClr val="00FFFF"/>
                </a:highlight>
                <a:latin typeface="Calibri" panose="020F0502020204030204" pitchFamily="34" charset="0"/>
                <a:ea typeface="Calibri" panose="020F0502020204030204" pitchFamily="34" charset="0"/>
                <a:cs typeface="Calibri" panose="020F0502020204030204" pitchFamily="34" charset="0"/>
              </a:rPr>
              <a:t>conservationists</a:t>
            </a:r>
            <a:r>
              <a:rPr lang="en-US" sz="2400" dirty="0">
                <a:latin typeface="Calibri" panose="020F0502020204030204" pitchFamily="34" charset="0"/>
                <a:ea typeface="Calibri" panose="020F0502020204030204" pitchFamily="34" charset="0"/>
                <a:cs typeface="Calibri" panose="020F0502020204030204" pitchFamily="34" charset="0"/>
              </a:rPr>
              <a:t> have been pushing for since the 1970s. But there’s a catch: The only reason the </a:t>
            </a:r>
            <a:r>
              <a:rPr lang="en-US" sz="2400" dirty="0">
                <a:highlight>
                  <a:srgbClr val="00FFFF"/>
                </a:highlight>
                <a:latin typeface="Calibri" panose="020F0502020204030204" pitchFamily="34" charset="0"/>
                <a:ea typeface="Calibri" panose="020F0502020204030204" pitchFamily="34" charset="0"/>
                <a:cs typeface="Calibri" panose="020F0502020204030204" pitchFamily="34" charset="0"/>
              </a:rPr>
              <a:t>Forest Service</a:t>
            </a:r>
            <a:r>
              <a:rPr lang="en-US" sz="2400" dirty="0">
                <a:latin typeface="Calibri" panose="020F0502020204030204" pitchFamily="34" charset="0"/>
                <a:ea typeface="Calibri" panose="020F0502020204030204" pitchFamily="34" charset="0"/>
                <a:cs typeface="Calibri" panose="020F0502020204030204" pitchFamily="34" charset="0"/>
              </a:rPr>
              <a:t> did something this time is that the bovines in question are feral — descendants of cattle abandoned by a </a:t>
            </a:r>
            <a:r>
              <a:rPr lang="en-US" sz="2400" dirty="0">
                <a:highlight>
                  <a:srgbClr val="00FFFF"/>
                </a:highlight>
                <a:latin typeface="Calibri" panose="020F0502020204030204" pitchFamily="34" charset="0"/>
                <a:ea typeface="Calibri" panose="020F0502020204030204" pitchFamily="34" charset="0"/>
                <a:cs typeface="Calibri" panose="020F0502020204030204" pitchFamily="34" charset="0"/>
              </a:rPr>
              <a:t>belly-up livestock operator</a:t>
            </a:r>
            <a:r>
              <a:rPr lang="en-US" sz="2400" dirty="0">
                <a:latin typeface="Calibri" panose="020F0502020204030204" pitchFamily="34" charset="0"/>
                <a:ea typeface="Calibri" panose="020F0502020204030204" pitchFamily="34" charset="0"/>
                <a:cs typeface="Calibri" panose="020F0502020204030204" pitchFamily="34" charset="0"/>
              </a:rPr>
              <a:t> in the 1970s. Think of them as </a:t>
            </a:r>
            <a:r>
              <a:rPr lang="en-US" sz="2400" dirty="0">
                <a:highlight>
                  <a:srgbClr val="C0C0C0"/>
                </a:highlight>
                <a:latin typeface="Calibri" panose="020F0502020204030204" pitchFamily="34" charset="0"/>
                <a:ea typeface="Calibri" panose="020F0502020204030204" pitchFamily="34" charset="0"/>
                <a:cs typeface="Calibri" panose="020F0502020204030204" pitchFamily="34" charset="0"/>
              </a:rPr>
              <a:t>the bovine version of “orphaned” oil and gas wells</a:t>
            </a:r>
            <a:r>
              <a:rPr lang="en-US" sz="2400" dirty="0">
                <a:latin typeface="Calibri" panose="020F0502020204030204" pitchFamily="34" charset="0"/>
                <a:ea typeface="Calibri" panose="020F0502020204030204" pitchFamily="34" charset="0"/>
                <a:cs typeface="Calibri" panose="020F0502020204030204" pitchFamily="34" charset="0"/>
              </a:rPr>
              <a:t>, similarly </a:t>
            </a:r>
            <a:r>
              <a:rPr lang="en-US" sz="2400" dirty="0">
                <a:highlight>
                  <a:srgbClr val="FFFF00"/>
                </a:highlight>
                <a:latin typeface="Calibri" panose="020F0502020204030204" pitchFamily="34" charset="0"/>
                <a:ea typeface="Calibri" panose="020F0502020204030204" pitchFamily="34" charset="0"/>
                <a:cs typeface="Calibri" panose="020F0502020204030204" pitchFamily="34" charset="0"/>
              </a:rPr>
              <a:t>sullying land and water</a:t>
            </a:r>
            <a:r>
              <a:rPr lang="en-US" sz="2400" dirty="0">
                <a:latin typeface="Calibri" panose="020F0502020204030204" pitchFamily="34" charset="0"/>
                <a:ea typeface="Calibri" panose="020F0502020204030204" pitchFamily="34" charset="0"/>
                <a:cs typeface="Calibri" panose="020F0502020204030204" pitchFamily="34" charset="0"/>
              </a:rPr>
              <a:t> and continuously </a:t>
            </a:r>
            <a:r>
              <a:rPr lang="en-US" sz="2400" dirty="0">
                <a:highlight>
                  <a:srgbClr val="FFFF00"/>
                </a:highlight>
                <a:latin typeface="Calibri" panose="020F0502020204030204" pitchFamily="34" charset="0"/>
                <a:ea typeface="Calibri" panose="020F0502020204030204" pitchFamily="34" charset="0"/>
                <a:cs typeface="Calibri" panose="020F0502020204030204" pitchFamily="34" charset="0"/>
              </a:rPr>
              <a:t>belching methane</a:t>
            </a:r>
            <a:r>
              <a:rPr lang="en-US" sz="2400" dirty="0">
                <a:latin typeface="Calibri" panose="020F0502020204030204" pitchFamily="34" charset="0"/>
                <a:ea typeface="Calibri" panose="020F0502020204030204" pitchFamily="34" charset="0"/>
                <a:cs typeface="Calibri" panose="020F0502020204030204" pitchFamily="34" charset="0"/>
              </a:rPr>
              <a:t>.</a:t>
            </a:r>
          </a:p>
        </p:txBody>
      </p:sp>
      <p:sp>
        <p:nvSpPr>
          <p:cNvPr id="11" name="TextBox 10">
            <a:extLst>
              <a:ext uri="{FF2B5EF4-FFF2-40B4-BE49-F238E27FC236}">
                <a16:creationId xmlns:a16="http://schemas.microsoft.com/office/drawing/2014/main" id="{36E6330C-2516-0587-4A81-45814EC93942}"/>
              </a:ext>
            </a:extLst>
          </p:cNvPr>
          <p:cNvSpPr txBox="1"/>
          <p:nvPr/>
        </p:nvSpPr>
        <p:spPr>
          <a:xfrm>
            <a:off x="4947747" y="6311959"/>
            <a:ext cx="6852515" cy="338554"/>
          </a:xfrm>
          <a:prstGeom prst="rect">
            <a:avLst/>
          </a:prstGeom>
          <a:noFill/>
        </p:spPr>
        <p:txBody>
          <a:bodyPr wrap="square" rtlCol="0">
            <a:spAutoFit/>
          </a:bodyPr>
          <a:lstStyle/>
          <a:p>
            <a:pPr>
              <a:spcAft>
                <a:spcPts val="600"/>
              </a:spcAft>
            </a:pPr>
            <a:r>
              <a:rPr lang="en-US" dirty="0">
                <a:latin typeface="Calibri" panose="020F0502020204030204" pitchFamily="34" charset="0"/>
                <a:ea typeface="Calibri" panose="020F0502020204030204" pitchFamily="34" charset="0"/>
                <a:cs typeface="Calibri" panose="020F0502020204030204" pitchFamily="34" charset="0"/>
                <a:hlinkClick r:id="rId3"/>
              </a:rPr>
              <a:t>https://www.hcn.org/</a:t>
            </a:r>
            <a:r>
              <a:rPr lang="en-US" sz="1600" dirty="0">
                <a:latin typeface="Calibri" panose="020F0502020204030204" pitchFamily="34" charset="0"/>
                <a:ea typeface="Calibri" panose="020F0502020204030204" pitchFamily="34" charset="0"/>
                <a:cs typeface="Calibri" panose="020F0502020204030204" pitchFamily="34" charset="0"/>
                <a:hlinkClick r:id="rId3"/>
              </a:rPr>
              <a:t>articles</a:t>
            </a:r>
            <a:r>
              <a:rPr lang="en-US" dirty="0">
                <a:latin typeface="Calibri" panose="020F0502020204030204" pitchFamily="34" charset="0"/>
                <a:ea typeface="Calibri" panose="020F0502020204030204" pitchFamily="34" charset="0"/>
                <a:cs typeface="Calibri" panose="020F0502020204030204" pitchFamily="34" charset="0"/>
                <a:hlinkClick r:id="rId3"/>
              </a:rPr>
              <a:t>/south-landline-the-feds-crack-down-on-feral-cattle</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151" name="Rectangle 150">
            <a:extLst>
              <a:ext uri="{FF2B5EF4-FFF2-40B4-BE49-F238E27FC236}">
                <a16:creationId xmlns:a16="http://schemas.microsoft.com/office/drawing/2014/main" id="{867ECC4F-E5D7-B699-616B-D7A8E22BB8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3" name="Rectangle 152">
            <a:extLst>
              <a:ext uri="{FF2B5EF4-FFF2-40B4-BE49-F238E27FC236}">
                <a16:creationId xmlns:a16="http://schemas.microsoft.com/office/drawing/2014/main" id="{AADE3FF2-60B7-22A7-C214-32881BD8B3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37560" cy="18288"/>
          </a:xfrm>
          <a:prstGeom prst="rect">
            <a:avLst/>
          </a:prstGeom>
          <a:solidFill>
            <a:schemeClr val="accent6"/>
          </a:solidFill>
          <a:ln w="19050">
            <a:solidFill>
              <a:schemeClr val="accent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1483247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7"/>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FDA0C4-BC9A-0E94-3E55-822F5160EB2C}"/>
              </a:ext>
            </a:extLst>
          </p:cNvPr>
          <p:cNvSpPr>
            <a:spLocks noGrp="1"/>
          </p:cNvSpPr>
          <p:nvPr>
            <p:ph type="sldNum" idx="12"/>
          </p:nvPr>
        </p:nvSpPr>
        <p:spPr>
          <a:xfrm>
            <a:off x="297672" y="6262123"/>
            <a:ext cx="2743200" cy="365125"/>
          </a:xfrm>
        </p:spPr>
        <p:txBody>
          <a:bodyPr/>
          <a:lstStyle/>
          <a:p>
            <a:pPr marL="0" lvl="0" indent="0" algn="l" rtl="0">
              <a:spcBef>
                <a:spcPts val="0"/>
              </a:spcBef>
              <a:spcAft>
                <a:spcPts val="0"/>
              </a:spcAft>
              <a:buNone/>
            </a:pPr>
            <a:fld id="{00000000-1234-1234-1234-123412341234}" type="slidenum">
              <a:rPr lang="en-US" smtClean="0"/>
              <a:pPr marL="0" lvl="0" indent="0" algn="l" rtl="0">
                <a:spcBef>
                  <a:spcPts val="0"/>
                </a:spcBef>
                <a:spcAft>
                  <a:spcPts val="0"/>
                </a:spcAft>
                <a:buNone/>
              </a:pPr>
              <a:t>6</a:t>
            </a:fld>
            <a:endParaRPr lang="en-US"/>
          </a:p>
        </p:txBody>
      </p:sp>
      <p:sp>
        <p:nvSpPr>
          <p:cNvPr id="6" name="Title 5">
            <a:extLst>
              <a:ext uri="{FF2B5EF4-FFF2-40B4-BE49-F238E27FC236}">
                <a16:creationId xmlns:a16="http://schemas.microsoft.com/office/drawing/2014/main" id="{7BEC757D-06F2-CF8D-FE33-880D222D222C}"/>
              </a:ext>
            </a:extLst>
          </p:cNvPr>
          <p:cNvSpPr txBox="1">
            <a:spLocks noGrp="1"/>
          </p:cNvSpPr>
          <p:nvPr>
            <p:ph type="title" idx="4294967295"/>
          </p:nvPr>
        </p:nvSpPr>
        <p:spPr>
          <a:xfrm>
            <a:off x="3127075" y="715626"/>
            <a:ext cx="7645396"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How Will You Use CDA in This Lesson? (Continued)</a:t>
            </a: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7" name="TextBox 6">
            <a:extLst>
              <a:ext uri="{FF2B5EF4-FFF2-40B4-BE49-F238E27FC236}">
                <a16:creationId xmlns:a16="http://schemas.microsoft.com/office/drawing/2014/main" id="{91411E98-42B5-1E55-2F65-48D5E2AFF50D}"/>
              </a:ext>
            </a:extLst>
          </p:cNvPr>
          <p:cNvSpPr txBox="1"/>
          <p:nvPr/>
        </p:nvSpPr>
        <p:spPr>
          <a:xfrm>
            <a:off x="425885" y="1835183"/>
            <a:ext cx="11340230" cy="1446550"/>
          </a:xfrm>
          <a:prstGeom prst="rect">
            <a:avLst/>
          </a:prstGeom>
          <a:noFill/>
        </p:spPr>
        <p:txBody>
          <a:bodyPr wrap="square" rtlCol="0">
            <a:spAutoFit/>
          </a:bodyPr>
          <a:lstStyle/>
          <a:p>
            <a:pPr marL="457200" lvl="0"/>
            <a:r>
              <a:rPr lang="en-US" sz="2200" i="1" dirty="0">
                <a:latin typeface="Calibri" panose="020F0502020204030204" pitchFamily="34" charset="0"/>
                <a:ea typeface="Calibri" panose="020F0502020204030204" pitchFamily="34" charset="0"/>
                <a:cs typeface="Calibri" panose="020F0502020204030204" pitchFamily="34" charset="0"/>
              </a:rPr>
              <a:t>Excerpt: “The Feds Crack Down on Feral Cattle” by Jonathan Thompson of High Country News</a:t>
            </a:r>
          </a:p>
          <a:p>
            <a:pPr marL="342900" lvl="0" indent="-215900">
              <a:buSzPts val="2000"/>
            </a:pPr>
            <a:endParaRPr lang="en-US" sz="2200" i="1" dirty="0">
              <a:latin typeface="Calibri" panose="020F0502020204030204" pitchFamily="34" charset="0"/>
              <a:ea typeface="Calibri" panose="020F0502020204030204" pitchFamily="34" charset="0"/>
              <a:cs typeface="Calibri" panose="020F0502020204030204" pitchFamily="34" charset="0"/>
            </a:endParaRPr>
          </a:p>
          <a:p>
            <a:pPr lvl="0"/>
            <a:r>
              <a:rPr lang="en-US" sz="2200" dirty="0">
                <a:latin typeface="Calibri" panose="020F0502020204030204" pitchFamily="34" charset="0"/>
                <a:ea typeface="Calibri" panose="020F0502020204030204" pitchFamily="34" charset="0"/>
                <a:cs typeface="Calibri" panose="020F0502020204030204" pitchFamily="34" charset="0"/>
              </a:rPr>
              <a:t>The analysis from the last slide can be used to evaluate other sources to compare and contrast vying discourses about the environment.</a:t>
            </a:r>
          </a:p>
        </p:txBody>
      </p:sp>
      <p:sp>
        <p:nvSpPr>
          <p:cNvPr id="8" name="TextBox 7">
            <a:extLst>
              <a:ext uri="{FF2B5EF4-FFF2-40B4-BE49-F238E27FC236}">
                <a16:creationId xmlns:a16="http://schemas.microsoft.com/office/drawing/2014/main" id="{358973BB-AA1A-143A-5421-EF611EC62F88}"/>
              </a:ext>
            </a:extLst>
          </p:cNvPr>
          <p:cNvSpPr txBox="1"/>
          <p:nvPr/>
        </p:nvSpPr>
        <p:spPr>
          <a:xfrm>
            <a:off x="297672" y="3341607"/>
            <a:ext cx="6652101" cy="2800767"/>
          </a:xfrm>
          <a:prstGeom prst="rect">
            <a:avLst/>
          </a:prstGeom>
          <a:noFill/>
        </p:spPr>
        <p:txBody>
          <a:bodyPr wrap="square" rtlCol="0">
            <a:spAutoFit/>
          </a:bodyPr>
          <a:lstStyle/>
          <a:p>
            <a:pPr marL="342900" lvl="4" indent="-342900">
              <a:buSzPct val="120000"/>
              <a:buFont typeface="Arial" panose="020B060402020202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Who is depicted in what framing (hero, villain, victim?), and what are they doing in relation nature?</a:t>
            </a:r>
          </a:p>
          <a:p>
            <a:pPr marL="342900" lvl="4" indent="-342900">
              <a:buSzPct val="120000"/>
              <a:buFont typeface="Arial" panose="020B060402020202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What keywords capture the article’s subjects and the qualities or connotations assigned to subjects?</a:t>
            </a:r>
          </a:p>
          <a:p>
            <a:pPr marL="342900" lvl="4" indent="-342900">
              <a:buSzPct val="120000"/>
              <a:buFont typeface="Arial" panose="020B060402020202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How do keyword quantities show rhetorical emphasis and choices?</a:t>
            </a:r>
          </a:p>
          <a:p>
            <a:pPr marL="342900" lvl="4" indent="-342900">
              <a:buSzPct val="120000"/>
              <a:buFont typeface="Arial" panose="020B060402020202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How does the lack of discourse or absence of keywords demonstrate disinterest or even erasure?</a:t>
            </a:r>
          </a:p>
        </p:txBody>
      </p:sp>
      <p:pic>
        <p:nvPicPr>
          <p:cNvPr id="10" name="Picture 9" descr="A book showing a section that has been redacted.">
            <a:extLst>
              <a:ext uri="{FF2B5EF4-FFF2-40B4-BE49-F238E27FC236}">
                <a16:creationId xmlns:a16="http://schemas.microsoft.com/office/drawing/2014/main" id="{A9FC0AFC-D3EA-659C-7E3F-CE411ED70D90}"/>
              </a:ext>
            </a:extLst>
          </p:cNvPr>
          <p:cNvPicPr>
            <a:picLocks noChangeAspect="1"/>
          </p:cNvPicPr>
          <p:nvPr/>
        </p:nvPicPr>
        <p:blipFill>
          <a:blip r:embed="rId4"/>
          <a:stretch>
            <a:fillRect/>
          </a:stretch>
        </p:blipFill>
        <p:spPr>
          <a:xfrm>
            <a:off x="7319724" y="2846300"/>
            <a:ext cx="4279900" cy="3225800"/>
          </a:xfrm>
          <a:prstGeom prst="rect">
            <a:avLst/>
          </a:prstGeom>
        </p:spPr>
      </p:pic>
      <p:sp>
        <p:nvSpPr>
          <p:cNvPr id="11" name="TextBox 10">
            <a:extLst>
              <a:ext uri="{FF2B5EF4-FFF2-40B4-BE49-F238E27FC236}">
                <a16:creationId xmlns:a16="http://schemas.microsoft.com/office/drawing/2014/main" id="{8799846C-BE6C-9824-0230-9F4949DEDB1D}"/>
              </a:ext>
            </a:extLst>
          </p:cNvPr>
          <p:cNvSpPr txBox="1"/>
          <p:nvPr/>
        </p:nvSpPr>
        <p:spPr>
          <a:xfrm>
            <a:off x="7241952" y="6072100"/>
            <a:ext cx="4652376" cy="738664"/>
          </a:xfrm>
          <a:prstGeom prst="rect">
            <a:avLst/>
          </a:prstGeom>
          <a:noFill/>
        </p:spPr>
        <p:txBody>
          <a:bodyPr wrap="square" rtlCol="0">
            <a:spAutoFit/>
          </a:bodyPr>
          <a:lstStyle/>
          <a:p>
            <a:pPr lvl="0" algn="ctr"/>
            <a:r>
              <a:rPr lang="en-US" dirty="0">
                <a:latin typeface="Calibri" panose="020F0502020204030204" pitchFamily="34" charset="0"/>
                <a:ea typeface="Calibri" panose="020F0502020204030204" pitchFamily="34" charset="0"/>
                <a:cs typeface="Calibri" panose="020F0502020204030204" pitchFamily="34" charset="0"/>
              </a:rPr>
              <a:t>One of two censored sections of the 2012 </a:t>
            </a:r>
            <a:r>
              <a:rPr lang="en-US" dirty="0">
                <a:solidFill>
                  <a:schemeClr val="dk1"/>
                </a:solidFill>
                <a:latin typeface="Calibri" panose="020F0502020204030204" pitchFamily="34" charset="0"/>
                <a:ea typeface="Calibri" panose="020F0502020204030204" pitchFamily="34" charset="0"/>
                <a:cs typeface="Calibri" panose="020F0502020204030204" pitchFamily="34" charset="0"/>
              </a:rPr>
              <a:t>environmental book </a:t>
            </a:r>
            <a:r>
              <a:rPr lang="en-US" i="1" dirty="0">
                <a:solidFill>
                  <a:schemeClr val="dk1"/>
                </a:solidFill>
                <a:latin typeface="Calibri" panose="020F0502020204030204" pitchFamily="34" charset="0"/>
                <a:ea typeface="Calibri" panose="020F0502020204030204" pitchFamily="34" charset="0"/>
                <a:cs typeface="Calibri" panose="020F0502020204030204" pitchFamily="34" charset="0"/>
              </a:rPr>
              <a:t>Green Illusions</a:t>
            </a:r>
            <a:r>
              <a:rPr lang="en-US" dirty="0">
                <a:latin typeface="Calibri" panose="020F0502020204030204" pitchFamily="34" charset="0"/>
                <a:ea typeface="Calibri" panose="020F0502020204030204" pitchFamily="34" charset="0"/>
                <a:cs typeface="Calibri" panose="020F0502020204030204" pitchFamily="34" charset="0"/>
              </a:rPr>
              <a:t> by Ozzie Zehner. Cropped image by Mutant 669 via Wikimedia Commons,</a:t>
            </a:r>
            <a:r>
              <a:rPr lang="en-US"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u="sng"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3.0</a:t>
            </a:r>
            <a:r>
              <a:rPr lang="en-US" dirty="0">
                <a:latin typeface="Calibri" panose="020F0502020204030204" pitchFamily="34" charset="0"/>
                <a:ea typeface="Calibri" panose="020F0502020204030204" pitchFamily="34" charset="0"/>
                <a:cs typeface="Calibri" panose="020F0502020204030204" pitchFamily="34" charset="0"/>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9"/>
        <p:cNvGrpSpPr/>
        <p:nvPr/>
      </p:nvGrpSpPr>
      <p:grpSpPr>
        <a:xfrm>
          <a:off x="0" y="0"/>
          <a:ext cx="0" cy="0"/>
          <a:chOff x="0" y="0"/>
          <a:chExt cx="0" cy="0"/>
        </a:xfrm>
      </p:grpSpPr>
      <p:sp>
        <p:nvSpPr>
          <p:cNvPr id="4" name="Title 3">
            <a:extLst>
              <a:ext uri="{FF2B5EF4-FFF2-40B4-BE49-F238E27FC236}">
                <a16:creationId xmlns:a16="http://schemas.microsoft.com/office/drawing/2014/main" id="{D36560BA-55A7-62FC-ABF3-4602D9D6CEC6}"/>
              </a:ext>
            </a:extLst>
          </p:cNvPr>
          <p:cNvSpPr txBox="1">
            <a:spLocks noGrp="1"/>
          </p:cNvSpPr>
          <p:nvPr>
            <p:ph type="title" idx="4294967295"/>
          </p:nvPr>
        </p:nvSpPr>
        <p:spPr>
          <a:xfrm>
            <a:off x="2080531" y="683448"/>
            <a:ext cx="9473038"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1" i="1"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 </a:t>
            </a:r>
            <a:r>
              <a:rPr kumimoji="0" lang="en-US" sz="32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Nature Talk in an Appalachian Newspaper:</a:t>
            </a: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 name="TextBox 1">
            <a:extLst>
              <a:ext uri="{FF2B5EF4-FFF2-40B4-BE49-F238E27FC236}">
                <a16:creationId xmlns:a16="http://schemas.microsoft.com/office/drawing/2014/main" id="{FE622E1A-77A7-4316-FEE0-04E76B5DB911}"/>
              </a:ext>
            </a:extLst>
          </p:cNvPr>
          <p:cNvSpPr txBox="1"/>
          <p:nvPr/>
        </p:nvSpPr>
        <p:spPr>
          <a:xfrm>
            <a:off x="1519881" y="1285559"/>
            <a:ext cx="10317892" cy="830997"/>
          </a:xfrm>
          <a:prstGeom prst="rect">
            <a:avLst/>
          </a:prstGeom>
          <a:noFill/>
        </p:spPr>
        <p:txBody>
          <a:bodyPr wrap="square" rtlCol="0">
            <a:spAutoFit/>
          </a:body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What Environmental Discourse Analysis Reveals about Efforts to Address </a:t>
            </a:r>
            <a:r>
              <a:rPr lang="en-US" sz="2400" dirty="0" err="1">
                <a:latin typeface="Calibri" panose="020F0502020204030204" pitchFamily="34" charset="0"/>
                <a:ea typeface="Calibri" panose="020F0502020204030204" pitchFamily="34" charset="0"/>
                <a:cs typeface="Calibri" panose="020F0502020204030204" pitchFamily="34" charset="0"/>
              </a:rPr>
              <a:t>Exurbanization</a:t>
            </a:r>
            <a:r>
              <a:rPr lang="en-US" sz="2400" dirty="0">
                <a:latin typeface="Calibri" panose="020F0502020204030204" pitchFamily="34" charset="0"/>
                <a:ea typeface="Calibri" panose="020F0502020204030204" pitchFamily="34" charset="0"/>
                <a:cs typeface="Calibri" panose="020F0502020204030204" pitchFamily="34" charset="0"/>
              </a:rPr>
              <a:t> and Climate Change</a:t>
            </a:r>
            <a:endParaRPr lang="en-US" sz="2400" dirty="0"/>
          </a:p>
        </p:txBody>
      </p:sp>
      <p:sp>
        <p:nvSpPr>
          <p:cNvPr id="3" name="TextBox 2">
            <a:extLst>
              <a:ext uri="{FF2B5EF4-FFF2-40B4-BE49-F238E27FC236}">
                <a16:creationId xmlns:a16="http://schemas.microsoft.com/office/drawing/2014/main" id="{DC562B28-98D8-FD0B-6CE9-36F8E72151FD}"/>
              </a:ext>
            </a:extLst>
          </p:cNvPr>
          <p:cNvSpPr txBox="1"/>
          <p:nvPr/>
        </p:nvSpPr>
        <p:spPr>
          <a:xfrm>
            <a:off x="1742303" y="2112651"/>
            <a:ext cx="9181070" cy="369332"/>
          </a:xfrm>
          <a:prstGeom prst="rect">
            <a:avLst/>
          </a:prstGeom>
          <a:noFill/>
        </p:spPr>
        <p:txBody>
          <a:bodyPr wrap="square" rtlCol="0">
            <a:spAutoFit/>
          </a:bodyPr>
          <a:lstStyle/>
          <a:p>
            <a:pPr algn="ctr"/>
            <a:r>
              <a:rPr lang="en-US" sz="1800" dirty="0">
                <a:latin typeface="Calibri" panose="020F0502020204030204" pitchFamily="34" charset="0"/>
                <a:cs typeface="Calibri" panose="020F0502020204030204" pitchFamily="34" charset="0"/>
              </a:rPr>
              <a:t>Burke et al. 2015: </a:t>
            </a:r>
            <a:r>
              <a:rPr lang="en-US" sz="1800" dirty="0">
                <a:latin typeface="Calibri" panose="020F0502020204030204" pitchFamily="34" charset="0"/>
                <a:cs typeface="Calibri" panose="020F0502020204030204" pitchFamily="34" charset="0"/>
                <a:hlinkClick r:id="rId4"/>
              </a:rPr>
              <a:t>https://doi.org/10.17730/0018-7259-74.2.185</a:t>
            </a:r>
            <a:endParaRPr lang="en-US" sz="1800" dirty="0"/>
          </a:p>
        </p:txBody>
      </p:sp>
      <p:sp>
        <p:nvSpPr>
          <p:cNvPr id="5" name="TextBox 4">
            <a:extLst>
              <a:ext uri="{FF2B5EF4-FFF2-40B4-BE49-F238E27FC236}">
                <a16:creationId xmlns:a16="http://schemas.microsoft.com/office/drawing/2014/main" id="{FC292AA9-4531-65FE-22C3-259668B6EB65}"/>
              </a:ext>
            </a:extLst>
          </p:cNvPr>
          <p:cNvSpPr txBox="1"/>
          <p:nvPr/>
        </p:nvSpPr>
        <p:spPr>
          <a:xfrm>
            <a:off x="235016" y="2755076"/>
            <a:ext cx="11721968" cy="2251899"/>
          </a:xfrm>
          <a:prstGeom prst="rect">
            <a:avLst/>
          </a:prstGeom>
          <a:noFill/>
        </p:spPr>
        <p:txBody>
          <a:bodyPr wrap="square" rtlCol="0">
            <a:spAutoFit/>
          </a:bodyPr>
          <a:lstStyle/>
          <a:p>
            <a:pPr lvl="0">
              <a:spcAft>
                <a:spcPts val="1000"/>
              </a:spcAft>
            </a:pPr>
            <a:r>
              <a:rPr lang="en-US" sz="2200" b="1" dirty="0">
                <a:latin typeface="Calibri" panose="020F0502020204030204" pitchFamily="34" charset="0"/>
                <a:ea typeface="Calibri" panose="020F0502020204030204" pitchFamily="34" charset="0"/>
                <a:cs typeface="Calibri" panose="020F0502020204030204" pitchFamily="34" charset="0"/>
              </a:rPr>
              <a:t>Burke et al. </a:t>
            </a:r>
            <a:r>
              <a:rPr lang="en-US" sz="2200" dirty="0">
                <a:latin typeface="Calibri" panose="020F0502020204030204" pitchFamily="34" charset="0"/>
                <a:ea typeface="Calibri" panose="020F0502020204030204" pitchFamily="34" charset="0"/>
                <a:cs typeface="Calibri" panose="020F0502020204030204" pitchFamily="34" charset="0"/>
              </a:rPr>
              <a:t>focus on a prominent Appalachian newspaper, </a:t>
            </a:r>
            <a:r>
              <a:rPr lang="en-US" sz="2200" b="1" i="1" dirty="0">
                <a:latin typeface="Calibri" panose="020F0502020204030204" pitchFamily="34" charset="0"/>
                <a:ea typeface="Calibri" panose="020F0502020204030204" pitchFamily="34" charset="0"/>
                <a:cs typeface="Calibri" panose="020F0502020204030204" pitchFamily="34" charset="0"/>
              </a:rPr>
              <a:t>The Franklin Press,</a:t>
            </a:r>
            <a:r>
              <a:rPr lang="en-US" sz="2200" dirty="0">
                <a:latin typeface="Calibri" panose="020F0502020204030204" pitchFamily="34" charset="0"/>
                <a:ea typeface="Calibri" panose="020F0502020204030204" pitchFamily="34" charset="0"/>
                <a:cs typeface="Calibri" panose="020F0502020204030204" pitchFamily="34" charset="0"/>
              </a:rPr>
              <a:t> to assess how its discourse both </a:t>
            </a:r>
            <a:r>
              <a:rPr lang="en-US" sz="2200" b="1" dirty="0">
                <a:latin typeface="Calibri" panose="020F0502020204030204" pitchFamily="34" charset="0"/>
                <a:ea typeface="Calibri" panose="020F0502020204030204" pitchFamily="34" charset="0"/>
                <a:cs typeface="Calibri" panose="020F0502020204030204" pitchFamily="34" charset="0"/>
              </a:rPr>
              <a:t>reflects</a:t>
            </a:r>
            <a:r>
              <a:rPr lang="en-US" sz="2200" dirty="0">
                <a:latin typeface="Calibri" panose="020F0502020204030204" pitchFamily="34" charset="0"/>
                <a:ea typeface="Calibri" panose="020F0502020204030204" pitchFamily="34" charset="0"/>
                <a:cs typeface="Calibri" panose="020F0502020204030204" pitchFamily="34" charset="0"/>
              </a:rPr>
              <a:t> and </a:t>
            </a:r>
            <a:r>
              <a:rPr lang="en-US" sz="2200" b="1" dirty="0">
                <a:latin typeface="Calibri" panose="020F0502020204030204" pitchFamily="34" charset="0"/>
                <a:ea typeface="Calibri" panose="020F0502020204030204" pitchFamily="34" charset="0"/>
                <a:cs typeface="Calibri" panose="020F0502020204030204" pitchFamily="34" charset="0"/>
              </a:rPr>
              <a:t>constructs </a:t>
            </a:r>
            <a:r>
              <a:rPr lang="en-US" sz="2200" dirty="0">
                <a:latin typeface="Calibri" panose="020F0502020204030204" pitchFamily="34" charset="0"/>
                <a:ea typeface="Calibri" panose="020F0502020204030204" pitchFamily="34" charset="0"/>
                <a:cs typeface="Calibri" panose="020F0502020204030204" pitchFamily="34" charset="0"/>
              </a:rPr>
              <a:t>the </a:t>
            </a:r>
            <a:r>
              <a:rPr lang="en-US" sz="2200" b="1" dirty="0">
                <a:latin typeface="Calibri" panose="020F0502020204030204" pitchFamily="34" charset="0"/>
                <a:ea typeface="Calibri" panose="020F0502020204030204" pitchFamily="34" charset="0"/>
                <a:cs typeface="Calibri" panose="020F0502020204030204" pitchFamily="34" charset="0"/>
              </a:rPr>
              <a:t>values</a:t>
            </a:r>
            <a:r>
              <a:rPr lang="en-US" sz="2200" dirty="0">
                <a:latin typeface="Calibri" panose="020F0502020204030204" pitchFamily="34" charset="0"/>
                <a:ea typeface="Calibri" panose="020F0502020204030204" pitchFamily="34" charset="0"/>
                <a:cs typeface="Calibri" panose="020F0502020204030204" pitchFamily="34" charset="0"/>
              </a:rPr>
              <a:t> of its readership in relation to their natural environment.</a:t>
            </a:r>
            <a:endParaRPr lang="en-US" sz="2200" b="1" dirty="0">
              <a:latin typeface="Calibri" panose="020F0502020204030204" pitchFamily="34" charset="0"/>
              <a:ea typeface="Calibri" panose="020F0502020204030204" pitchFamily="34" charset="0"/>
              <a:cs typeface="Calibri" panose="020F0502020204030204" pitchFamily="34" charset="0"/>
            </a:endParaRPr>
          </a:p>
          <a:p>
            <a:pPr lvl="0"/>
            <a:r>
              <a:rPr lang="en-US" sz="2200" dirty="0">
                <a:latin typeface="Calibri" panose="020F0502020204030204" pitchFamily="34" charset="0"/>
                <a:ea typeface="Calibri" panose="020F0502020204030204" pitchFamily="34" charset="0"/>
                <a:cs typeface="Calibri" panose="020F0502020204030204" pitchFamily="34" charset="0"/>
              </a:rPr>
              <a:t>The environment is presented as a </a:t>
            </a:r>
            <a:r>
              <a:rPr lang="en-US" sz="2200" b="1" dirty="0">
                <a:latin typeface="Calibri" panose="020F0502020204030204" pitchFamily="34" charset="0"/>
                <a:ea typeface="Calibri" panose="020F0502020204030204" pitchFamily="34" charset="0"/>
                <a:cs typeface="Calibri" panose="020F0502020204030204" pitchFamily="34" charset="0"/>
              </a:rPr>
              <a:t>natural amenity </a:t>
            </a:r>
            <a:r>
              <a:rPr lang="en-US" sz="2200" dirty="0">
                <a:latin typeface="Calibri" panose="020F0502020204030204" pitchFamily="34" charset="0"/>
                <a:ea typeface="Calibri" panose="020F0502020204030204" pitchFamily="34" charset="0"/>
                <a:cs typeface="Calibri" panose="020F0502020204030204" pitchFamily="34" charset="0"/>
              </a:rPr>
              <a:t>to be </a:t>
            </a:r>
            <a:r>
              <a:rPr lang="en-US" sz="2200" b="1" dirty="0">
                <a:latin typeface="Calibri" panose="020F0502020204030204" pitchFamily="34" charset="0"/>
                <a:ea typeface="Calibri" panose="020F0502020204030204" pitchFamily="34" charset="0"/>
                <a:cs typeface="Calibri" panose="020F0502020204030204" pitchFamily="34" charset="0"/>
              </a:rPr>
              <a:t>consumed</a:t>
            </a:r>
            <a:r>
              <a:rPr lang="en-US" sz="2200" dirty="0">
                <a:latin typeface="Calibri" panose="020F0502020204030204" pitchFamily="34" charset="0"/>
                <a:ea typeface="Calibri" panose="020F0502020204030204" pitchFamily="34" charset="0"/>
                <a:cs typeface="Calibri" panose="020F0502020204030204" pitchFamily="34" charset="0"/>
              </a:rPr>
              <a:t> and </a:t>
            </a:r>
            <a:r>
              <a:rPr lang="en-US" sz="2200" b="1" dirty="0">
                <a:latin typeface="Calibri" panose="020F0502020204030204" pitchFamily="34" charset="0"/>
                <a:ea typeface="Calibri" panose="020F0502020204030204" pitchFamily="34" charset="0"/>
                <a:cs typeface="Calibri" panose="020F0502020204030204" pitchFamily="34" charset="0"/>
              </a:rPr>
              <a:t>enjoyed</a:t>
            </a:r>
            <a:r>
              <a:rPr lang="en-US" sz="2200" dirty="0">
                <a:latin typeface="Calibri" panose="020F0502020204030204" pitchFamily="34" charset="0"/>
                <a:ea typeface="Calibri" panose="020F0502020204030204" pitchFamily="34" charset="0"/>
                <a:cs typeface="Calibri" panose="020F0502020204030204" pitchFamily="34" charset="0"/>
              </a:rPr>
              <a:t>,</a:t>
            </a:r>
            <a:endParaRPr lang="en-US" sz="2200" b="1" dirty="0">
              <a:latin typeface="Calibri" panose="020F0502020204030204" pitchFamily="34" charset="0"/>
              <a:ea typeface="Calibri" panose="020F0502020204030204" pitchFamily="34" charset="0"/>
              <a:cs typeface="Calibri" panose="020F0502020204030204" pitchFamily="34" charset="0"/>
            </a:endParaRPr>
          </a:p>
          <a:p>
            <a:pPr lvl="0"/>
            <a:r>
              <a:rPr lang="en-US" sz="2200" dirty="0">
                <a:latin typeface="Calibri" panose="020F0502020204030204" pitchFamily="34" charset="0"/>
                <a:ea typeface="Calibri" panose="020F0502020204030204" pitchFamily="34" charset="0"/>
                <a:cs typeface="Calibri" panose="020F0502020204030204" pitchFamily="34" charset="0"/>
              </a:rPr>
              <a:t>but rarely does TFP cover </a:t>
            </a:r>
            <a:r>
              <a:rPr lang="en-US" sz="2200" b="1" dirty="0">
                <a:latin typeface="Calibri" panose="020F0502020204030204" pitchFamily="34" charset="0"/>
                <a:ea typeface="Calibri" panose="020F0502020204030204" pitchFamily="34" charset="0"/>
                <a:cs typeface="Calibri" panose="020F0502020204030204" pitchFamily="34" charset="0"/>
              </a:rPr>
              <a:t>human impacts</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b="1" dirty="0">
                <a:latin typeface="Calibri" panose="020F0502020204030204" pitchFamily="34" charset="0"/>
                <a:ea typeface="Calibri" panose="020F0502020204030204" pitchFamily="34" charset="0"/>
                <a:cs typeface="Calibri" panose="020F0502020204030204" pitchFamily="34" charset="0"/>
              </a:rPr>
              <a:t>changes in landscape</a:t>
            </a:r>
            <a:r>
              <a:rPr lang="en-US" sz="2200" dirty="0">
                <a:latin typeface="Calibri" panose="020F0502020204030204" pitchFamily="34" charset="0"/>
                <a:ea typeface="Calibri" panose="020F0502020204030204" pitchFamily="34" charset="0"/>
                <a:cs typeface="Calibri" panose="020F0502020204030204" pitchFamily="34" charset="0"/>
              </a:rPr>
              <a:t>, or </a:t>
            </a:r>
            <a:r>
              <a:rPr lang="en-US" sz="2200" b="1" dirty="0">
                <a:latin typeface="Calibri" panose="020F0502020204030204" pitchFamily="34" charset="0"/>
                <a:ea typeface="Calibri" panose="020F0502020204030204" pitchFamily="34" charset="0"/>
                <a:cs typeface="Calibri" panose="020F0502020204030204" pitchFamily="34" charset="0"/>
              </a:rPr>
              <a:t>problems </a:t>
            </a:r>
            <a:r>
              <a:rPr lang="en-US" sz="2200" dirty="0">
                <a:latin typeface="Calibri" panose="020F0502020204030204" pitchFamily="34" charset="0"/>
                <a:ea typeface="Calibri" panose="020F0502020204030204" pitchFamily="34" charset="0"/>
                <a:cs typeface="Calibri" panose="020F0502020204030204" pitchFamily="34" charset="0"/>
              </a:rPr>
              <a:t>like </a:t>
            </a:r>
            <a:r>
              <a:rPr lang="en-US" sz="2200" b="1" dirty="0" err="1">
                <a:latin typeface="Calibri" panose="020F0502020204030204" pitchFamily="34" charset="0"/>
                <a:ea typeface="Calibri" panose="020F0502020204030204" pitchFamily="34" charset="0"/>
                <a:cs typeface="Calibri" panose="020F0502020204030204" pitchFamily="34" charset="0"/>
              </a:rPr>
              <a:t>exurbanization</a:t>
            </a:r>
            <a:r>
              <a:rPr lang="en-US" sz="2200" dirty="0">
                <a:latin typeface="Calibri" panose="020F0502020204030204" pitchFamily="34" charset="0"/>
                <a:ea typeface="Calibri" panose="020F0502020204030204" pitchFamily="34" charset="0"/>
                <a:cs typeface="Calibri" panose="020F0502020204030204" pitchFamily="34" charset="0"/>
              </a:rPr>
              <a:t> or </a:t>
            </a:r>
            <a:r>
              <a:rPr lang="en-US" sz="2200" b="1" dirty="0">
                <a:latin typeface="Calibri" panose="020F0502020204030204" pitchFamily="34" charset="0"/>
                <a:ea typeface="Calibri" panose="020F0502020204030204" pitchFamily="34" charset="0"/>
                <a:cs typeface="Calibri" panose="020F0502020204030204" pitchFamily="34" charset="0"/>
              </a:rPr>
              <a:t>climate change </a:t>
            </a:r>
            <a:r>
              <a:rPr lang="en-US" sz="2200" dirty="0">
                <a:latin typeface="Calibri" panose="020F0502020204030204" pitchFamily="34" charset="0"/>
                <a:ea typeface="Calibri" panose="020F0502020204030204" pitchFamily="34" charset="0"/>
                <a:cs typeface="Calibri" panose="020F0502020204030204" pitchFamily="34" charset="0"/>
              </a:rPr>
              <a:t>(186). Both are affecting the local ecosystems.  </a:t>
            </a:r>
            <a:r>
              <a:rPr lang="en-US" sz="2200" b="1" dirty="0">
                <a:latin typeface="Calibri" panose="020F0502020204030204" pitchFamily="34" charset="0"/>
                <a:ea typeface="Calibri" panose="020F0502020204030204" pitchFamily="34" charset="0"/>
                <a:cs typeface="Calibri" panose="020F0502020204030204" pitchFamily="34" charset="0"/>
              </a:rPr>
              <a:t> </a:t>
            </a:r>
            <a:r>
              <a:rPr lang="en-US" sz="2200" dirty="0">
                <a:latin typeface="Calibri" panose="020F0502020204030204" pitchFamily="34" charset="0"/>
                <a:ea typeface="Calibri" panose="020F0502020204030204" pitchFamily="34" charset="0"/>
                <a:cs typeface="Calibri" panose="020F0502020204030204" pitchFamily="34" charset="0"/>
              </a:rPr>
              <a:t> </a:t>
            </a:r>
          </a:p>
        </p:txBody>
      </p:sp>
      <p:pic>
        <p:nvPicPr>
          <p:cNvPr id="7" name="Picture 6" descr="a panoramic view of the Appalachian Mountains">
            <a:extLst>
              <a:ext uri="{FF2B5EF4-FFF2-40B4-BE49-F238E27FC236}">
                <a16:creationId xmlns:a16="http://schemas.microsoft.com/office/drawing/2014/main" id="{5422E7AC-F220-A931-CF2D-9AA5D7CBDAC5}"/>
              </a:ext>
            </a:extLst>
          </p:cNvPr>
          <p:cNvPicPr>
            <a:picLocks noChangeAspect="1"/>
          </p:cNvPicPr>
          <p:nvPr/>
        </p:nvPicPr>
        <p:blipFill>
          <a:blip r:embed="rId5"/>
          <a:stretch>
            <a:fillRect/>
          </a:stretch>
        </p:blipFill>
        <p:spPr>
          <a:xfrm>
            <a:off x="0" y="5143500"/>
            <a:ext cx="12192000" cy="1714500"/>
          </a:xfrm>
          <a:prstGeom prst="rect">
            <a:avLst/>
          </a:prstGeom>
        </p:spPr>
      </p:pic>
      <p:sp>
        <p:nvSpPr>
          <p:cNvPr id="6" name="TextBox 5">
            <a:extLst>
              <a:ext uri="{FF2B5EF4-FFF2-40B4-BE49-F238E27FC236}">
                <a16:creationId xmlns:a16="http://schemas.microsoft.com/office/drawing/2014/main" id="{2A8584CB-B983-6AB6-E085-AC6752A9D918}"/>
              </a:ext>
            </a:extLst>
          </p:cNvPr>
          <p:cNvSpPr txBox="1"/>
          <p:nvPr/>
        </p:nvSpPr>
        <p:spPr>
          <a:xfrm>
            <a:off x="7079964" y="4853086"/>
            <a:ext cx="5112036" cy="307777"/>
          </a:xfrm>
          <a:prstGeom prst="rect">
            <a:avLst/>
          </a:prstGeom>
          <a:noFill/>
        </p:spPr>
        <p:txBody>
          <a:bodyPr wrap="square" rtlCol="0">
            <a:spAutoFit/>
          </a:bodyPr>
          <a:lstStyle/>
          <a:p>
            <a:pPr lvl="0" algn="r"/>
            <a:r>
              <a:rPr lang="en-US" i="1" dirty="0">
                <a:latin typeface="Calibri" panose="020F0502020204030204" pitchFamily="34" charset="0"/>
                <a:ea typeface="Calibri" panose="020F0502020204030204" pitchFamily="34" charset="0"/>
                <a:cs typeface="Calibri" panose="020F0502020204030204" pitchFamily="34" charset="0"/>
              </a:rPr>
              <a:t>Ken Thomas, Wikimedia Commons, Public Domain</a:t>
            </a:r>
            <a:endParaRPr lang="en-US" sz="1200" dirty="0">
              <a:latin typeface="Calibri" panose="020F0502020204030204" pitchFamily="34" charset="0"/>
              <a:ea typeface="Calibri" panose="020F0502020204030204" pitchFamily="34" charset="0"/>
              <a:cs typeface="Calibri" panose="020F0502020204030204" pitchFamily="34" charset="0"/>
            </a:endParaRPr>
          </a:p>
        </p:txBody>
      </p:sp>
      <p:sp>
        <p:nvSpPr>
          <p:cNvPr id="8" name="Slide Number Placeholder 7">
            <a:extLst>
              <a:ext uri="{FF2B5EF4-FFF2-40B4-BE49-F238E27FC236}">
                <a16:creationId xmlns:a16="http://schemas.microsoft.com/office/drawing/2014/main" id="{34C6885C-4DC0-B977-9A22-61DDAD05F741}"/>
              </a:ext>
            </a:extLst>
          </p:cNvPr>
          <p:cNvSpPr>
            <a:spLocks noGrp="1"/>
          </p:cNvSpPr>
          <p:nvPr>
            <p:ph type="sldNum" idx="12"/>
          </p:nvPr>
        </p:nvSpPr>
        <p:spPr>
          <a:xfrm>
            <a:off x="9094573" y="6373283"/>
            <a:ext cx="2743200" cy="365125"/>
          </a:xfrm>
        </p:spPr>
        <p:txBody>
          <a:bodyPr/>
          <a:lstStyle/>
          <a:p>
            <a:pPr marL="0" lvl="0" indent="0" algn="r" rtl="0">
              <a:spcBef>
                <a:spcPts val="0"/>
              </a:spcBef>
              <a:spcAft>
                <a:spcPts val="0"/>
              </a:spcAft>
              <a:buNone/>
            </a:pPr>
            <a:fld id="{00000000-1234-1234-1234-123412341234}" type="slidenum">
              <a:rPr lang="en-US" smtClean="0">
                <a:solidFill>
                  <a:schemeClr val="bg1"/>
                </a:solidFill>
              </a:rPr>
              <a:t>7</a:t>
            </a:fld>
            <a:endParaRPr lang="en-US" dirty="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8"/>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643BEFCD-B63B-A728-E460-3EAF1AF19E90}"/>
              </a:ext>
            </a:extLst>
          </p:cNvPr>
          <p:cNvSpPr>
            <a:spLocks noGrp="1"/>
          </p:cNvSpPr>
          <p:nvPr>
            <p:ph type="sldNum" idx="12"/>
          </p:nvPr>
        </p:nvSpPr>
        <p:spPr>
          <a:xfrm>
            <a:off x="211920" y="6306105"/>
            <a:ext cx="2743200" cy="365125"/>
          </a:xfrm>
        </p:spPr>
        <p:txBody>
          <a:bodyPr/>
          <a:lstStyle/>
          <a:p>
            <a:pPr marL="0" lvl="0" indent="0" algn="l" rtl="0">
              <a:spcBef>
                <a:spcPts val="0"/>
              </a:spcBef>
              <a:spcAft>
                <a:spcPts val="0"/>
              </a:spcAft>
              <a:buNone/>
            </a:pPr>
            <a:fld id="{00000000-1234-1234-1234-123412341234}" type="slidenum">
              <a:rPr lang="en-US" smtClean="0"/>
              <a:pPr marL="0" lvl="0" indent="0" algn="l" rtl="0">
                <a:spcBef>
                  <a:spcPts val="0"/>
                </a:spcBef>
                <a:spcAft>
                  <a:spcPts val="0"/>
                </a:spcAft>
                <a:buNone/>
              </a:pPr>
              <a:t>8</a:t>
            </a:fld>
            <a:endParaRPr lang="en-US"/>
          </a:p>
        </p:txBody>
      </p:sp>
      <p:sp>
        <p:nvSpPr>
          <p:cNvPr id="5" name="Title 6">
            <a:extLst>
              <a:ext uri="{FF2B5EF4-FFF2-40B4-BE49-F238E27FC236}">
                <a16:creationId xmlns:a16="http://schemas.microsoft.com/office/drawing/2014/main" id="{5A834C3A-7DC4-CA8C-1FAA-3E3A446B1BCF}"/>
              </a:ext>
            </a:extLst>
          </p:cNvPr>
          <p:cNvSpPr>
            <a:spLocks noGrp="1"/>
          </p:cNvSpPr>
          <p:nvPr>
            <p:ph type="title"/>
          </p:nvPr>
        </p:nvSpPr>
        <p:spPr>
          <a:xfrm>
            <a:off x="2839754" y="553443"/>
            <a:ext cx="9352245" cy="434595"/>
          </a:xfrm>
          <a:solidFill>
            <a:schemeClr val="lt1"/>
          </a:solidFill>
          <a:ln w="19050">
            <a:solidFill>
              <a:schemeClr val="accent6">
                <a:lumMod val="60000"/>
                <a:lumOff val="40000"/>
              </a:schemeClr>
            </a:solidFill>
          </a:ln>
        </p:spPr>
        <p:txBody>
          <a:bodyPr>
            <a:noAutofit/>
          </a:bodyPr>
          <a:lstStyle/>
          <a:p>
            <a:pPr algn="ctr"/>
            <a:r>
              <a:rPr lang="en-US" sz="2400" b="1" dirty="0"/>
              <a:t>Table 2. Variables Considered during Detailed Textual Analysis </a:t>
            </a:r>
          </a:p>
        </p:txBody>
      </p:sp>
      <p:sp>
        <p:nvSpPr>
          <p:cNvPr id="4" name="TextBox 3">
            <a:extLst>
              <a:ext uri="{FF2B5EF4-FFF2-40B4-BE49-F238E27FC236}">
                <a16:creationId xmlns:a16="http://schemas.microsoft.com/office/drawing/2014/main" id="{51C19A37-6815-3504-C449-ABEB76CF651A}"/>
              </a:ext>
            </a:extLst>
          </p:cNvPr>
          <p:cNvSpPr txBox="1"/>
          <p:nvPr/>
        </p:nvSpPr>
        <p:spPr>
          <a:xfrm>
            <a:off x="211920" y="2584191"/>
            <a:ext cx="2627834" cy="2308324"/>
          </a:xfrm>
          <a:prstGeom prst="rect">
            <a:avLst/>
          </a:prstGeom>
          <a:noFill/>
        </p:spPr>
        <p:txBody>
          <a:bodyPr wrap="square" rtlCol="0">
            <a:spAutoFit/>
          </a:bodyPr>
          <a:lstStyle/>
          <a:p>
            <a:r>
              <a:rPr lang="en-US" sz="2400" b="1" dirty="0">
                <a:latin typeface="Calibri" panose="020F0502020204030204" pitchFamily="34" charset="0"/>
                <a:ea typeface="Calibri" panose="020F0502020204030204" pitchFamily="34" charset="0"/>
                <a:cs typeface="Calibri" panose="020F0502020204030204" pitchFamily="34" charset="0"/>
              </a:rPr>
              <a:t>Burke et al. 2015 </a:t>
            </a:r>
            <a:r>
              <a:rPr lang="en-US" sz="2400" dirty="0">
                <a:latin typeface="Calibri" panose="020F0502020204030204" pitchFamily="34" charset="0"/>
                <a:ea typeface="Calibri" panose="020F0502020204030204" pitchFamily="34" charset="0"/>
                <a:cs typeface="Calibri" panose="020F0502020204030204" pitchFamily="34" charset="0"/>
              </a:rPr>
              <a:t>identified a series of variables to standardize their textual analysis across 53 articles.</a:t>
            </a:r>
          </a:p>
        </p:txBody>
      </p:sp>
      <p:graphicFrame>
        <p:nvGraphicFramePr>
          <p:cNvPr id="6" name="Table 5">
            <a:extLst>
              <a:ext uri="{FF2B5EF4-FFF2-40B4-BE49-F238E27FC236}">
                <a16:creationId xmlns:a16="http://schemas.microsoft.com/office/drawing/2014/main" id="{FB9409DE-D9A9-F78C-8F5D-E5FB0EC1296F}"/>
              </a:ext>
            </a:extLst>
          </p:cNvPr>
          <p:cNvGraphicFramePr>
            <a:graphicFrameLocks noGrp="1"/>
          </p:cNvGraphicFramePr>
          <p:nvPr>
            <p:extLst>
              <p:ext uri="{D42A27DB-BD31-4B8C-83A1-F6EECF244321}">
                <p14:modId xmlns:p14="http://schemas.microsoft.com/office/powerpoint/2010/main" val="519288448"/>
              </p:ext>
            </p:extLst>
          </p:nvPr>
        </p:nvGraphicFramePr>
        <p:xfrm>
          <a:off x="2839755" y="988038"/>
          <a:ext cx="9352245" cy="5869962"/>
        </p:xfrm>
        <a:graphic>
          <a:graphicData uri="http://schemas.openxmlformats.org/drawingml/2006/table">
            <a:tbl>
              <a:tblPr firstRow="1" bandRow="1">
                <a:tableStyleId>{E8B1032C-EA38-4F05-BA0D-38AFFFC7BED3}</a:tableStyleId>
              </a:tblPr>
              <a:tblGrid>
                <a:gridCol w="1576221">
                  <a:extLst>
                    <a:ext uri="{9D8B030D-6E8A-4147-A177-3AD203B41FA5}">
                      <a16:colId xmlns:a16="http://schemas.microsoft.com/office/drawing/2014/main" val="3042232425"/>
                    </a:ext>
                  </a:extLst>
                </a:gridCol>
                <a:gridCol w="7776024">
                  <a:extLst>
                    <a:ext uri="{9D8B030D-6E8A-4147-A177-3AD203B41FA5}">
                      <a16:colId xmlns:a16="http://schemas.microsoft.com/office/drawing/2014/main" val="2262753107"/>
                    </a:ext>
                  </a:extLst>
                </a:gridCol>
              </a:tblGrid>
              <a:tr h="332751">
                <a:tc>
                  <a:txBody>
                    <a:bodyPr/>
                    <a:lstStyle/>
                    <a:p>
                      <a:pPr algn="ctr"/>
                      <a:r>
                        <a:rPr lang="en-US" dirty="0"/>
                        <a:t>Variable</a:t>
                      </a:r>
                    </a:p>
                  </a:txBody>
                  <a:tcPr>
                    <a:solidFill>
                      <a:schemeClr val="bg1"/>
                    </a:solidFill>
                  </a:tcPr>
                </a:tc>
                <a:tc>
                  <a:txBody>
                    <a:bodyPr/>
                    <a:lstStyle/>
                    <a:p>
                      <a:pPr algn="ctr"/>
                      <a:r>
                        <a:rPr lang="en-US" dirty="0"/>
                        <a:t>Description</a:t>
                      </a:r>
                    </a:p>
                  </a:txBody>
                  <a:tcPr>
                    <a:solidFill>
                      <a:schemeClr val="bg1"/>
                    </a:solidFill>
                  </a:tcPr>
                </a:tc>
                <a:extLst>
                  <a:ext uri="{0D108BD9-81ED-4DB2-BD59-A6C34878D82A}">
                    <a16:rowId xmlns:a16="http://schemas.microsoft.com/office/drawing/2014/main" val="1466631087"/>
                  </a:ext>
                </a:extLst>
              </a:tr>
              <a:tr h="793132">
                <a:tc>
                  <a:txBody>
                    <a:bodyPr/>
                    <a:lstStyle/>
                    <a:p>
                      <a:r>
                        <a:rPr lang="en-US" sz="1250" dirty="0"/>
                        <a:t>Main goal</a:t>
                      </a:r>
                    </a:p>
                  </a:txBody>
                  <a:tcPr/>
                </a:tc>
                <a:tc>
                  <a:txBody>
                    <a:bodyPr/>
                    <a:lstStyle/>
                    <a:p>
                      <a:r>
                        <a:rPr lang="en-US" sz="1250" b="0" i="0" u="none" strike="noStrike" cap="none" dirty="0">
                          <a:solidFill>
                            <a:schemeClr val="tx1"/>
                          </a:solidFill>
                          <a:effectLst/>
                          <a:latin typeface="+mn-lt"/>
                          <a:ea typeface="+mn-ea"/>
                          <a:cs typeface="+mn-cs"/>
                          <a:sym typeface="Arial"/>
                        </a:rPr>
                        <a:t>Is the main goal of the article (a) to describe natural history; (b) to report on policy, planning, or governance; (c) to discuss environmental changes in the region; (d) to report and explain scientific results; (e) to explain the relevance of environmental science to policy questions; (f) to explain the relevance of environmental science to individuals or landowners; (g) public reflections about environmental issues?</a:t>
                      </a:r>
                      <a:endParaRPr lang="en-US" sz="1250" dirty="0"/>
                    </a:p>
                  </a:txBody>
                  <a:tcPr/>
                </a:tc>
                <a:extLst>
                  <a:ext uri="{0D108BD9-81ED-4DB2-BD59-A6C34878D82A}">
                    <a16:rowId xmlns:a16="http://schemas.microsoft.com/office/drawing/2014/main" val="4247351246"/>
                  </a:ext>
                </a:extLst>
              </a:tr>
              <a:tr h="332751">
                <a:tc>
                  <a:txBody>
                    <a:bodyPr/>
                    <a:lstStyle/>
                    <a:p>
                      <a:r>
                        <a:rPr lang="en-US" sz="1250" dirty="0"/>
                        <a:t>Emotional tone</a:t>
                      </a:r>
                    </a:p>
                  </a:txBody>
                  <a:tcPr/>
                </a:tc>
                <a:tc>
                  <a:txBody>
                    <a:bodyPr/>
                    <a:lstStyle/>
                    <a:p>
                      <a:r>
                        <a:rPr lang="en-US" sz="1250" b="0" i="0" u="none" strike="noStrike" cap="none" dirty="0">
                          <a:solidFill>
                            <a:schemeClr val="tx1"/>
                          </a:solidFill>
                          <a:effectLst/>
                          <a:latin typeface="+mn-lt"/>
                          <a:ea typeface="+mn-ea"/>
                          <a:cs typeface="+mn-cs"/>
                          <a:sym typeface="Arial"/>
                        </a:rPr>
                        <a:t>Does the article convey a sense that the environment is threatened, cherished, homey, etc.?</a:t>
                      </a:r>
                      <a:endParaRPr lang="en-US" sz="1250" dirty="0"/>
                    </a:p>
                  </a:txBody>
                  <a:tcPr/>
                </a:tc>
                <a:extLst>
                  <a:ext uri="{0D108BD9-81ED-4DB2-BD59-A6C34878D82A}">
                    <a16:rowId xmlns:a16="http://schemas.microsoft.com/office/drawing/2014/main" val="2540189473"/>
                  </a:ext>
                </a:extLst>
              </a:tr>
              <a:tr h="615361">
                <a:tc>
                  <a:txBody>
                    <a:bodyPr/>
                    <a:lstStyle/>
                    <a:p>
                      <a:r>
                        <a:rPr lang="en-US" sz="1250" dirty="0"/>
                        <a:t>People</a:t>
                      </a:r>
                    </a:p>
                  </a:txBody>
                  <a:tcPr/>
                </a:tc>
                <a:tc>
                  <a:txBody>
                    <a:bodyPr/>
                    <a:lstStyle/>
                    <a:p>
                      <a:r>
                        <a:rPr lang="en-US" sz="1250" b="0" i="0" u="none" strike="noStrike" cap="none" dirty="0">
                          <a:solidFill>
                            <a:schemeClr val="tx1"/>
                          </a:solidFill>
                          <a:effectLst/>
                          <a:latin typeface="+mn-lt"/>
                          <a:ea typeface="+mn-ea"/>
                          <a:cs typeface="+mn-cs"/>
                          <a:sym typeface="Arial"/>
                        </a:rPr>
                        <a:t>Does the article represent people as disturbers, users, protectors, investigators, etc.? Does it represent them as collectively interested in the environment (we/our) or individually so (me/ my)? How does it represent relationships within the community (especially between insiders and outsiders)?</a:t>
                      </a:r>
                      <a:endParaRPr lang="en-US" sz="1250" dirty="0"/>
                    </a:p>
                  </a:txBody>
                  <a:tcPr/>
                </a:tc>
                <a:extLst>
                  <a:ext uri="{0D108BD9-81ED-4DB2-BD59-A6C34878D82A}">
                    <a16:rowId xmlns:a16="http://schemas.microsoft.com/office/drawing/2014/main" val="651273322"/>
                  </a:ext>
                </a:extLst>
              </a:tr>
              <a:tr h="437590">
                <a:tc>
                  <a:txBody>
                    <a:bodyPr/>
                    <a:lstStyle/>
                    <a:p>
                      <a:r>
                        <a:rPr lang="en-US" sz="1250" dirty="0"/>
                        <a:t>Everyday life</a:t>
                      </a:r>
                    </a:p>
                  </a:txBody>
                  <a:tcPr/>
                </a:tc>
                <a:tc>
                  <a:txBody>
                    <a:bodyPr/>
                    <a:lstStyle/>
                    <a:p>
                      <a:r>
                        <a:rPr lang="en-US" sz="1250" b="0" i="0" u="none" strike="noStrike" cap="none" dirty="0">
                          <a:solidFill>
                            <a:schemeClr val="tx1"/>
                          </a:solidFill>
                          <a:effectLst/>
                          <a:latin typeface="+mn-lt"/>
                          <a:ea typeface="+mn-ea"/>
                          <a:cs typeface="+mn-cs"/>
                          <a:sym typeface="Arial"/>
                        </a:rPr>
                        <a:t>How does the article represent the relationship between the environment and people’s everyday lives, actions, and concerns?</a:t>
                      </a:r>
                      <a:endParaRPr lang="en-US" sz="1250" dirty="0"/>
                    </a:p>
                  </a:txBody>
                  <a:tcPr/>
                </a:tc>
                <a:extLst>
                  <a:ext uri="{0D108BD9-81ED-4DB2-BD59-A6C34878D82A}">
                    <a16:rowId xmlns:a16="http://schemas.microsoft.com/office/drawing/2014/main" val="205246516"/>
                  </a:ext>
                </a:extLst>
              </a:tr>
              <a:tr h="615361">
                <a:tc>
                  <a:txBody>
                    <a:bodyPr/>
                    <a:lstStyle/>
                    <a:p>
                      <a:r>
                        <a:rPr lang="en-US" sz="1250" dirty="0"/>
                        <a:t>Spatial scale</a:t>
                      </a:r>
                    </a:p>
                  </a:txBody>
                  <a:tcPr/>
                </a:tc>
                <a:tc>
                  <a:txBody>
                    <a:bodyPr/>
                    <a:lstStyle/>
                    <a:p>
                      <a:r>
                        <a:rPr lang="en-US" sz="1250" b="0" i="0" u="none" strike="noStrike" cap="none" dirty="0">
                          <a:solidFill>
                            <a:schemeClr val="tx1"/>
                          </a:solidFill>
                          <a:effectLst/>
                          <a:latin typeface="+mn-lt"/>
                          <a:ea typeface="+mn-ea"/>
                          <a:cs typeface="+mn-cs"/>
                          <a:sym typeface="Arial"/>
                        </a:rPr>
                        <a:t>At what scale does the article consider environmental issues or concerns: individual, sub-set of community, local community, regional, national, global? If human intervention in the environment is discussed, what scale of intervention is privileged? </a:t>
                      </a:r>
                      <a:endParaRPr lang="en-US" sz="1250" dirty="0"/>
                    </a:p>
                  </a:txBody>
                  <a:tcPr/>
                </a:tc>
                <a:extLst>
                  <a:ext uri="{0D108BD9-81ED-4DB2-BD59-A6C34878D82A}">
                    <a16:rowId xmlns:a16="http://schemas.microsoft.com/office/drawing/2014/main" val="3421001141"/>
                  </a:ext>
                </a:extLst>
              </a:tr>
              <a:tr h="437590">
                <a:tc>
                  <a:txBody>
                    <a:bodyPr/>
                    <a:lstStyle/>
                    <a:p>
                      <a:r>
                        <a:rPr lang="en-US" sz="1250" dirty="0"/>
                        <a:t>Temporal scale</a:t>
                      </a:r>
                    </a:p>
                  </a:txBody>
                  <a:tcPr/>
                </a:tc>
                <a:tc>
                  <a:txBody>
                    <a:bodyPr/>
                    <a:lstStyle/>
                    <a:p>
                      <a:r>
                        <a:rPr lang="en-US" sz="1250" b="0" i="0" u="none" strike="noStrike" cap="none" dirty="0">
                          <a:solidFill>
                            <a:schemeClr val="tx1"/>
                          </a:solidFill>
                          <a:effectLst/>
                          <a:latin typeface="+mn-lt"/>
                          <a:ea typeface="+mn-ea"/>
                          <a:cs typeface="+mn-cs"/>
                          <a:sym typeface="Arial"/>
                        </a:rPr>
                        <a:t>What time scale does the article discuss: how far into the past and how far into the future? If human intervention in the environment is discussed, at what temporal scale is it presumed to function? </a:t>
                      </a:r>
                      <a:endParaRPr lang="en-US" sz="1250" dirty="0"/>
                    </a:p>
                  </a:txBody>
                  <a:tcPr/>
                </a:tc>
                <a:extLst>
                  <a:ext uri="{0D108BD9-81ED-4DB2-BD59-A6C34878D82A}">
                    <a16:rowId xmlns:a16="http://schemas.microsoft.com/office/drawing/2014/main" val="19043459"/>
                  </a:ext>
                </a:extLst>
              </a:tr>
              <a:tr h="615361">
                <a:tc>
                  <a:txBody>
                    <a:bodyPr/>
                    <a:lstStyle/>
                    <a:p>
                      <a:r>
                        <a:rPr lang="en-US" sz="1250" dirty="0"/>
                        <a:t>Environmental politics</a:t>
                      </a:r>
                    </a:p>
                  </a:txBody>
                  <a:tcPr/>
                </a:tc>
                <a:tc>
                  <a:txBody>
                    <a:bodyPr/>
                    <a:lstStyle/>
                    <a:p>
                      <a:r>
                        <a:rPr lang="en-US" sz="1250" b="0" i="0" u="none" strike="noStrike" cap="none" dirty="0">
                          <a:solidFill>
                            <a:schemeClr val="tx1"/>
                          </a:solidFill>
                          <a:effectLst/>
                          <a:latin typeface="+mn-lt"/>
                          <a:ea typeface="+mn-ea"/>
                          <a:cs typeface="+mn-cs"/>
                          <a:sym typeface="Arial"/>
                        </a:rPr>
                        <a:t>How does the article convey the relationship of the environment to formal politics (government, policies, regulations) and informal politics (civic action, public debate)? What types of intervention are described? What types of intervention are ignored despite being commonly discussed elsewhere?</a:t>
                      </a:r>
                      <a:endParaRPr lang="en-US" sz="1250" dirty="0"/>
                    </a:p>
                  </a:txBody>
                  <a:tcPr/>
                </a:tc>
                <a:extLst>
                  <a:ext uri="{0D108BD9-81ED-4DB2-BD59-A6C34878D82A}">
                    <a16:rowId xmlns:a16="http://schemas.microsoft.com/office/drawing/2014/main" val="3275263629"/>
                  </a:ext>
                </a:extLst>
              </a:tr>
              <a:tr h="437590">
                <a:tc>
                  <a:txBody>
                    <a:bodyPr/>
                    <a:lstStyle/>
                    <a:p>
                      <a:r>
                        <a:rPr lang="en-US" sz="1250" dirty="0"/>
                        <a:t>Valuing the environment</a:t>
                      </a:r>
                    </a:p>
                  </a:txBody>
                  <a:tcPr/>
                </a:tc>
                <a:tc>
                  <a:txBody>
                    <a:bodyPr/>
                    <a:lstStyle/>
                    <a:p>
                      <a:r>
                        <a:rPr lang="en-US" sz="1250" b="0" i="0" u="none" strike="noStrike" cap="none" dirty="0">
                          <a:solidFill>
                            <a:schemeClr val="tx1"/>
                          </a:solidFill>
                          <a:effectLst/>
                          <a:latin typeface="+mn-lt"/>
                          <a:ea typeface="+mn-ea"/>
                          <a:cs typeface="+mn-cs"/>
                          <a:sym typeface="Arial"/>
                        </a:rPr>
                        <a:t>What does the article suggest about why the environment is valuable (intrinsic value, ecological value, spiritual value, relationship to economic growth, human health, climate resilience, etc.)?</a:t>
                      </a:r>
                      <a:endParaRPr lang="en-US" sz="1250" dirty="0"/>
                    </a:p>
                  </a:txBody>
                  <a:tcPr/>
                </a:tc>
                <a:extLst>
                  <a:ext uri="{0D108BD9-81ED-4DB2-BD59-A6C34878D82A}">
                    <a16:rowId xmlns:a16="http://schemas.microsoft.com/office/drawing/2014/main" val="3356139954"/>
                  </a:ext>
                </a:extLst>
              </a:tr>
              <a:tr h="437590">
                <a:tc>
                  <a:txBody>
                    <a:bodyPr/>
                    <a:lstStyle/>
                    <a:p>
                      <a:r>
                        <a:rPr lang="en-US" sz="1250" dirty="0"/>
                        <a:t>Risks</a:t>
                      </a:r>
                    </a:p>
                  </a:txBody>
                  <a:tcPr/>
                </a:tc>
                <a:tc>
                  <a:txBody>
                    <a:bodyPr/>
                    <a:lstStyle/>
                    <a:p>
                      <a:r>
                        <a:rPr lang="en-US" sz="1250" b="0" i="0" u="none" strike="noStrike" cap="none" dirty="0">
                          <a:solidFill>
                            <a:schemeClr val="tx1"/>
                          </a:solidFill>
                          <a:effectLst/>
                          <a:latin typeface="+mn-lt"/>
                          <a:ea typeface="+mn-ea"/>
                          <a:cs typeface="+mn-cs"/>
                          <a:sym typeface="Arial"/>
                        </a:rPr>
                        <a:t>Does the article use a risk frame? If so, what types of risks or costs does it discuss (economic, health, legal, environmental, etc.) and to what extent does it discuss the probability of those risks or costs?</a:t>
                      </a:r>
                      <a:endParaRPr lang="en-US" sz="1250" dirty="0"/>
                    </a:p>
                  </a:txBody>
                  <a:tcPr/>
                </a:tc>
                <a:extLst>
                  <a:ext uri="{0D108BD9-81ED-4DB2-BD59-A6C34878D82A}">
                    <a16:rowId xmlns:a16="http://schemas.microsoft.com/office/drawing/2014/main" val="2232561013"/>
                  </a:ext>
                </a:extLst>
              </a:tr>
              <a:tr h="437590">
                <a:tc>
                  <a:txBody>
                    <a:bodyPr/>
                    <a:lstStyle/>
                    <a:p>
                      <a:r>
                        <a:rPr lang="en-US" sz="1250" dirty="0"/>
                        <a:t>Change</a:t>
                      </a:r>
                    </a:p>
                  </a:txBody>
                  <a:tcPr/>
                </a:tc>
                <a:tc>
                  <a:txBody>
                    <a:bodyPr/>
                    <a:lstStyle/>
                    <a:p>
                      <a:r>
                        <a:rPr lang="en-US" sz="1250" b="0" i="0" u="none" strike="noStrike" cap="none" dirty="0">
                          <a:solidFill>
                            <a:schemeClr val="tx1"/>
                          </a:solidFill>
                          <a:effectLst/>
                          <a:latin typeface="+mn-lt"/>
                          <a:ea typeface="+mn-ea"/>
                          <a:cs typeface="+mn-cs"/>
                          <a:sym typeface="Arial"/>
                        </a:rPr>
                        <a:t>Does the article represent the environment as static or changing? If changing, how does it evaluate those changes (unavoidable, primarily positive, primarily negative, neutral)?</a:t>
                      </a:r>
                      <a:endParaRPr lang="en-US" sz="1250" dirty="0"/>
                    </a:p>
                  </a:txBody>
                  <a:tcPr/>
                </a:tc>
                <a:extLst>
                  <a:ext uri="{0D108BD9-81ED-4DB2-BD59-A6C34878D82A}">
                    <a16:rowId xmlns:a16="http://schemas.microsoft.com/office/drawing/2014/main" val="2300718927"/>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6"/>
        <p:cNvGrpSpPr/>
        <p:nvPr/>
      </p:nvGrpSpPr>
      <p:grpSpPr>
        <a:xfrm>
          <a:off x="0" y="0"/>
          <a:ext cx="0" cy="0"/>
          <a:chOff x="0" y="0"/>
          <a:chExt cx="0" cy="0"/>
        </a:xfrm>
      </p:grpSpPr>
      <p:sp>
        <p:nvSpPr>
          <p:cNvPr id="2" name="Title 1">
            <a:extLst>
              <a:ext uri="{FF2B5EF4-FFF2-40B4-BE49-F238E27FC236}">
                <a16:creationId xmlns:a16="http://schemas.microsoft.com/office/drawing/2014/main" id="{385E2079-B974-325E-47FA-CDA8CC3A4971}"/>
              </a:ext>
            </a:extLst>
          </p:cNvPr>
          <p:cNvSpPr txBox="1">
            <a:spLocks noGrp="1"/>
          </p:cNvSpPr>
          <p:nvPr>
            <p:ph type="title" idx="4294967295"/>
          </p:nvPr>
        </p:nvSpPr>
        <p:spPr>
          <a:xfrm>
            <a:off x="3425868" y="381508"/>
            <a:ext cx="6726477"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1"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The Backyard Naturalist</a:t>
            </a:r>
          </a:p>
        </p:txBody>
      </p:sp>
      <p:sp>
        <p:nvSpPr>
          <p:cNvPr id="7" name="TextBox 6">
            <a:extLst>
              <a:ext uri="{FF2B5EF4-FFF2-40B4-BE49-F238E27FC236}">
                <a16:creationId xmlns:a16="http://schemas.microsoft.com/office/drawing/2014/main" id="{2D8D80C7-B63A-3EC1-6512-EF973E73F073}"/>
              </a:ext>
            </a:extLst>
          </p:cNvPr>
          <p:cNvSpPr txBox="1"/>
          <p:nvPr/>
        </p:nvSpPr>
        <p:spPr>
          <a:xfrm>
            <a:off x="2198571" y="924866"/>
            <a:ext cx="9181070" cy="646331"/>
          </a:xfrm>
          <a:prstGeom prst="rect">
            <a:avLst/>
          </a:prstGeom>
          <a:noFill/>
        </p:spPr>
        <p:txBody>
          <a:bodyPr wrap="square" rtlCol="0">
            <a:spAutoFit/>
          </a:bodyPr>
          <a:lstStyle/>
          <a:p>
            <a:pPr algn="ctr"/>
            <a:r>
              <a:rPr lang="en-US" sz="1800" dirty="0">
                <a:latin typeface="Calibri" panose="020F0502020204030204" pitchFamily="34" charset="0"/>
                <a:cs typeface="Calibri" panose="020F0502020204030204" pitchFamily="34" charset="0"/>
              </a:rPr>
              <a:t>Burke et al. 2015: </a:t>
            </a:r>
            <a:r>
              <a:rPr lang="en-US" sz="1800" dirty="0">
                <a:latin typeface="Calibri" panose="020F0502020204030204" pitchFamily="34" charset="0"/>
                <a:cs typeface="Calibri" panose="020F0502020204030204" pitchFamily="34" charset="0"/>
                <a:hlinkClick r:id="rId4"/>
              </a:rPr>
              <a:t>https://doi.org/10.17730/0018-7259-74.2.185</a:t>
            </a:r>
            <a:endParaRPr lang="en-US" sz="1800" dirty="0">
              <a:latin typeface="Calibri" panose="020F0502020204030204" pitchFamily="34" charset="0"/>
              <a:cs typeface="Calibri" panose="020F0502020204030204" pitchFamily="34" charset="0"/>
            </a:endParaRPr>
          </a:p>
          <a:p>
            <a:pPr algn="ctr"/>
            <a:endParaRPr lang="en-US" sz="1800" dirty="0"/>
          </a:p>
        </p:txBody>
      </p:sp>
      <p:sp>
        <p:nvSpPr>
          <p:cNvPr id="3" name="TextBox 2">
            <a:extLst>
              <a:ext uri="{FF2B5EF4-FFF2-40B4-BE49-F238E27FC236}">
                <a16:creationId xmlns:a16="http://schemas.microsoft.com/office/drawing/2014/main" id="{DE560C0C-AF02-95C6-7736-378414B1F66F}"/>
              </a:ext>
            </a:extLst>
          </p:cNvPr>
          <p:cNvSpPr txBox="1"/>
          <p:nvPr/>
        </p:nvSpPr>
        <p:spPr>
          <a:xfrm>
            <a:off x="654234" y="1571197"/>
            <a:ext cx="11270038" cy="3291157"/>
          </a:xfrm>
          <a:prstGeom prst="rect">
            <a:avLst/>
          </a:prstGeom>
          <a:noFill/>
        </p:spPr>
        <p:txBody>
          <a:bodyPr wrap="square" rtlCol="0">
            <a:spAutoFit/>
          </a:bodyPr>
          <a:lstStyle/>
          <a:p>
            <a:pPr lvl="0" algn="ctr">
              <a:lnSpc>
                <a:spcPct val="90000"/>
              </a:lnSpc>
              <a:spcAft>
                <a:spcPts val="1800"/>
              </a:spcAft>
            </a:pPr>
            <a:r>
              <a:rPr lang="en-US" sz="2400" b="1" i="1" dirty="0">
                <a:latin typeface="Calibri" panose="020F0502020204030204" pitchFamily="34" charset="0"/>
                <a:ea typeface="Calibri" panose="020F0502020204030204" pitchFamily="34" charset="0"/>
                <a:cs typeface="Calibri" panose="020F0502020204030204" pitchFamily="34" charset="0"/>
              </a:rPr>
              <a:t>The Backyard Naturalist </a:t>
            </a:r>
            <a:r>
              <a:rPr lang="en-US" sz="2400" dirty="0">
                <a:latin typeface="Calibri" panose="020F0502020204030204" pitchFamily="34" charset="0"/>
                <a:ea typeface="Calibri" panose="020F0502020204030204" pitchFamily="34" charset="0"/>
                <a:cs typeface="Calibri" panose="020F0502020204030204" pitchFamily="34" charset="0"/>
              </a:rPr>
              <a:t>is a regular TFP column that yielded CDA insights:</a:t>
            </a:r>
          </a:p>
          <a:p>
            <a:pPr marL="342900" lvl="4" indent="-342900">
              <a:lnSpc>
                <a:spcPct val="90000"/>
              </a:lnSpc>
              <a:spcAft>
                <a:spcPts val="1000"/>
              </a:spcAft>
              <a:buSzPct val="120000"/>
              <a:buFont typeface="Arial"/>
              <a:buChar char="•"/>
            </a:pPr>
            <a:r>
              <a:rPr lang="en-US" sz="2400" dirty="0">
                <a:latin typeface="Calibri" panose="020F0502020204030204" pitchFamily="34" charset="0"/>
                <a:ea typeface="Calibri" panose="020F0502020204030204" pitchFamily="34" charset="0"/>
                <a:cs typeface="Calibri" panose="020F0502020204030204" pitchFamily="34" charset="0"/>
              </a:rPr>
              <a:t>It reflects a </a:t>
            </a:r>
            <a:r>
              <a:rPr lang="en-US" sz="2400" b="1" dirty="0">
                <a:latin typeface="Calibri" panose="020F0502020204030204" pitchFamily="34" charset="0"/>
                <a:ea typeface="Calibri" panose="020F0502020204030204" pitchFamily="34" charset="0"/>
                <a:cs typeface="Calibri" panose="020F0502020204030204" pitchFamily="34" charset="0"/>
              </a:rPr>
              <a:t>conservative orientation </a:t>
            </a:r>
            <a:r>
              <a:rPr lang="en-US" sz="2400" dirty="0">
                <a:latin typeface="Calibri" panose="020F0502020204030204" pitchFamily="34" charset="0"/>
                <a:ea typeface="Calibri" panose="020F0502020204030204" pitchFamily="34" charset="0"/>
                <a:cs typeface="Calibri" panose="020F0502020204030204" pitchFamily="34" charset="0"/>
              </a:rPr>
              <a:t>toward the appreciation of natural amenities.</a:t>
            </a:r>
          </a:p>
          <a:p>
            <a:pPr marL="342900" lvl="3" indent="-342900">
              <a:lnSpc>
                <a:spcPct val="90000"/>
              </a:lnSpc>
              <a:spcAft>
                <a:spcPts val="1000"/>
              </a:spcAft>
              <a:buSzPct val="120000"/>
              <a:buFont typeface="Arial"/>
              <a:buChar char="•"/>
            </a:pPr>
            <a:r>
              <a:rPr lang="en-US" sz="2400" dirty="0">
                <a:latin typeface="Calibri" panose="020F0502020204030204" pitchFamily="34" charset="0"/>
                <a:ea typeface="Calibri" panose="020F0502020204030204" pitchFamily="34" charset="0"/>
                <a:cs typeface="Calibri" panose="020F0502020204030204" pitchFamily="34" charset="0"/>
              </a:rPr>
              <a:t>It shies away from activist discourse that identifies problems and seeks protections.</a:t>
            </a:r>
          </a:p>
          <a:p>
            <a:pPr marL="342900" lvl="3" indent="-342900">
              <a:lnSpc>
                <a:spcPct val="90000"/>
              </a:lnSpc>
              <a:spcAft>
                <a:spcPts val="1000"/>
              </a:spcAft>
              <a:buSzPct val="120000"/>
              <a:buFont typeface="Arial"/>
              <a:buChar char="•"/>
            </a:pPr>
            <a:r>
              <a:rPr lang="en-US" sz="2400" dirty="0">
                <a:latin typeface="Calibri" panose="020F0502020204030204" pitchFamily="34" charset="0"/>
                <a:ea typeface="Calibri" panose="020F0502020204030204" pitchFamily="34" charset="0"/>
                <a:cs typeface="Calibri" panose="020F0502020204030204" pitchFamily="34" charset="0"/>
              </a:rPr>
              <a:t>It represents “the outdoor life,” by focusing on a single animal or plant species.</a:t>
            </a:r>
          </a:p>
          <a:p>
            <a:pPr marL="342900" lvl="3" indent="-342900">
              <a:lnSpc>
                <a:spcPct val="90000"/>
              </a:lnSpc>
              <a:spcAft>
                <a:spcPts val="1000"/>
              </a:spcAft>
              <a:buSzPct val="120000"/>
              <a:buFont typeface="Arial"/>
              <a:buChar char="•"/>
            </a:pPr>
            <a:r>
              <a:rPr lang="en-US" sz="2400" dirty="0">
                <a:latin typeface="Calibri" panose="020F0502020204030204" pitchFamily="34" charset="0"/>
                <a:ea typeface="Calibri" panose="020F0502020204030204" pitchFamily="34" charset="0"/>
                <a:cs typeface="Calibri" panose="020F0502020204030204" pitchFamily="34" charset="0"/>
              </a:rPr>
              <a:t>Its goal is to narrate natural history with a </a:t>
            </a:r>
            <a:r>
              <a:rPr lang="en-US" sz="2400" b="1" dirty="0">
                <a:latin typeface="Calibri" panose="020F0502020204030204" pitchFamily="34" charset="0"/>
                <a:ea typeface="Calibri" panose="020F0502020204030204" pitchFamily="34" charset="0"/>
                <a:cs typeface="Calibri" panose="020F0502020204030204" pitchFamily="34" charset="0"/>
              </a:rPr>
              <a:t>bias toward beauty.</a:t>
            </a:r>
            <a:endParaRPr lang="en-US" sz="2400" dirty="0">
              <a:latin typeface="Calibri" panose="020F0502020204030204" pitchFamily="34" charset="0"/>
              <a:ea typeface="Calibri" panose="020F0502020204030204" pitchFamily="34" charset="0"/>
              <a:cs typeface="Calibri" panose="020F0502020204030204" pitchFamily="34" charset="0"/>
            </a:endParaRPr>
          </a:p>
          <a:p>
            <a:pPr marL="342900" lvl="3" indent="-342900">
              <a:lnSpc>
                <a:spcPct val="90000"/>
              </a:lnSpc>
              <a:spcAft>
                <a:spcPts val="1000"/>
              </a:spcAft>
              <a:buSzPct val="120000"/>
              <a:buFont typeface="Arial"/>
              <a:buChar char="•"/>
            </a:pPr>
            <a:r>
              <a:rPr lang="en-US" sz="2400" dirty="0">
                <a:latin typeface="Calibri" panose="020F0502020204030204" pitchFamily="34" charset="0"/>
                <a:ea typeface="Calibri" panose="020F0502020204030204" pitchFamily="34" charset="0"/>
                <a:cs typeface="Calibri" panose="020F0502020204030204" pitchFamily="34" charset="0"/>
              </a:rPr>
              <a:t>Humans are depicted </a:t>
            </a:r>
            <a:r>
              <a:rPr lang="en-US" sz="2400" b="1" dirty="0">
                <a:latin typeface="Calibri" panose="020F0502020204030204" pitchFamily="34" charset="0"/>
                <a:ea typeface="Calibri" panose="020F0502020204030204" pitchFamily="34" charset="0"/>
                <a:cs typeface="Calibri" panose="020F0502020204030204" pitchFamily="34" charset="0"/>
              </a:rPr>
              <a:t>passively</a:t>
            </a:r>
            <a:r>
              <a:rPr lang="en-US" sz="2400" dirty="0">
                <a:latin typeface="Calibri" panose="020F0502020204030204" pitchFamily="34" charset="0"/>
                <a:ea typeface="Calibri" panose="020F0502020204030204" pitchFamily="34" charset="0"/>
                <a:cs typeface="Calibri" panose="020F0502020204030204" pitchFamily="34" charset="0"/>
              </a:rPr>
              <a:t> in relation to change or degradation.</a:t>
            </a:r>
          </a:p>
          <a:p>
            <a:pPr marL="342900" lvl="3" indent="-342900">
              <a:lnSpc>
                <a:spcPct val="90000"/>
              </a:lnSpc>
              <a:spcAft>
                <a:spcPts val="1000"/>
              </a:spcAft>
              <a:buSzPct val="120000"/>
              <a:buFont typeface="Arial"/>
              <a:buChar char="•"/>
            </a:pPr>
            <a:r>
              <a:rPr lang="en-US" sz="2400" dirty="0">
                <a:latin typeface="Calibri" panose="020F0502020204030204" pitchFamily="34" charset="0"/>
                <a:ea typeface="Calibri" panose="020F0502020204030204" pitchFamily="34" charset="0"/>
                <a:cs typeface="Calibri" panose="020F0502020204030204" pitchFamily="34" charset="0"/>
              </a:rPr>
              <a:t>The articles never entertain </a:t>
            </a:r>
            <a:r>
              <a:rPr lang="en-US" sz="2400" b="1" dirty="0">
                <a:latin typeface="Calibri" panose="020F0502020204030204" pitchFamily="34" charset="0"/>
                <a:ea typeface="Calibri" panose="020F0502020204030204" pitchFamily="34" charset="0"/>
                <a:cs typeface="Calibri" panose="020F0502020204030204" pitchFamily="34" charset="0"/>
              </a:rPr>
              <a:t>policy</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b="1" dirty="0">
                <a:latin typeface="Calibri" panose="020F0502020204030204" pitchFamily="34" charset="0"/>
                <a:ea typeface="Calibri" panose="020F0502020204030204" pitchFamily="34" charset="0"/>
                <a:cs typeface="Calibri" panose="020F0502020204030204" pitchFamily="34" charset="0"/>
              </a:rPr>
              <a:t>management</a:t>
            </a:r>
            <a:r>
              <a:rPr lang="en-US" sz="2400" dirty="0">
                <a:latin typeface="Calibri" panose="020F0502020204030204" pitchFamily="34" charset="0"/>
                <a:ea typeface="Calibri" panose="020F0502020204030204" pitchFamily="34" charset="0"/>
                <a:cs typeface="Calibri" panose="020F0502020204030204" pitchFamily="34" charset="0"/>
              </a:rPr>
              <a:t>, or </a:t>
            </a:r>
            <a:r>
              <a:rPr lang="en-US" sz="2400" b="1" dirty="0">
                <a:latin typeface="Calibri" panose="020F0502020204030204" pitchFamily="34" charset="0"/>
                <a:ea typeface="Calibri" panose="020F0502020204030204" pitchFamily="34" charset="0"/>
                <a:cs typeface="Calibri" panose="020F0502020204030204" pitchFamily="34" charset="0"/>
              </a:rPr>
              <a:t>conservation</a:t>
            </a:r>
            <a:r>
              <a:rPr lang="en-US" sz="2400" dirty="0">
                <a:latin typeface="Calibri" panose="020F0502020204030204" pitchFamily="34" charset="0"/>
                <a:ea typeface="Calibri" panose="020F0502020204030204" pitchFamily="34" charset="0"/>
                <a:cs typeface="Calibri" panose="020F0502020204030204" pitchFamily="34" charset="0"/>
              </a:rPr>
              <a:t> measures. </a:t>
            </a:r>
          </a:p>
        </p:txBody>
      </p:sp>
      <p:pic>
        <p:nvPicPr>
          <p:cNvPr id="5" name="Picture 4" descr="another panaramic view of the applachian mountains depicting colorful fall foliage">
            <a:extLst>
              <a:ext uri="{FF2B5EF4-FFF2-40B4-BE49-F238E27FC236}">
                <a16:creationId xmlns:a16="http://schemas.microsoft.com/office/drawing/2014/main" id="{7768C35A-F1E2-E21A-540F-7A5340C409AD}"/>
              </a:ext>
            </a:extLst>
          </p:cNvPr>
          <p:cNvPicPr>
            <a:picLocks noChangeAspect="1"/>
          </p:cNvPicPr>
          <p:nvPr/>
        </p:nvPicPr>
        <p:blipFill>
          <a:blip r:embed="rId5"/>
          <a:stretch>
            <a:fillRect/>
          </a:stretch>
        </p:blipFill>
        <p:spPr>
          <a:xfrm>
            <a:off x="9525" y="5114925"/>
            <a:ext cx="12172950" cy="1743075"/>
          </a:xfrm>
          <a:prstGeom prst="rect">
            <a:avLst/>
          </a:prstGeom>
        </p:spPr>
      </p:pic>
      <p:sp>
        <p:nvSpPr>
          <p:cNvPr id="8" name="TextBox 7">
            <a:extLst>
              <a:ext uri="{FF2B5EF4-FFF2-40B4-BE49-F238E27FC236}">
                <a16:creationId xmlns:a16="http://schemas.microsoft.com/office/drawing/2014/main" id="{129BB452-388A-C045-A6B1-501BB19C9893}"/>
              </a:ext>
            </a:extLst>
          </p:cNvPr>
          <p:cNvSpPr txBox="1"/>
          <p:nvPr/>
        </p:nvSpPr>
        <p:spPr>
          <a:xfrm>
            <a:off x="86497" y="4850155"/>
            <a:ext cx="5112036" cy="307777"/>
          </a:xfrm>
          <a:prstGeom prst="rect">
            <a:avLst/>
          </a:prstGeom>
          <a:noFill/>
        </p:spPr>
        <p:txBody>
          <a:bodyPr wrap="square" rtlCol="0">
            <a:spAutoFit/>
          </a:bodyPr>
          <a:lstStyle/>
          <a:p>
            <a:pPr lvl="0"/>
            <a:r>
              <a:rPr lang="en-US" i="1" dirty="0">
                <a:latin typeface="Calibri" panose="020F0502020204030204" pitchFamily="34" charset="0"/>
                <a:ea typeface="Calibri" panose="020F0502020204030204" pitchFamily="34" charset="0"/>
                <a:cs typeface="Calibri" panose="020F0502020204030204" pitchFamily="34" charset="0"/>
              </a:rPr>
              <a:t>Shenandoah National Park, Wikimedia Commons, Public Domain</a:t>
            </a:r>
            <a:endParaRPr lang="en-US" sz="1200" dirty="0">
              <a:latin typeface="Calibri" panose="020F0502020204030204" pitchFamily="34" charset="0"/>
              <a:ea typeface="Calibri" panose="020F0502020204030204" pitchFamily="34" charset="0"/>
              <a:cs typeface="Calibri" panose="020F0502020204030204" pitchFamily="34" charset="0"/>
            </a:endParaRPr>
          </a:p>
        </p:txBody>
      </p:sp>
      <p:sp>
        <p:nvSpPr>
          <p:cNvPr id="6" name="Slide Number Placeholder 5">
            <a:extLst>
              <a:ext uri="{FF2B5EF4-FFF2-40B4-BE49-F238E27FC236}">
                <a16:creationId xmlns:a16="http://schemas.microsoft.com/office/drawing/2014/main" id="{0C9C3B6D-89E2-C149-4959-8E15D47A3493}"/>
              </a:ext>
            </a:extLst>
          </p:cNvPr>
          <p:cNvSpPr>
            <a:spLocks noGrp="1"/>
          </p:cNvSpPr>
          <p:nvPr>
            <p:ph type="sldNum" idx="12"/>
          </p:nvPr>
        </p:nvSpPr>
        <p:spPr>
          <a:xfrm>
            <a:off x="9181072" y="6336212"/>
            <a:ext cx="2743200" cy="521788"/>
          </a:xfrm>
        </p:spPr>
        <p:txBody>
          <a:bodyPr/>
          <a:lstStyle/>
          <a:p>
            <a:pPr marL="0" lvl="0" indent="0" algn="r" rtl="0">
              <a:spcBef>
                <a:spcPts val="0"/>
              </a:spcBef>
              <a:spcAft>
                <a:spcPts val="0"/>
              </a:spcAft>
              <a:buNone/>
            </a:pPr>
            <a:fld id="{00000000-1234-1234-1234-123412341234}" type="slidenum">
              <a:rPr lang="en-US" smtClean="0">
                <a:solidFill>
                  <a:schemeClr val="bg1"/>
                </a:solidFill>
              </a:rPr>
              <a:t>9</a:t>
            </a:fld>
            <a:endParaRPr lang="en-US" dirty="0">
              <a:solidFill>
                <a:schemeClr val="bg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5"/>
        <p:cNvGrpSpPr/>
        <p:nvPr/>
      </p:nvGrpSpPr>
      <p:grpSpPr>
        <a:xfrm>
          <a:off x="0" y="0"/>
          <a:ext cx="0" cy="0"/>
          <a:chOff x="0" y="0"/>
          <a:chExt cx="0" cy="0"/>
        </a:xfrm>
      </p:grpSpPr>
      <p:sp>
        <p:nvSpPr>
          <p:cNvPr id="2" name="Title 1">
            <a:extLst>
              <a:ext uri="{FF2B5EF4-FFF2-40B4-BE49-F238E27FC236}">
                <a16:creationId xmlns:a16="http://schemas.microsoft.com/office/drawing/2014/main" id="{8300D51D-B016-3057-8D78-A53B015A5798}"/>
              </a:ext>
            </a:extLst>
          </p:cNvPr>
          <p:cNvSpPr txBox="1">
            <a:spLocks noGrp="1"/>
          </p:cNvSpPr>
          <p:nvPr>
            <p:ph type="title" idx="4294967295"/>
          </p:nvPr>
        </p:nvSpPr>
        <p:spPr>
          <a:xfrm>
            <a:off x="3486354" y="577888"/>
            <a:ext cx="6584403"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What Insights Can </a:t>
            </a:r>
            <a:r>
              <a:rPr lang="en-US" sz="3600" b="1"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W</a:t>
            </a: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e </a:t>
            </a:r>
            <a:r>
              <a:rPr lang="en-US" sz="3600" b="1"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T</a:t>
            </a:r>
            <a:r>
              <a:rPr kumimoji="0" lang="en-US" sz="3600" b="1" i="0" u="none" strike="noStrike" kern="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ake</a:t>
            </a: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 Away from This CDA?</a:t>
            </a: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3" name="TextBox 2">
            <a:extLst>
              <a:ext uri="{FF2B5EF4-FFF2-40B4-BE49-F238E27FC236}">
                <a16:creationId xmlns:a16="http://schemas.microsoft.com/office/drawing/2014/main" id="{C0CA36BA-B68E-2D63-DE12-B90A07FB2975}"/>
              </a:ext>
            </a:extLst>
          </p:cNvPr>
          <p:cNvSpPr txBox="1"/>
          <p:nvPr/>
        </p:nvSpPr>
        <p:spPr>
          <a:xfrm>
            <a:off x="865537" y="1961820"/>
            <a:ext cx="11108161" cy="2727926"/>
          </a:xfrm>
          <a:prstGeom prst="rect">
            <a:avLst/>
          </a:prstGeom>
          <a:noFill/>
        </p:spPr>
        <p:txBody>
          <a:bodyPr wrap="square" rtlCol="0">
            <a:spAutoFit/>
          </a:bodyPr>
          <a:lstStyle/>
          <a:p>
            <a:pPr marL="342900" lvl="0" indent="-342900">
              <a:lnSpc>
                <a:spcPct val="90000"/>
              </a:lnSpc>
              <a:spcAft>
                <a:spcPts val="1000"/>
              </a:spcAft>
              <a:buSzPct val="120000"/>
              <a:buFont typeface="Arial"/>
              <a:buChar char="•"/>
            </a:pPr>
            <a:r>
              <a:rPr lang="en-US" sz="2400" i="1" dirty="0">
                <a:latin typeface="Calibri" panose="020F0502020204030204" pitchFamily="34" charset="0"/>
                <a:ea typeface="Calibri" panose="020F0502020204030204" pitchFamily="34" charset="0"/>
                <a:cs typeface="Calibri" panose="020F0502020204030204" pitchFamily="34" charset="0"/>
              </a:rPr>
              <a:t>The Franklin Press </a:t>
            </a:r>
            <a:r>
              <a:rPr lang="en-US" sz="2400" dirty="0">
                <a:latin typeface="Calibri" panose="020F0502020204030204" pitchFamily="34" charset="0"/>
                <a:ea typeface="Calibri" panose="020F0502020204030204" pitchFamily="34" charset="0"/>
                <a:cs typeface="Calibri" panose="020F0502020204030204" pitchFamily="34" charset="0"/>
              </a:rPr>
              <a:t>has a </a:t>
            </a:r>
            <a:r>
              <a:rPr lang="en-US" sz="2400" b="1" dirty="0">
                <a:latin typeface="Calibri" panose="020F0502020204030204" pitchFamily="34" charset="0"/>
                <a:ea typeface="Calibri" panose="020F0502020204030204" pitchFamily="34" charset="0"/>
                <a:cs typeface="Calibri" panose="020F0502020204030204" pitchFamily="34" charset="0"/>
              </a:rPr>
              <a:t>strong ethos </a:t>
            </a:r>
            <a:r>
              <a:rPr lang="en-US" sz="2400" dirty="0">
                <a:latin typeface="Calibri" panose="020F0502020204030204" pitchFamily="34" charset="0"/>
                <a:ea typeface="Calibri" panose="020F0502020204030204" pitchFamily="34" charset="0"/>
                <a:cs typeface="Calibri" panose="020F0502020204030204" pitchFamily="34" charset="0"/>
              </a:rPr>
              <a:t>with the local residents.</a:t>
            </a:r>
          </a:p>
          <a:p>
            <a:pPr marL="342900" lvl="0" indent="-342900">
              <a:lnSpc>
                <a:spcPct val="90000"/>
              </a:lnSpc>
              <a:spcAft>
                <a:spcPts val="1000"/>
              </a:spcAft>
              <a:buSzPct val="120000"/>
              <a:buFont typeface="Arial"/>
              <a:buChar char="•"/>
            </a:pPr>
            <a:r>
              <a:rPr lang="en-US" sz="2400" dirty="0">
                <a:latin typeface="Calibri" panose="020F0502020204030204" pitchFamily="34" charset="0"/>
                <a:ea typeface="Calibri" panose="020F0502020204030204" pitchFamily="34" charset="0"/>
                <a:cs typeface="Calibri" panose="020F0502020204030204" pitchFamily="34" charset="0"/>
              </a:rPr>
              <a:t>It has a </a:t>
            </a:r>
            <a:r>
              <a:rPr lang="en-US" sz="2400" b="1" dirty="0">
                <a:latin typeface="Calibri" panose="020F0502020204030204" pitchFamily="34" charset="0"/>
                <a:ea typeface="Calibri" panose="020F0502020204030204" pitchFamily="34" charset="0"/>
                <a:cs typeface="Calibri" panose="020F0502020204030204" pitchFamily="34" charset="0"/>
              </a:rPr>
              <a:t>conservative</a:t>
            </a:r>
            <a:r>
              <a:rPr lang="en-US" sz="2400" dirty="0">
                <a:latin typeface="Calibri" panose="020F0502020204030204" pitchFamily="34" charset="0"/>
                <a:ea typeface="Calibri" panose="020F0502020204030204" pitchFamily="34" charset="0"/>
                <a:cs typeface="Calibri" panose="020F0502020204030204" pitchFamily="34" charset="0"/>
              </a:rPr>
              <a:t> tone of “uncontroversial politeness” over dispute (189).</a:t>
            </a:r>
          </a:p>
          <a:p>
            <a:pPr marL="342900" lvl="0" indent="-342900">
              <a:lnSpc>
                <a:spcPct val="90000"/>
              </a:lnSpc>
              <a:spcAft>
                <a:spcPts val="1000"/>
              </a:spcAft>
              <a:buSzPct val="120000"/>
              <a:buFont typeface="Arial"/>
              <a:buChar char="•"/>
            </a:pPr>
            <a:r>
              <a:rPr lang="en-US" sz="2400" dirty="0">
                <a:latin typeface="Calibri" panose="020F0502020204030204" pitchFamily="34" charset="0"/>
                <a:ea typeface="Calibri" panose="020F0502020204030204" pitchFamily="34" charset="0"/>
                <a:cs typeface="Calibri" panose="020F0502020204030204" pitchFamily="34" charset="0"/>
              </a:rPr>
              <a:t>It privileges </a:t>
            </a:r>
            <a:r>
              <a:rPr lang="en-US" sz="2400" b="1" dirty="0">
                <a:latin typeface="Calibri" panose="020F0502020204030204" pitchFamily="34" charset="0"/>
                <a:ea typeface="Calibri" panose="020F0502020204030204" pitchFamily="34" charset="0"/>
                <a:cs typeface="Calibri" panose="020F0502020204030204" pitchFamily="34" charset="0"/>
              </a:rPr>
              <a:t>domesticated</a:t>
            </a:r>
            <a:r>
              <a:rPr lang="en-US" sz="2400" dirty="0">
                <a:latin typeface="Calibri" panose="020F0502020204030204" pitchFamily="34" charset="0"/>
                <a:ea typeface="Calibri" panose="020F0502020204030204" pitchFamily="34" charset="0"/>
                <a:cs typeface="Calibri" panose="020F0502020204030204" pitchFamily="34" charset="0"/>
              </a:rPr>
              <a:t> nature (lawns, gardens) over wild or degraded areas.</a:t>
            </a:r>
          </a:p>
          <a:p>
            <a:pPr marL="342900" lvl="0" indent="-342900">
              <a:lnSpc>
                <a:spcPct val="90000"/>
              </a:lnSpc>
              <a:spcAft>
                <a:spcPts val="1000"/>
              </a:spcAft>
              <a:buSzPct val="120000"/>
              <a:buFont typeface="Arial"/>
              <a:buChar char="•"/>
            </a:pPr>
            <a:r>
              <a:rPr lang="en-US" sz="2400" dirty="0">
                <a:latin typeface="Calibri" panose="020F0502020204030204" pitchFamily="34" charset="0"/>
                <a:ea typeface="Calibri" panose="020F0502020204030204" pitchFamily="34" charset="0"/>
                <a:cs typeface="Calibri" panose="020F0502020204030204" pitchFamily="34" charset="0"/>
              </a:rPr>
              <a:t>There is little or </a:t>
            </a:r>
            <a:r>
              <a:rPr lang="en-US" sz="2400" b="1" dirty="0">
                <a:latin typeface="Calibri" panose="020F0502020204030204" pitchFamily="34" charset="0"/>
                <a:ea typeface="Calibri" panose="020F0502020204030204" pitchFamily="34" charset="0"/>
                <a:cs typeface="Calibri" panose="020F0502020204030204" pitchFamily="34" charset="0"/>
              </a:rPr>
              <a:t>no connection </a:t>
            </a:r>
            <a:r>
              <a:rPr lang="en-US" sz="2400" dirty="0">
                <a:latin typeface="Calibri" panose="020F0502020204030204" pitchFamily="34" charset="0"/>
                <a:ea typeface="Calibri" panose="020F0502020204030204" pitchFamily="34" charset="0"/>
                <a:cs typeface="Calibri" panose="020F0502020204030204" pitchFamily="34" charset="0"/>
              </a:rPr>
              <a:t>between human activities and </a:t>
            </a:r>
            <a:r>
              <a:rPr lang="en-US" sz="2400" b="1" dirty="0">
                <a:latin typeface="Calibri" panose="020F0502020204030204" pitchFamily="34" charset="0"/>
                <a:ea typeface="Calibri" panose="020F0502020204030204" pitchFamily="34" charset="0"/>
                <a:cs typeface="Calibri" panose="020F0502020204030204" pitchFamily="34" charset="0"/>
              </a:rPr>
              <a:t>degradation.</a:t>
            </a:r>
            <a:endParaRPr lang="en-US" sz="2400" dirty="0">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90000"/>
              </a:lnSpc>
              <a:spcAft>
                <a:spcPts val="1000"/>
              </a:spcAft>
              <a:buSzPct val="120000"/>
              <a:buFont typeface="Arial"/>
              <a:buChar char="•"/>
            </a:pPr>
            <a:r>
              <a:rPr lang="en-US" sz="2400" dirty="0">
                <a:latin typeface="Calibri" panose="020F0502020204030204" pitchFamily="34" charset="0"/>
                <a:ea typeface="Calibri" panose="020F0502020204030204" pitchFamily="34" charset="0"/>
                <a:cs typeface="Calibri" panose="020F0502020204030204" pitchFamily="34" charset="0"/>
              </a:rPr>
              <a:t>It shows little interest in </a:t>
            </a:r>
            <a:r>
              <a:rPr lang="en-US" sz="2400" b="1" dirty="0">
                <a:latin typeface="Calibri" panose="020F0502020204030204" pitchFamily="34" charset="0"/>
                <a:ea typeface="Calibri" panose="020F0502020204030204" pitchFamily="34" charset="0"/>
                <a:cs typeface="Calibri" panose="020F0502020204030204" pitchFamily="34" charset="0"/>
              </a:rPr>
              <a:t>policy</a:t>
            </a:r>
            <a:r>
              <a:rPr lang="en-US" sz="2400" dirty="0">
                <a:latin typeface="Calibri" panose="020F0502020204030204" pitchFamily="34" charset="0"/>
                <a:ea typeface="Calibri" panose="020F0502020204030204" pitchFamily="34" charset="0"/>
                <a:cs typeface="Calibri" panose="020F0502020204030204" pitchFamily="34" charset="0"/>
              </a:rPr>
              <a:t> or </a:t>
            </a:r>
            <a:r>
              <a:rPr lang="en-US" sz="2400" b="1" dirty="0">
                <a:latin typeface="Calibri" panose="020F0502020204030204" pitchFamily="34" charset="0"/>
                <a:ea typeface="Calibri" panose="020F0502020204030204" pitchFamily="34" charset="0"/>
                <a:cs typeface="Calibri" panose="020F0502020204030204" pitchFamily="34" charset="0"/>
              </a:rPr>
              <a:t>governance</a:t>
            </a:r>
            <a:r>
              <a:rPr lang="en-US" sz="2400" dirty="0">
                <a:latin typeface="Calibri" panose="020F0502020204030204" pitchFamily="34" charset="0"/>
                <a:ea typeface="Calibri" panose="020F0502020204030204" pitchFamily="34" charset="0"/>
                <a:cs typeface="Calibri" panose="020F0502020204030204" pitchFamily="34" charset="0"/>
              </a:rPr>
              <a:t> or explaining complexity or trade-offs.</a:t>
            </a:r>
          </a:p>
          <a:p>
            <a:pPr marL="342900" lvl="0" indent="-342900">
              <a:lnSpc>
                <a:spcPct val="90000"/>
              </a:lnSpc>
              <a:spcAft>
                <a:spcPts val="1000"/>
              </a:spcAft>
              <a:buSzPct val="120000"/>
              <a:buFont typeface="Arial"/>
              <a:buChar char="•"/>
            </a:pPr>
            <a:r>
              <a:rPr lang="en-US" sz="2400" dirty="0">
                <a:latin typeface="Calibri" panose="020F0502020204030204" pitchFamily="34" charset="0"/>
                <a:ea typeface="Calibri" panose="020F0502020204030204" pitchFamily="34" charset="0"/>
                <a:cs typeface="Calibri" panose="020F0502020204030204" pitchFamily="34" charset="0"/>
              </a:rPr>
              <a:t>It assumes </a:t>
            </a:r>
            <a:r>
              <a:rPr lang="en-US" sz="2400" b="1" dirty="0">
                <a:latin typeface="Calibri" panose="020F0502020204030204" pitchFamily="34" charset="0"/>
                <a:ea typeface="Calibri" panose="020F0502020204030204" pitchFamily="34" charset="0"/>
                <a:cs typeface="Calibri" panose="020F0502020204030204" pitchFamily="34" charset="0"/>
              </a:rPr>
              <a:t>cultural homogeneity </a:t>
            </a:r>
            <a:r>
              <a:rPr lang="en-US" sz="2400" dirty="0">
                <a:latin typeface="Calibri" panose="020F0502020204030204" pitchFamily="34" charset="0"/>
                <a:ea typeface="Calibri" panose="020F0502020204030204" pitchFamily="34" charset="0"/>
                <a:cs typeface="Calibri" panose="020F0502020204030204" pitchFamily="34" charset="0"/>
              </a:rPr>
              <a:t>in its readership and resists a diversity of views. </a:t>
            </a:r>
          </a:p>
        </p:txBody>
      </p:sp>
      <p:pic>
        <p:nvPicPr>
          <p:cNvPr id="6" name="Picture 5" descr="depcits a beautifually landscaped mixed border garden featuring tall plants, ornamental grasses, and blooming perennials.">
            <a:extLst>
              <a:ext uri="{FF2B5EF4-FFF2-40B4-BE49-F238E27FC236}">
                <a16:creationId xmlns:a16="http://schemas.microsoft.com/office/drawing/2014/main" id="{346CF0BC-08A0-DEF7-1DF2-1CFF29266E74}"/>
              </a:ext>
            </a:extLst>
          </p:cNvPr>
          <p:cNvPicPr>
            <a:picLocks noChangeAspect="1"/>
          </p:cNvPicPr>
          <p:nvPr/>
        </p:nvPicPr>
        <p:blipFill>
          <a:blip r:embed="rId4"/>
          <a:stretch>
            <a:fillRect/>
          </a:stretch>
        </p:blipFill>
        <p:spPr>
          <a:xfrm>
            <a:off x="0" y="5127154"/>
            <a:ext cx="12192000" cy="1730846"/>
          </a:xfrm>
          <a:prstGeom prst="rect">
            <a:avLst/>
          </a:prstGeom>
        </p:spPr>
      </p:pic>
      <p:sp>
        <p:nvSpPr>
          <p:cNvPr id="7" name="TextBox 6">
            <a:extLst>
              <a:ext uri="{FF2B5EF4-FFF2-40B4-BE49-F238E27FC236}">
                <a16:creationId xmlns:a16="http://schemas.microsoft.com/office/drawing/2014/main" id="{DCFB9A75-CFC4-DA8D-724B-31F405AA2F7A}"/>
              </a:ext>
            </a:extLst>
          </p:cNvPr>
          <p:cNvSpPr txBox="1"/>
          <p:nvPr/>
        </p:nvSpPr>
        <p:spPr>
          <a:xfrm>
            <a:off x="86497" y="4850155"/>
            <a:ext cx="4263081" cy="307777"/>
          </a:xfrm>
          <a:prstGeom prst="rect">
            <a:avLst/>
          </a:prstGeom>
          <a:noFill/>
        </p:spPr>
        <p:txBody>
          <a:bodyPr wrap="square" rtlCol="0">
            <a:spAutoFit/>
          </a:bodyPr>
          <a:lstStyle/>
          <a:p>
            <a:pPr lvl="0"/>
            <a:r>
              <a:rPr lang="en-US" i="1" dirty="0">
                <a:latin typeface="Calibri" panose="020F0502020204030204" pitchFamily="34" charset="0"/>
                <a:ea typeface="Calibri" panose="020F0502020204030204" pitchFamily="34" charset="0"/>
                <a:cs typeface="Calibri" panose="020F0502020204030204" pitchFamily="34" charset="0"/>
              </a:rPr>
              <a:t>Unaltered photo by </a:t>
            </a:r>
            <a:r>
              <a:rPr lang="en-US" i="1" dirty="0" err="1">
                <a:latin typeface="Calibri" panose="020F0502020204030204" pitchFamily="34" charset="0"/>
                <a:ea typeface="Calibri" panose="020F0502020204030204" pitchFamily="34" charset="0"/>
                <a:cs typeface="Calibri" panose="020F0502020204030204" pitchFamily="34" charset="0"/>
              </a:rPr>
              <a:t>Ikcur</a:t>
            </a:r>
            <a:r>
              <a:rPr lang="en-US" i="1" dirty="0">
                <a:latin typeface="Calibri" panose="020F0502020204030204" pitchFamily="34" charset="0"/>
                <a:ea typeface="Calibri" panose="020F0502020204030204" pitchFamily="34" charset="0"/>
                <a:cs typeface="Calibri" panose="020F0502020204030204" pitchFamily="34" charset="0"/>
              </a:rPr>
              <a:t> via Wikimedia Commons, </a:t>
            </a:r>
            <a:r>
              <a:rPr lang="en-US" i="1" u="sng" dirty="0">
                <a:solidFill>
                  <a:srgbClr val="166EC5"/>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4.0</a:t>
            </a:r>
            <a:r>
              <a:rPr lang="en-US" sz="1200" i="1" dirty="0">
                <a:latin typeface="Calibri" panose="020F0502020204030204" pitchFamily="34" charset="0"/>
                <a:ea typeface="Calibri" panose="020F0502020204030204" pitchFamily="34" charset="0"/>
                <a:cs typeface="Calibri" panose="020F0502020204030204" pitchFamily="34" charset="0"/>
              </a:rPr>
              <a:t>.</a:t>
            </a:r>
            <a:endParaRPr lang="en-US" sz="12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16B47F5D-E21F-0BB5-5B8A-FF868B27DE29}"/>
              </a:ext>
            </a:extLst>
          </p:cNvPr>
          <p:cNvSpPr>
            <a:spLocks noGrp="1"/>
          </p:cNvSpPr>
          <p:nvPr>
            <p:ph type="sldNum" idx="12"/>
          </p:nvPr>
        </p:nvSpPr>
        <p:spPr>
          <a:xfrm>
            <a:off x="9230498" y="6492875"/>
            <a:ext cx="2743200" cy="365125"/>
          </a:xfrm>
        </p:spPr>
        <p:txBody>
          <a:bodyPr/>
          <a:lstStyle/>
          <a:p>
            <a:pPr marL="0" lvl="0" indent="0" algn="r" rtl="0">
              <a:spcBef>
                <a:spcPts val="0"/>
              </a:spcBef>
              <a:spcAft>
                <a:spcPts val="0"/>
              </a:spcAft>
              <a:buNone/>
            </a:pPr>
            <a:fld id="{00000000-1234-1234-1234-123412341234}" type="slidenum">
              <a:rPr lang="en-US" smtClean="0"/>
              <a:t>10</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5"/>
        <p:cNvGrpSpPr/>
        <p:nvPr/>
      </p:nvGrpSpPr>
      <p:grpSpPr>
        <a:xfrm>
          <a:off x="0" y="0"/>
          <a:ext cx="0" cy="0"/>
          <a:chOff x="0" y="0"/>
          <a:chExt cx="0" cy="0"/>
        </a:xfrm>
      </p:grpSpPr>
      <p:sp>
        <p:nvSpPr>
          <p:cNvPr id="2" name="Title 1">
            <a:extLst>
              <a:ext uri="{FF2B5EF4-FFF2-40B4-BE49-F238E27FC236}">
                <a16:creationId xmlns:a16="http://schemas.microsoft.com/office/drawing/2014/main" id="{6D41CB6A-66A2-6DB7-36B0-CB9726B71A04}"/>
              </a:ext>
            </a:extLst>
          </p:cNvPr>
          <p:cNvSpPr txBox="1">
            <a:spLocks noGrp="1"/>
          </p:cNvSpPr>
          <p:nvPr>
            <p:ph type="title" idx="4294967295"/>
          </p:nvPr>
        </p:nvSpPr>
        <p:spPr>
          <a:xfrm>
            <a:off x="2929567" y="687323"/>
            <a:ext cx="7400682"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What Insights </a:t>
            </a:r>
            <a:r>
              <a:rPr lang="en-US" sz="3600" b="1"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C</a:t>
            </a: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an </a:t>
            </a:r>
            <a:r>
              <a:rPr lang="en-US" sz="3600" b="1"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W</a:t>
            </a: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e Take </a:t>
            </a:r>
            <a:r>
              <a:rPr lang="en-US" sz="3600" b="1"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A</a:t>
            </a: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way from This CDA? (Continued)</a:t>
            </a: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4" name="TextBox 3">
            <a:extLst>
              <a:ext uri="{FF2B5EF4-FFF2-40B4-BE49-F238E27FC236}">
                <a16:creationId xmlns:a16="http://schemas.microsoft.com/office/drawing/2014/main" id="{9519E2A2-FEF4-470C-355D-7E7C37F591C4}"/>
              </a:ext>
            </a:extLst>
          </p:cNvPr>
          <p:cNvSpPr txBox="1"/>
          <p:nvPr/>
        </p:nvSpPr>
        <p:spPr>
          <a:xfrm>
            <a:off x="659534" y="2118620"/>
            <a:ext cx="10872931" cy="2267287"/>
          </a:xfrm>
          <a:prstGeom prst="rect">
            <a:avLst/>
          </a:prstGeom>
          <a:noFill/>
        </p:spPr>
        <p:txBody>
          <a:bodyPr wrap="square" rtlCol="0">
            <a:spAutoFit/>
          </a:bodyPr>
          <a:lstStyle/>
          <a:p>
            <a:pPr marL="342900" lvl="0" indent="-342900">
              <a:lnSpc>
                <a:spcPct val="90000"/>
              </a:lnSpc>
              <a:spcAft>
                <a:spcPts val="1000"/>
              </a:spcAft>
              <a:buSzPct val="120000"/>
              <a:buFont typeface="Arial"/>
              <a:buChar char="•"/>
            </a:pPr>
            <a:r>
              <a:rPr lang="en-US" sz="2400" dirty="0">
                <a:latin typeface="Calibri" panose="020F0502020204030204" pitchFamily="34" charset="0"/>
                <a:ea typeface="Calibri" panose="020F0502020204030204" pitchFamily="34" charset="0"/>
                <a:cs typeface="Calibri" panose="020F0502020204030204" pitchFamily="34" charset="0"/>
              </a:rPr>
              <a:t>Environmental journalism has the power to energize a sense of </a:t>
            </a:r>
            <a:r>
              <a:rPr lang="en-US" sz="2400" b="1" dirty="0">
                <a:latin typeface="Calibri" panose="020F0502020204030204" pitchFamily="34" charset="0"/>
                <a:ea typeface="Calibri" panose="020F0502020204030204" pitchFamily="34" charset="0"/>
                <a:cs typeface="Calibri" panose="020F0502020204030204" pitchFamily="34" charset="0"/>
              </a:rPr>
              <a:t>collective agency.</a:t>
            </a:r>
            <a:endParaRPr lang="en-US" sz="2400" dirty="0">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90000"/>
              </a:lnSpc>
              <a:spcAft>
                <a:spcPts val="1000"/>
              </a:spcAft>
              <a:buSzPct val="120000"/>
              <a:buFont typeface="Arial"/>
              <a:buChar char="•"/>
            </a:pPr>
            <a:r>
              <a:rPr lang="en-US" sz="2400" dirty="0">
                <a:latin typeface="Calibri" panose="020F0502020204030204" pitchFamily="34" charset="0"/>
                <a:ea typeface="Calibri" panose="020F0502020204030204" pitchFamily="34" charset="0"/>
                <a:cs typeface="Calibri" panose="020F0502020204030204" pitchFamily="34" charset="0"/>
              </a:rPr>
              <a:t>It has the breadth to represent a </a:t>
            </a:r>
            <a:r>
              <a:rPr lang="en-US" sz="2400" b="1" dirty="0">
                <a:latin typeface="Calibri" panose="020F0502020204030204" pitchFamily="34" charset="0"/>
                <a:ea typeface="Calibri" panose="020F0502020204030204" pitchFamily="34" charset="0"/>
                <a:cs typeface="Calibri" panose="020F0502020204030204" pitchFamily="34" charset="0"/>
              </a:rPr>
              <a:t>diversity of opinion </a:t>
            </a:r>
            <a:r>
              <a:rPr lang="en-US" sz="2400" dirty="0">
                <a:latin typeface="Calibri" panose="020F0502020204030204" pitchFamily="34" charset="0"/>
                <a:ea typeface="Calibri" panose="020F0502020204030204" pitchFamily="34" charset="0"/>
                <a:cs typeface="Calibri" panose="020F0502020204030204" pitchFamily="34" charset="0"/>
              </a:rPr>
              <a:t>and views on </a:t>
            </a:r>
            <a:r>
              <a:rPr lang="en-US" sz="2400" b="1" dirty="0">
                <a:latin typeface="Calibri" panose="020F0502020204030204" pitchFamily="34" charset="0"/>
                <a:ea typeface="Calibri" panose="020F0502020204030204" pitchFamily="34" charset="0"/>
                <a:cs typeface="Calibri" panose="020F0502020204030204" pitchFamily="34" charset="0"/>
              </a:rPr>
              <a:t>policy.</a:t>
            </a:r>
            <a:endParaRPr lang="en-US" sz="2400" dirty="0">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90000"/>
              </a:lnSpc>
              <a:spcAft>
                <a:spcPts val="1000"/>
              </a:spcAft>
              <a:buSzPct val="120000"/>
              <a:buFont typeface="Arial"/>
              <a:buChar char="•"/>
            </a:pPr>
            <a:r>
              <a:rPr lang="en-US" sz="2400" dirty="0">
                <a:latin typeface="Calibri" panose="020F0502020204030204" pitchFamily="34" charset="0"/>
                <a:ea typeface="Calibri" panose="020F0502020204030204" pitchFamily="34" charset="0"/>
                <a:cs typeface="Calibri" panose="020F0502020204030204" pitchFamily="34" charset="0"/>
              </a:rPr>
              <a:t>It may choose to include </a:t>
            </a:r>
            <a:r>
              <a:rPr lang="en-US" sz="2400" b="1" dirty="0">
                <a:latin typeface="Calibri" panose="020F0502020204030204" pitchFamily="34" charset="0"/>
                <a:ea typeface="Calibri" panose="020F0502020204030204" pitchFamily="34" charset="0"/>
                <a:cs typeface="Calibri" panose="020F0502020204030204" pitchFamily="34" charset="0"/>
              </a:rPr>
              <a:t>heterogeneous populations</a:t>
            </a:r>
            <a:r>
              <a:rPr lang="en-US" sz="2400" dirty="0">
                <a:latin typeface="Calibri" panose="020F0502020204030204" pitchFamily="34" charset="0"/>
                <a:ea typeface="Calibri" panose="020F0502020204030204" pitchFamily="34" charset="0"/>
                <a:cs typeface="Calibri" panose="020F0502020204030204" pitchFamily="34" charset="0"/>
              </a:rPr>
              <a:t>, not only dominant cultures.</a:t>
            </a:r>
          </a:p>
          <a:p>
            <a:pPr marL="342900" lvl="0" indent="-342900">
              <a:lnSpc>
                <a:spcPct val="90000"/>
              </a:lnSpc>
              <a:spcAft>
                <a:spcPts val="1000"/>
              </a:spcAft>
              <a:buSzPct val="120000"/>
              <a:buFont typeface="Arial"/>
              <a:buChar char="•"/>
            </a:pPr>
            <a:r>
              <a:rPr lang="en-US" sz="2400" dirty="0">
                <a:latin typeface="Calibri" panose="020F0502020204030204" pitchFamily="34" charset="0"/>
                <a:ea typeface="Calibri" panose="020F0502020204030204" pitchFamily="34" charset="0"/>
                <a:cs typeface="Calibri" panose="020F0502020204030204" pitchFamily="34" charset="0"/>
              </a:rPr>
              <a:t>It has a responsibility to depict </a:t>
            </a:r>
            <a:r>
              <a:rPr lang="en-US" sz="2400" b="1" dirty="0">
                <a:latin typeface="Calibri" panose="020F0502020204030204" pitchFamily="34" charset="0"/>
                <a:ea typeface="Calibri" panose="020F0502020204030204" pitchFamily="34" charset="0"/>
                <a:cs typeface="Calibri" panose="020F0502020204030204" pitchFamily="34" charset="0"/>
              </a:rPr>
              <a:t>human drivers of environmental change.</a:t>
            </a:r>
            <a:endParaRPr lang="en-US" sz="2400" dirty="0">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90000"/>
              </a:lnSpc>
              <a:spcAft>
                <a:spcPts val="1000"/>
              </a:spcAft>
              <a:buSzPct val="120000"/>
              <a:buFont typeface="Arial"/>
              <a:buChar char="•"/>
            </a:pPr>
            <a:r>
              <a:rPr lang="en-US" sz="2400" i="1" dirty="0">
                <a:latin typeface="Calibri" panose="020F0502020204030204" pitchFamily="34" charset="0"/>
                <a:ea typeface="Calibri" panose="020F0502020204030204" pitchFamily="34" charset="0"/>
                <a:cs typeface="Calibri" panose="020F0502020204030204" pitchFamily="34" charset="0"/>
              </a:rPr>
              <a:t>The Franklin Press</a:t>
            </a:r>
            <a:r>
              <a:rPr lang="en-US" sz="2400" dirty="0">
                <a:latin typeface="Calibri" panose="020F0502020204030204" pitchFamily="34" charset="0"/>
                <a:ea typeface="Calibri" panose="020F0502020204030204" pitchFamily="34" charset="0"/>
                <a:cs typeface="Calibri" panose="020F0502020204030204" pitchFamily="34" charset="0"/>
              </a:rPr>
              <a:t>, a respected source of local news, </a:t>
            </a:r>
            <a:r>
              <a:rPr lang="en-US" sz="2400" b="1" dirty="0">
                <a:latin typeface="Calibri" panose="020F0502020204030204" pitchFamily="34" charset="0"/>
                <a:ea typeface="Calibri" panose="020F0502020204030204" pitchFamily="34" charset="0"/>
                <a:cs typeface="Calibri" panose="020F0502020204030204" pitchFamily="34" charset="0"/>
              </a:rPr>
              <a:t>fails on these fronts</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descr="a panoramic aerial view of a town nesteled within the Appalachian Mountains.">
            <a:extLst>
              <a:ext uri="{FF2B5EF4-FFF2-40B4-BE49-F238E27FC236}">
                <a16:creationId xmlns:a16="http://schemas.microsoft.com/office/drawing/2014/main" id="{AC7F75B7-87E8-58C3-8840-F9EA2C3249CF}"/>
              </a:ext>
            </a:extLst>
          </p:cNvPr>
          <p:cNvPicPr>
            <a:picLocks noChangeAspect="1"/>
          </p:cNvPicPr>
          <p:nvPr/>
        </p:nvPicPr>
        <p:blipFill>
          <a:blip r:embed="rId4"/>
          <a:stretch>
            <a:fillRect/>
          </a:stretch>
        </p:blipFill>
        <p:spPr>
          <a:xfrm>
            <a:off x="-1" y="5138032"/>
            <a:ext cx="12192000" cy="1727289"/>
          </a:xfrm>
          <a:prstGeom prst="rect">
            <a:avLst/>
          </a:prstGeom>
        </p:spPr>
      </p:pic>
      <p:sp>
        <p:nvSpPr>
          <p:cNvPr id="7" name="TextBox 6">
            <a:extLst>
              <a:ext uri="{FF2B5EF4-FFF2-40B4-BE49-F238E27FC236}">
                <a16:creationId xmlns:a16="http://schemas.microsoft.com/office/drawing/2014/main" id="{5F5D5BDB-6771-01E4-0F84-6F5AE96A9711}"/>
              </a:ext>
            </a:extLst>
          </p:cNvPr>
          <p:cNvSpPr txBox="1"/>
          <p:nvPr/>
        </p:nvSpPr>
        <p:spPr>
          <a:xfrm>
            <a:off x="0" y="4813495"/>
            <a:ext cx="4263081" cy="307777"/>
          </a:xfrm>
          <a:prstGeom prst="rect">
            <a:avLst/>
          </a:prstGeom>
          <a:solidFill>
            <a:srgbClr val="FFFFFF">
              <a:alpha val="67451"/>
            </a:srgbClr>
          </a:solidFill>
        </p:spPr>
        <p:txBody>
          <a:bodyPr wrap="square" rtlCol="0">
            <a:spAutoFit/>
          </a:bodyPr>
          <a:lstStyle/>
          <a:p>
            <a:pPr lvl="0"/>
            <a:r>
              <a:rPr lang="en-US" i="1" dirty="0">
                <a:solidFill>
                  <a:schemeClr val="tx1"/>
                </a:solidFill>
                <a:latin typeface="Calibri" panose="020F0502020204030204" pitchFamily="34" charset="0"/>
                <a:ea typeface="Calibri" panose="020F0502020204030204" pitchFamily="34" charset="0"/>
                <a:cs typeface="Calibri" panose="020F0502020204030204" pitchFamily="34" charset="0"/>
              </a:rPr>
              <a:t>Brightened photo by </a:t>
            </a:r>
            <a:r>
              <a:rPr lang="en-US" i="1" dirty="0" err="1">
                <a:solidFill>
                  <a:schemeClr val="tx1"/>
                </a:solidFill>
                <a:latin typeface="Calibri" panose="020F0502020204030204" pitchFamily="34" charset="0"/>
                <a:ea typeface="Calibri" panose="020F0502020204030204" pitchFamily="34" charset="0"/>
                <a:cs typeface="Calibri" panose="020F0502020204030204" pitchFamily="34" charset="0"/>
              </a:rPr>
              <a:t>Ikcur</a:t>
            </a:r>
            <a:r>
              <a:rPr lang="en-US" i="1" dirty="0">
                <a:solidFill>
                  <a:schemeClr val="tx1"/>
                </a:solidFill>
                <a:latin typeface="Calibri" panose="020F0502020204030204" pitchFamily="34" charset="0"/>
                <a:ea typeface="Calibri" panose="020F0502020204030204" pitchFamily="34" charset="0"/>
                <a:cs typeface="Calibri" panose="020F0502020204030204" pitchFamily="34" charset="0"/>
              </a:rPr>
              <a:t> via Wikimedia Commons, </a:t>
            </a:r>
            <a:r>
              <a:rPr lang="en-US" i="1" u="sng" dirty="0">
                <a:solidFill>
                  <a:srgbClr val="166EC5"/>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4.0</a:t>
            </a:r>
            <a:r>
              <a:rPr lang="en-US" i="1" dirty="0">
                <a:solidFill>
                  <a:schemeClr val="bg1"/>
                </a:solidFill>
                <a:latin typeface="Calibri" panose="020F0502020204030204" pitchFamily="34" charset="0"/>
                <a:ea typeface="Calibri" panose="020F0502020204030204" pitchFamily="34" charset="0"/>
                <a:cs typeface="Calibri" panose="020F0502020204030204" pitchFamily="34" charset="0"/>
              </a:rPr>
              <a:t>.</a:t>
            </a:r>
            <a:endParaRPr lang="en-US"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8" name="Slide Number Placeholder 7">
            <a:extLst>
              <a:ext uri="{FF2B5EF4-FFF2-40B4-BE49-F238E27FC236}">
                <a16:creationId xmlns:a16="http://schemas.microsoft.com/office/drawing/2014/main" id="{1B4AB51C-29B0-D41A-9E67-75CCF0F6D5B8}"/>
              </a:ext>
            </a:extLst>
          </p:cNvPr>
          <p:cNvSpPr>
            <a:spLocks noGrp="1"/>
          </p:cNvSpPr>
          <p:nvPr>
            <p:ph type="sldNum" idx="12"/>
          </p:nvPr>
        </p:nvSpPr>
        <p:spPr>
          <a:xfrm>
            <a:off x="9290222" y="6500196"/>
            <a:ext cx="2743200" cy="365125"/>
          </a:xfrm>
        </p:spPr>
        <p:txBody>
          <a:bodyPr/>
          <a:lstStyle/>
          <a:p>
            <a:pPr marL="0" lvl="0" indent="0" algn="r" rtl="0">
              <a:spcBef>
                <a:spcPts val="0"/>
              </a:spcBef>
              <a:spcAft>
                <a:spcPts val="0"/>
              </a:spcAft>
              <a:buNone/>
            </a:pPr>
            <a:fld id="{00000000-1234-1234-1234-123412341234}" type="slidenum">
              <a:rPr lang="en-US" smtClean="0">
                <a:solidFill>
                  <a:schemeClr val="bg1"/>
                </a:solidFill>
              </a:rPr>
              <a:t>11</a:t>
            </a:fld>
            <a:endParaRPr lang="en-US">
              <a:solidFill>
                <a:schemeClr val="bg1"/>
              </a:solidFil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1825</TotalTime>
  <Words>2412</Words>
  <Application>Microsoft Macintosh PowerPoint</Application>
  <PresentationFormat>Widescreen</PresentationFormat>
  <Paragraphs>134</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GT America Standard</vt:lpstr>
      <vt:lpstr>Noto Sans Symbols</vt:lpstr>
      <vt:lpstr>Office Theme</vt:lpstr>
      <vt:lpstr>PowerPoint Presentation</vt:lpstr>
      <vt:lpstr>What Is Critical Discourse Analysis (CDA)? </vt:lpstr>
      <vt:lpstr>What Are Some Forms of CDA? </vt:lpstr>
      <vt:lpstr>What Are Some Forms of CDA? (Continued) </vt:lpstr>
      <vt:lpstr>How Will We Use CDA in This Lesson?</vt:lpstr>
      <vt:lpstr>How Will You Use CDA in This Lesson?</vt:lpstr>
      <vt:lpstr>How Will You Use CDA in This Lesson? (Continued)</vt:lpstr>
      <vt:lpstr> Nature Talk in an Appalachian Newspaper:</vt:lpstr>
      <vt:lpstr>Table 2. Variables Considered during Detailed Textual Analysis </vt:lpstr>
      <vt:lpstr>The Backyard Naturalist</vt:lpstr>
      <vt:lpstr>What Insights Can We Take Away from This CDA?</vt:lpstr>
      <vt:lpstr>What Insights Can We Take Away from This CDA? (Continued)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Discourse Analysis: Environmental Journalism  </dc:title>
  <dc:creator>Heidi CM Scott</dc:creator>
  <cp:lastModifiedBy>Alaina Gallagher</cp:lastModifiedBy>
  <cp:revision>30</cp:revision>
  <dcterms:created xsi:type="dcterms:W3CDTF">2022-09-28T11:57:10Z</dcterms:created>
  <dcterms:modified xsi:type="dcterms:W3CDTF">2026-09-11T18:59:52Z</dcterms:modified>
</cp:coreProperties>
</file>