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8"/>
  </p:notesMasterIdLst>
  <p:sldIdLst>
    <p:sldId id="256" r:id="rId2"/>
    <p:sldId id="265" r:id="rId3"/>
    <p:sldId id="258" r:id="rId4"/>
    <p:sldId id="266" r:id="rId5"/>
    <p:sldId id="267" r:id="rId6"/>
    <p:sldId id="268" r:id="rId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 roundtripDataSignature="AMtx7miftLduTilDy2its//MXTvlyPwO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640" autoAdjust="0"/>
    <p:restoredTop sz="69156" autoAdjust="0"/>
  </p:normalViewPr>
  <p:slideViewPr>
    <p:cSldViewPr snapToGrid="0">
      <p:cViewPr varScale="1">
        <p:scale>
          <a:sx n="76" d="100"/>
          <a:sy n="76" d="100"/>
        </p:scale>
        <p:origin x="200" y="288"/>
      </p:cViewPr>
      <p:guideLst/>
    </p:cSldViewPr>
  </p:slideViewPr>
  <p:outlineViewPr>
    <p:cViewPr>
      <p:scale>
        <a:sx n="33" d="100"/>
        <a:sy n="33" d="100"/>
      </p:scale>
      <p:origin x="0" y="-1086"/>
    </p:cViewPr>
  </p:outlineViewPr>
  <p:notesTextViewPr>
    <p:cViewPr>
      <p:scale>
        <a:sx n="1" d="1"/>
        <a:sy n="1" d="1"/>
      </p:scale>
      <p:origin x="0" y="0"/>
    </p:cViewPr>
  </p:notesTextViewPr>
  <p:notesViewPr>
    <p:cSldViewPr snapToGrid="0">
      <p:cViewPr varScale="1">
        <p:scale>
          <a:sx n="96" d="100"/>
          <a:sy n="96" d="100"/>
        </p:scale>
        <p:origin x="4328"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customschemas.google.com/relationships/presentationmetadata" Target="metadata"/><Relationship Id="rId5" Type="http://schemas.openxmlformats.org/officeDocument/2006/relationships/slide" Target="slides/slide4.xml"/><Relationship Id="rId15" Type="http://schemas.openxmlformats.org/officeDocument/2006/relationships/tableStyles" Target="tableStyles.xml"/><Relationship Id="rId4" Type="http://schemas.openxmlformats.org/officeDocument/2006/relationships/slide" Target="slides/slide3.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a:t>
            </a:r>
            <a:r>
              <a:rPr lang="en-US" sz="1400" dirty="0"/>
              <a:t>: Detailed case studies from Gephart et al. 2021 appear in these notes for each of the following slides.</a:t>
            </a:r>
            <a:endParaRPr sz="1400" dirty="0"/>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2700" indent="0"/>
            <a:r>
              <a:rPr lang="en-US" sz="1200" b="1" i="1" dirty="0"/>
              <a:t>Notes for Instructor: </a:t>
            </a:r>
            <a:r>
              <a:rPr lang="en-US" sz="1200" dirty="0"/>
              <a:t>From the Gephart et al. 2021 paper: “The two axes relating to the degree of globalization and the economic growth philosophy create four quadrants, each representing a distinct future scenario, named: Aquatic Chicken, Aqua-Nationalism, Food Sovereignty, and Blue Internationalism (Figure 1).” In the paper, a qualitative narrative and discussion of the opportunity space for nutrition-sensitive aquaculture and a current aquaculture system exemplifying the scenario is provided for each scenario. The next four slides examine each scenario in more detail</a:t>
            </a:r>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26542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400" b="1" i="1" dirty="0"/>
              <a:t>Notes for Instructor: </a:t>
            </a:r>
            <a:r>
              <a:rPr lang="en-US" sz="1400" dirty="0"/>
              <a:t>Gephart et al. Case Study discussion: “Myanmar provides a good example of what an aqua-nationalism scenario looks like. Prior to the onset of political and economic reforms in 2011, the “closed” nature of the economy discouraged inward investment, while economic sanctions severely restricted access to export markets. Government policy during the 1990s and 2000s encouraged industrial-scale aquaculture by allocating land concessions for development by Myanmar companies. Expansion of aquaculture occurred without concern of social or environmental impacts and resulted in displacement of rural households from their land and conversion of large areas of biodiversity rich wetland habitat to fish-ponds (Mark and Belton 2020). These farms produce a very limited diversity of fish species. A single carp species – rohu (</a:t>
            </a:r>
            <a:r>
              <a:rPr lang="en-US" sz="1400" i="1" dirty="0" err="1"/>
              <a:t>Labeo</a:t>
            </a:r>
            <a:r>
              <a:rPr lang="en-US" sz="1400" i="1" dirty="0"/>
              <a:t> </a:t>
            </a:r>
            <a:r>
              <a:rPr lang="en-US" sz="1400" i="1" dirty="0" err="1"/>
              <a:t>rohita</a:t>
            </a:r>
            <a:r>
              <a:rPr lang="en-US" sz="1400" dirty="0"/>
              <a:t>) – accounts for around 70% of total production (</a:t>
            </a:r>
            <a:r>
              <a:rPr lang="en-US" sz="1400" dirty="0" err="1"/>
              <a:t>Tezzo</a:t>
            </a:r>
            <a:r>
              <a:rPr lang="en-US" sz="1400" dirty="0"/>
              <a:t> et al. 2018). Most farms use unsophisticated production technologies that generate low yields. Until recently, a single company maintained a virtual monopoly in domestic aqua-feed production, resulting in high feed prices and low rates of feed use. The high price of feeds contributed to low productivity and limited diversity of species farmed. Domestically sourced feed ingredients are insufficient to meet the needs of the industry, also contributing to high feed prices.”</a:t>
            </a:r>
            <a:endParaRPr sz="1400" dirty="0"/>
          </a:p>
        </p:txBody>
      </p:sp>
      <p:sp>
        <p:nvSpPr>
          <p:cNvPr id="117" name="Google Shape;11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B536967B-8BBC-E912-7151-B57425B9AFB7}"/>
            </a:ext>
          </a:extLst>
        </p:cNvPr>
        <p:cNvGrpSpPr/>
        <p:nvPr/>
      </p:nvGrpSpPr>
      <p:grpSpPr>
        <a:xfrm>
          <a:off x="0" y="0"/>
          <a:ext cx="0" cy="0"/>
          <a:chOff x="0" y="0"/>
          <a:chExt cx="0" cy="0"/>
        </a:xfrm>
      </p:grpSpPr>
      <p:sp>
        <p:nvSpPr>
          <p:cNvPr id="115" name="Google Shape;115;p3:notes">
            <a:extLst>
              <a:ext uri="{FF2B5EF4-FFF2-40B4-BE49-F238E27FC236}">
                <a16:creationId xmlns:a16="http://schemas.microsoft.com/office/drawing/2014/main" id="{408CE12A-C647-5843-432A-6DBC1CE4095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a:extLst>
              <a:ext uri="{FF2B5EF4-FFF2-40B4-BE49-F238E27FC236}">
                <a16:creationId xmlns:a16="http://schemas.microsoft.com/office/drawing/2014/main" id="{199C24DB-DEEF-5EB9-B50E-7E8F3D06B9D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400" b="1" i="1" dirty="0"/>
              <a:t>Notes for Instructor: </a:t>
            </a:r>
            <a:r>
              <a:rPr lang="en-US" sz="1400" dirty="0"/>
              <a:t>Gephart et al. Case Study discussion: “The development history of Atlantic salmon (</a:t>
            </a:r>
            <a:r>
              <a:rPr lang="en-US" sz="1400" i="1" dirty="0"/>
              <a:t>Salmo </a:t>
            </a:r>
            <a:r>
              <a:rPr lang="en-US" sz="1400" i="1" dirty="0" err="1"/>
              <a:t>salar</a:t>
            </a:r>
            <a:r>
              <a:rPr lang="en-US" sz="1400" dirty="0"/>
              <a:t>) provides a good example of this. In the early years, local pollution and use of antibiotics and different chemicals increased even faster than the salmon production, not dissimilar to what one has observed for chicken. In addition, use of marine ingredients in salmon feeds presents a unique environmental challenge. With increased knowledge and governance systems providing incentives, these challenges can be addressed such as by using vaccines instead of antibiotics (Asche 2008) and alternative terrestrial (e.g. soy for protein) or high technology-based (e.g., microalgae and genetically modified rapeseed for omega-3 fatty acids) feeds ingredients (Klinger and Naylor 2012; Cottrell et al. 2020). While there are still environmental challenges associated with salmon production that vary with the production practices in different countries, the total environmental impact is now less than many alternatives (Froehlich, Runge, et al. 2018).”</a:t>
            </a:r>
          </a:p>
          <a:p>
            <a:pPr marL="0" lvl="0" indent="0" algn="l" rtl="0">
              <a:lnSpc>
                <a:spcPct val="100000"/>
              </a:lnSpc>
              <a:spcBef>
                <a:spcPts val="0"/>
              </a:spcBef>
              <a:spcAft>
                <a:spcPts val="0"/>
              </a:spcAft>
              <a:buSzPts val="1400"/>
              <a:buNone/>
            </a:pPr>
            <a:endParaRPr sz="1400" dirty="0"/>
          </a:p>
        </p:txBody>
      </p:sp>
      <p:sp>
        <p:nvSpPr>
          <p:cNvPr id="117" name="Google Shape;117;p3:notes">
            <a:extLst>
              <a:ext uri="{FF2B5EF4-FFF2-40B4-BE49-F238E27FC236}">
                <a16:creationId xmlns:a16="http://schemas.microsoft.com/office/drawing/2014/main" id="{A7C27B75-028D-6210-F4C0-68E6747E11B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extLst>
      <p:ext uri="{BB962C8B-B14F-4D97-AF65-F5344CB8AC3E}">
        <p14:creationId xmlns:p14="http://schemas.microsoft.com/office/powerpoint/2010/main" val="9190820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9301CF8A-115A-4638-C008-7543B7544231}"/>
            </a:ext>
          </a:extLst>
        </p:cNvPr>
        <p:cNvGrpSpPr/>
        <p:nvPr/>
      </p:nvGrpSpPr>
      <p:grpSpPr>
        <a:xfrm>
          <a:off x="0" y="0"/>
          <a:ext cx="0" cy="0"/>
          <a:chOff x="0" y="0"/>
          <a:chExt cx="0" cy="0"/>
        </a:xfrm>
      </p:grpSpPr>
      <p:sp>
        <p:nvSpPr>
          <p:cNvPr id="115" name="Google Shape;115;p3:notes">
            <a:extLst>
              <a:ext uri="{FF2B5EF4-FFF2-40B4-BE49-F238E27FC236}">
                <a16:creationId xmlns:a16="http://schemas.microsoft.com/office/drawing/2014/main" id="{6ECC1EA9-37F0-1EE4-5875-A532F640F59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a:extLst>
              <a:ext uri="{FF2B5EF4-FFF2-40B4-BE49-F238E27FC236}">
                <a16:creationId xmlns:a16="http://schemas.microsoft.com/office/drawing/2014/main" id="{69D6AF00-6800-F560-9954-62B9FE71329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400" b="1" i="1" dirty="0"/>
              <a:t>Notes for Instructor: </a:t>
            </a:r>
            <a:r>
              <a:rPr lang="en-US" sz="1400" dirty="0"/>
              <a:t>Gephart et al. Case Study Discussion: “A current example analogous to the former situation is found in South and Southeast Asia, where millions of rural households maintain small ponds in homesteads and rice fields. These are often stocked with hatchery-produced seed species such as Indian and Chinese major carps, and tilapia and also tend to attract wild self-recruiting fish species from the surrounding environment (Edwards et al. 2002). Such ponds are usually managed extensively or semi-intensively, receiving relatively low levels of feeds and inputs such as rice bran, oil cake, and fertilizers. Ponds managed in this way produce correspondingly low yields of fish and generate limited negative environmental externalities, though there is some evidence that intensification is taking place in Bangladesh through greater use of pelleted feeds (Jahan et al.2015; Hernandez et al. 2018). Depending on household preferences, fish produced in this way may be eaten by household members or sold. Most ponds generate a small surplus of fish that is sold in markets local to the area where the farm is located, as well as contributing to home consumption needs (Belton 2013). The location of such ponds close to home compounds means that they are often managed by women, even in South Asia where cultural norms that restrict the mobility of women sometimes limit their participation in other forms of aquaculture. NGO-led extension projects in Bangladesh and India have successfully introduced micronutrient rich small indigenous species such as mola into carp-based homestead pond polycultures (Thilsted et al. 2016). Including small indigenous species in polycultures has been demonstrated to increase intakes of micronutrient-rich small fish by women and children (Castine et al.2017), and to cost-effectively reduce the burden of micronutrient malnutrition (Fiedler et al. 2016). Unfortunately, these ways of farming no longer contribute a large share of total fish production."</a:t>
            </a:r>
          </a:p>
        </p:txBody>
      </p:sp>
      <p:sp>
        <p:nvSpPr>
          <p:cNvPr id="117" name="Google Shape;117;p3:notes">
            <a:extLst>
              <a:ext uri="{FF2B5EF4-FFF2-40B4-BE49-F238E27FC236}">
                <a16:creationId xmlns:a16="http://schemas.microsoft.com/office/drawing/2014/main" id="{C54CABB6-F5E3-1259-C18D-CB60043A96C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extLst>
      <p:ext uri="{BB962C8B-B14F-4D97-AF65-F5344CB8AC3E}">
        <p14:creationId xmlns:p14="http://schemas.microsoft.com/office/powerpoint/2010/main" val="2082720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a:extLst>
            <a:ext uri="{FF2B5EF4-FFF2-40B4-BE49-F238E27FC236}">
              <a16:creationId xmlns:a16="http://schemas.microsoft.com/office/drawing/2014/main" id="{1595765B-27F7-8C02-7C27-F05F470DD76E}"/>
            </a:ext>
          </a:extLst>
        </p:cNvPr>
        <p:cNvGrpSpPr/>
        <p:nvPr/>
      </p:nvGrpSpPr>
      <p:grpSpPr>
        <a:xfrm>
          <a:off x="0" y="0"/>
          <a:ext cx="0" cy="0"/>
          <a:chOff x="0" y="0"/>
          <a:chExt cx="0" cy="0"/>
        </a:xfrm>
      </p:grpSpPr>
      <p:sp>
        <p:nvSpPr>
          <p:cNvPr id="115" name="Google Shape;115;p3:notes">
            <a:extLst>
              <a:ext uri="{FF2B5EF4-FFF2-40B4-BE49-F238E27FC236}">
                <a16:creationId xmlns:a16="http://schemas.microsoft.com/office/drawing/2014/main" id="{413A4D08-025C-851D-0C8C-D1E75110F6C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3:notes">
            <a:extLst>
              <a:ext uri="{FF2B5EF4-FFF2-40B4-BE49-F238E27FC236}">
                <a16:creationId xmlns:a16="http://schemas.microsoft.com/office/drawing/2014/main" id="{6F732AD3-A4BD-8FA7-0896-070EB9F5652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400" b="1" i="1" dirty="0"/>
              <a:t>Notes for Instructor: </a:t>
            </a:r>
            <a:r>
              <a:rPr lang="en-US" sz="1400" dirty="0"/>
              <a:t>Gephart et al. Case Study discussion: “The aquaculture sector in the Netherlands exhibits many of the characteristics associated with Blue Internationalism, despite its relatively low total production. Blue mussels (Mytilus edulis) make up the majority of production (86% by tonnage in 2017), but other bivalves and finfish are produced, including north African catfish (</a:t>
            </a:r>
            <a:r>
              <a:rPr lang="en-US" sz="1400" i="1" dirty="0"/>
              <a:t>Clarias </a:t>
            </a:r>
            <a:r>
              <a:rPr lang="en-US" sz="1400" i="1" dirty="0" err="1"/>
              <a:t>gariepinus</a:t>
            </a:r>
            <a:r>
              <a:rPr lang="en-US" sz="1400" dirty="0"/>
              <a:t>, 5%), cupped oysters (Crassostrea gigas, 5%), European eel (</a:t>
            </a:r>
            <a:r>
              <a:rPr lang="en-US" sz="1400" i="1" dirty="0"/>
              <a:t>Anguilla </a:t>
            </a:r>
            <a:r>
              <a:rPr lang="en-US" sz="1400" i="1" dirty="0" err="1"/>
              <a:t>anguilla</a:t>
            </a:r>
            <a:r>
              <a:rPr lang="en-US" sz="1400" dirty="0"/>
              <a:t>, 3%), and several other species (1%; FAO 2016). Production systems in the Netherlands range from extensive, capture-based production of blue mussels to highly intensive recirculating systems for yellowtail (</a:t>
            </a:r>
            <a:r>
              <a:rPr lang="en-US" sz="1400" i="1" dirty="0"/>
              <a:t>Seriola </a:t>
            </a:r>
            <a:r>
              <a:rPr lang="en-US" sz="1400" i="1" dirty="0" err="1"/>
              <a:t>lalandi</a:t>
            </a:r>
            <a:r>
              <a:rPr lang="en-US" sz="1400" dirty="0"/>
              <a:t>). In capture-based blue mussel systems, farmers dredge natural mussel beds or use suspended seed collectors to capture wild juveniles and then transfer them to protected plots for grow-out (Bostock et al. 2016). Farmed blue mussel production in the Netherlands has decreased by about 50% since highs in the late 1990s due to contraction of permitted sea-bottom grow-out area as a result of competition from other users, including environmental conservation, and periodic recruitment decreases. Collection of wild seed is regulated (</a:t>
            </a:r>
            <a:r>
              <a:rPr lang="en-US" sz="1400" dirty="0" err="1"/>
              <a:t>Wijsman</a:t>
            </a:r>
            <a:r>
              <a:rPr lang="en-US" sz="1400" dirty="0"/>
              <a:t> et al. 2019). Recirculating systems for yellowtail and other finfish utilize hatchery produced fingerlings, manufactured feeds, on-land tanks, and high stocking densities (Sicuro and </a:t>
            </a:r>
            <a:r>
              <a:rPr lang="en-US" sz="1400" dirty="0" err="1"/>
              <a:t>Luzzana</a:t>
            </a:r>
            <a:r>
              <a:rPr lang="en-US" sz="1400" dirty="0"/>
              <a:t> 2016). The Dutch aquaculture sector is composed mostly of small companies, but the sector is supported by inputs supplied by regional and international supply-chain companies.”</a:t>
            </a:r>
          </a:p>
        </p:txBody>
      </p:sp>
      <p:sp>
        <p:nvSpPr>
          <p:cNvPr id="117" name="Google Shape;117;p3:notes">
            <a:extLst>
              <a:ext uri="{FF2B5EF4-FFF2-40B4-BE49-F238E27FC236}">
                <a16:creationId xmlns:a16="http://schemas.microsoft.com/office/drawing/2014/main" id="{0F0E566C-D517-6F70-7AFE-9B20F884E2E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extLst>
      <p:ext uri="{BB962C8B-B14F-4D97-AF65-F5344CB8AC3E}">
        <p14:creationId xmlns:p14="http://schemas.microsoft.com/office/powerpoint/2010/main" val="339500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9"/>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a:spLocks noGrp="1"/>
          </p:cNvSpPr>
          <p:nvPr>
            <p:ph type="pic" idx="2"/>
          </p:nvPr>
        </p:nvSpPr>
        <p:spPr>
          <a:xfrm>
            <a:off x="5183188" y="987425"/>
            <a:ext cx="6172200" cy="4873625"/>
          </a:xfrm>
          <a:prstGeom prst="rect">
            <a:avLst/>
          </a:prstGeom>
          <a:noFill/>
          <a:ln>
            <a:noFill/>
          </a:ln>
        </p:spPr>
      </p:sp>
      <p:sp>
        <p:nvSpPr>
          <p:cNvPr id="68" name="Google Shape;68;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sa/4.0/deed.en"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s://doi.org/10.1080/23308249.2020.178234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doi.org/10.1080/23308249.2020.1782342"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hyperlink" Target="https://doi.org/10.1080/23308249.2020.178234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hyperlink" Target="https://doi.org/10.1080/23308249.2020.1782342"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doi.org/10.1080/23308249.2020.178234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7"/>
        <p:cNvGrpSpPr/>
        <p:nvPr/>
      </p:nvGrpSpPr>
      <p:grpSpPr>
        <a:xfrm>
          <a:off x="0" y="0"/>
          <a:ext cx="0" cy="0"/>
          <a:chOff x="0" y="0"/>
          <a:chExt cx="0" cy="0"/>
        </a:xfrm>
      </p:grpSpPr>
      <p:grpSp>
        <p:nvGrpSpPr>
          <p:cNvPr id="91" name="Google Shape;91;p1">
            <a:extLst>
              <a:ext uri="{C183D7F6-B498-43B3-948B-1728B52AA6E4}">
                <adec:decorative xmlns:adec="http://schemas.microsoft.com/office/drawing/2017/decorative" val="1"/>
              </a:ext>
            </a:extLst>
          </p:cNvPr>
          <p:cNvGrpSpPr/>
          <p:nvPr/>
        </p:nvGrpSpPr>
        <p:grpSpPr>
          <a:xfrm flipH="1">
            <a:off x="9676747" y="0"/>
            <a:ext cx="2514948" cy="2174333"/>
            <a:chOff x="-305" y="-4155"/>
            <a:chExt cx="2514948" cy="2174333"/>
          </a:xfrm>
        </p:grpSpPr>
        <p:sp>
          <p:nvSpPr>
            <p:cNvPr id="92" name="Google Shape;92;p1"/>
            <p:cNvSpPr/>
            <p:nvPr/>
          </p:nvSpPr>
          <p:spPr>
            <a:xfrm>
              <a:off x="-305" y="0"/>
              <a:ext cx="2514948" cy="2170178"/>
            </a:xfrm>
            <a:custGeom>
              <a:avLst/>
              <a:gdLst/>
              <a:ahLst/>
              <a:cxnLst/>
              <a:rect l="l" t="t" r="r" b="b"/>
              <a:pathLst>
                <a:path w="2514948" h="2170178" extrusionOk="0">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1"/>
            <p:cNvSpPr/>
            <p:nvPr/>
          </p:nvSpPr>
          <p:spPr>
            <a:xfrm>
              <a:off x="-305" y="-4155"/>
              <a:ext cx="2493062" cy="1947896"/>
            </a:xfrm>
            <a:custGeom>
              <a:avLst/>
              <a:gdLst/>
              <a:ahLst/>
              <a:cxnLst/>
              <a:rect l="l" t="t" r="r" b="b"/>
              <a:pathLst>
                <a:path w="2493062" h="1947896" extrusionOk="0">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4" name="Google Shape;94;p1"/>
            <p:cNvSpPr/>
            <p:nvPr/>
          </p:nvSpPr>
          <p:spPr>
            <a:xfrm>
              <a:off x="-305" y="0"/>
              <a:ext cx="2501089" cy="1972702"/>
            </a:xfrm>
            <a:custGeom>
              <a:avLst/>
              <a:gdLst/>
              <a:ahLst/>
              <a:cxnLst/>
              <a:rect l="l" t="t" r="r" b="b"/>
              <a:pathLst>
                <a:path w="2501089" h="1972702" extrusionOk="0">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lt1"/>
                </a:solidFill>
                <a:latin typeface="Calibri"/>
                <a:ea typeface="Calibri"/>
                <a:cs typeface="Calibri"/>
                <a:sym typeface="Calibri"/>
              </a:endParaRPr>
            </a:p>
          </p:txBody>
        </p:sp>
        <p:sp>
          <p:nvSpPr>
            <p:cNvPr id="95" name="Google Shape;95;p1"/>
            <p:cNvSpPr/>
            <p:nvPr/>
          </p:nvSpPr>
          <p:spPr>
            <a:xfrm>
              <a:off x="305" y="1"/>
              <a:ext cx="2491105" cy="1943661"/>
            </a:xfrm>
            <a:custGeom>
              <a:avLst/>
              <a:gdLst/>
              <a:ahLst/>
              <a:cxnLst/>
              <a:rect l="l" t="t" r="r" b="b"/>
              <a:pathLst>
                <a:path w="2491105" h="1943661" extrusionOk="0">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97" name="Google Shape;97;p1">
            <a:extLst>
              <a:ext uri="{C183D7F6-B498-43B3-948B-1728B52AA6E4}">
                <adec:decorative xmlns:adec="http://schemas.microsoft.com/office/drawing/2017/decorative" val="1"/>
              </a:ext>
            </a:extLst>
          </p:cNvPr>
          <p:cNvGrpSpPr/>
          <p:nvPr/>
        </p:nvGrpSpPr>
        <p:grpSpPr>
          <a:xfrm rot="10800000" flipH="1">
            <a:off x="-305" y="4322879"/>
            <a:ext cx="3378428" cy="2535121"/>
            <a:chOff x="-305" y="-1"/>
            <a:chExt cx="3832880" cy="2876136"/>
          </a:xfrm>
        </p:grpSpPr>
        <p:sp>
          <p:nvSpPr>
            <p:cNvPr id="98" name="Google Shape;98;p1"/>
            <p:cNvSpPr/>
            <p:nvPr/>
          </p:nvSpPr>
          <p:spPr>
            <a:xfrm>
              <a:off x="305" y="1"/>
              <a:ext cx="3815424" cy="2653659"/>
            </a:xfrm>
            <a:custGeom>
              <a:avLst/>
              <a:gdLst/>
              <a:ahLst/>
              <a:cxnLst/>
              <a:rect l="l" t="t" r="r" b="b"/>
              <a:pathLst>
                <a:path w="3815424" h="2653659" extrusionOk="0">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p1"/>
            <p:cNvSpPr/>
            <p:nvPr/>
          </p:nvSpPr>
          <p:spPr>
            <a:xfrm>
              <a:off x="305" y="-1"/>
              <a:ext cx="3815424" cy="2653660"/>
            </a:xfrm>
            <a:custGeom>
              <a:avLst/>
              <a:gdLst/>
              <a:ahLst/>
              <a:cxnLst/>
              <a:rect l="l" t="t" r="r" b="b"/>
              <a:pathLst>
                <a:path w="3815424" h="2653660" extrusionOk="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1"/>
            <p:cNvSpPr/>
            <p:nvPr/>
          </p:nvSpPr>
          <p:spPr>
            <a:xfrm>
              <a:off x="-305" y="1"/>
              <a:ext cx="3815986" cy="2675935"/>
            </a:xfrm>
            <a:custGeom>
              <a:avLst/>
              <a:gdLst/>
              <a:ahLst/>
              <a:cxnLst/>
              <a:rect l="l" t="t" r="r" b="b"/>
              <a:pathLst>
                <a:path w="3815986" h="2675935" extrusionOk="0">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1" name="Google Shape;101;p1"/>
            <p:cNvSpPr/>
            <p:nvPr/>
          </p:nvSpPr>
          <p:spPr>
            <a:xfrm>
              <a:off x="305" y="-1"/>
              <a:ext cx="3832270" cy="2876136"/>
            </a:xfrm>
            <a:custGeom>
              <a:avLst/>
              <a:gdLst/>
              <a:ahLst/>
              <a:cxnLst/>
              <a:rect l="l" t="t" r="r" b="b"/>
              <a:pathLst>
                <a:path w="3832270" h="2876136" extrusionOk="0">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0">
                  <a:srgbClr val="FFFFFF">
                    <a:alpha val="9411"/>
                  </a:srgbClr>
                </a:gs>
                <a:gs pos="2000">
                  <a:srgbClr val="FFFFFF">
                    <a:alpha val="9411"/>
                  </a:srgbClr>
                </a:gs>
                <a:gs pos="16000">
                  <a:srgbClr val="70AD47">
                    <a:alpha val="9411"/>
                  </a:srgbClr>
                </a:gs>
                <a:gs pos="85000">
                  <a:srgbClr val="4472C4">
                    <a:alpha val="9411"/>
                  </a:srgbClr>
                </a:gs>
                <a:gs pos="100000">
                  <a:srgbClr val="FFFFFF">
                    <a:alpha val="9411"/>
                  </a:srgbClr>
                </a:gs>
              </a:gsLst>
              <a:lin ang="12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pic>
        <p:nvPicPr>
          <p:cNvPr id="4" name="Picture 3" descr="The SESYNC Logo - the letters SESYNC under a green arch">
            <a:extLst>
              <a:ext uri="{FF2B5EF4-FFF2-40B4-BE49-F238E27FC236}">
                <a16:creationId xmlns:a16="http://schemas.microsoft.com/office/drawing/2014/main" id="{1A2F2D61-9B63-77FE-4703-E43FE81FFAB1}"/>
              </a:ext>
            </a:extLst>
          </p:cNvPr>
          <p:cNvPicPr>
            <a:picLocks noChangeAspect="1"/>
          </p:cNvPicPr>
          <p:nvPr/>
        </p:nvPicPr>
        <p:blipFill>
          <a:blip r:embed="rId3"/>
          <a:stretch>
            <a:fillRect/>
          </a:stretch>
        </p:blipFill>
        <p:spPr>
          <a:xfrm>
            <a:off x="83252" y="86996"/>
            <a:ext cx="3428571" cy="1257143"/>
          </a:xfrm>
          <a:prstGeom prst="rect">
            <a:avLst/>
          </a:prstGeom>
        </p:spPr>
      </p:pic>
      <p:sp>
        <p:nvSpPr>
          <p:cNvPr id="6" name="Title 5">
            <a:extLst>
              <a:ext uri="{FF2B5EF4-FFF2-40B4-BE49-F238E27FC236}">
                <a16:creationId xmlns:a16="http://schemas.microsoft.com/office/drawing/2014/main" id="{CE337721-5ACC-F631-5DBB-7064DBE860B2}"/>
              </a:ext>
            </a:extLst>
          </p:cNvPr>
          <p:cNvSpPr>
            <a:spLocks noGrp="1"/>
          </p:cNvSpPr>
          <p:nvPr>
            <p:ph type="ctrTitle"/>
          </p:nvPr>
        </p:nvSpPr>
        <p:spPr>
          <a:xfrm>
            <a:off x="1524000" y="533840"/>
            <a:ext cx="9144000" cy="2387600"/>
          </a:xfrm>
        </p:spPr>
        <p:txBody>
          <a:bodyPr>
            <a:normAutofit/>
          </a:bodyPr>
          <a:lstStyle/>
          <a:p>
            <a:r>
              <a:rPr lang="en-US" sz="54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Sustainable Agriculture: </a:t>
            </a:r>
            <a:br>
              <a:rPr lang="en-US" sz="54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br>
            <a:r>
              <a:rPr lang="en-US" sz="5400"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Aquaculture Scenarios  </a:t>
            </a:r>
            <a:endParaRPr lang="en-US" sz="5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8" name="Picture 7" descr="shows salmon aquaculture, specifically dea-based fish farming cages located in a fjord within the Faroe Islands. A servive vessel is nearby.">
            <a:extLst>
              <a:ext uri="{FF2B5EF4-FFF2-40B4-BE49-F238E27FC236}">
                <a16:creationId xmlns:a16="http://schemas.microsoft.com/office/drawing/2014/main" id="{A7E56A0A-B7C8-2DF6-C995-36812E3C99EF}"/>
              </a:ext>
            </a:extLst>
          </p:cNvPr>
          <p:cNvPicPr>
            <a:picLocks noChangeAspect="1"/>
          </p:cNvPicPr>
          <p:nvPr/>
        </p:nvPicPr>
        <p:blipFill>
          <a:blip r:embed="rId4"/>
          <a:stretch>
            <a:fillRect/>
          </a:stretch>
        </p:blipFill>
        <p:spPr>
          <a:xfrm>
            <a:off x="757237" y="2921440"/>
            <a:ext cx="10677525" cy="3248025"/>
          </a:xfrm>
          <a:prstGeom prst="rect">
            <a:avLst/>
          </a:prstGeom>
        </p:spPr>
      </p:pic>
      <p:sp>
        <p:nvSpPr>
          <p:cNvPr id="9" name="TextBox 8">
            <a:extLst>
              <a:ext uri="{FF2B5EF4-FFF2-40B4-BE49-F238E27FC236}">
                <a16:creationId xmlns:a16="http://schemas.microsoft.com/office/drawing/2014/main" id="{280F3282-DF5B-B6B4-3A6F-29223646E9B7}"/>
              </a:ext>
            </a:extLst>
          </p:cNvPr>
          <p:cNvSpPr txBox="1"/>
          <p:nvPr/>
        </p:nvSpPr>
        <p:spPr>
          <a:xfrm>
            <a:off x="634926" y="6196791"/>
            <a:ext cx="10922145" cy="307777"/>
          </a:xfrm>
          <a:prstGeom prst="rect">
            <a:avLst/>
          </a:prstGeom>
          <a:noFill/>
        </p:spPr>
        <p:txBody>
          <a:bodyPr wrap="square" rtlCol="0">
            <a:spAutoFit/>
          </a:bodyPr>
          <a:lstStyle/>
          <a:p>
            <a:pPr lvl="0" algn="ctr"/>
            <a:r>
              <a:rPr lang="en-US" i="1" dirty="0">
                <a:latin typeface="Calibri" panose="020F0502020204030204" pitchFamily="34" charset="0"/>
                <a:ea typeface="Calibri" panose="020F0502020204030204" pitchFamily="34" charset="0"/>
                <a:cs typeface="Calibri" panose="020F0502020204030204" pitchFamily="34" charset="0"/>
              </a:rPr>
              <a:t>Salmon aquaculture in </a:t>
            </a:r>
            <a:r>
              <a:rPr lang="en-US" i="1" dirty="0" err="1">
                <a:latin typeface="Calibri" panose="020F0502020204030204" pitchFamily="34" charset="0"/>
                <a:ea typeface="Calibri" panose="020F0502020204030204" pitchFamily="34" charset="0"/>
                <a:cs typeface="Calibri" panose="020F0502020204030204" pitchFamily="34" charset="0"/>
              </a:rPr>
              <a:t>Klaksvic</a:t>
            </a:r>
            <a:r>
              <a:rPr lang="en-US" i="1" dirty="0">
                <a:latin typeface="Calibri" panose="020F0502020204030204" pitchFamily="34" charset="0"/>
                <a:ea typeface="Calibri" panose="020F0502020204030204" pitchFamily="34" charset="0"/>
                <a:cs typeface="Calibri" panose="020F0502020204030204" pitchFamily="34" charset="0"/>
              </a:rPr>
              <a:t>, Faroe Islands, Denmark. Unaltered photo by Ekrem Canli via Wikimedia Commons, </a:t>
            </a:r>
            <a:r>
              <a:rPr lang="en-US" i="1" u="sng" dirty="0">
                <a:solidFill>
                  <a:srgbClr val="0070C0"/>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4.0</a:t>
            </a:r>
            <a:r>
              <a:rPr lang="en-US" i="1" dirty="0">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93C5F4-FB76-E4D5-37EB-95E93A00907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a:p>
        </p:txBody>
      </p:sp>
      <p:sp>
        <p:nvSpPr>
          <p:cNvPr id="6" name="Title 2">
            <a:extLst>
              <a:ext uri="{FF2B5EF4-FFF2-40B4-BE49-F238E27FC236}">
                <a16:creationId xmlns:a16="http://schemas.microsoft.com/office/drawing/2014/main" id="{B4937E3D-97DA-E747-34C7-50A9AB0EA8A1}"/>
              </a:ext>
            </a:extLst>
          </p:cNvPr>
          <p:cNvSpPr txBox="1">
            <a:spLocks noGrp="1"/>
          </p:cNvSpPr>
          <p:nvPr>
            <p:ph type="title"/>
          </p:nvPr>
        </p:nvSpPr>
        <p:spPr>
          <a:xfrm>
            <a:off x="283464" y="136525"/>
            <a:ext cx="11625072" cy="5847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Scenarios for Global Aquaculture and Its Role in Human Nutrition</a:t>
            </a:r>
            <a:endParaRPr kumimoji="0" lang="en-US" sz="32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8" name="TextBox 7">
            <a:extLst>
              <a:ext uri="{FF2B5EF4-FFF2-40B4-BE49-F238E27FC236}">
                <a16:creationId xmlns:a16="http://schemas.microsoft.com/office/drawing/2014/main" id="{B11F0377-E92F-B799-F6A6-DC77FB807157}"/>
              </a:ext>
            </a:extLst>
          </p:cNvPr>
          <p:cNvSpPr txBox="1"/>
          <p:nvPr/>
        </p:nvSpPr>
        <p:spPr>
          <a:xfrm>
            <a:off x="2502694" y="652364"/>
            <a:ext cx="7186612"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Gephart et al. 2021:  </a:t>
            </a:r>
            <a:r>
              <a:rPr lang="en-US" sz="1800" dirty="0">
                <a:latin typeface="Calibri" panose="020F0502020204030204" pitchFamily="34" charset="0"/>
                <a:cs typeface="Calibri" panose="020F0502020204030204" pitchFamily="34" charset="0"/>
                <a:hlinkClick r:id="rId3"/>
              </a:rPr>
              <a:t>https://doi.org/10.1080/23308249.2020.1782342</a:t>
            </a:r>
            <a:endParaRPr lang="en-US" sz="1800" dirty="0">
              <a:latin typeface="Calibri" panose="020F0502020204030204" pitchFamily="34" charset="0"/>
              <a:cs typeface="Calibri" panose="020F0502020204030204" pitchFamily="34" charset="0"/>
            </a:endParaRPr>
          </a:p>
        </p:txBody>
      </p:sp>
      <p:pic>
        <p:nvPicPr>
          <p:cNvPr id="13" name="Picture 12" descr="Visual representation of the two selected axes and four resulting scenarios discuss in Gephart et al. 2021.">
            <a:extLst>
              <a:ext uri="{FF2B5EF4-FFF2-40B4-BE49-F238E27FC236}">
                <a16:creationId xmlns:a16="http://schemas.microsoft.com/office/drawing/2014/main" id="{BD732B38-0F7E-ACD4-0721-0B2BB5174E6F}"/>
              </a:ext>
            </a:extLst>
          </p:cNvPr>
          <p:cNvPicPr>
            <a:picLocks noChangeAspect="1"/>
          </p:cNvPicPr>
          <p:nvPr/>
        </p:nvPicPr>
        <p:blipFill>
          <a:blip r:embed="rId4"/>
          <a:stretch>
            <a:fillRect/>
          </a:stretch>
        </p:blipFill>
        <p:spPr>
          <a:xfrm>
            <a:off x="1093453" y="1021696"/>
            <a:ext cx="10005093" cy="5836304"/>
          </a:xfrm>
          <a:prstGeom prst="rect">
            <a:avLst/>
          </a:prstGeom>
        </p:spPr>
      </p:pic>
    </p:spTree>
    <p:extLst>
      <p:ext uri="{BB962C8B-B14F-4D97-AF65-F5344CB8AC3E}">
        <p14:creationId xmlns:p14="http://schemas.microsoft.com/office/powerpoint/2010/main" val="820499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BED360-8F43-14B6-859D-02238148DA1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
        <p:nvSpPr>
          <p:cNvPr id="3" name="Title 2">
            <a:extLst>
              <a:ext uri="{FF2B5EF4-FFF2-40B4-BE49-F238E27FC236}">
                <a16:creationId xmlns:a16="http://schemas.microsoft.com/office/drawing/2014/main" id="{8FFF7CDF-A39B-B67D-A679-63027BB27C01}"/>
              </a:ext>
            </a:extLst>
          </p:cNvPr>
          <p:cNvSpPr txBox="1">
            <a:spLocks noGrp="1"/>
          </p:cNvSpPr>
          <p:nvPr>
            <p:ph type="title" idx="4294967295"/>
          </p:nvPr>
        </p:nvSpPr>
        <p:spPr>
          <a:xfrm>
            <a:off x="1731818" y="450032"/>
            <a:ext cx="102108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Aqua-Nationalism</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Box 3">
            <a:extLst>
              <a:ext uri="{FF2B5EF4-FFF2-40B4-BE49-F238E27FC236}">
                <a16:creationId xmlns:a16="http://schemas.microsoft.com/office/drawing/2014/main" id="{66CE5284-61C6-AE12-F861-C11BDAC33C1B}"/>
              </a:ext>
            </a:extLst>
          </p:cNvPr>
          <p:cNvSpPr txBox="1"/>
          <p:nvPr/>
        </p:nvSpPr>
        <p:spPr>
          <a:xfrm>
            <a:off x="3243912" y="1088071"/>
            <a:ext cx="7186612"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Gephart et al. 2021:  </a:t>
            </a:r>
            <a:r>
              <a:rPr lang="en-US" sz="1800" dirty="0">
                <a:latin typeface="Calibri" panose="020F0502020204030204" pitchFamily="34" charset="0"/>
                <a:cs typeface="Calibri" panose="020F0502020204030204" pitchFamily="34" charset="0"/>
                <a:hlinkClick r:id="rId4"/>
              </a:rPr>
              <a:t>https://doi.org/10.1080/23308249.2020.1782342</a:t>
            </a:r>
            <a:endParaRPr lang="en-US" sz="18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0DEAD32E-4CE2-EAD1-E7A0-862E1EB59FF3}"/>
              </a:ext>
            </a:extLst>
          </p:cNvPr>
          <p:cNvSpPr txBox="1"/>
          <p:nvPr/>
        </p:nvSpPr>
        <p:spPr>
          <a:xfrm>
            <a:off x="249382" y="1915031"/>
            <a:ext cx="5392420" cy="4975721"/>
          </a:xfrm>
          <a:prstGeom prst="rect">
            <a:avLst/>
          </a:prstGeom>
          <a:noFill/>
        </p:spPr>
        <p:txBody>
          <a:bodyPr wrap="square" rtlCol="0">
            <a:spAutoFit/>
          </a:bodyPr>
          <a:lstStyle/>
          <a:p>
            <a:pPr marL="26669" lvl="0" indent="0">
              <a:buSzPts val="2800"/>
              <a:buNone/>
            </a:pPr>
            <a:r>
              <a:rPr lang="en-US" sz="2800" b="1" dirty="0">
                <a:latin typeface="Calibri" panose="020F0502020204030204" pitchFamily="34" charset="0"/>
                <a:cs typeface="Calibri" panose="020F0502020204030204" pitchFamily="34" charset="0"/>
              </a:rPr>
              <a:t>Regional and Growth-Oriented</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Production is for the domestic market</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Limited technology and knowledge transfer</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Fewer food choices and higher food prices</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Underdeveloped regulation and </a:t>
            </a:r>
            <a:br>
              <a:rPr lang="en-US" sz="2100" dirty="0">
                <a:latin typeface="Calibri" panose="020F0502020204030204" pitchFamily="34" charset="0"/>
                <a:cs typeface="Calibri" panose="020F0502020204030204" pitchFamily="34" charset="0"/>
              </a:rPr>
            </a:br>
            <a:r>
              <a:rPr lang="en-US" sz="2100" dirty="0">
                <a:latin typeface="Calibri" panose="020F0502020204030204" pitchFamily="34" charset="0"/>
                <a:cs typeface="Calibri" panose="020F0502020204030204" pitchFamily="34" charset="0"/>
              </a:rPr>
              <a:t>import barriers</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High prices reduce access for the poor and vulnerable</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Total global production lower than other scenarios </a:t>
            </a:r>
          </a:p>
          <a:p>
            <a:pPr marL="344488" lvl="1" indent="-344488">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May collectively exceed environmental impact targets</a:t>
            </a:r>
            <a:endParaRPr lang="en-US" sz="2100" dirty="0"/>
          </a:p>
        </p:txBody>
      </p:sp>
      <p:pic>
        <p:nvPicPr>
          <p:cNvPr id="13" name="Picture 12" descr="A graphic depicting the first scenario: Aqua-Nationalism with the following text: Production oriented to domestic market; &#10;Limited technology and knowledge transfer; Reduced local choices and higher food prices&#10;">
            <a:extLst>
              <a:ext uri="{FF2B5EF4-FFF2-40B4-BE49-F238E27FC236}">
                <a16:creationId xmlns:a16="http://schemas.microsoft.com/office/drawing/2014/main" id="{465EE5DF-5E28-BAAB-73C8-019B7A4F0D33}"/>
              </a:ext>
            </a:extLst>
          </p:cNvPr>
          <p:cNvPicPr>
            <a:picLocks noChangeAspect="1"/>
          </p:cNvPicPr>
          <p:nvPr/>
        </p:nvPicPr>
        <p:blipFill>
          <a:blip r:embed="rId5"/>
          <a:stretch>
            <a:fillRect/>
          </a:stretch>
        </p:blipFill>
        <p:spPr>
          <a:xfrm>
            <a:off x="5641802" y="1733515"/>
            <a:ext cx="6550198" cy="39856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640F0E6B-8E2F-9A74-6D1E-EB779E2EA46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7F3858-A5F3-B3B2-24B7-A43DEE9A099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a:p>
        </p:txBody>
      </p:sp>
      <p:sp>
        <p:nvSpPr>
          <p:cNvPr id="3" name="Title 2">
            <a:extLst>
              <a:ext uri="{FF2B5EF4-FFF2-40B4-BE49-F238E27FC236}">
                <a16:creationId xmlns:a16="http://schemas.microsoft.com/office/drawing/2014/main" id="{91C5BE0D-97B6-C4D7-84DF-21C544A65DE5}"/>
              </a:ext>
            </a:extLst>
          </p:cNvPr>
          <p:cNvSpPr txBox="1">
            <a:spLocks noGrp="1"/>
          </p:cNvSpPr>
          <p:nvPr>
            <p:ph type="title" idx="4294967295"/>
          </p:nvPr>
        </p:nvSpPr>
        <p:spPr>
          <a:xfrm>
            <a:off x="1731818" y="450032"/>
            <a:ext cx="102108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Aquatic Chicken</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Box 3">
            <a:extLst>
              <a:ext uri="{FF2B5EF4-FFF2-40B4-BE49-F238E27FC236}">
                <a16:creationId xmlns:a16="http://schemas.microsoft.com/office/drawing/2014/main" id="{ADA67141-1B06-5A99-B219-D8063512FF11}"/>
              </a:ext>
            </a:extLst>
          </p:cNvPr>
          <p:cNvSpPr txBox="1"/>
          <p:nvPr/>
        </p:nvSpPr>
        <p:spPr>
          <a:xfrm>
            <a:off x="3243912" y="1088071"/>
            <a:ext cx="7186612"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Gephart et al. 2021:  </a:t>
            </a:r>
            <a:r>
              <a:rPr lang="en-US" sz="1800" dirty="0">
                <a:latin typeface="Calibri" panose="020F0502020204030204" pitchFamily="34" charset="0"/>
                <a:cs typeface="Calibri" panose="020F0502020204030204" pitchFamily="34" charset="0"/>
                <a:hlinkClick r:id="rId4"/>
              </a:rPr>
              <a:t>https://doi.org/10.1080/23308249.2020.1782342</a:t>
            </a:r>
            <a:endParaRPr lang="en-US" sz="1800"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E3F8458-88C9-37A6-4E9F-0864697FDF3B}"/>
              </a:ext>
            </a:extLst>
          </p:cNvPr>
          <p:cNvSpPr txBox="1"/>
          <p:nvPr/>
        </p:nvSpPr>
        <p:spPr>
          <a:xfrm>
            <a:off x="401782" y="1810281"/>
            <a:ext cx="5203151" cy="4820807"/>
          </a:xfrm>
          <a:prstGeom prst="rect">
            <a:avLst/>
          </a:prstGeom>
          <a:noFill/>
        </p:spPr>
        <p:txBody>
          <a:bodyPr wrap="square" rtlCol="0">
            <a:spAutoFit/>
          </a:bodyPr>
          <a:lstStyle/>
          <a:p>
            <a:r>
              <a:rPr lang="en-US" sz="2800" b="1" dirty="0">
                <a:latin typeface="Calibri" panose="020F0502020204030204" pitchFamily="34" charset="0"/>
                <a:cs typeface="Calibri" panose="020F0502020204030204" pitchFamily="34" charset="0"/>
              </a:rPr>
              <a:t>Global and Growth-Oriented</a:t>
            </a:r>
          </a:p>
          <a:p>
            <a:pPr marL="342900" indent="-342900">
              <a:lnSpc>
                <a:spcPct val="90000"/>
              </a:lnSpc>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Possibility of production of the largest quantity at the lowest prices; variety is limited</a:t>
            </a:r>
          </a:p>
          <a:p>
            <a:pPr marL="342900" indent="-342900">
              <a:lnSpc>
                <a:spcPct val="90000"/>
              </a:lnSpc>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Large corporate consolidation of the market reduces access for small-scale growers</a:t>
            </a:r>
          </a:p>
          <a:p>
            <a:pPr marL="342900" indent="-342900">
              <a:lnSpc>
                <a:spcPct val="90000"/>
              </a:lnSpc>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Reliance on cold-storage supply chains</a:t>
            </a:r>
          </a:p>
          <a:p>
            <a:pPr marL="342900" indent="-342900">
              <a:lnSpc>
                <a:spcPct val="90000"/>
              </a:lnSpc>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Access by poor and vulnerable groups may require policy intervention over free markets</a:t>
            </a:r>
          </a:p>
          <a:p>
            <a:pPr marL="342900" indent="-342900">
              <a:lnSpc>
                <a:spcPct val="90000"/>
              </a:lnSpc>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Negative environmental impacts not considered</a:t>
            </a:r>
            <a:endParaRPr lang="en-US" sz="2200" dirty="0"/>
          </a:p>
        </p:txBody>
      </p:sp>
      <p:pic>
        <p:nvPicPr>
          <p:cNvPr id="7" name="Picture 6" descr="A graphic depicting the second scenario: Aquatic Chicken with the following text: Focus on mass production at low cost&#10;Limited environmental regulation&#10;Production focused on few highly-productive species&#10;">
            <a:extLst>
              <a:ext uri="{FF2B5EF4-FFF2-40B4-BE49-F238E27FC236}">
                <a16:creationId xmlns:a16="http://schemas.microsoft.com/office/drawing/2014/main" id="{5C04D674-0C92-659D-CBD5-7A3CEDDBC1E6}"/>
              </a:ext>
            </a:extLst>
          </p:cNvPr>
          <p:cNvPicPr>
            <a:picLocks noChangeAspect="1"/>
          </p:cNvPicPr>
          <p:nvPr/>
        </p:nvPicPr>
        <p:blipFill>
          <a:blip r:embed="rId5"/>
          <a:stretch>
            <a:fillRect/>
          </a:stretch>
        </p:blipFill>
        <p:spPr>
          <a:xfrm>
            <a:off x="5604932" y="2010811"/>
            <a:ext cx="6337685" cy="3759117"/>
          </a:xfrm>
          <a:prstGeom prst="rect">
            <a:avLst/>
          </a:prstGeom>
        </p:spPr>
      </p:pic>
    </p:spTree>
    <p:extLst>
      <p:ext uri="{BB962C8B-B14F-4D97-AF65-F5344CB8AC3E}">
        <p14:creationId xmlns:p14="http://schemas.microsoft.com/office/powerpoint/2010/main" val="105378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98D89B00-087C-58D8-6E47-3B277E1DDBD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CDA4DAA-17C3-A9E5-3FD9-E3354F8DD05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
        <p:nvSpPr>
          <p:cNvPr id="3" name="Title 2">
            <a:extLst>
              <a:ext uri="{FF2B5EF4-FFF2-40B4-BE49-F238E27FC236}">
                <a16:creationId xmlns:a16="http://schemas.microsoft.com/office/drawing/2014/main" id="{6AFBE8D3-AF5E-F32C-7B8C-9798BC777129}"/>
              </a:ext>
            </a:extLst>
          </p:cNvPr>
          <p:cNvSpPr txBox="1">
            <a:spLocks noGrp="1"/>
          </p:cNvSpPr>
          <p:nvPr>
            <p:ph type="title" idx="4294967295"/>
          </p:nvPr>
        </p:nvSpPr>
        <p:spPr>
          <a:xfrm>
            <a:off x="1731818" y="450032"/>
            <a:ext cx="102108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Food Sovereignty</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Box 3">
            <a:extLst>
              <a:ext uri="{FF2B5EF4-FFF2-40B4-BE49-F238E27FC236}">
                <a16:creationId xmlns:a16="http://schemas.microsoft.com/office/drawing/2014/main" id="{6A337793-7D46-3D44-E359-A8D6708523E7}"/>
              </a:ext>
            </a:extLst>
          </p:cNvPr>
          <p:cNvSpPr txBox="1"/>
          <p:nvPr/>
        </p:nvSpPr>
        <p:spPr>
          <a:xfrm>
            <a:off x="3243912" y="1088071"/>
            <a:ext cx="7186612"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Gephart et al. 2021:  </a:t>
            </a:r>
            <a:r>
              <a:rPr lang="en-US" sz="1800" dirty="0">
                <a:latin typeface="Calibri" panose="020F0502020204030204" pitchFamily="34" charset="0"/>
                <a:cs typeface="Calibri" panose="020F0502020204030204" pitchFamily="34" charset="0"/>
                <a:hlinkClick r:id="rId4"/>
              </a:rPr>
              <a:t>https://doi.org/10.1080/23308249.2020.1782342</a:t>
            </a:r>
            <a:endParaRPr lang="en-US" sz="1800" dirty="0">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7722598A-65D6-B238-4CC5-06098731A4D9}"/>
              </a:ext>
            </a:extLst>
          </p:cNvPr>
          <p:cNvSpPr txBox="1"/>
          <p:nvPr/>
        </p:nvSpPr>
        <p:spPr>
          <a:xfrm>
            <a:off x="249381" y="1859492"/>
            <a:ext cx="5270885" cy="5196294"/>
          </a:xfrm>
          <a:prstGeom prst="rect">
            <a:avLst/>
          </a:prstGeom>
          <a:noFill/>
        </p:spPr>
        <p:txBody>
          <a:bodyPr wrap="square" rtlCol="0">
            <a:spAutoFit/>
          </a:bodyPr>
          <a:lstStyle/>
          <a:p>
            <a:pPr marL="26669" indent="0">
              <a:buSzPts val="2800"/>
              <a:buNone/>
            </a:pPr>
            <a:r>
              <a:rPr lang="en-US" sz="2800" b="1" dirty="0">
                <a:latin typeface="Calibri" panose="020F0502020204030204" pitchFamily="34" charset="0"/>
                <a:ea typeface="Calibri" panose="020F0502020204030204" pitchFamily="34" charset="0"/>
                <a:cs typeface="Calibri" panose="020F0502020204030204" pitchFamily="34" charset="0"/>
              </a:rPr>
              <a:t>Local Production and Slow-</a:t>
            </a:r>
            <a:br>
              <a:rPr lang="en-US" sz="2800" b="1" dirty="0">
                <a:latin typeface="Calibri" panose="020F0502020204030204" pitchFamily="34" charset="0"/>
                <a:ea typeface="Calibri" panose="020F0502020204030204" pitchFamily="34" charset="0"/>
                <a:cs typeface="Calibri" panose="020F0502020204030204" pitchFamily="34" charset="0"/>
              </a:rPr>
            </a:br>
            <a:r>
              <a:rPr lang="en-US" sz="2800" b="1" dirty="0">
                <a:latin typeface="Calibri" panose="020F0502020204030204" pitchFamily="34" charset="0"/>
                <a:ea typeface="Calibri" panose="020F0502020204030204" pitchFamily="34" charset="0"/>
                <a:cs typeface="Calibri" panose="020F0502020204030204" pitchFamily="34" charset="0"/>
              </a:rPr>
              <a:t>Growth Economics</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406400" lvl="1" indent="-406400">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Less global production and higher prices</a:t>
            </a:r>
          </a:p>
          <a:p>
            <a:pPr marL="406400" lvl="1" indent="-406400">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Large variety of species globally; limited regional access to variety</a:t>
            </a:r>
          </a:p>
          <a:p>
            <a:pPr marL="406400" lvl="1" indent="-406400">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Sustainable production in local communities</a:t>
            </a:r>
          </a:p>
          <a:p>
            <a:pPr marL="406400" lvl="1" indent="-406400">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Women likely to play a key role in production, which increases access by vulnerable groups</a:t>
            </a:r>
          </a:p>
          <a:p>
            <a:pPr marL="406400" lvl="1" indent="-406400">
              <a:spcBef>
                <a:spcPts val="1000"/>
              </a:spcBef>
              <a:buSzPct val="125000"/>
              <a:buFont typeface="Arial" panose="020B0604020202020204" pitchFamily="34" charset="0"/>
              <a:buChar char="•"/>
            </a:pPr>
            <a:r>
              <a:rPr lang="en-US" sz="2200" dirty="0">
                <a:latin typeface="Calibri" panose="020F0502020204030204" pitchFamily="34" charset="0"/>
                <a:cs typeface="Calibri" panose="020F0502020204030204" pitchFamily="34" charset="0"/>
              </a:rPr>
              <a:t>Fits well in urban settings alongside urban gardens</a:t>
            </a:r>
          </a:p>
          <a:p>
            <a:endParaRPr lang="en-US" dirty="0"/>
          </a:p>
        </p:txBody>
      </p:sp>
      <p:pic>
        <p:nvPicPr>
          <p:cNvPr id="14" name="Picture 13" descr="A graphic depicting the third scenario: Food Sovereignty with the following text:&#10;Sustainable local production by smallholders within local context;&#10;Lower production, higher prices; &#10;Globally, more diverse species&#10;">
            <a:extLst>
              <a:ext uri="{FF2B5EF4-FFF2-40B4-BE49-F238E27FC236}">
                <a16:creationId xmlns:a16="http://schemas.microsoft.com/office/drawing/2014/main" id="{B18B0466-46B2-A7F9-68F8-5EA1F9CE1DED}"/>
              </a:ext>
            </a:extLst>
          </p:cNvPr>
          <p:cNvPicPr>
            <a:picLocks noChangeAspect="1"/>
          </p:cNvPicPr>
          <p:nvPr/>
        </p:nvPicPr>
        <p:blipFill>
          <a:blip r:embed="rId5"/>
          <a:stretch>
            <a:fillRect/>
          </a:stretch>
        </p:blipFill>
        <p:spPr>
          <a:xfrm>
            <a:off x="5377752" y="2188337"/>
            <a:ext cx="6564866" cy="3806973"/>
          </a:xfrm>
          <a:prstGeom prst="rect">
            <a:avLst/>
          </a:prstGeom>
        </p:spPr>
      </p:pic>
    </p:spTree>
    <p:extLst>
      <p:ext uri="{BB962C8B-B14F-4D97-AF65-F5344CB8AC3E}">
        <p14:creationId xmlns:p14="http://schemas.microsoft.com/office/powerpoint/2010/main" val="2021565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8">
          <a:extLst>
            <a:ext uri="{FF2B5EF4-FFF2-40B4-BE49-F238E27FC236}">
              <a16:creationId xmlns:a16="http://schemas.microsoft.com/office/drawing/2014/main" id="{D0F03C0A-9E69-11CB-7FC6-DB544B9E7F0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0AA431-9381-7A85-7434-5249EC80EED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
        <p:nvSpPr>
          <p:cNvPr id="3" name="Title 2">
            <a:extLst>
              <a:ext uri="{FF2B5EF4-FFF2-40B4-BE49-F238E27FC236}">
                <a16:creationId xmlns:a16="http://schemas.microsoft.com/office/drawing/2014/main" id="{7635F6B1-AEE7-1CA3-F598-F46BAA593544}"/>
              </a:ext>
            </a:extLst>
          </p:cNvPr>
          <p:cNvSpPr txBox="1">
            <a:spLocks noGrp="1"/>
          </p:cNvSpPr>
          <p:nvPr>
            <p:ph type="title" idx="4294967295"/>
          </p:nvPr>
        </p:nvSpPr>
        <p:spPr>
          <a:xfrm>
            <a:off x="1731818" y="450032"/>
            <a:ext cx="1021080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600" b="1"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 Blue Internationalism</a:t>
            </a:r>
            <a:endParaRPr kumimoji="0" lang="en-US" sz="36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TextBox 3">
            <a:extLst>
              <a:ext uri="{FF2B5EF4-FFF2-40B4-BE49-F238E27FC236}">
                <a16:creationId xmlns:a16="http://schemas.microsoft.com/office/drawing/2014/main" id="{0DBD9A65-17D3-C0AB-D46C-0C204F25E87B}"/>
              </a:ext>
            </a:extLst>
          </p:cNvPr>
          <p:cNvSpPr txBox="1"/>
          <p:nvPr/>
        </p:nvSpPr>
        <p:spPr>
          <a:xfrm>
            <a:off x="3243912" y="1088071"/>
            <a:ext cx="7186612" cy="369332"/>
          </a:xfrm>
          <a:prstGeom prst="rect">
            <a:avLst/>
          </a:prstGeom>
          <a:noFill/>
        </p:spPr>
        <p:txBody>
          <a:bodyPr wrap="square" rtlCol="0">
            <a:spAutoFit/>
          </a:bodyPr>
          <a:lstStyle/>
          <a:p>
            <a:pPr algn="ctr"/>
            <a:r>
              <a:rPr lang="en-US" sz="1800" dirty="0">
                <a:latin typeface="Calibri" panose="020F0502020204030204" pitchFamily="34" charset="0"/>
                <a:cs typeface="Calibri" panose="020F0502020204030204" pitchFamily="34" charset="0"/>
              </a:rPr>
              <a:t>Gephart et al. 2021:  </a:t>
            </a:r>
            <a:r>
              <a:rPr lang="en-US" sz="1800" dirty="0">
                <a:latin typeface="Calibri" panose="020F0502020204030204" pitchFamily="34" charset="0"/>
                <a:cs typeface="Calibri" panose="020F0502020204030204" pitchFamily="34" charset="0"/>
                <a:hlinkClick r:id="rId4"/>
              </a:rPr>
              <a:t>https://doi.org/10.1080/23308249.2020.1782342</a:t>
            </a:r>
            <a:endParaRPr lang="en-US" sz="1800"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6E95BBCD-39DA-6B5E-47D0-6E34FA35CBA9}"/>
              </a:ext>
            </a:extLst>
          </p:cNvPr>
          <p:cNvSpPr txBox="1"/>
          <p:nvPr/>
        </p:nvSpPr>
        <p:spPr>
          <a:xfrm>
            <a:off x="123159" y="1734402"/>
            <a:ext cx="5258280" cy="5237331"/>
          </a:xfrm>
          <a:prstGeom prst="rect">
            <a:avLst/>
          </a:prstGeom>
          <a:noFill/>
        </p:spPr>
        <p:txBody>
          <a:bodyPr wrap="square" rtlCol="0">
            <a:spAutoFit/>
          </a:bodyPr>
          <a:lstStyle/>
          <a:p>
            <a:pPr marL="26669" indent="0">
              <a:buSzPts val="2800"/>
              <a:buNone/>
            </a:pPr>
            <a:r>
              <a:rPr lang="en-US" sz="2800" b="1" dirty="0">
                <a:latin typeface="Calibri" panose="020F0502020204030204" pitchFamily="34" charset="0"/>
                <a:ea typeface="Calibri" panose="020F0502020204030204" pitchFamily="34" charset="0"/>
                <a:cs typeface="Calibri" panose="020F0502020204030204" pitchFamily="34" charset="0"/>
              </a:rPr>
              <a:t>Global Reach and Slow-Growth Economics</a:t>
            </a:r>
            <a:endParaRPr lang="en-US" sz="2800" dirty="0">
              <a:latin typeface="Calibri" panose="020F0502020204030204" pitchFamily="34" charset="0"/>
              <a:ea typeface="Calibri" panose="020F0502020204030204" pitchFamily="34" charset="0"/>
              <a:cs typeface="Calibri" panose="020F0502020204030204" pitchFamily="34" charset="0"/>
            </a:endParaRPr>
          </a:p>
          <a:p>
            <a:pPr marL="406400" lvl="1" indent="-406400">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Business incentives to produce a diversity of species at a range of price points</a:t>
            </a:r>
          </a:p>
          <a:p>
            <a:pPr marL="406400" lvl="1" indent="-406400">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High level of industry regulation to meet nutrition, economic, and environmental benchmarks</a:t>
            </a:r>
          </a:p>
          <a:p>
            <a:pPr marL="406400" lvl="1" indent="-406400">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Small companies supported by inputs from national and international supply companies produce higher volumes of seafood</a:t>
            </a:r>
          </a:p>
          <a:p>
            <a:pPr marL="406400" lvl="1" indent="-406400">
              <a:spcBef>
                <a:spcPts val="1000"/>
              </a:spcBef>
              <a:buSzPct val="125000"/>
              <a:buFont typeface="Arial" panose="020B0604020202020204" pitchFamily="34" charset="0"/>
              <a:buChar char="•"/>
            </a:pPr>
            <a:r>
              <a:rPr lang="en-US" sz="2100" dirty="0">
                <a:latin typeface="Calibri" panose="020F0502020204030204" pitchFamily="34" charset="0"/>
                <a:cs typeface="Calibri" panose="020F0502020204030204" pitchFamily="34" charset="0"/>
              </a:rPr>
              <a:t>Regulation directs inexpensive seafood to vulnerable populations</a:t>
            </a:r>
          </a:p>
          <a:p>
            <a:endParaRPr lang="en-US" dirty="0"/>
          </a:p>
        </p:txBody>
      </p:sp>
      <p:pic>
        <p:nvPicPr>
          <p:cNvPr id="7" name="Picture 6" descr="A graphic depicting the fourthscenario: Blue Internationalism with the following text:&#10;Focus on high-tech, high volumeproduction within local context;&#10;Strong environmental regulation; &#10;More diverse species, locally and globally &#10;">
            <a:extLst>
              <a:ext uri="{FF2B5EF4-FFF2-40B4-BE49-F238E27FC236}">
                <a16:creationId xmlns:a16="http://schemas.microsoft.com/office/drawing/2014/main" id="{5EC05BB2-462E-EA80-83E5-11E2D21AE415}"/>
              </a:ext>
            </a:extLst>
          </p:cNvPr>
          <p:cNvPicPr>
            <a:picLocks noChangeAspect="1"/>
          </p:cNvPicPr>
          <p:nvPr/>
        </p:nvPicPr>
        <p:blipFill>
          <a:blip r:embed="rId5"/>
          <a:stretch>
            <a:fillRect/>
          </a:stretch>
        </p:blipFill>
        <p:spPr>
          <a:xfrm>
            <a:off x="5381439" y="2095442"/>
            <a:ext cx="6464183" cy="3674487"/>
          </a:xfrm>
          <a:prstGeom prst="rect">
            <a:avLst/>
          </a:prstGeom>
        </p:spPr>
      </p:pic>
    </p:spTree>
    <p:extLst>
      <p:ext uri="{BB962C8B-B14F-4D97-AF65-F5344CB8AC3E}">
        <p14:creationId xmlns:p14="http://schemas.microsoft.com/office/powerpoint/2010/main" val="224030356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1485</Words>
  <Application>Microsoft Macintosh PowerPoint</Application>
  <PresentationFormat>Widescreen</PresentationFormat>
  <Paragraphs>53</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Sustainable Agriculture:  Aquaculture Scenarios  </vt:lpstr>
      <vt:lpstr>Scenarios for Global Aquaculture and Its Role in Human Nutrition</vt:lpstr>
      <vt:lpstr>Aqua-Nationalism</vt:lpstr>
      <vt:lpstr>Aquatic Chicken</vt:lpstr>
      <vt:lpstr>Food Sovereignty</vt:lpstr>
      <vt:lpstr> Blue Internationalism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Sustainable Agriculture:  Aquaculture Scenarios   </dc:title>
  <dc:creator>Heidi CM Scott</dc:creator>
  <cp:lastModifiedBy>Alaina Gallagher</cp:lastModifiedBy>
  <cp:revision>13</cp:revision>
  <dcterms:created xsi:type="dcterms:W3CDTF">2022-09-28T11:57:10Z</dcterms:created>
  <dcterms:modified xsi:type="dcterms:W3CDTF">2026-09-14T20:46:54Z</dcterms:modified>
</cp:coreProperties>
</file>