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74" r:id="rId3"/>
    <p:sldId id="266" r:id="rId4"/>
    <p:sldId id="268" r:id="rId5"/>
    <p:sldId id="269" r:id="rId6"/>
    <p:sldId id="2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05" autoAdjust="0"/>
    <p:restoredTop sz="95858" autoAdjust="0"/>
  </p:normalViewPr>
  <p:slideViewPr>
    <p:cSldViewPr snapToGrid="0" snapToObjects="1">
      <p:cViewPr varScale="1">
        <p:scale>
          <a:sx n="105" d="100"/>
          <a:sy n="105" d="100"/>
        </p:scale>
        <p:origin x="69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21E6E-FE16-9A40-AB2C-836EE77C1262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CB8A7-3D04-284F-AD06-94F2B5597B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77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E505-7CC3-6860-DEF6-A4D2D441B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FBC372-2970-1D7E-F857-E8B293310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D65A4-50CF-3993-2244-0F461D698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21814-73B6-E247-A125-AAD0C0BD6F74}" type="datetime1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471F-A42F-FD90-79AC-D2FC56ED4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BF0F6-9680-E312-9D3B-D61DD56BF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41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B1F5-D793-CF20-3E1D-CD32532A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A74D5-8EA1-AA84-A68C-0A0D818A8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3708D7-0661-94EC-D920-1572085A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49CE3-5938-A846-9221-39148D6184C7}" type="datetime1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7CA1-EC4E-6503-348A-898C521C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B036-2728-6609-B995-7371B7BC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9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0D07-DAB4-2ACB-4991-BAC9F9C2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27871-F450-D289-0FD0-03367677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40FC0-F908-BC21-3363-384669E6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854F6-5640-FE4E-A5A0-2B3702EC4545}" type="datetime1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5EB7A-DA01-63C3-20E1-30EC499BA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BB5F2-1751-41A4-DA97-D2383C5E7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57C4-096E-0AC2-8F88-F03AEA2FB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EF170-3775-1624-4F11-C60C3EB9C6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B76AD-3C14-A3E5-CB22-D2FD02BBC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B4A12-4283-B58C-C9D4-DCD7BE16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021F-57FC-CB41-B070-E237181AF3A0}" type="datetime1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642D3B-0FA6-90E7-9A5F-579082C3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2299C-E0F5-8136-303F-99A82A5F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92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AEB9-0BBB-C2C4-14A1-74497A05C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DD4D1-B7EF-6EA9-9C22-0C6F75137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82041-0EBD-A7B8-1959-669601009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98B0E3-8323-B84B-1D31-6C1D0853A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E90006-8313-0A2B-150F-4C156D966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10A33A-9D97-FF11-4F5D-F501C599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0EDB-E9C6-C64F-9FA8-C75EFCBFA1DA}" type="datetime1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D3499-E618-6482-52FF-8B092364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070E96-B6FE-19FD-4C27-79219E19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2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EF522-9F8B-A762-3638-D73B0921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801B24-09F8-AD6D-31C2-84C1BE6B9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52D58-8A9D-6343-9552-AFE7C0FA253B}" type="datetime1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1ACE7-82EB-D869-1369-5DE7292C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BE9D3-05ED-1A8D-7534-0AC2F3FE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91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E9FA50-6BBA-5A73-164F-F7C2DF18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6B899-C999-6D45-B0CA-642239F1843B}" type="datetime1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19ACF-55DB-23D9-8657-74E9F7C2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1CA59-F36B-06B9-D290-0DBEC7BE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06B3-EC05-77D0-0BB7-A4909A9A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C816C-BFD5-A785-7B36-276BC46AB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DA37B-505B-C2FD-5CDB-C7D8D4085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A421A-28A3-9A17-4A61-7A2A9214C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F4C6-A235-114B-8A8B-750AB4DB3249}" type="datetime1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F576C-0BCD-B3D7-CF34-5ECAF6A0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44FFF-1157-293C-A830-A1C55A70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1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4FDB-ECE7-CADF-CC03-2779085C9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A8F69A-EC6F-7AE7-20BE-0EFC328AC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F0A42-D5EF-D3A5-95CA-B9B19F97D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8DFCD-A879-2667-EF62-94FE3D6B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2133F-8DE8-7241-86CD-FC661D3A3D72}" type="datetime1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12AA17-CCEE-4923-1ED0-47F718B18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815644-73F1-A0D9-2C0A-AEE64D9B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0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1E1-1222-6942-20C7-DB27834C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5499D3-8E38-B604-27F3-9FD4E8A26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810BF-7742-4860-FFF2-4B7B36DB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79F8-54D7-3248-B55A-56DBC039385F}" type="datetime1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683B3-FEE1-E886-7B4B-61D155F5B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E1AF-6BC2-13F7-A806-1B077EED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0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D038B-1D48-A1F6-3210-0DAA323FE1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D5CF6-4271-6592-B214-14DFAA63D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D4DE9-1CA1-4F14-33C5-A768B0E31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FA7F0-A6EE-BF4C-B90F-9130F523F16F}" type="datetime1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62EF3-8636-20CB-32CA-D0F636F3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C1E35-F84C-3D8D-F869-038837994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27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41C8AE-5668-EEB0-62F5-1240A10CE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14F34-7FB9-984C-C44C-1BFCD2C85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B6A6-A9F2-B34E-A5BC-BB1A5F388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4D9B-9F95-3A4A-B1F9-9E6F88F09312}" type="datetime1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EA822-3B54-FA95-612F-10D035B50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556C3-201C-5B46-6E24-9E769E767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227B3-BD4B-B146-9DD9-5D91D71F0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3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iVaZ7qkku4?feature=oembed" TargetMode="External"/><Relationship Id="rId5" Type="http://schemas.openxmlformats.org/officeDocument/2006/relationships/hyperlink" Target="http://www.youtube.com/watch?v=3iVaZ7qkku4&amp;t=69s" TargetMode="Externa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SESYNC Logo - the letters SESYNC under a green arch">
            <a:extLst>
              <a:ext uri="{FF2B5EF4-FFF2-40B4-BE49-F238E27FC236}">
                <a16:creationId xmlns:a16="http://schemas.microsoft.com/office/drawing/2014/main" id="{7AF539DA-A600-619A-D3DD-CC7659DDF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723" y="539346"/>
            <a:ext cx="3421356" cy="12487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51EE67-DF32-3A01-7F6E-D3371B19F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23783"/>
            <a:ext cx="10640754" cy="775845"/>
          </a:xfrm>
        </p:spPr>
        <p:txBody>
          <a:bodyPr anchor="b"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Qualitative Methods for Actionable Sustainability Science:</a:t>
            </a:r>
            <a:br>
              <a:rPr lang="en-US" b="1" dirty="0"/>
            </a:b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Appreciative Inquiries and Learning Journeys 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630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56227B3-BD4B-B146-9DD9-5D91D71F00EA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10" name="Picture 9" descr="a screenshot of the &quot;Seeds of Anthropocenes&quot; website homepage featuring many wind turbines along a body of water">
            <a:extLst>
              <a:ext uri="{FF2B5EF4-FFF2-40B4-BE49-F238E27FC236}">
                <a16:creationId xmlns:a16="http://schemas.microsoft.com/office/drawing/2014/main" id="{789820CB-C78D-A8EB-1491-5807EF96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225"/>
            <a:ext cx="9667875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96110F-B1A3-C92E-3D1A-43F10063D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3552" y="0"/>
            <a:ext cx="5108448" cy="6858000"/>
          </a:xfrm>
          <a:prstGeom prst="rect">
            <a:avLst/>
          </a:prstGeom>
          <a:gradFill flip="none" rotWithShape="1">
            <a:gsLst>
              <a:gs pos="15000">
                <a:srgbClr val="FFFFFF">
                  <a:alpha val="30000"/>
                </a:srgbClr>
              </a:gs>
              <a:gs pos="31000">
                <a:srgbClr val="FFFFFF">
                  <a:alpha val="72000"/>
                </a:srgbClr>
              </a:gs>
              <a:gs pos="0">
                <a:schemeClr val="bg1">
                  <a:alpha val="0"/>
                </a:schemeClr>
              </a:gs>
              <a:gs pos="41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2329C1D-41A9-ADF6-DA7D-BB674FA2B7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47390" y="2512734"/>
            <a:ext cx="3144610" cy="2122206"/>
          </a:xfrm>
          <a:custGeom>
            <a:avLst/>
            <a:gdLst>
              <a:gd name="connsiteX0" fmla="*/ 0 w 2279904"/>
              <a:gd name="connsiteY0" fmla="*/ 0 h 2062103"/>
              <a:gd name="connsiteX1" fmla="*/ 615574 w 2279904"/>
              <a:gd name="connsiteY1" fmla="*/ 0 h 2062103"/>
              <a:gd name="connsiteX2" fmla="*/ 1208349 w 2279904"/>
              <a:gd name="connsiteY2" fmla="*/ 0 h 2062103"/>
              <a:gd name="connsiteX3" fmla="*/ 2279904 w 2279904"/>
              <a:gd name="connsiteY3" fmla="*/ 0 h 2062103"/>
              <a:gd name="connsiteX4" fmla="*/ 2279904 w 2279904"/>
              <a:gd name="connsiteY4" fmla="*/ 625505 h 2062103"/>
              <a:gd name="connsiteX5" fmla="*/ 2279904 w 2279904"/>
              <a:gd name="connsiteY5" fmla="*/ 1354114 h 2062103"/>
              <a:gd name="connsiteX6" fmla="*/ 2279904 w 2279904"/>
              <a:gd name="connsiteY6" fmla="*/ 2062103 h 2062103"/>
              <a:gd name="connsiteX7" fmla="*/ 1755526 w 2279904"/>
              <a:gd name="connsiteY7" fmla="*/ 2062103 h 2062103"/>
              <a:gd name="connsiteX8" fmla="*/ 1208349 w 2279904"/>
              <a:gd name="connsiteY8" fmla="*/ 2062103 h 2062103"/>
              <a:gd name="connsiteX9" fmla="*/ 706770 w 2279904"/>
              <a:gd name="connsiteY9" fmla="*/ 2062103 h 2062103"/>
              <a:gd name="connsiteX10" fmla="*/ 0 w 2279904"/>
              <a:gd name="connsiteY10" fmla="*/ 2062103 h 2062103"/>
              <a:gd name="connsiteX11" fmla="*/ 0 w 2279904"/>
              <a:gd name="connsiteY11" fmla="*/ 1354114 h 2062103"/>
              <a:gd name="connsiteX12" fmla="*/ 0 w 2279904"/>
              <a:gd name="connsiteY12" fmla="*/ 728610 h 2062103"/>
              <a:gd name="connsiteX13" fmla="*/ 0 w 2279904"/>
              <a:gd name="connsiteY13" fmla="*/ 0 h 206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79904" h="2062103" fill="none" extrusionOk="0">
                <a:moveTo>
                  <a:pt x="0" y="0"/>
                </a:moveTo>
                <a:cubicBezTo>
                  <a:pt x="257099" y="14147"/>
                  <a:pt x="420129" y="9327"/>
                  <a:pt x="615574" y="0"/>
                </a:cubicBezTo>
                <a:cubicBezTo>
                  <a:pt x="811019" y="-9327"/>
                  <a:pt x="994770" y="-6435"/>
                  <a:pt x="1208349" y="0"/>
                </a:cubicBezTo>
                <a:cubicBezTo>
                  <a:pt x="1421928" y="6435"/>
                  <a:pt x="1756067" y="-53444"/>
                  <a:pt x="2279904" y="0"/>
                </a:cubicBezTo>
                <a:cubicBezTo>
                  <a:pt x="2303663" y="296809"/>
                  <a:pt x="2285113" y="474482"/>
                  <a:pt x="2279904" y="625505"/>
                </a:cubicBezTo>
                <a:cubicBezTo>
                  <a:pt x="2274695" y="776529"/>
                  <a:pt x="2275930" y="1037186"/>
                  <a:pt x="2279904" y="1354114"/>
                </a:cubicBezTo>
                <a:cubicBezTo>
                  <a:pt x="2283878" y="1671042"/>
                  <a:pt x="2264596" y="1737931"/>
                  <a:pt x="2279904" y="2062103"/>
                </a:cubicBezTo>
                <a:cubicBezTo>
                  <a:pt x="2149973" y="2085228"/>
                  <a:pt x="1989816" y="2060538"/>
                  <a:pt x="1755526" y="2062103"/>
                </a:cubicBezTo>
                <a:cubicBezTo>
                  <a:pt x="1521236" y="2063668"/>
                  <a:pt x="1373313" y="2036325"/>
                  <a:pt x="1208349" y="2062103"/>
                </a:cubicBezTo>
                <a:cubicBezTo>
                  <a:pt x="1043385" y="2087881"/>
                  <a:pt x="863112" y="2047553"/>
                  <a:pt x="706770" y="2062103"/>
                </a:cubicBezTo>
                <a:cubicBezTo>
                  <a:pt x="550428" y="2076653"/>
                  <a:pt x="203378" y="2075819"/>
                  <a:pt x="0" y="2062103"/>
                </a:cubicBezTo>
                <a:cubicBezTo>
                  <a:pt x="2464" y="1854614"/>
                  <a:pt x="12192" y="1578715"/>
                  <a:pt x="0" y="1354114"/>
                </a:cubicBezTo>
                <a:cubicBezTo>
                  <a:pt x="-12192" y="1129513"/>
                  <a:pt x="-26927" y="906511"/>
                  <a:pt x="0" y="728610"/>
                </a:cubicBezTo>
                <a:cubicBezTo>
                  <a:pt x="26927" y="550709"/>
                  <a:pt x="-1777" y="179257"/>
                  <a:pt x="0" y="0"/>
                </a:cubicBezTo>
                <a:close/>
              </a:path>
              <a:path w="2279904" h="2062103" stroke="0" extrusionOk="0">
                <a:moveTo>
                  <a:pt x="0" y="0"/>
                </a:moveTo>
                <a:cubicBezTo>
                  <a:pt x="122766" y="-13450"/>
                  <a:pt x="388483" y="14886"/>
                  <a:pt x="547177" y="0"/>
                </a:cubicBezTo>
                <a:cubicBezTo>
                  <a:pt x="705871" y="-14886"/>
                  <a:pt x="914166" y="-8440"/>
                  <a:pt x="1048756" y="0"/>
                </a:cubicBezTo>
                <a:cubicBezTo>
                  <a:pt x="1183346" y="8440"/>
                  <a:pt x="1500461" y="-22525"/>
                  <a:pt x="1664330" y="0"/>
                </a:cubicBezTo>
                <a:cubicBezTo>
                  <a:pt x="1828199" y="22525"/>
                  <a:pt x="2005661" y="9604"/>
                  <a:pt x="2279904" y="0"/>
                </a:cubicBezTo>
                <a:cubicBezTo>
                  <a:pt x="2282224" y="182709"/>
                  <a:pt x="2272057" y="416242"/>
                  <a:pt x="2279904" y="666747"/>
                </a:cubicBezTo>
                <a:cubicBezTo>
                  <a:pt x="2287751" y="917252"/>
                  <a:pt x="2278899" y="1006867"/>
                  <a:pt x="2279904" y="1312872"/>
                </a:cubicBezTo>
                <a:cubicBezTo>
                  <a:pt x="2280909" y="1618877"/>
                  <a:pt x="2282670" y="1803654"/>
                  <a:pt x="2279904" y="2062103"/>
                </a:cubicBezTo>
                <a:cubicBezTo>
                  <a:pt x="2162741" y="2049665"/>
                  <a:pt x="1840856" y="2044305"/>
                  <a:pt x="1709928" y="2062103"/>
                </a:cubicBezTo>
                <a:cubicBezTo>
                  <a:pt x="1579000" y="2079901"/>
                  <a:pt x="1408352" y="2062052"/>
                  <a:pt x="1208349" y="2062103"/>
                </a:cubicBezTo>
                <a:cubicBezTo>
                  <a:pt x="1008346" y="2062154"/>
                  <a:pt x="839418" y="2060165"/>
                  <a:pt x="638373" y="2062103"/>
                </a:cubicBezTo>
                <a:cubicBezTo>
                  <a:pt x="437328" y="2064041"/>
                  <a:pt x="260697" y="2040058"/>
                  <a:pt x="0" y="2062103"/>
                </a:cubicBezTo>
                <a:cubicBezTo>
                  <a:pt x="427" y="1735801"/>
                  <a:pt x="1030" y="1651498"/>
                  <a:pt x="0" y="1395356"/>
                </a:cubicBezTo>
                <a:cubicBezTo>
                  <a:pt x="-1030" y="1139214"/>
                  <a:pt x="-28590" y="909337"/>
                  <a:pt x="0" y="728610"/>
                </a:cubicBezTo>
                <a:cubicBezTo>
                  <a:pt x="28590" y="547883"/>
                  <a:pt x="-30143" y="213054"/>
                  <a:pt x="0" y="0"/>
                </a:cubicBezTo>
                <a:close/>
              </a:path>
            </a:pathLst>
          </a:cu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Seeds of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Anthropocenes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06091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23F4FE-FBD7-E0B6-CB9C-2742EEBE4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Depicts several wind turbines in the background with a field full of solar panels in the foreground.&#10;">
            <a:extLst>
              <a:ext uri="{FF2B5EF4-FFF2-40B4-BE49-F238E27FC236}">
                <a16:creationId xmlns:a16="http://schemas.microsoft.com/office/drawing/2014/main" id="{08319D55-3201-C49E-9C56-B199EB33C1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23" b="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91625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341" y="1363124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Good Seeds?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A22B6F-4F4B-0EC5-9A49-8435DF753FA0}"/>
              </a:ext>
            </a:extLst>
          </p:cNvPr>
          <p:cNvSpPr txBox="1"/>
          <p:nvPr/>
        </p:nvSpPr>
        <p:spPr>
          <a:xfrm>
            <a:off x="431821" y="2724587"/>
            <a:ext cx="482917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9250" indent="-34925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  <a:tabLst>
                <a:tab pos="277813" algn="l"/>
              </a:tabLst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 seeds are stories or initiatives—proposed or already in existence—that suggest a more sustainable future </a:t>
            </a:r>
            <a:r>
              <a:rPr lang="en-US" sz="22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are not currently dominant in our world</a:t>
            </a:r>
            <a:r>
              <a:rPr lang="en-US" sz="2000" i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9250" indent="-349250">
              <a:buSzPct val="120000"/>
              <a:buFont typeface="Arial" panose="020B0604020202020204" pitchFamily="34" charset="0"/>
              <a:buChar char="•"/>
              <a:tabLst>
                <a:tab pos="277813" algn="l"/>
              </a:tabLst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can be social, technological, economic, or ecological ways of thinking or doing, or case studies, that can contribute to creating a Good Anthropocene.</a:t>
            </a:r>
          </a:p>
        </p:txBody>
      </p:sp>
    </p:spTree>
    <p:extLst>
      <p:ext uri="{BB962C8B-B14F-4D97-AF65-F5344CB8AC3E}">
        <p14:creationId xmlns:p14="http://schemas.microsoft.com/office/powerpoint/2010/main" val="3838953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989" y="365125"/>
            <a:ext cx="9220200" cy="128111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Explanation &amp; Example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EC4DE7-15FC-9FA1-07CE-1963A2C8CA9F}"/>
              </a:ext>
            </a:extLst>
          </p:cNvPr>
          <p:cNvSpPr txBox="1"/>
          <p:nvPr/>
        </p:nvSpPr>
        <p:spPr>
          <a:xfrm>
            <a:off x="1927689" y="1438275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video below, Dr. Elena Bennet, of McGill University, provides an explanation and example of initiatives that contribute to a better Anthropocene.</a:t>
            </a:r>
          </a:p>
        </p:txBody>
      </p:sp>
      <p:pic>
        <p:nvPicPr>
          <p:cNvPr id="5" name="Online Media 5" descr="Identifying successful socio ecological initiatives | Elena Bennett">
            <a:hlinkClick r:id="" action="ppaction://media"/>
            <a:extLst>
              <a:ext uri="{FF2B5EF4-FFF2-40B4-BE49-F238E27FC236}">
                <a16:creationId xmlns:a16="http://schemas.microsoft.com/office/drawing/2014/main" id="{C2A5CE05-E546-8307-BDE6-A2A5B1D349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92997" y="2389172"/>
            <a:ext cx="5406006" cy="3054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0B4F32-90E3-217D-A6E6-0CC815B755BF}"/>
              </a:ext>
            </a:extLst>
          </p:cNvPr>
          <p:cNvSpPr txBox="1"/>
          <p:nvPr/>
        </p:nvSpPr>
        <p:spPr>
          <a:xfrm>
            <a:off x="1295400" y="5762625"/>
            <a:ext cx="9319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“Identifying successful socio-ecological initiatives that could produce a better Anthropocene”</a:t>
            </a:r>
            <a:b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www.youtube.com/watch?v=3iVaZ7qkku4&amp;t=69s</a:t>
            </a:r>
            <a:b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28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6375" y="6356350"/>
            <a:ext cx="2743200" cy="365125"/>
          </a:xfrm>
        </p:spPr>
        <p:txBody>
          <a:bodyPr/>
          <a:lstStyle/>
          <a:p>
            <a:fld id="{856227B3-BD4B-B146-9DD9-5D91D71F00EA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863" y="498157"/>
            <a:ext cx="6748185" cy="672274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Appreciative Inquiry?</a:t>
            </a:r>
          </a:p>
        </p:txBody>
      </p:sp>
      <p:pic>
        <p:nvPicPr>
          <p:cNvPr id="5" name="Picture 4" descr="Features a moment in time depicting farmers with their produce in a community garden.">
            <a:extLst>
              <a:ext uri="{FF2B5EF4-FFF2-40B4-BE49-F238E27FC236}">
                <a16:creationId xmlns:a16="http://schemas.microsoft.com/office/drawing/2014/main" id="{65F95D2C-0E3F-ABE0-C3E0-4A759ABB5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48"/>
          <a:stretch>
            <a:fillRect/>
          </a:stretch>
        </p:blipFill>
        <p:spPr>
          <a:xfrm>
            <a:off x="2891790" y="1194816"/>
            <a:ext cx="9262327" cy="56631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FF9A69-E415-2882-BC1C-6EC0F0362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28850" y="1194814"/>
            <a:ext cx="2980900" cy="5663185"/>
          </a:xfrm>
          <a:prstGeom prst="rect">
            <a:avLst/>
          </a:prstGeom>
          <a:gradFill>
            <a:gsLst>
              <a:gs pos="72000">
                <a:srgbClr val="FFFFFF"/>
              </a:gs>
              <a:gs pos="25000">
                <a:srgbClr val="FFFFFF"/>
              </a:gs>
              <a:gs pos="84000">
                <a:schemeClr val="bg1">
                  <a:alpha val="79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D42349-5AB8-687B-4B03-2CEF6E0CADC0}"/>
              </a:ext>
            </a:extLst>
          </p:cNvPr>
          <p:cNvSpPr txBox="1"/>
          <p:nvPr/>
        </p:nvSpPr>
        <p:spPr>
          <a:xfrm>
            <a:off x="182880" y="1801177"/>
            <a:ext cx="466089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3688" indent="-293688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qualitative method that provides an alternative to solving sustainability problems</a:t>
            </a:r>
          </a:p>
          <a:p>
            <a:pPr marL="293688" indent="-293688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actionable scholarly method</a:t>
            </a:r>
          </a:p>
          <a:p>
            <a:pPr marL="293688" indent="-293688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Seeks to identify a good practice or initiative to extend existing community strengths </a:t>
            </a:r>
          </a:p>
          <a:p>
            <a:pPr marL="293688" indent="-293688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Focuses the research process on what works, rather than trying to fix what does not</a:t>
            </a:r>
          </a:p>
          <a:p>
            <a:pPr marL="293688" indent="-293688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collaborative and participatory approach</a:t>
            </a:r>
          </a:p>
          <a:p>
            <a:pPr marL="293688" indent="-293688">
              <a:buSzPct val="120000"/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Relies on discussion, exchange of ideas </a:t>
            </a:r>
          </a:p>
        </p:txBody>
      </p:sp>
    </p:spTree>
    <p:extLst>
      <p:ext uri="{BB962C8B-B14F-4D97-AF65-F5344CB8AC3E}">
        <p14:creationId xmlns:p14="http://schemas.microsoft.com/office/powerpoint/2010/main" val="205883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02FA-5A66-5D0B-1CC8-6FD5645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B3-BD4B-B146-9DD9-5D91D71F00EA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F7C3C-3538-F0BF-3C98-F1479D30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8999" y="522542"/>
            <a:ext cx="6748185" cy="672274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a Learning Journey?</a:t>
            </a:r>
          </a:p>
        </p:txBody>
      </p:sp>
      <p:pic>
        <p:nvPicPr>
          <p:cNvPr id="5" name="Picture 4" descr="Depicts an individual engaged in agricultural work, specifically planting young saplings in a cleared field.">
            <a:extLst>
              <a:ext uri="{FF2B5EF4-FFF2-40B4-BE49-F238E27FC236}">
                <a16:creationId xmlns:a16="http://schemas.microsoft.com/office/drawing/2014/main" id="{65F95D2C-0E3F-ABE0-C3E0-4A759ABB5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34184" y="1283666"/>
            <a:ext cx="9957816" cy="55743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FF9A69-E415-2882-BC1C-6EC0F0362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34184" y="1194816"/>
            <a:ext cx="2743200" cy="5663184"/>
          </a:xfrm>
          <a:prstGeom prst="rect">
            <a:avLst/>
          </a:prstGeom>
          <a:gradFill>
            <a:gsLst>
              <a:gs pos="72000">
                <a:srgbClr val="FFFFFF"/>
              </a:gs>
              <a:gs pos="25000">
                <a:srgbClr val="FFFFFF"/>
              </a:gs>
              <a:gs pos="84000">
                <a:schemeClr val="bg1">
                  <a:alpha val="79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5280FB-5301-D289-AC9B-787693FFA2F5}"/>
              </a:ext>
            </a:extLst>
          </p:cNvPr>
          <p:cNvSpPr txBox="1"/>
          <p:nvPr/>
        </p:nvSpPr>
        <p:spPr>
          <a:xfrm>
            <a:off x="412138" y="1981716"/>
            <a:ext cx="379410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method for producing knowledge and effecting change </a:t>
            </a:r>
          </a:p>
          <a:p>
            <a:pPr marL="457200" indent="-457200"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through group experiences in the real world rather than from behind a desk (e.g., to field sites, farms, museums, etc.)</a:t>
            </a:r>
          </a:p>
          <a:p>
            <a:pPr marL="457200" indent="-457200">
              <a:buSzPct val="120000"/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 through discussions or writing during or after visits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68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A4D730D3-21DF-A649-93AC-8F75A2B9B32F}" vid="{B0AA2598-5C6F-5540-895B-2774E0F757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</TotalTime>
  <Words>265</Words>
  <Application>Microsoft Macintosh PowerPoint</Application>
  <PresentationFormat>Widescreen</PresentationFormat>
  <Paragraphs>24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Qualitative Methods for Actionable Sustainability Science: Appreciative Inquiries and Learning Journeys  </vt:lpstr>
      <vt:lpstr>Seeds of  Good  Anthropocenes  Website</vt:lpstr>
      <vt:lpstr>What Are Good Seeds?</vt:lpstr>
      <vt:lpstr>An Explanation &amp; Example</vt:lpstr>
      <vt:lpstr>What Is Appreciative Inquiry?</vt:lpstr>
      <vt:lpstr>What Is a Learning Journey?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Qualitative Methods for Actionable Sustainability Science:  Appreciative Inquiries and Learning Journeys  </dc:title>
  <dc:creator>Alaina Gallagher</dc:creator>
  <cp:lastModifiedBy>Alaina Gallagher</cp:lastModifiedBy>
  <cp:revision>16</cp:revision>
  <dcterms:created xsi:type="dcterms:W3CDTF">2022-08-09T14:28:47Z</dcterms:created>
  <dcterms:modified xsi:type="dcterms:W3CDTF">2026-08-20T02:30:33Z</dcterms:modified>
</cp:coreProperties>
</file>