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10"/>
  </p:notesMasterIdLst>
  <p:sldIdLst>
    <p:sldId id="256" r:id="rId2"/>
    <p:sldId id="257" r:id="rId3"/>
    <p:sldId id="288" r:id="rId4"/>
    <p:sldId id="286" r:id="rId5"/>
    <p:sldId id="284" r:id="rId6"/>
    <p:sldId id="276" r:id="rId7"/>
    <p:sldId id="281" r:id="rId8"/>
    <p:sldId id="280"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3" roundtripDataSignature="AMtx7mjJybDX31GaanBIaGYQN5EpLpiIF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10D57C-CB20-42B3-69AD-4CA041089145}" name="Alaina Gallagher" initials="AG" userId="S::agalla@umd.edu::f61b52c0-6f18-49ba-a54b-cafdc1ea6cc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68"/>
    <p:restoredTop sz="86445"/>
  </p:normalViewPr>
  <p:slideViewPr>
    <p:cSldViewPr snapToGrid="0" snapToObjects="1">
      <p:cViewPr varScale="1">
        <p:scale>
          <a:sx n="76" d="100"/>
          <a:sy n="76" d="100"/>
        </p:scale>
        <p:origin x="200" y="78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customschemas.google.com/relationships/presentationmetadata" Target="metadata"/><Relationship Id="rId18"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b="1" i="1" dirty="0"/>
              <a:t>Notes for Instructor: </a:t>
            </a:r>
            <a:r>
              <a:rPr lang="en-US" sz="1400" i="0" dirty="0"/>
              <a:t>It’s important to emphasize that ethnography helps Western science avoid past mistakes that might reinscribe abusive histories of colonization, appropriation, and erasure. Ethnography helps outside researchers and policymakers better understand the needs and norms of target communities so that any “aid” or intervention is well-designed to help the local community on its terms. </a:t>
            </a:r>
            <a:endParaRPr sz="1400" dirty="0"/>
          </a:p>
        </p:txBody>
      </p:sp>
      <p:sp>
        <p:nvSpPr>
          <p:cNvPr id="106" name="Google Shape;10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b="1" i="1" dirty="0"/>
              <a:t>Notes for Instructor</a:t>
            </a:r>
            <a:r>
              <a:rPr lang="en-US" sz="1400" i="1" dirty="0"/>
              <a:t>: </a:t>
            </a:r>
            <a:r>
              <a:rPr lang="en-US" sz="1400" i="0" dirty="0"/>
              <a:t>It’s important to emphasize that ethnography helps western science avoid past mistakes that might </a:t>
            </a:r>
            <a:r>
              <a:rPr lang="en-US" sz="1400" i="0" dirty="0" err="1"/>
              <a:t>reinscribe</a:t>
            </a:r>
            <a:r>
              <a:rPr lang="en-US" sz="1400" i="0" dirty="0"/>
              <a:t> abusive histories of colonization, appropriation, and erasure. Ethnography helps outside researchers and policymakers better understand the needs and norms of target communities, so that any “aid” or intervention is well-designed to help the local community on their own terms. </a:t>
            </a:r>
            <a:endParaRPr sz="1400" dirty="0"/>
          </a:p>
        </p:txBody>
      </p:sp>
      <p:sp>
        <p:nvSpPr>
          <p:cNvPr id="106" name="Google Shape;10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1268885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b="1" i="1" dirty="0"/>
              <a:t>Notes for Instructor</a:t>
            </a:r>
            <a:r>
              <a:rPr lang="en-US" sz="1400" b="1" dirty="0"/>
              <a:t>: </a:t>
            </a:r>
            <a:r>
              <a:rPr lang="en-US" sz="1400" dirty="0"/>
              <a:t>Ask students how they think ethnographers should approach these two situations differently: 1) an outside country with a colonial history of resource extraction vs. 2) a domestic community that has long suffered racial and class discrimination. How is the </a:t>
            </a:r>
            <a:r>
              <a:rPr lang="en-US" sz="1400" b="1" i="1" dirty="0"/>
              <a:t>positionality</a:t>
            </a:r>
            <a:r>
              <a:rPr lang="en-US" sz="1400" dirty="0"/>
              <a:t> of the researcher different in these two scenarios? </a:t>
            </a:r>
            <a:endParaRPr sz="1400" dirty="0"/>
          </a:p>
        </p:txBody>
      </p:sp>
      <p:sp>
        <p:nvSpPr>
          <p:cNvPr id="106" name="Google Shape;10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516381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b="1" i="1" dirty="0"/>
              <a:t>Notes for Instructor</a:t>
            </a:r>
            <a:r>
              <a:rPr lang="en-US" sz="1400" b="1" dirty="0"/>
              <a:t>: </a:t>
            </a:r>
            <a:r>
              <a:rPr lang="en-US" sz="1400" dirty="0"/>
              <a:t>Ask students how they think ethnographers should approach these two situations differently: 1) an outside country with a colonial history of resource extraction vs. 2) a domestic community that has long suffered racial and class discrimination. How is the </a:t>
            </a:r>
            <a:r>
              <a:rPr lang="en-US" sz="1400" b="1" i="1" dirty="0"/>
              <a:t>positionality</a:t>
            </a:r>
            <a:r>
              <a:rPr lang="en-US" sz="1400" dirty="0"/>
              <a:t> of the researcher different in these two scenarios? </a:t>
            </a:r>
            <a:endParaRPr sz="1400" dirty="0"/>
          </a:p>
        </p:txBody>
      </p:sp>
      <p:sp>
        <p:nvSpPr>
          <p:cNvPr id="106" name="Google Shape;10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8977638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b="1" i="1" dirty="0"/>
              <a:t>Notes for Instructor</a:t>
            </a:r>
            <a:r>
              <a:rPr lang="en-US" sz="1400" b="1" dirty="0"/>
              <a:t>: </a:t>
            </a:r>
            <a:r>
              <a:rPr lang="en-US" sz="1400" dirty="0"/>
              <a:t>Learners may find it interesting to consider how these guidelines relate to conversations about “consent.” When Western Science desires access to Indigenous lands to conduct research, scientists must ask consent for their inquiry and design their approach around Indigenous practices, priorities, and future benefit. </a:t>
            </a:r>
            <a:endParaRPr sz="1400" dirty="0"/>
          </a:p>
        </p:txBody>
      </p:sp>
      <p:sp>
        <p:nvSpPr>
          <p:cNvPr id="106" name="Google Shape;10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1502741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b="1" i="1" dirty="0"/>
              <a:t>Notes for Instructor</a:t>
            </a:r>
            <a:r>
              <a:rPr lang="en-US" sz="1400" dirty="0"/>
              <a:t>: Learners may find it interesting to consider how these guidelines relate to conversations about “consent.” When Western Science desires access to Indigenous lands to conduct research, scientists must ask consent for their inquiry and design their approach around Indigenous practices, priorities, and future benefit. </a:t>
            </a:r>
            <a:endParaRPr sz="1400" dirty="0"/>
          </a:p>
        </p:txBody>
      </p:sp>
      <p:sp>
        <p:nvSpPr>
          <p:cNvPr id="106" name="Google Shape;10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2814120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b="1" i="1" dirty="0"/>
              <a:t>Notes for Instructor</a:t>
            </a:r>
            <a:r>
              <a:rPr lang="en-US" sz="1400" b="1" dirty="0"/>
              <a:t>: </a:t>
            </a:r>
            <a:r>
              <a:rPr lang="en-US" sz="1400" dirty="0"/>
              <a:t>Learners may find it interesting to consider how guidelines for ethnography relate to conversations about “consent.” When Western Scientists seek access to ethnic lands to conduct research, scientists must ask consent for their inquiry and design their approach around local practices, priorities, and future benefit. </a:t>
            </a:r>
            <a:endParaRPr sz="1400" dirty="0"/>
          </a:p>
        </p:txBody>
      </p:sp>
      <p:sp>
        <p:nvSpPr>
          <p:cNvPr id="106" name="Google Shape;10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330092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creativecommons.org/licenses/by-sa/2.0/deed.en"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creativecommons.org/licenses/by/2.0/deed.en"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pic>
        <p:nvPicPr>
          <p:cNvPr id="23" name="Picture 22" descr="The SESYNC logo—the letters SESYNC under a green arch">
            <a:extLst>
              <a:ext uri="{FF2B5EF4-FFF2-40B4-BE49-F238E27FC236}">
                <a16:creationId xmlns:a16="http://schemas.microsoft.com/office/drawing/2014/main" id="{272E8C02-7995-386A-8236-7DBCD63ECB65}"/>
              </a:ext>
            </a:extLst>
          </p:cNvPr>
          <p:cNvPicPr>
            <a:picLocks noChangeAspect="1"/>
          </p:cNvPicPr>
          <p:nvPr/>
        </p:nvPicPr>
        <p:blipFill>
          <a:blip r:embed="rId3"/>
          <a:stretch>
            <a:fillRect/>
          </a:stretch>
        </p:blipFill>
        <p:spPr>
          <a:xfrm>
            <a:off x="611378" y="345298"/>
            <a:ext cx="3416300" cy="1257300"/>
          </a:xfrm>
          <a:prstGeom prst="rect">
            <a:avLst/>
          </a:prstGeom>
        </p:spPr>
      </p:pic>
      <p:sp>
        <p:nvSpPr>
          <p:cNvPr id="14" name="Title 13">
            <a:extLst>
              <a:ext uri="{FF2B5EF4-FFF2-40B4-BE49-F238E27FC236}">
                <a16:creationId xmlns:a16="http://schemas.microsoft.com/office/drawing/2014/main" id="{D46A60E1-60DC-01EB-1137-226F0A942D74}"/>
              </a:ext>
              <a:ext uri="{C183D7F6-B498-43B3-948B-1728B52AA6E4}">
                <adec:decorative xmlns:adec="http://schemas.microsoft.com/office/drawing/2017/decorative" val="0"/>
              </a:ext>
            </a:extLst>
          </p:cNvPr>
          <p:cNvSpPr>
            <a:spLocks noGrp="1"/>
          </p:cNvSpPr>
          <p:nvPr>
            <p:ph type="ctrTitle"/>
          </p:nvPr>
        </p:nvSpPr>
        <p:spPr>
          <a:xfrm>
            <a:off x="402723" y="2496312"/>
            <a:ext cx="4300728" cy="1734714"/>
          </a:xfrm>
        </p:spPr>
        <p:txBody>
          <a:bodyPr>
            <a:normAutofit/>
          </a:bodyPr>
          <a:lstStyle/>
          <a:p>
            <a:r>
              <a:rPr lang="en-US" sz="5400" b="1" dirty="0"/>
              <a:t>Ethnographic Methods</a:t>
            </a:r>
          </a:p>
        </p:txBody>
      </p:sp>
      <p:pic>
        <p:nvPicPr>
          <p:cNvPr id="25" name="Picture 24" descr="Three Tanzanian farmers sitting on the ground.">
            <a:extLst>
              <a:ext uri="{FF2B5EF4-FFF2-40B4-BE49-F238E27FC236}">
                <a16:creationId xmlns:a16="http://schemas.microsoft.com/office/drawing/2014/main" id="{C1D2BAE7-4AF2-1D8A-5CCF-F4EC82AE6A8A}"/>
              </a:ext>
            </a:extLst>
          </p:cNvPr>
          <p:cNvPicPr>
            <a:picLocks noChangeAspect="1"/>
          </p:cNvPicPr>
          <p:nvPr/>
        </p:nvPicPr>
        <p:blipFill>
          <a:blip r:embed="rId4"/>
          <a:stretch>
            <a:fillRect/>
          </a:stretch>
        </p:blipFill>
        <p:spPr>
          <a:xfrm>
            <a:off x="4898973" y="1271934"/>
            <a:ext cx="6908800" cy="4483100"/>
          </a:xfrm>
          <a:prstGeom prst="rect">
            <a:avLst/>
          </a:prstGeom>
        </p:spPr>
      </p:pic>
      <p:sp>
        <p:nvSpPr>
          <p:cNvPr id="2" name="TextBox 1">
            <a:extLst>
              <a:ext uri="{FF2B5EF4-FFF2-40B4-BE49-F238E27FC236}">
                <a16:creationId xmlns:a16="http://schemas.microsoft.com/office/drawing/2014/main" id="{D9A71184-5CB6-C344-8DB6-60D7CABB952D}"/>
              </a:ext>
            </a:extLst>
          </p:cNvPr>
          <p:cNvSpPr txBox="1"/>
          <p:nvPr/>
        </p:nvSpPr>
        <p:spPr>
          <a:xfrm>
            <a:off x="4990879" y="5869302"/>
            <a:ext cx="6460278" cy="830997"/>
          </a:xfrm>
          <a:prstGeom prst="rect">
            <a:avLst/>
          </a:prstGeom>
          <a:noFill/>
        </p:spPr>
        <p:txBody>
          <a:bodyPr wrap="square" rtlCol="0">
            <a:spAutoFit/>
          </a:bodyPr>
          <a:lstStyle/>
          <a:p>
            <a:pPr algn="ctr"/>
            <a:r>
              <a:rPr lang="en-US" sz="1600" i="1" dirty="0">
                <a:latin typeface="Calibri" panose="020F0502020204030204" pitchFamily="34" charset="0"/>
                <a:cs typeface="Calibri" panose="020F0502020204030204" pitchFamily="34" charset="0"/>
              </a:rPr>
              <a:t>These co-op farmers in rural Tanzania share with international aid workers the challenges they have encountered with soil fertility, pests, and market rates for their produce. Photo by Heidi Scott.</a:t>
            </a:r>
          </a:p>
        </p:txBody>
      </p:sp>
      <p:grpSp>
        <p:nvGrpSpPr>
          <p:cNvPr id="91" name="Google Shape;91;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2" name="Google Shape;92;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97" name="Google Shape;97;p1">
            <a:extLst>
              <a:ext uri="{C183D7F6-B498-43B3-948B-1728B52AA6E4}">
                <adec:decorative xmlns:adec="http://schemas.microsoft.com/office/drawing/2017/decorative" val="1"/>
              </a:ext>
            </a:extLst>
          </p:cNvPr>
          <p:cNvGrpSpPr/>
          <p:nvPr/>
        </p:nvGrpSpPr>
        <p:grpSpPr>
          <a:xfrm rot="10800000" flipH="1">
            <a:off x="-15197" y="4652070"/>
            <a:ext cx="3393321" cy="2205929"/>
            <a:chOff x="-17200" y="-1"/>
            <a:chExt cx="3849776" cy="2876136"/>
          </a:xfrm>
        </p:grpSpPr>
        <p:sp>
          <p:nvSpPr>
            <p:cNvPr id="98" name="Google Shape;98;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9" name="Google Shape;99;p1"/>
            <p:cNvSpPr/>
            <p:nvPr/>
          </p:nvSpPr>
          <p:spPr>
            <a:xfrm>
              <a:off x="-17200" y="3"/>
              <a:ext cx="3815424" cy="25781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a:off x="305" y="-1"/>
              <a:ext cx="3832271"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DE3B9E0B-85AB-0CA2-75BE-FC75CAB95EEC}"/>
              </a:ext>
            </a:extLst>
          </p:cNvPr>
          <p:cNvSpPr>
            <a:spLocks noGrp="1"/>
          </p:cNvSpPr>
          <p:nvPr>
            <p:ph type="sldNum" idx="12"/>
          </p:nvPr>
        </p:nvSpPr>
        <p:spPr>
          <a:xfrm>
            <a:off x="8924081" y="6446139"/>
            <a:ext cx="2743200" cy="365125"/>
          </a:xfrm>
        </p:spPr>
        <p:txBody>
          <a:bodyPr/>
          <a:lstStyle/>
          <a:p>
            <a:pPr marL="0" lvl="0" indent="0" algn="r" rtl="0">
              <a:spcBef>
                <a:spcPts val="0"/>
              </a:spcBef>
              <a:spcAft>
                <a:spcPts val="0"/>
              </a:spcAft>
              <a:buNone/>
            </a:pPr>
            <a:fld id="{00000000-1234-1234-1234-123412341234}" type="slidenum">
              <a:rPr lang="en-US" smtClean="0"/>
              <a:t>1</a:t>
            </a:fld>
            <a:endParaRPr lang="en-US" dirty="0"/>
          </a:p>
        </p:txBody>
      </p:sp>
      <p:sp>
        <p:nvSpPr>
          <p:cNvPr id="8" name="Title 7">
            <a:extLst>
              <a:ext uri="{FF2B5EF4-FFF2-40B4-BE49-F238E27FC236}">
                <a16:creationId xmlns:a16="http://schemas.microsoft.com/office/drawing/2014/main" id="{57148BB3-314E-82B5-078D-FF5BAED270CE}"/>
              </a:ext>
            </a:extLst>
          </p:cNvPr>
          <p:cNvSpPr>
            <a:spLocks noGrp="1"/>
          </p:cNvSpPr>
          <p:nvPr>
            <p:ph type="title"/>
          </p:nvPr>
        </p:nvSpPr>
        <p:spPr/>
        <p:txBody>
          <a:bodyPr>
            <a:normAutofit/>
          </a:bodyPr>
          <a:lstStyle/>
          <a:p>
            <a:pPr algn="ctr"/>
            <a:r>
              <a:rPr lang="en-US" sz="3600" b="1" dirty="0">
                <a:solidFill>
                  <a:srgbClr val="000000"/>
                </a:solidFill>
                <a:latin typeface="Calibri" panose="020F0502020204030204" pitchFamily="34" charset="0"/>
                <a:cs typeface="Calibri" panose="020F0502020204030204" pitchFamily="34" charset="0"/>
                <a:sym typeface="Arial"/>
              </a:rPr>
              <a:t>What Is Ethnography? </a:t>
            </a:r>
            <a:endParaRPr lang="en-US" sz="36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1ABB96C3-4841-1C4C-A28A-1424F6D58CB7}"/>
              </a:ext>
            </a:extLst>
          </p:cNvPr>
          <p:cNvSpPr txBox="1"/>
          <p:nvPr/>
        </p:nvSpPr>
        <p:spPr>
          <a:xfrm>
            <a:off x="1400889" y="1516083"/>
            <a:ext cx="10266391" cy="2800767"/>
          </a:xfrm>
          <a:prstGeom prst="rect">
            <a:avLst/>
          </a:prstGeom>
          <a:noFill/>
        </p:spPr>
        <p:txBody>
          <a:bodyPr wrap="square" rtlCol="0">
            <a:spAutoFit/>
          </a:bodyPr>
          <a:lstStyle/>
          <a:p>
            <a:pPr marL="342900" indent="-342900">
              <a:buSzPct val="125000"/>
              <a:buFont typeface="Arial" panose="020B0604020202020204" pitchFamily="34" charset="0"/>
              <a:buChar char="•"/>
            </a:pPr>
            <a:r>
              <a:rPr lang="en-US" sz="2600" dirty="0">
                <a:latin typeface="Calibri" panose="020F0502020204030204" pitchFamily="34" charset="0"/>
                <a:cs typeface="Calibri" panose="020F0502020204030204" pitchFamily="34" charset="0"/>
              </a:rPr>
              <a:t>Ethnography is the scientific study of </a:t>
            </a:r>
            <a:r>
              <a:rPr lang="en-US" sz="2600" b="1" dirty="0">
                <a:latin typeface="Calibri" panose="020F0502020204030204" pitchFamily="34" charset="0"/>
                <a:cs typeface="Calibri" panose="020F0502020204030204" pitchFamily="34" charset="0"/>
              </a:rPr>
              <a:t>norms</a:t>
            </a:r>
            <a:r>
              <a:rPr lang="en-US" sz="2600" dirty="0">
                <a:latin typeface="Calibri" panose="020F0502020204030204" pitchFamily="34" charset="0"/>
                <a:cs typeface="Calibri" panose="020F0502020204030204" pitchFamily="34" charset="0"/>
              </a:rPr>
              <a:t> and </a:t>
            </a:r>
            <a:r>
              <a:rPr lang="en-US" sz="2600" b="1" dirty="0">
                <a:latin typeface="Calibri" panose="020F0502020204030204" pitchFamily="34" charset="0"/>
                <a:cs typeface="Calibri" panose="020F0502020204030204" pitchFamily="34" charset="0"/>
              </a:rPr>
              <a:t>customs</a:t>
            </a:r>
            <a:r>
              <a:rPr lang="en-US" sz="2600" dirty="0">
                <a:latin typeface="Calibri" panose="020F0502020204030204" pitchFamily="34" charset="0"/>
                <a:cs typeface="Calibri" panose="020F0502020204030204" pitchFamily="34" charset="0"/>
              </a:rPr>
              <a:t> within a specific culture. </a:t>
            </a:r>
          </a:p>
          <a:p>
            <a:pPr marL="342900" indent="-342900">
              <a:buFont typeface="Arial" panose="020B0604020202020204" pitchFamily="34" charset="0"/>
              <a:buChar char="•"/>
            </a:pPr>
            <a:endParaRPr lang="en-US" sz="2600" dirty="0">
              <a:latin typeface="Calibri" panose="020F0502020204030204" pitchFamily="34" charset="0"/>
              <a:cs typeface="Calibri" panose="020F0502020204030204" pitchFamily="34" charset="0"/>
            </a:endParaRPr>
          </a:p>
          <a:p>
            <a:pPr marL="342900" indent="-342900">
              <a:buSzPct val="125000"/>
              <a:buFont typeface="Arial" panose="020B0604020202020204" pitchFamily="34" charset="0"/>
              <a:buChar char="•"/>
            </a:pPr>
            <a:r>
              <a:rPr lang="en-US" sz="2600" dirty="0">
                <a:latin typeface="Calibri" panose="020F0502020204030204" pitchFamily="34" charset="0"/>
                <a:cs typeface="Calibri" panose="020F0502020204030204" pitchFamily="34" charset="0"/>
              </a:rPr>
              <a:t>Ethnographic methods help socio-environmental (S-E) researchers better understand how </a:t>
            </a:r>
            <a:r>
              <a:rPr lang="en-US" sz="2600" b="1" dirty="0">
                <a:latin typeface="Calibri" panose="020F0502020204030204" pitchFamily="34" charset="0"/>
                <a:cs typeface="Calibri" panose="020F0502020204030204" pitchFamily="34" charset="0"/>
              </a:rPr>
              <a:t>culture</a:t>
            </a:r>
            <a:r>
              <a:rPr lang="en-US" sz="2600" dirty="0">
                <a:latin typeface="Calibri" panose="020F0502020204030204" pitchFamily="34" charset="0"/>
                <a:cs typeface="Calibri" panose="020F0502020204030204" pitchFamily="34" charset="0"/>
              </a:rPr>
              <a:t> affects </a:t>
            </a:r>
            <a:r>
              <a:rPr lang="en-US" sz="2600" b="1" dirty="0">
                <a:latin typeface="Calibri" panose="020F0502020204030204" pitchFamily="34" charset="0"/>
                <a:cs typeface="Calibri" panose="020F0502020204030204" pitchFamily="34" charset="0"/>
              </a:rPr>
              <a:t>environmental perceptions, values, and impacts</a:t>
            </a:r>
            <a:r>
              <a:rPr lang="en-US" sz="2600" dirty="0">
                <a:latin typeface="Calibri" panose="020F0502020204030204" pitchFamily="34" charset="0"/>
                <a:cs typeface="Calibri" panose="020F0502020204030204" pitchFamily="34" charset="0"/>
              </a:rPr>
              <a:t>.</a:t>
            </a:r>
            <a:endParaRPr lang="en-US" sz="2600" dirty="0"/>
          </a:p>
          <a:p>
            <a:endParaRPr lang="en-US" sz="2000" dirty="0"/>
          </a:p>
        </p:txBody>
      </p:sp>
      <p:pic>
        <p:nvPicPr>
          <p:cNvPr id="4" name="Picture 3" descr="A large group of local Tanzanian farmers stand talking to international aid workers next to a stand of crops.">
            <a:extLst>
              <a:ext uri="{FF2B5EF4-FFF2-40B4-BE49-F238E27FC236}">
                <a16:creationId xmlns:a16="http://schemas.microsoft.com/office/drawing/2014/main" id="{CA3CABA5-C13B-7042-AAC2-C43083AF3C49}"/>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0" y="4142245"/>
            <a:ext cx="12192000" cy="2333009"/>
          </a:xfrm>
          <a:prstGeom prst="rect">
            <a:avLst/>
          </a:prstGeom>
          <a:ln>
            <a:noFill/>
          </a:ln>
        </p:spPr>
      </p:pic>
      <p:sp>
        <p:nvSpPr>
          <p:cNvPr id="5" name="TextBox 4">
            <a:extLst>
              <a:ext uri="{FF2B5EF4-FFF2-40B4-BE49-F238E27FC236}">
                <a16:creationId xmlns:a16="http://schemas.microsoft.com/office/drawing/2014/main" id="{9CA4C8FE-5F45-0D48-AC6E-037EF7ECD80F}"/>
              </a:ext>
            </a:extLst>
          </p:cNvPr>
          <p:cNvSpPr txBox="1"/>
          <p:nvPr/>
        </p:nvSpPr>
        <p:spPr>
          <a:xfrm>
            <a:off x="1049586" y="6513466"/>
            <a:ext cx="10092828" cy="307777"/>
          </a:xfrm>
          <a:prstGeom prst="rect">
            <a:avLst/>
          </a:prstGeom>
          <a:noFill/>
        </p:spPr>
        <p:txBody>
          <a:bodyPr wrap="none" rtlCol="0">
            <a:spAutoFit/>
          </a:bodyPr>
          <a:lstStyle/>
          <a:p>
            <a:r>
              <a:rPr lang="en-US" i="1" dirty="0">
                <a:latin typeface="Calibri" panose="020F0502020204030204" pitchFamily="34" charset="0"/>
                <a:cs typeface="Calibri" panose="020F0502020204030204" pitchFamily="34" charset="0"/>
              </a:rPr>
              <a:t>International aid workers consult with local farmers on climate and soil fertility conditions near Dodoma, Tanzania. Photo by Heidi Scott.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92D8E3A-2932-B952-504D-D57F7120888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5" name="Title 4">
            <a:extLst>
              <a:ext uri="{FF2B5EF4-FFF2-40B4-BE49-F238E27FC236}">
                <a16:creationId xmlns:a16="http://schemas.microsoft.com/office/drawing/2014/main" id="{F81B2A99-90A1-8CD1-E182-D9609E0AA2FD}"/>
              </a:ext>
            </a:extLst>
          </p:cNvPr>
          <p:cNvSpPr>
            <a:spLocks noGrp="1"/>
          </p:cNvSpPr>
          <p:nvPr>
            <p:ph type="title"/>
          </p:nvPr>
        </p:nvSpPr>
        <p:spPr>
          <a:xfrm>
            <a:off x="2392680" y="704335"/>
            <a:ext cx="7958328" cy="943963"/>
          </a:xfrm>
        </p:spPr>
        <p:txBody>
          <a:bodyPr>
            <a:normAutofit/>
          </a:bodyPr>
          <a:lstStyle/>
          <a:p>
            <a:pPr algn="ctr"/>
            <a:r>
              <a:rPr lang="en-US" sz="3600" b="1" dirty="0">
                <a:solidFill>
                  <a:srgbClr val="000000"/>
                </a:solidFill>
                <a:latin typeface="Calibri" panose="020F0502020204030204" pitchFamily="34" charset="0"/>
                <a:cs typeface="Calibri" panose="020F0502020204030204" pitchFamily="34" charset="0"/>
                <a:sym typeface="Arial"/>
              </a:rPr>
              <a:t>What Is Ethnography? Continued</a:t>
            </a:r>
            <a:endParaRPr lang="en-US" sz="36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1ABB96C3-4841-1C4C-A28A-1424F6D58CB7}"/>
              </a:ext>
            </a:extLst>
          </p:cNvPr>
          <p:cNvSpPr txBox="1"/>
          <p:nvPr/>
        </p:nvSpPr>
        <p:spPr>
          <a:xfrm>
            <a:off x="673014" y="1648298"/>
            <a:ext cx="11083538" cy="4310924"/>
          </a:xfrm>
          <a:prstGeom prst="rect">
            <a:avLst/>
          </a:prstGeom>
          <a:noFill/>
        </p:spPr>
        <p:txBody>
          <a:bodyPr wrap="square" rtlCol="0">
            <a:spAutoFit/>
          </a:bodyPr>
          <a:lstStyle/>
          <a:p>
            <a:pPr marL="342900" indent="-342900">
              <a:lnSpc>
                <a:spcPct val="90000"/>
              </a:lnSpc>
              <a:spcAft>
                <a:spcPts val="800"/>
              </a:spcAft>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marL="342900" indent="-342900">
              <a:lnSpc>
                <a:spcPct val="90000"/>
              </a:lnSpc>
              <a:spcAft>
                <a:spcPts val="800"/>
              </a:spcAft>
              <a:buSzPct val="125000"/>
              <a:buFont typeface="Arial" panose="020B0604020202020204" pitchFamily="34" charset="0"/>
              <a:buChar char="•"/>
            </a:pPr>
            <a:r>
              <a:rPr lang="en-US" sz="2400" dirty="0">
                <a:latin typeface="Calibri" panose="020F0502020204030204" pitchFamily="34" charset="0"/>
                <a:cs typeface="Calibri" panose="020F0502020204030204" pitchFamily="34" charset="0"/>
              </a:rPr>
              <a:t>Ethnographic methods include: </a:t>
            </a:r>
          </a:p>
          <a:p>
            <a:pPr marL="1200150" lvl="4" indent="-288925">
              <a:lnSpc>
                <a:spcPct val="90000"/>
              </a:lnSpc>
              <a:spcAft>
                <a:spcPts val="800"/>
              </a:spcAft>
              <a:buSzPct val="125000"/>
              <a:buFont typeface="Arial" panose="020B0604020202020204" pitchFamily="34" charset="0"/>
              <a:buChar char="•"/>
            </a:pPr>
            <a:r>
              <a:rPr lang="en-US" sz="2400" dirty="0">
                <a:latin typeface="Calibri" panose="020F0502020204030204" pitchFamily="34" charset="0"/>
                <a:cs typeface="Calibri" panose="020F0502020204030204" pitchFamily="34" charset="0"/>
              </a:rPr>
              <a:t>Conducting </a:t>
            </a:r>
            <a:r>
              <a:rPr lang="en-US" sz="2400" b="1" dirty="0">
                <a:latin typeface="Calibri" panose="020F0502020204030204" pitchFamily="34" charset="0"/>
                <a:cs typeface="Calibri" panose="020F0502020204030204" pitchFamily="34" charset="0"/>
              </a:rPr>
              <a:t>structured interviews</a:t>
            </a:r>
            <a:r>
              <a:rPr lang="en-US" sz="2400" dirty="0">
                <a:latin typeface="Calibri" panose="020F0502020204030204" pitchFamily="34" charset="0"/>
                <a:cs typeface="Calibri" panose="020F0502020204030204" pitchFamily="34" charset="0"/>
              </a:rPr>
              <a:t> with individuals in a culture of interest</a:t>
            </a:r>
          </a:p>
          <a:p>
            <a:pPr marL="1200150" lvl="4" indent="-288925">
              <a:lnSpc>
                <a:spcPct val="90000"/>
              </a:lnSpc>
              <a:spcAft>
                <a:spcPts val="800"/>
              </a:spcAft>
              <a:buSzPct val="125000"/>
              <a:buFont typeface="Arial" panose="020B0604020202020204" pitchFamily="34" charset="0"/>
              <a:buChar char="•"/>
            </a:pPr>
            <a:r>
              <a:rPr lang="en-US" sz="2400" dirty="0">
                <a:latin typeface="Calibri" panose="020F0502020204030204" pitchFamily="34" charset="0"/>
                <a:cs typeface="Calibri" panose="020F0502020204030204" pitchFamily="34" charset="0"/>
              </a:rPr>
              <a:t>Doing long-term </a:t>
            </a:r>
            <a:r>
              <a:rPr lang="en-US" sz="2400" b="1" dirty="0">
                <a:latin typeface="Calibri" panose="020F0502020204030204" pitchFamily="34" charset="0"/>
                <a:cs typeface="Calibri" panose="020F0502020204030204" pitchFamily="34" charset="0"/>
              </a:rPr>
              <a:t>fieldwork within a community</a:t>
            </a:r>
          </a:p>
          <a:p>
            <a:pPr marL="1200150" lvl="4" indent="-288925">
              <a:lnSpc>
                <a:spcPct val="90000"/>
              </a:lnSpc>
              <a:spcAft>
                <a:spcPts val="800"/>
              </a:spcAft>
              <a:buSzPct val="125000"/>
              <a:buFont typeface="Arial" panose="020B0604020202020204" pitchFamily="34" charset="0"/>
              <a:buChar char="•"/>
            </a:pPr>
            <a:r>
              <a:rPr lang="en-US" sz="2400" dirty="0">
                <a:latin typeface="Calibri" panose="020F0502020204030204" pitchFamily="34" charset="0"/>
                <a:cs typeface="Calibri" panose="020F0502020204030204" pitchFamily="34" charset="0"/>
              </a:rPr>
              <a:t>Using a </a:t>
            </a:r>
            <a:r>
              <a:rPr lang="en-US" sz="2400" b="1" dirty="0">
                <a:latin typeface="Calibri" panose="020F0502020204030204" pitchFamily="34" charset="0"/>
                <a:cs typeface="Calibri" panose="020F0502020204030204" pitchFamily="34" charset="0"/>
              </a:rPr>
              <a:t>historical lens</a:t>
            </a:r>
            <a:r>
              <a:rPr lang="en-US" sz="2400" dirty="0">
                <a:latin typeface="Calibri" panose="020F0502020204030204" pitchFamily="34" charset="0"/>
                <a:cs typeface="Calibri" panose="020F0502020204030204" pitchFamily="34" charset="0"/>
              </a:rPr>
              <a:t> to examine how certain </a:t>
            </a:r>
            <a:r>
              <a:rPr lang="en-US" sz="2400" b="1" dirty="0">
                <a:latin typeface="Calibri" panose="020F0502020204030204" pitchFamily="34" charset="0"/>
                <a:cs typeface="Calibri" panose="020F0502020204030204" pitchFamily="34" charset="0"/>
              </a:rPr>
              <a:t>cultural values</a:t>
            </a:r>
            <a:r>
              <a:rPr lang="en-US" sz="2400" dirty="0">
                <a:latin typeface="Calibri" panose="020F0502020204030204" pitchFamily="34" charset="0"/>
                <a:cs typeface="Calibri" panose="020F0502020204030204" pitchFamily="34" charset="0"/>
              </a:rPr>
              <a:t> and </a:t>
            </a:r>
            <a:r>
              <a:rPr lang="en-US" sz="2400" b="1" dirty="0">
                <a:latin typeface="Calibri" panose="020F0502020204030204" pitchFamily="34" charset="0"/>
                <a:cs typeface="Calibri" panose="020F0502020204030204" pitchFamily="34" charset="0"/>
              </a:rPr>
              <a:t>notable</a:t>
            </a:r>
            <a:r>
              <a:rPr lang="en-US" sz="2400" dirty="0">
                <a:latin typeface="Calibri" panose="020F0502020204030204" pitchFamily="34" charset="0"/>
                <a:cs typeface="Calibri" panose="020F0502020204030204" pitchFamily="34" charset="0"/>
              </a:rPr>
              <a:t> </a:t>
            </a:r>
            <a:r>
              <a:rPr lang="en-US" sz="2400" b="1" dirty="0">
                <a:latin typeface="Calibri" panose="020F0502020204030204" pitchFamily="34" charset="0"/>
                <a:cs typeface="Calibri" panose="020F0502020204030204" pitchFamily="34" charset="0"/>
              </a:rPr>
              <a:t>events</a:t>
            </a:r>
            <a:r>
              <a:rPr lang="en-US" sz="2400" dirty="0">
                <a:latin typeface="Calibri" panose="020F0502020204030204" pitchFamily="34" charset="0"/>
                <a:cs typeface="Calibri" panose="020F0502020204030204" pitchFamily="34" charset="0"/>
              </a:rPr>
              <a:t> result in the exploitation or protection of natural resources, human cultures, and non-human lifeforms.</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  </a:t>
            </a:r>
          </a:p>
          <a:p>
            <a:pPr marL="342900" indent="-342900">
              <a:buSzPct val="125000"/>
              <a:buFont typeface="Arial" panose="020B0604020202020204" pitchFamily="34" charset="0"/>
              <a:buChar char="•"/>
            </a:pPr>
            <a:r>
              <a:rPr lang="en-US" sz="2400" dirty="0">
                <a:latin typeface="Calibri" panose="020F0502020204030204" pitchFamily="34" charset="0"/>
                <a:cs typeface="Calibri" panose="020F0502020204030204" pitchFamily="34" charset="0"/>
              </a:rPr>
              <a:t>Ethnography helps scientists create and tailor </a:t>
            </a:r>
            <a:r>
              <a:rPr lang="en-US" sz="2400" b="1" dirty="0">
                <a:latin typeface="Calibri" panose="020F0502020204030204" pitchFamily="34" charset="0"/>
                <a:cs typeface="Calibri" panose="020F0502020204030204" pitchFamily="34" charset="0"/>
              </a:rPr>
              <a:t>appropriate research </a:t>
            </a:r>
            <a:r>
              <a:rPr lang="en-US" sz="2400" dirty="0">
                <a:latin typeface="Calibri" panose="020F0502020204030204" pitchFamily="34" charset="0"/>
                <a:cs typeface="Calibri" panose="020F0502020204030204" pitchFamily="34" charset="0"/>
              </a:rPr>
              <a:t>and </a:t>
            </a:r>
            <a:r>
              <a:rPr lang="en-US" sz="2400" b="1" dirty="0">
                <a:latin typeface="Calibri" panose="020F0502020204030204" pitchFamily="34" charset="0"/>
                <a:cs typeface="Calibri" panose="020F0502020204030204" pitchFamily="34" charset="0"/>
              </a:rPr>
              <a:t>implementation plans </a:t>
            </a:r>
            <a:r>
              <a:rPr lang="en-US" sz="2400" dirty="0">
                <a:latin typeface="Calibri" panose="020F0502020204030204" pitchFamily="34" charset="0"/>
                <a:cs typeface="Calibri" panose="020F0502020204030204" pitchFamily="34" charset="0"/>
              </a:rPr>
              <a:t>that will benefit the local community. </a:t>
            </a:r>
          </a:p>
          <a:p>
            <a:pPr marL="342900" indent="-342900">
              <a:buFont typeface="Wingdings" pitchFamily="2" charset="2"/>
              <a:buChar char="Ø"/>
            </a:pPr>
            <a:endParaRPr lang="en-US" sz="2000" dirty="0"/>
          </a:p>
        </p:txBody>
      </p:sp>
    </p:spTree>
    <p:extLst>
      <p:ext uri="{BB962C8B-B14F-4D97-AF65-F5344CB8AC3E}">
        <p14:creationId xmlns:p14="http://schemas.microsoft.com/office/powerpoint/2010/main" val="3244994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7"/>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6CF1EC5-DEDD-9223-374F-ED1698946B0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126" name="Rectangle 125">
            <a:extLst>
              <a:ext uri="{FF2B5EF4-FFF2-40B4-BE49-F238E27FC236}">
                <a16:creationId xmlns:a16="http://schemas.microsoft.com/office/drawing/2014/main" id="{F3768FD5-DD7A-43C7-8DEA-1F5DB3CB5B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a:extLst>
              <a:ext uri="{FF2B5EF4-FFF2-40B4-BE49-F238E27FC236}">
                <a16:creationId xmlns:a16="http://schemas.microsoft.com/office/drawing/2014/main" id="{8B3A2D1A-45FC-4F95-B150-1C13EF2F6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4E38805B-FC57-580E-2D38-A3E7B7E198F3}"/>
              </a:ext>
            </a:extLst>
          </p:cNvPr>
          <p:cNvSpPr>
            <a:spLocks noGrp="1"/>
          </p:cNvSpPr>
          <p:nvPr>
            <p:ph type="title"/>
          </p:nvPr>
        </p:nvSpPr>
        <p:spPr>
          <a:xfrm>
            <a:off x="316988" y="2544067"/>
            <a:ext cx="4785986" cy="884932"/>
          </a:xfrm>
        </p:spPr>
        <p:txBody>
          <a:bodyPr>
            <a:normAutofit/>
          </a:bodyPr>
          <a:lstStyle/>
          <a:p>
            <a:r>
              <a:rPr lang="en-US" sz="3600" b="1" dirty="0"/>
              <a:t>Cultural Sensitivity</a:t>
            </a:r>
          </a:p>
        </p:txBody>
      </p:sp>
      <p:sp>
        <p:nvSpPr>
          <p:cNvPr id="3" name="TextBox 2">
            <a:extLst>
              <a:ext uri="{FF2B5EF4-FFF2-40B4-BE49-F238E27FC236}">
                <a16:creationId xmlns:a16="http://schemas.microsoft.com/office/drawing/2014/main" id="{14B4E7D1-E8BD-5943-AADA-FF8F30B224E8}"/>
              </a:ext>
            </a:extLst>
          </p:cNvPr>
          <p:cNvSpPr txBox="1"/>
          <p:nvPr/>
        </p:nvSpPr>
        <p:spPr>
          <a:xfrm>
            <a:off x="168197" y="3296413"/>
            <a:ext cx="11423598" cy="3561586"/>
          </a:xfrm>
          <a:prstGeom prst="rect">
            <a:avLst/>
          </a:prstGeom>
        </p:spPr>
        <p:txBody>
          <a:bodyPr vert="horz" lIns="91440" tIns="45720" rIns="91440" bIns="45720" rtlCol="0" anchor="ctr">
            <a:normAutofit/>
          </a:bodyPr>
          <a:lstStyle/>
          <a:p>
            <a:pPr marL="230188" indent="-228600">
              <a:lnSpc>
                <a:spcPct val="90000"/>
              </a:lnSpc>
              <a:spcAft>
                <a:spcPts val="600"/>
              </a:spcAft>
              <a:buSzPct val="125000"/>
              <a:buFont typeface="Arial" panose="020B0604020202020204" pitchFamily="34" charset="0"/>
              <a:buChar char="•"/>
            </a:pPr>
            <a:r>
              <a:rPr lang="en-US" sz="2400" kern="1200" dirty="0">
                <a:solidFill>
                  <a:schemeClr val="tx1"/>
                </a:solidFill>
                <a:latin typeface="Calibri" panose="020F0502020204030204" pitchFamily="34" charset="0"/>
                <a:ea typeface="+mn-ea"/>
                <a:cs typeface="Calibri" panose="020F0502020204030204" pitchFamily="34" charset="0"/>
              </a:rPr>
              <a:t>Ethnography is often conducted by </a:t>
            </a:r>
            <a:r>
              <a:rPr lang="en-US" sz="2400" b="1" kern="1200" dirty="0">
                <a:solidFill>
                  <a:schemeClr val="tx1"/>
                </a:solidFill>
                <a:latin typeface="Calibri" panose="020F0502020204030204" pitchFamily="34" charset="0"/>
                <a:ea typeface="+mn-ea"/>
                <a:cs typeface="Calibri" panose="020F0502020204030204" pitchFamily="34" charset="0"/>
              </a:rPr>
              <a:t>Western Scientists </a:t>
            </a:r>
            <a:r>
              <a:rPr lang="en-US" sz="2400" kern="1200" dirty="0">
                <a:solidFill>
                  <a:schemeClr val="tx1"/>
                </a:solidFill>
                <a:latin typeface="Calibri" panose="020F0502020204030204" pitchFamily="34" charset="0"/>
                <a:ea typeface="+mn-ea"/>
                <a:cs typeface="Calibri" panose="020F0502020204030204" pitchFamily="34" charset="0"/>
              </a:rPr>
              <a:t>studying less materially wealthy cultures, including: </a:t>
            </a:r>
          </a:p>
          <a:p>
            <a:pPr marL="749300" lvl="2" indent="-228600">
              <a:lnSpc>
                <a:spcPct val="90000"/>
              </a:lnSpc>
              <a:spcAft>
                <a:spcPts val="600"/>
              </a:spcAft>
              <a:buSzPct val="125000"/>
              <a:buFont typeface="Arial" panose="020B0604020202020204" pitchFamily="34" charset="0"/>
              <a:buChar char="•"/>
            </a:pPr>
            <a:r>
              <a:rPr lang="en-US" sz="2400" kern="1200" dirty="0">
                <a:solidFill>
                  <a:schemeClr val="tx1"/>
                </a:solidFill>
                <a:latin typeface="Calibri" panose="020F0502020204030204" pitchFamily="34" charset="0"/>
                <a:ea typeface="+mn-ea"/>
                <a:cs typeface="Calibri" panose="020F0502020204030204" pitchFamily="34" charset="0"/>
              </a:rPr>
              <a:t>The Global South </a:t>
            </a:r>
          </a:p>
          <a:p>
            <a:pPr marL="749300" lvl="2" indent="-228600">
              <a:lnSpc>
                <a:spcPct val="90000"/>
              </a:lnSpc>
              <a:spcAft>
                <a:spcPts val="600"/>
              </a:spcAft>
              <a:buSzPct val="125000"/>
              <a:buFont typeface="Arial" panose="020B0604020202020204" pitchFamily="34" charset="0"/>
              <a:buChar char="•"/>
            </a:pPr>
            <a:r>
              <a:rPr lang="en-US" sz="2400" kern="1200" dirty="0">
                <a:solidFill>
                  <a:schemeClr val="tx1"/>
                </a:solidFill>
                <a:latin typeface="Calibri" panose="020F0502020204030204" pitchFamily="34" charset="0"/>
                <a:ea typeface="+mn-ea"/>
                <a:cs typeface="Calibri" panose="020F0502020204030204" pitchFamily="34" charset="0"/>
              </a:rPr>
              <a:t>Indigenous Communities</a:t>
            </a:r>
          </a:p>
          <a:p>
            <a:pPr marL="749300" lvl="2" indent="-228600">
              <a:lnSpc>
                <a:spcPct val="90000"/>
              </a:lnSpc>
              <a:spcAft>
                <a:spcPts val="1200"/>
              </a:spcAft>
              <a:buSzPct val="125000"/>
              <a:buFont typeface="Arial" panose="020B0604020202020204" pitchFamily="34" charset="0"/>
              <a:buChar char="•"/>
            </a:pPr>
            <a:r>
              <a:rPr lang="en-US" sz="2400" kern="1200" dirty="0">
                <a:solidFill>
                  <a:schemeClr val="tx1"/>
                </a:solidFill>
                <a:latin typeface="Calibri" panose="020F0502020204030204" pitchFamily="34" charset="0"/>
                <a:ea typeface="+mn-ea"/>
                <a:cs typeface="Calibri" panose="020F0502020204030204" pitchFamily="34" charset="0"/>
              </a:rPr>
              <a:t>Disadvantaged communities within the scientist’s native country.</a:t>
            </a:r>
            <a:endParaRPr lang="en-US" sz="2200" kern="1200" dirty="0">
              <a:solidFill>
                <a:schemeClr val="tx1"/>
              </a:solidFill>
              <a:latin typeface="Calibri" panose="020F0502020204030204" pitchFamily="34" charset="0"/>
              <a:ea typeface="+mn-ea"/>
              <a:cs typeface="Calibri" panose="020F0502020204030204" pitchFamily="34" charset="0"/>
            </a:endParaRPr>
          </a:p>
          <a:p>
            <a:pPr marL="342900" indent="-228600">
              <a:lnSpc>
                <a:spcPct val="90000"/>
              </a:lnSpc>
              <a:spcAft>
                <a:spcPts val="600"/>
              </a:spcAft>
              <a:buSzPct val="125000"/>
              <a:buFont typeface="Arial" panose="020B0604020202020204" pitchFamily="34" charset="0"/>
              <a:buChar char="•"/>
            </a:pPr>
            <a:r>
              <a:rPr lang="en-US" sz="2400" kern="1200" dirty="0">
                <a:solidFill>
                  <a:schemeClr val="tx1"/>
                </a:solidFill>
                <a:latin typeface="Calibri" panose="020F0502020204030204" pitchFamily="34" charset="0"/>
                <a:ea typeface="+mn-ea"/>
                <a:cs typeface="Calibri" panose="020F0502020204030204" pitchFamily="34" charset="0"/>
              </a:rPr>
              <a:t>This </a:t>
            </a:r>
            <a:r>
              <a:rPr lang="en-US" sz="2400" b="1" kern="1200" dirty="0">
                <a:solidFill>
                  <a:schemeClr val="tx1"/>
                </a:solidFill>
                <a:latin typeface="Calibri" panose="020F0502020204030204" pitchFamily="34" charset="0"/>
                <a:ea typeface="+mn-ea"/>
                <a:cs typeface="Calibri" panose="020F0502020204030204" pitchFamily="34" charset="0"/>
              </a:rPr>
              <a:t>discrepancy of experience </a:t>
            </a:r>
            <a:r>
              <a:rPr lang="en-US" sz="2400" kern="1200" dirty="0">
                <a:solidFill>
                  <a:schemeClr val="tx1"/>
                </a:solidFill>
                <a:latin typeface="Calibri" panose="020F0502020204030204" pitchFamily="34" charset="0"/>
                <a:ea typeface="+mn-ea"/>
                <a:cs typeface="Calibri" panose="020F0502020204030204" pitchFamily="34" charset="0"/>
              </a:rPr>
              <a:t>and </a:t>
            </a:r>
            <a:r>
              <a:rPr lang="en-US" sz="2400" b="1" kern="1200" dirty="0">
                <a:solidFill>
                  <a:schemeClr val="tx1"/>
                </a:solidFill>
                <a:latin typeface="Calibri" panose="020F0502020204030204" pitchFamily="34" charset="0"/>
                <a:ea typeface="+mn-ea"/>
                <a:cs typeface="Calibri" panose="020F0502020204030204" pitchFamily="34" charset="0"/>
              </a:rPr>
              <a:t>access to resources </a:t>
            </a:r>
            <a:r>
              <a:rPr lang="en-US" sz="2400" kern="1200" dirty="0">
                <a:solidFill>
                  <a:schemeClr val="tx1"/>
                </a:solidFill>
                <a:latin typeface="Calibri" panose="020F0502020204030204" pitchFamily="34" charset="0"/>
                <a:ea typeface="+mn-ea"/>
                <a:cs typeface="Calibri" panose="020F0502020204030204" pitchFamily="34" charset="0"/>
              </a:rPr>
              <a:t>is a major incentive for good ethnography: to build understanding between people who don’t share a common experience.</a:t>
            </a:r>
          </a:p>
        </p:txBody>
      </p:sp>
      <p:pic>
        <p:nvPicPr>
          <p:cNvPr id="4" name="Picture 3" descr="A closeup of various patterns of fabric">
            <a:extLst>
              <a:ext uri="{FF2B5EF4-FFF2-40B4-BE49-F238E27FC236}">
                <a16:creationId xmlns:a16="http://schemas.microsoft.com/office/drawing/2014/main" id="{8B8F212A-E7AA-9F77-9C2E-4FA9CA923121}"/>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13066"/>
            <a:ext cx="12192000" cy="2758562"/>
          </a:xfrm>
          <a:custGeom>
            <a:avLst/>
            <a:gdLst/>
            <a:ahLst/>
            <a:cxnLst/>
            <a:rect l="l" t="t" r="r" b="b"/>
            <a:pathLst>
              <a:path w="12191999" h="3428999">
                <a:moveTo>
                  <a:pt x="0" y="0"/>
                </a:moveTo>
                <a:lnTo>
                  <a:pt x="12191999" y="0"/>
                </a:lnTo>
                <a:lnTo>
                  <a:pt x="12191999" y="920893"/>
                </a:lnTo>
                <a:lnTo>
                  <a:pt x="12191999" y="1514929"/>
                </a:lnTo>
                <a:lnTo>
                  <a:pt x="12191999" y="3130902"/>
                </a:lnTo>
                <a:lnTo>
                  <a:pt x="12188051" y="3131476"/>
                </a:lnTo>
                <a:cubicBezTo>
                  <a:pt x="12153000" y="3135813"/>
                  <a:pt x="12133655" y="3136025"/>
                  <a:pt x="12112012" y="3138906"/>
                </a:cubicBezTo>
                <a:cubicBezTo>
                  <a:pt x="12076970" y="3145595"/>
                  <a:pt x="12039899" y="3160769"/>
                  <a:pt x="12018752" y="3165642"/>
                </a:cubicBezTo>
                <a:lnTo>
                  <a:pt x="11985122" y="3168147"/>
                </a:lnTo>
                <a:lnTo>
                  <a:pt x="11986344" y="3172878"/>
                </a:lnTo>
                <a:lnTo>
                  <a:pt x="11973852" y="3173226"/>
                </a:lnTo>
                <a:lnTo>
                  <a:pt x="11945968" y="3173341"/>
                </a:lnTo>
                <a:cubicBezTo>
                  <a:pt x="11928568" y="3174057"/>
                  <a:pt x="11880184" y="3172923"/>
                  <a:pt x="11862470" y="3174654"/>
                </a:cubicBezTo>
                <a:cubicBezTo>
                  <a:pt x="11857360" y="3179700"/>
                  <a:pt x="11849473" y="3182451"/>
                  <a:pt x="11839688" y="3183726"/>
                </a:cubicBezTo>
                <a:lnTo>
                  <a:pt x="11818138" y="3183868"/>
                </a:lnTo>
                <a:lnTo>
                  <a:pt x="11693161" y="3196027"/>
                </a:lnTo>
                <a:lnTo>
                  <a:pt x="11675978" y="3196936"/>
                </a:lnTo>
                <a:lnTo>
                  <a:pt x="11666672" y="3201013"/>
                </a:lnTo>
                <a:cubicBezTo>
                  <a:pt x="11659568" y="3201827"/>
                  <a:pt x="11639160" y="3201301"/>
                  <a:pt x="11633348" y="3201823"/>
                </a:cubicBezTo>
                <a:lnTo>
                  <a:pt x="11631806" y="3204144"/>
                </a:lnTo>
                <a:cubicBezTo>
                  <a:pt x="11613292" y="3207852"/>
                  <a:pt x="11543654" y="3220200"/>
                  <a:pt x="11522270" y="3224070"/>
                </a:cubicBezTo>
                <a:cubicBezTo>
                  <a:pt x="11517998" y="3220503"/>
                  <a:pt x="11508432" y="3226137"/>
                  <a:pt x="11503503" y="3227361"/>
                </a:cubicBezTo>
                <a:cubicBezTo>
                  <a:pt x="11502740" y="3224959"/>
                  <a:pt x="11490808" y="3224226"/>
                  <a:pt x="11487288" y="3226364"/>
                </a:cubicBezTo>
                <a:cubicBezTo>
                  <a:pt x="11403406" y="3238085"/>
                  <a:pt x="11445394" y="3213864"/>
                  <a:pt x="11397514" y="3229209"/>
                </a:cubicBezTo>
                <a:cubicBezTo>
                  <a:pt x="11389044" y="3230225"/>
                  <a:pt x="11382180" y="3229256"/>
                  <a:pt x="11376160" y="3227461"/>
                </a:cubicBezTo>
                <a:lnTo>
                  <a:pt x="11367180" y="3223774"/>
                </a:lnTo>
                <a:lnTo>
                  <a:pt x="11332420" y="3230742"/>
                </a:lnTo>
                <a:cubicBezTo>
                  <a:pt x="11315298" y="3233171"/>
                  <a:pt x="11297277" y="3234781"/>
                  <a:pt x="11278786" y="3235517"/>
                </a:cubicBezTo>
                <a:cubicBezTo>
                  <a:pt x="11274637" y="3230607"/>
                  <a:pt x="11260123" y="3237582"/>
                  <a:pt x="11253295" y="3238964"/>
                </a:cubicBezTo>
                <a:cubicBezTo>
                  <a:pt x="11253224" y="3235757"/>
                  <a:pt x="11238096" y="3234220"/>
                  <a:pt x="11232727" y="3236871"/>
                </a:cubicBezTo>
                <a:cubicBezTo>
                  <a:pt x="11119903" y="3248332"/>
                  <a:pt x="11183388" y="3218382"/>
                  <a:pt x="11115682" y="3236341"/>
                </a:cubicBezTo>
                <a:cubicBezTo>
                  <a:pt x="11104356" y="3237278"/>
                  <a:pt x="11095858" y="3235671"/>
                  <a:pt x="11088768" y="3233017"/>
                </a:cubicBezTo>
                <a:lnTo>
                  <a:pt x="11076012" y="3226390"/>
                </a:lnTo>
                <a:lnTo>
                  <a:pt x="11066016" y="3228753"/>
                </a:lnTo>
                <a:cubicBezTo>
                  <a:pt x="11028292" y="3228939"/>
                  <a:pt x="11017169" y="3222147"/>
                  <a:pt x="10995221" y="3228989"/>
                </a:cubicBezTo>
                <a:cubicBezTo>
                  <a:pt x="10962786" y="3214768"/>
                  <a:pt x="10973708" y="3227571"/>
                  <a:pt x="10949038" y="3229747"/>
                </a:cubicBezTo>
                <a:cubicBezTo>
                  <a:pt x="10929576" y="3232582"/>
                  <a:pt x="10965306" y="3238039"/>
                  <a:pt x="10946231" y="3238844"/>
                </a:cubicBezTo>
                <a:cubicBezTo>
                  <a:pt x="10925596" y="3235173"/>
                  <a:pt x="10926566" y="3246575"/>
                  <a:pt x="10905107" y="3242085"/>
                </a:cubicBezTo>
                <a:cubicBezTo>
                  <a:pt x="10910320" y="3233495"/>
                  <a:pt x="10862761" y="3243750"/>
                  <a:pt x="10861282" y="3236246"/>
                </a:cubicBezTo>
                <a:cubicBezTo>
                  <a:pt x="10843055" y="3246977"/>
                  <a:pt x="10833897" y="3233757"/>
                  <a:pt x="10809627" y="3237064"/>
                </a:cubicBezTo>
                <a:cubicBezTo>
                  <a:pt x="10798198" y="3241124"/>
                  <a:pt x="10789952" y="3241821"/>
                  <a:pt x="10778718" y="3237455"/>
                </a:cubicBezTo>
                <a:cubicBezTo>
                  <a:pt x="10726069" y="3257219"/>
                  <a:pt x="10746866" y="3238339"/>
                  <a:pt x="10697595" y="3245939"/>
                </a:cubicBezTo>
                <a:cubicBezTo>
                  <a:pt x="10655146" y="3253933"/>
                  <a:pt x="10607026" y="3259119"/>
                  <a:pt x="10565970" y="3278201"/>
                </a:cubicBezTo>
                <a:cubicBezTo>
                  <a:pt x="10558434" y="3283608"/>
                  <a:pt x="10539930" y="3285654"/>
                  <a:pt x="10524645" y="3282773"/>
                </a:cubicBezTo>
                <a:cubicBezTo>
                  <a:pt x="10522018" y="3282276"/>
                  <a:pt x="10519582" y="3281649"/>
                  <a:pt x="10517421" y="3280913"/>
                </a:cubicBezTo>
                <a:cubicBezTo>
                  <a:pt x="10481928" y="3283832"/>
                  <a:pt x="10352108" y="3296870"/>
                  <a:pt x="10311683" y="3300288"/>
                </a:cubicBezTo>
                <a:cubicBezTo>
                  <a:pt x="10308410" y="3293342"/>
                  <a:pt x="10287968" y="3305875"/>
                  <a:pt x="10274873" y="3301423"/>
                </a:cubicBezTo>
                <a:cubicBezTo>
                  <a:pt x="10265494" y="3297516"/>
                  <a:pt x="10257104" y="3300407"/>
                  <a:pt x="10247307" y="3300714"/>
                </a:cubicBezTo>
                <a:cubicBezTo>
                  <a:pt x="10234401" y="3297643"/>
                  <a:pt x="10192308" y="3303190"/>
                  <a:pt x="10181334" y="3307168"/>
                </a:cubicBezTo>
                <a:cubicBezTo>
                  <a:pt x="10155109" y="3320992"/>
                  <a:pt x="10095518" y="3310726"/>
                  <a:pt x="10073729" y="3321318"/>
                </a:cubicBezTo>
                <a:cubicBezTo>
                  <a:pt x="10065823" y="3322872"/>
                  <a:pt x="10058087" y="3323501"/>
                  <a:pt x="10050495" y="3323554"/>
                </a:cubicBezTo>
                <a:lnTo>
                  <a:pt x="10029247" y="3322387"/>
                </a:lnTo>
                <a:lnTo>
                  <a:pt x="10023206" y="3319426"/>
                </a:lnTo>
                <a:lnTo>
                  <a:pt x="10010221" y="3320159"/>
                </a:lnTo>
                <a:lnTo>
                  <a:pt x="10006500" y="3319709"/>
                </a:lnTo>
                <a:cubicBezTo>
                  <a:pt x="9999392" y="3318836"/>
                  <a:pt x="9992376" y="3318075"/>
                  <a:pt x="9985433" y="3317775"/>
                </a:cubicBezTo>
                <a:cubicBezTo>
                  <a:pt x="9994564" y="3332623"/>
                  <a:pt x="9927872" y="3317665"/>
                  <a:pt x="9947096" y="3329673"/>
                </a:cubicBezTo>
                <a:cubicBezTo>
                  <a:pt x="9910530" y="3330603"/>
                  <a:pt x="9938422" y="3341787"/>
                  <a:pt x="9894468" y="3331125"/>
                </a:cubicBezTo>
                <a:cubicBezTo>
                  <a:pt x="9837697" y="3343266"/>
                  <a:pt x="9748207" y="3338748"/>
                  <a:pt x="9703741" y="3357170"/>
                </a:cubicBezTo>
                <a:cubicBezTo>
                  <a:pt x="9709264" y="3350136"/>
                  <a:pt x="9685337" y="3344679"/>
                  <a:pt x="9668763" y="3348169"/>
                </a:cubicBezTo>
                <a:cubicBezTo>
                  <a:pt x="9688139" y="3320571"/>
                  <a:pt x="9603232" y="3373038"/>
                  <a:pt x="9588644" y="3354205"/>
                </a:cubicBezTo>
                <a:cubicBezTo>
                  <a:pt x="9587925" y="3371689"/>
                  <a:pt x="9513642" y="3401336"/>
                  <a:pt x="9478680" y="3386990"/>
                </a:cubicBezTo>
                <a:cubicBezTo>
                  <a:pt x="9425416" y="3390492"/>
                  <a:pt x="9387699" y="3404944"/>
                  <a:pt x="9331856" y="3399166"/>
                </a:cubicBezTo>
                <a:cubicBezTo>
                  <a:pt x="9330123" y="3401505"/>
                  <a:pt x="9327283" y="3403463"/>
                  <a:pt x="9323679" y="3405145"/>
                </a:cubicBezTo>
                <a:lnTo>
                  <a:pt x="9311620" y="3409223"/>
                </a:lnTo>
                <a:lnTo>
                  <a:pt x="9309289" y="3408926"/>
                </a:lnTo>
                <a:cubicBezTo>
                  <a:pt x="9300131" y="3408873"/>
                  <a:pt x="9295442" y="3409859"/>
                  <a:pt x="9292731" y="3411301"/>
                </a:cubicBezTo>
                <a:lnTo>
                  <a:pt x="9290814" y="3413412"/>
                </a:lnTo>
                <a:lnTo>
                  <a:pt x="9279990" y="3415541"/>
                </a:lnTo>
                <a:lnTo>
                  <a:pt x="9260104" y="3421077"/>
                </a:lnTo>
                <a:lnTo>
                  <a:pt x="9255034" y="3420853"/>
                </a:lnTo>
                <a:lnTo>
                  <a:pt x="9222941" y="3427242"/>
                </a:lnTo>
                <a:lnTo>
                  <a:pt x="9221858" y="3426731"/>
                </a:lnTo>
                <a:cubicBezTo>
                  <a:pt x="9218700" y="3425733"/>
                  <a:pt x="9214983" y="3425271"/>
                  <a:pt x="9210014" y="3425917"/>
                </a:cubicBezTo>
                <a:cubicBezTo>
                  <a:pt x="9208256" y="3416158"/>
                  <a:pt x="9203342" y="3422957"/>
                  <a:pt x="9188839" y="3425728"/>
                </a:cubicBezTo>
                <a:cubicBezTo>
                  <a:pt x="9182870" y="3411188"/>
                  <a:pt x="9147335" y="3424352"/>
                  <a:pt x="9132080" y="3417886"/>
                </a:cubicBezTo>
                <a:cubicBezTo>
                  <a:pt x="9121557" y="3420249"/>
                  <a:pt x="9110321" y="3422482"/>
                  <a:pt x="9098549" y="3424480"/>
                </a:cubicBezTo>
                <a:lnTo>
                  <a:pt x="9003970" y="3425484"/>
                </a:lnTo>
                <a:lnTo>
                  <a:pt x="8904921" y="3413774"/>
                </a:lnTo>
                <a:cubicBezTo>
                  <a:pt x="8868284" y="3413519"/>
                  <a:pt x="8836559" y="3409171"/>
                  <a:pt x="8805551" y="3412237"/>
                </a:cubicBezTo>
                <a:cubicBezTo>
                  <a:pt x="8792955" y="3408854"/>
                  <a:pt x="8781083" y="3407488"/>
                  <a:pt x="8769572" y="3412551"/>
                </a:cubicBezTo>
                <a:cubicBezTo>
                  <a:pt x="8735382" y="3410862"/>
                  <a:pt x="8727105" y="3403632"/>
                  <a:pt x="8705440" y="3409271"/>
                </a:cubicBezTo>
                <a:cubicBezTo>
                  <a:pt x="8686231" y="3397576"/>
                  <a:pt x="8685094" y="3402040"/>
                  <a:pt x="8676067" y="3405389"/>
                </a:cubicBezTo>
                <a:lnTo>
                  <a:pt x="8674779" y="3405628"/>
                </a:lnTo>
                <a:lnTo>
                  <a:pt x="8672154" y="3403956"/>
                </a:lnTo>
                <a:lnTo>
                  <a:pt x="8666720" y="3403182"/>
                </a:lnTo>
                <a:lnTo>
                  <a:pt x="8651886" y="3403680"/>
                </a:lnTo>
                <a:lnTo>
                  <a:pt x="8646307" y="3404298"/>
                </a:lnTo>
                <a:cubicBezTo>
                  <a:pt x="8642465" y="3404565"/>
                  <a:pt x="8639912" y="3404534"/>
                  <a:pt x="8638145" y="3404287"/>
                </a:cubicBezTo>
                <a:lnTo>
                  <a:pt x="8637941" y="3404149"/>
                </a:lnTo>
                <a:lnTo>
                  <a:pt x="8630296" y="3404406"/>
                </a:lnTo>
                <a:cubicBezTo>
                  <a:pt x="8617394" y="3405155"/>
                  <a:pt x="8604838" y="3406180"/>
                  <a:pt x="8592887" y="3407398"/>
                </a:cubicBezTo>
                <a:cubicBezTo>
                  <a:pt x="8582781" y="3399722"/>
                  <a:pt x="8538622" y="3408789"/>
                  <a:pt x="8543455" y="3394319"/>
                </a:cubicBezTo>
                <a:cubicBezTo>
                  <a:pt x="8527334" y="3395534"/>
                  <a:pt x="8517583" y="3401542"/>
                  <a:pt x="8523012" y="3392051"/>
                </a:cubicBezTo>
                <a:cubicBezTo>
                  <a:pt x="8517705" y="3392178"/>
                  <a:pt x="8514435" y="3391372"/>
                  <a:pt x="8512093" y="3390108"/>
                </a:cubicBezTo>
                <a:lnTo>
                  <a:pt x="8511416" y="3389513"/>
                </a:lnTo>
                <a:lnTo>
                  <a:pt x="8475551" y="3392450"/>
                </a:lnTo>
                <a:lnTo>
                  <a:pt x="8470789" y="3391736"/>
                </a:lnTo>
                <a:lnTo>
                  <a:pt x="8447414" y="3395064"/>
                </a:lnTo>
                <a:lnTo>
                  <a:pt x="8435335" y="3396028"/>
                </a:lnTo>
                <a:lnTo>
                  <a:pt x="8431923" y="3397855"/>
                </a:lnTo>
                <a:cubicBezTo>
                  <a:pt x="8428239" y="3398965"/>
                  <a:pt x="8422959" y="3399444"/>
                  <a:pt x="8414099" y="3398491"/>
                </a:cubicBezTo>
                <a:lnTo>
                  <a:pt x="8412049" y="3397978"/>
                </a:lnTo>
                <a:lnTo>
                  <a:pt x="8397349" y="3400683"/>
                </a:lnTo>
                <a:cubicBezTo>
                  <a:pt x="8392615" y="3401933"/>
                  <a:pt x="8388424" y="3403524"/>
                  <a:pt x="8385030" y="3405585"/>
                </a:cubicBezTo>
                <a:cubicBezTo>
                  <a:pt x="8334977" y="3394568"/>
                  <a:pt x="8287750" y="3404648"/>
                  <a:pt x="8233422" y="3402742"/>
                </a:cubicBezTo>
                <a:cubicBezTo>
                  <a:pt x="8209936" y="3385601"/>
                  <a:pt x="8116056" y="3406588"/>
                  <a:pt x="8102569" y="3423208"/>
                </a:cubicBezTo>
                <a:cubicBezTo>
                  <a:pt x="8102264" y="3408645"/>
                  <a:pt x="8034186" y="3428475"/>
                  <a:pt x="8016625" y="3428989"/>
                </a:cubicBezTo>
                <a:cubicBezTo>
                  <a:pt x="8010771" y="3429161"/>
                  <a:pt x="8010530" y="3427186"/>
                  <a:pt x="8020284" y="3421076"/>
                </a:cubicBezTo>
                <a:cubicBezTo>
                  <a:pt x="8001623" y="3422777"/>
                  <a:pt x="7982361" y="3415208"/>
                  <a:pt x="7992871" y="3409037"/>
                </a:cubicBezTo>
                <a:cubicBezTo>
                  <a:pt x="7936181" y="3422244"/>
                  <a:pt x="7852511" y="3409112"/>
                  <a:pt x="7788452" y="3415110"/>
                </a:cubicBezTo>
                <a:cubicBezTo>
                  <a:pt x="7753529" y="3400598"/>
                  <a:pt x="7772461" y="3414025"/>
                  <a:pt x="7736237" y="3411311"/>
                </a:cubicBezTo>
                <a:cubicBezTo>
                  <a:pt x="7746145" y="3424670"/>
                  <a:pt x="7692261" y="3403816"/>
                  <a:pt x="7690279" y="3418893"/>
                </a:cubicBezTo>
                <a:cubicBezTo>
                  <a:pt x="7683750" y="3417921"/>
                  <a:pt x="7677487" y="3416505"/>
                  <a:pt x="7671219" y="3414970"/>
                </a:cubicBezTo>
                <a:lnTo>
                  <a:pt x="7667928" y="3414173"/>
                </a:lnTo>
                <a:lnTo>
                  <a:pt x="7654774" y="3413595"/>
                </a:lnTo>
                <a:lnTo>
                  <a:pt x="7651067" y="3410171"/>
                </a:lnTo>
                <a:lnTo>
                  <a:pt x="7631267" y="3406963"/>
                </a:lnTo>
                <a:cubicBezTo>
                  <a:pt x="7623851" y="3406267"/>
                  <a:pt x="7615871" y="3406106"/>
                  <a:pt x="7607053" y="3406809"/>
                </a:cubicBezTo>
                <a:cubicBezTo>
                  <a:pt x="7585359" y="3412784"/>
                  <a:pt x="7551579" y="3405461"/>
                  <a:pt x="7521027" y="3405904"/>
                </a:cubicBezTo>
                <a:lnTo>
                  <a:pt x="7506997" y="3407754"/>
                </a:lnTo>
                <a:lnTo>
                  <a:pt x="7461204" y="3404669"/>
                </a:lnTo>
                <a:cubicBezTo>
                  <a:pt x="7448169" y="3404071"/>
                  <a:pt x="7434640" y="3403756"/>
                  <a:pt x="7420396" y="3403975"/>
                </a:cubicBezTo>
                <a:lnTo>
                  <a:pt x="7393955" y="3405447"/>
                </a:lnTo>
                <a:lnTo>
                  <a:pt x="7387024" y="3404227"/>
                </a:lnTo>
                <a:cubicBezTo>
                  <a:pt x="7374952" y="3404363"/>
                  <a:pt x="7358975" y="3408656"/>
                  <a:pt x="7360398" y="3403441"/>
                </a:cubicBezTo>
                <a:lnTo>
                  <a:pt x="7346837" y="3405249"/>
                </a:lnTo>
                <a:lnTo>
                  <a:pt x="7333451" y="3401087"/>
                </a:lnTo>
                <a:cubicBezTo>
                  <a:pt x="7331985" y="3400120"/>
                  <a:pt x="7330882" y="3399091"/>
                  <a:pt x="7330179" y="3398037"/>
                </a:cubicBezTo>
                <a:lnTo>
                  <a:pt x="7311232" y="3399406"/>
                </a:lnTo>
                <a:lnTo>
                  <a:pt x="7295699" y="3396426"/>
                </a:lnTo>
                <a:lnTo>
                  <a:pt x="7282158" y="3398374"/>
                </a:lnTo>
                <a:lnTo>
                  <a:pt x="7276538" y="3397935"/>
                </a:lnTo>
                <a:lnTo>
                  <a:pt x="7262569" y="3396460"/>
                </a:lnTo>
                <a:cubicBezTo>
                  <a:pt x="7255407" y="3395426"/>
                  <a:pt x="7247392" y="3394180"/>
                  <a:pt x="7238468" y="3393183"/>
                </a:cubicBezTo>
                <a:lnTo>
                  <a:pt x="7230949" y="3392727"/>
                </a:lnTo>
                <a:lnTo>
                  <a:pt x="7214580" y="3387715"/>
                </a:lnTo>
                <a:cubicBezTo>
                  <a:pt x="7202670" y="3383926"/>
                  <a:pt x="7193296" y="3381373"/>
                  <a:pt x="7182893" y="3383429"/>
                </a:cubicBezTo>
                <a:cubicBezTo>
                  <a:pt x="7165160" y="3378534"/>
                  <a:pt x="7152772" y="3364815"/>
                  <a:pt x="7127104" y="3368475"/>
                </a:cubicBezTo>
                <a:cubicBezTo>
                  <a:pt x="7134894" y="3362260"/>
                  <a:pt x="7098599" y="3367723"/>
                  <a:pt x="7094311" y="3361339"/>
                </a:cubicBezTo>
                <a:cubicBezTo>
                  <a:pt x="7092331" y="3356198"/>
                  <a:pt x="7080860" y="3356657"/>
                  <a:pt x="7072124" y="3354762"/>
                </a:cubicBezTo>
                <a:cubicBezTo>
                  <a:pt x="7065898" y="3349511"/>
                  <a:pt x="7021942" y="3344717"/>
                  <a:pt x="7006638" y="3345473"/>
                </a:cubicBezTo>
                <a:cubicBezTo>
                  <a:pt x="6963504" y="3350697"/>
                  <a:pt x="6928807" y="3329559"/>
                  <a:pt x="6894320" y="3333192"/>
                </a:cubicBezTo>
                <a:cubicBezTo>
                  <a:pt x="6885290" y="3332697"/>
                  <a:pt x="6877803" y="3331507"/>
                  <a:pt x="6871318" y="3329892"/>
                </a:cubicBezTo>
                <a:lnTo>
                  <a:pt x="6855157" y="3324330"/>
                </a:lnTo>
                <a:cubicBezTo>
                  <a:pt x="6854956" y="3323109"/>
                  <a:pt x="6854755" y="3321887"/>
                  <a:pt x="6854555" y="3320665"/>
                </a:cubicBezTo>
                <a:lnTo>
                  <a:pt x="6842483" y="3318413"/>
                </a:lnTo>
                <a:lnTo>
                  <a:pt x="6840027" y="3317245"/>
                </a:lnTo>
                <a:cubicBezTo>
                  <a:pt x="6835354" y="3315001"/>
                  <a:pt x="6830588" y="3312868"/>
                  <a:pt x="6825185" y="3311114"/>
                </a:cubicBezTo>
                <a:cubicBezTo>
                  <a:pt x="6810331" y="3324866"/>
                  <a:pt x="6776772" y="3298463"/>
                  <a:pt x="6774755" y="3312168"/>
                </a:cubicBezTo>
                <a:cubicBezTo>
                  <a:pt x="6742477" y="3304924"/>
                  <a:pt x="6749024" y="3319870"/>
                  <a:pt x="6728129" y="3301832"/>
                </a:cubicBezTo>
                <a:cubicBezTo>
                  <a:pt x="6661764" y="3299056"/>
                  <a:pt x="6593104" y="3275946"/>
                  <a:pt x="6527587" y="3280829"/>
                </a:cubicBezTo>
                <a:cubicBezTo>
                  <a:pt x="6542935" y="3276465"/>
                  <a:pt x="6531033" y="3266920"/>
                  <a:pt x="6511742" y="3266067"/>
                </a:cubicBezTo>
                <a:cubicBezTo>
                  <a:pt x="6570025" y="3248440"/>
                  <a:pt x="6418649" y="3271458"/>
                  <a:pt x="6434953" y="3253360"/>
                </a:cubicBezTo>
                <a:cubicBezTo>
                  <a:pt x="6407781" y="3267048"/>
                  <a:pt x="6300040" y="3274313"/>
                  <a:pt x="6292331" y="3255322"/>
                </a:cubicBezTo>
                <a:cubicBezTo>
                  <a:pt x="6242057" y="3246469"/>
                  <a:pt x="6188266" y="3249680"/>
                  <a:pt x="6149913" y="3232917"/>
                </a:cubicBezTo>
                <a:cubicBezTo>
                  <a:pt x="6144898" y="3234391"/>
                  <a:pt x="6139526" y="3235322"/>
                  <a:pt x="6133930" y="3235867"/>
                </a:cubicBezTo>
                <a:lnTo>
                  <a:pt x="6117554" y="3236464"/>
                </a:lnTo>
                <a:lnTo>
                  <a:pt x="6116039" y="3235720"/>
                </a:lnTo>
                <a:cubicBezTo>
                  <a:pt x="6108393" y="3233681"/>
                  <a:pt x="6102936" y="3233437"/>
                  <a:pt x="6098459" y="3233988"/>
                </a:cubicBezTo>
                <a:lnTo>
                  <a:pt x="6093630" y="3235240"/>
                </a:lnTo>
                <a:lnTo>
                  <a:pt x="6081261" y="3234563"/>
                </a:lnTo>
                <a:lnTo>
                  <a:pt x="6056067" y="3234608"/>
                </a:lnTo>
                <a:lnTo>
                  <a:pt x="6052129" y="3233324"/>
                </a:lnTo>
                <a:lnTo>
                  <a:pt x="6015338" y="3231378"/>
                </a:lnTo>
                <a:cubicBezTo>
                  <a:pt x="6015291" y="3231165"/>
                  <a:pt x="6015245" y="3230951"/>
                  <a:pt x="6015198" y="3230737"/>
                </a:cubicBezTo>
                <a:cubicBezTo>
                  <a:pt x="6014048" y="3229257"/>
                  <a:pt x="6011617" y="3228081"/>
                  <a:pt x="6006436" y="3227508"/>
                </a:cubicBezTo>
                <a:cubicBezTo>
                  <a:pt x="6019781" y="3219395"/>
                  <a:pt x="6005305" y="3223709"/>
                  <a:pt x="5988851" y="3222735"/>
                </a:cubicBezTo>
                <a:cubicBezTo>
                  <a:pt x="6005907" y="3209918"/>
                  <a:pt x="5955918" y="3212588"/>
                  <a:pt x="5952863" y="3204137"/>
                </a:cubicBezTo>
                <a:cubicBezTo>
                  <a:pt x="5940395" y="3203711"/>
                  <a:pt x="5927517" y="3203028"/>
                  <a:pt x="5914548" y="3202041"/>
                </a:cubicBezTo>
                <a:lnTo>
                  <a:pt x="5907020" y="3201283"/>
                </a:lnTo>
                <a:cubicBezTo>
                  <a:pt x="5906995" y="3201231"/>
                  <a:pt x="5906969" y="3201180"/>
                  <a:pt x="5906944" y="3201129"/>
                </a:cubicBezTo>
                <a:cubicBezTo>
                  <a:pt x="5905471" y="3200668"/>
                  <a:pt x="5903056" y="3200308"/>
                  <a:pt x="5899155" y="3200053"/>
                </a:cubicBezTo>
                <a:lnTo>
                  <a:pt x="5893294" y="3199901"/>
                </a:lnTo>
                <a:lnTo>
                  <a:pt x="5878691" y="3198431"/>
                </a:lnTo>
                <a:lnTo>
                  <a:pt x="5874165" y="3197003"/>
                </a:lnTo>
                <a:lnTo>
                  <a:pt x="5873092" y="3195108"/>
                </a:lnTo>
                <a:lnTo>
                  <a:pt x="5871658" y="3195162"/>
                </a:lnTo>
                <a:cubicBezTo>
                  <a:pt x="5860152" y="3197097"/>
                  <a:pt x="5855231" y="3201097"/>
                  <a:pt x="5846928" y="3187725"/>
                </a:cubicBezTo>
                <a:cubicBezTo>
                  <a:pt x="5821379" y="3190142"/>
                  <a:pt x="5819686" y="3182343"/>
                  <a:pt x="5788468" y="3176316"/>
                </a:cubicBezTo>
                <a:cubicBezTo>
                  <a:pt x="5773119" y="3179521"/>
                  <a:pt x="5762947" y="3176704"/>
                  <a:pt x="5753823" y="3171919"/>
                </a:cubicBezTo>
                <a:cubicBezTo>
                  <a:pt x="5721557" y="3170726"/>
                  <a:pt x="5694983" y="3162549"/>
                  <a:pt x="5660194" y="3157536"/>
                </a:cubicBezTo>
                <a:cubicBezTo>
                  <a:pt x="5619608" y="3159495"/>
                  <a:pt x="5604384" y="3146636"/>
                  <a:pt x="5567188" y="3141325"/>
                </a:cubicBezTo>
                <a:cubicBezTo>
                  <a:pt x="5530345" y="3148235"/>
                  <a:pt x="5543868" y="3129416"/>
                  <a:pt x="5526178" y="3123274"/>
                </a:cubicBezTo>
                <a:lnTo>
                  <a:pt x="5520866" y="3122322"/>
                </a:lnTo>
                <a:lnTo>
                  <a:pt x="5506009" y="3122332"/>
                </a:lnTo>
                <a:lnTo>
                  <a:pt x="5500363" y="3122766"/>
                </a:lnTo>
                <a:cubicBezTo>
                  <a:pt x="5496497" y="3122905"/>
                  <a:pt x="5493953" y="3122792"/>
                  <a:pt x="5492228" y="3122486"/>
                </a:cubicBezTo>
                <a:lnTo>
                  <a:pt x="5492044" y="3122342"/>
                </a:lnTo>
                <a:lnTo>
                  <a:pt x="5484386" y="3122347"/>
                </a:lnTo>
                <a:cubicBezTo>
                  <a:pt x="5471420" y="3122670"/>
                  <a:pt x="5458764" y="3123280"/>
                  <a:pt x="5446679" y="3124105"/>
                </a:cubicBezTo>
                <a:cubicBezTo>
                  <a:pt x="5437659" y="3116107"/>
                  <a:pt x="5392392" y="3123709"/>
                  <a:pt x="5399188" y="3109418"/>
                </a:cubicBezTo>
                <a:cubicBezTo>
                  <a:pt x="5382948" y="3110102"/>
                  <a:pt x="5372407" y="3115781"/>
                  <a:pt x="5379117" y="3106482"/>
                </a:cubicBezTo>
                <a:cubicBezTo>
                  <a:pt x="5373809" y="3106435"/>
                  <a:pt x="5370660" y="3105521"/>
                  <a:pt x="5368499" y="3104181"/>
                </a:cubicBezTo>
                <a:lnTo>
                  <a:pt x="5367902" y="3103566"/>
                </a:lnTo>
                <a:lnTo>
                  <a:pt x="5331747" y="3105319"/>
                </a:lnTo>
                <a:lnTo>
                  <a:pt x="5327095" y="3104450"/>
                </a:lnTo>
                <a:lnTo>
                  <a:pt x="5303337" y="3107003"/>
                </a:lnTo>
                <a:lnTo>
                  <a:pt x="5291164" y="3107570"/>
                </a:lnTo>
                <a:lnTo>
                  <a:pt x="5287515" y="3109282"/>
                </a:lnTo>
                <a:cubicBezTo>
                  <a:pt x="5283689" y="3110269"/>
                  <a:pt x="5278356" y="3110573"/>
                  <a:pt x="5269654" y="3109330"/>
                </a:cubicBezTo>
                <a:lnTo>
                  <a:pt x="5267681" y="3108752"/>
                </a:lnTo>
                <a:lnTo>
                  <a:pt x="5252655" y="3110969"/>
                </a:lnTo>
                <a:cubicBezTo>
                  <a:pt x="5247766" y="3112062"/>
                  <a:pt x="5243369" y="3113511"/>
                  <a:pt x="5239703" y="3115460"/>
                </a:cubicBezTo>
                <a:cubicBezTo>
                  <a:pt x="5191311" y="3102811"/>
                  <a:pt x="5142849" y="3111324"/>
                  <a:pt x="5088947" y="3107634"/>
                </a:cubicBezTo>
                <a:cubicBezTo>
                  <a:pt x="5027989" y="3108214"/>
                  <a:pt x="4985627" y="3110432"/>
                  <a:pt x="4945514" y="3110162"/>
                </a:cubicBezTo>
                <a:cubicBezTo>
                  <a:pt x="4926678" y="3111245"/>
                  <a:pt x="4789238" y="3111826"/>
                  <a:pt x="4800559" y="3106010"/>
                </a:cubicBezTo>
                <a:cubicBezTo>
                  <a:pt x="4742239" y="3117333"/>
                  <a:pt x="4708324" y="3101468"/>
                  <a:pt x="4643642" y="3105351"/>
                </a:cubicBezTo>
                <a:cubicBezTo>
                  <a:pt x="4610808" y="3089712"/>
                  <a:pt x="4627845" y="3103743"/>
                  <a:pt x="4592107" y="3099840"/>
                </a:cubicBezTo>
                <a:cubicBezTo>
                  <a:pt x="4600157" y="3113506"/>
                  <a:pt x="4549287" y="3090911"/>
                  <a:pt x="4545249" y="3105899"/>
                </a:cubicBezTo>
                <a:cubicBezTo>
                  <a:pt x="4538872" y="3104716"/>
                  <a:pt x="4532825" y="3103094"/>
                  <a:pt x="4526782" y="3101355"/>
                </a:cubicBezTo>
                <a:lnTo>
                  <a:pt x="4523614" y="3100453"/>
                </a:lnTo>
                <a:lnTo>
                  <a:pt x="4510579" y="3099442"/>
                </a:lnTo>
                <a:lnTo>
                  <a:pt x="4507348" y="3095901"/>
                </a:lnTo>
                <a:lnTo>
                  <a:pt x="4348949" y="3090220"/>
                </a:lnTo>
                <a:cubicBezTo>
                  <a:pt x="4335046" y="3092487"/>
                  <a:pt x="4290056" y="3092155"/>
                  <a:pt x="4280362" y="3087618"/>
                </a:cubicBezTo>
                <a:cubicBezTo>
                  <a:pt x="4270739" y="3086627"/>
                  <a:pt x="4260237" y="3088220"/>
                  <a:pt x="4254634" y="3083366"/>
                </a:cubicBezTo>
                <a:cubicBezTo>
                  <a:pt x="4233731" y="3080512"/>
                  <a:pt x="4185859" y="3073948"/>
                  <a:pt x="4154942" y="3070490"/>
                </a:cubicBezTo>
                <a:cubicBezTo>
                  <a:pt x="4138280" y="3076599"/>
                  <a:pt x="4112117" y="3064194"/>
                  <a:pt x="4069131" y="3062612"/>
                </a:cubicBezTo>
                <a:cubicBezTo>
                  <a:pt x="4050897" y="3069679"/>
                  <a:pt x="4040160" y="3061449"/>
                  <a:pt x="4005249" y="3070810"/>
                </a:cubicBezTo>
                <a:cubicBezTo>
                  <a:pt x="4003818" y="3069842"/>
                  <a:pt x="4002032" y="3068943"/>
                  <a:pt x="3999945" y="3068139"/>
                </a:cubicBezTo>
                <a:cubicBezTo>
                  <a:pt x="3987818" y="3063468"/>
                  <a:pt x="3968381" y="3062958"/>
                  <a:pt x="3956529" y="3067000"/>
                </a:cubicBezTo>
                <a:cubicBezTo>
                  <a:pt x="3900898" y="3079382"/>
                  <a:pt x="3850463" y="3077929"/>
                  <a:pt x="3803031" y="3079823"/>
                </a:cubicBezTo>
                <a:cubicBezTo>
                  <a:pt x="3749421" y="3080464"/>
                  <a:pt x="3785521" y="3065630"/>
                  <a:pt x="3718229" y="3077134"/>
                </a:cubicBezTo>
                <a:cubicBezTo>
                  <a:pt x="3711244" y="3071611"/>
                  <a:pt x="3702770" y="3071184"/>
                  <a:pt x="3688357" y="3073468"/>
                </a:cubicBezTo>
                <a:cubicBezTo>
                  <a:pt x="3662326" y="3073378"/>
                  <a:pt x="3664937" y="3059899"/>
                  <a:pt x="3638298" y="3067494"/>
                </a:cubicBezTo>
                <a:cubicBezTo>
                  <a:pt x="3643333" y="3060328"/>
                  <a:pt x="3589079" y="3063658"/>
                  <a:pt x="3601443" y="3056355"/>
                </a:cubicBezTo>
                <a:cubicBezTo>
                  <a:pt x="3584797" y="3049384"/>
                  <a:pt x="3575923" y="3060108"/>
                  <a:pt x="3559361" y="3054005"/>
                </a:cubicBezTo>
                <a:cubicBezTo>
                  <a:pt x="3540444" y="3052269"/>
                  <a:pt x="3569896" y="3061996"/>
                  <a:pt x="3548859" y="3062094"/>
                </a:cubicBezTo>
                <a:cubicBezTo>
                  <a:pt x="3523419" y="3060901"/>
                  <a:pt x="3522848" y="3074222"/>
                  <a:pt x="3504082" y="3056779"/>
                </a:cubicBezTo>
                <a:lnTo>
                  <a:pt x="3436234" y="3047769"/>
                </a:lnTo>
                <a:cubicBezTo>
                  <a:pt x="3420764" y="3051629"/>
                  <a:pt x="3408644" y="3049227"/>
                  <a:pt x="3396914" y="3044803"/>
                </a:cubicBezTo>
                <a:cubicBezTo>
                  <a:pt x="3361398" y="3044955"/>
                  <a:pt x="3329425" y="3037856"/>
                  <a:pt x="3289720" y="3034278"/>
                </a:cubicBezTo>
                <a:cubicBezTo>
                  <a:pt x="3246348" y="3037943"/>
                  <a:pt x="3224942" y="3025667"/>
                  <a:pt x="3182509" y="3021890"/>
                </a:cubicBezTo>
                <a:cubicBezTo>
                  <a:pt x="3139731" y="3031583"/>
                  <a:pt x="3155749" y="3004773"/>
                  <a:pt x="3119879" y="3004134"/>
                </a:cubicBezTo>
                <a:cubicBezTo>
                  <a:pt x="3060941" y="3012153"/>
                  <a:pt x="3121880" y="2995117"/>
                  <a:pt x="3031656" y="2995077"/>
                </a:cubicBezTo>
                <a:cubicBezTo>
                  <a:pt x="3026453" y="2996603"/>
                  <a:pt x="3015685" y="2994367"/>
                  <a:pt x="3017018" y="2992034"/>
                </a:cubicBezTo>
                <a:cubicBezTo>
                  <a:pt x="2997245" y="2992118"/>
                  <a:pt x="2941342" y="2976346"/>
                  <a:pt x="2913012" y="2978042"/>
                </a:cubicBezTo>
                <a:cubicBezTo>
                  <a:pt x="2858481" y="2969139"/>
                  <a:pt x="2831094" y="2979433"/>
                  <a:pt x="2791382" y="2975899"/>
                </a:cubicBezTo>
                <a:cubicBezTo>
                  <a:pt x="2745836" y="2966063"/>
                  <a:pt x="2719288" y="2957529"/>
                  <a:pt x="2639738" y="2936567"/>
                </a:cubicBezTo>
                <a:lnTo>
                  <a:pt x="2369741" y="2876435"/>
                </a:lnTo>
                <a:cubicBezTo>
                  <a:pt x="2269614" y="2832081"/>
                  <a:pt x="2140023" y="2856176"/>
                  <a:pt x="2078755" y="2852909"/>
                </a:cubicBezTo>
                <a:cubicBezTo>
                  <a:pt x="2053362" y="2866100"/>
                  <a:pt x="2032778" y="2851474"/>
                  <a:pt x="2002128" y="2856835"/>
                </a:cubicBezTo>
                <a:cubicBezTo>
                  <a:pt x="1933939" y="2859736"/>
                  <a:pt x="1866254" y="2874726"/>
                  <a:pt x="1777746" y="2864566"/>
                </a:cubicBezTo>
                <a:cubicBezTo>
                  <a:pt x="1737851" y="2905864"/>
                  <a:pt x="1634115" y="2880970"/>
                  <a:pt x="1549425" y="2904556"/>
                </a:cubicBezTo>
                <a:cubicBezTo>
                  <a:pt x="1500265" y="2909373"/>
                  <a:pt x="1423030" y="2888862"/>
                  <a:pt x="1405992" y="2911144"/>
                </a:cubicBezTo>
                <a:cubicBezTo>
                  <a:pt x="1383494" y="2897507"/>
                  <a:pt x="1362438" y="2919536"/>
                  <a:pt x="1337848" y="2921491"/>
                </a:cubicBezTo>
                <a:cubicBezTo>
                  <a:pt x="1318218" y="2912820"/>
                  <a:pt x="1308478" y="2920319"/>
                  <a:pt x="1290645" y="2921985"/>
                </a:cubicBezTo>
                <a:cubicBezTo>
                  <a:pt x="1282569" y="2916637"/>
                  <a:pt x="1267476" y="2916916"/>
                  <a:pt x="1262341" y="2923190"/>
                </a:cubicBezTo>
                <a:cubicBezTo>
                  <a:pt x="1269627" y="2937654"/>
                  <a:pt x="1217209" y="2930439"/>
                  <a:pt x="1213314" y="2940415"/>
                </a:cubicBezTo>
                <a:cubicBezTo>
                  <a:pt x="1182890" y="2942495"/>
                  <a:pt x="1050782" y="2929830"/>
                  <a:pt x="1028405" y="2945799"/>
                </a:cubicBezTo>
                <a:cubicBezTo>
                  <a:pt x="966896" y="2953381"/>
                  <a:pt x="877997" y="2927977"/>
                  <a:pt x="851857" y="2928423"/>
                </a:cubicBezTo>
                <a:cubicBezTo>
                  <a:pt x="825919" y="2899251"/>
                  <a:pt x="699677" y="2976135"/>
                  <a:pt x="588681" y="2977769"/>
                </a:cubicBezTo>
                <a:cubicBezTo>
                  <a:pt x="573724" y="2974953"/>
                  <a:pt x="565729" y="2974991"/>
                  <a:pt x="561717" y="2981641"/>
                </a:cubicBezTo>
                <a:cubicBezTo>
                  <a:pt x="532860" y="2985482"/>
                  <a:pt x="475932" y="2991762"/>
                  <a:pt x="415541" y="3000819"/>
                </a:cubicBezTo>
                <a:cubicBezTo>
                  <a:pt x="370154" y="3008289"/>
                  <a:pt x="146634" y="3001788"/>
                  <a:pt x="86183" y="3009699"/>
                </a:cubicBezTo>
                <a:lnTo>
                  <a:pt x="0" y="3044978"/>
                </a:lnTo>
                <a:close/>
              </a:path>
            </a:pathLst>
          </a:custGeom>
        </p:spPr>
      </p:pic>
      <p:sp>
        <p:nvSpPr>
          <p:cNvPr id="2" name="TextBox 1">
            <a:extLst>
              <a:ext uri="{FF2B5EF4-FFF2-40B4-BE49-F238E27FC236}">
                <a16:creationId xmlns:a16="http://schemas.microsoft.com/office/drawing/2014/main" id="{9815E926-1161-8036-529D-53771DAC467F}"/>
              </a:ext>
            </a:extLst>
          </p:cNvPr>
          <p:cNvSpPr txBox="1"/>
          <p:nvPr/>
        </p:nvSpPr>
        <p:spPr>
          <a:xfrm>
            <a:off x="10031198" y="2686002"/>
            <a:ext cx="1843814" cy="307777"/>
          </a:xfrm>
          <a:prstGeom prst="rect">
            <a:avLst/>
          </a:prstGeom>
          <a:noFill/>
        </p:spPr>
        <p:txBody>
          <a:bodyPr wrap="square" rtlCol="0">
            <a:spAutoFit/>
          </a:bodyPr>
          <a:lstStyle/>
          <a:p>
            <a:r>
              <a:rPr lang="en-US" i="1" dirty="0">
                <a:latin typeface="Calibri" panose="020F0502020204030204" pitchFamily="34" charset="0"/>
                <a:cs typeface="Calibri" panose="020F0502020204030204" pitchFamily="34" charset="0"/>
              </a:rPr>
              <a:t>Photo by Heidi Scott</a:t>
            </a:r>
          </a:p>
        </p:txBody>
      </p:sp>
    </p:spTree>
    <p:extLst>
      <p:ext uri="{BB962C8B-B14F-4D97-AF65-F5344CB8AC3E}">
        <p14:creationId xmlns:p14="http://schemas.microsoft.com/office/powerpoint/2010/main" val="4035891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7"/>
        <p:cNvGrpSpPr/>
        <p:nvPr/>
      </p:nvGrpSpPr>
      <p:grpSpPr>
        <a:xfrm>
          <a:off x="0" y="0"/>
          <a:ext cx="0" cy="0"/>
          <a:chOff x="0" y="0"/>
          <a:chExt cx="0" cy="0"/>
        </a:xfrm>
      </p:grpSpPr>
      <p:sp useBgFill="1">
        <p:nvSpPr>
          <p:cNvPr id="132" name="Rectangle 13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CB852216-FF70-00D8-4D74-59408E72768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solidFill>
                  <a:schemeClr val="bg1"/>
                </a:solidFill>
              </a:rPr>
              <a:t>4</a:t>
            </a:fld>
            <a:endParaRPr lang="en-US" dirty="0">
              <a:solidFill>
                <a:schemeClr val="bg1"/>
              </a:solidFill>
            </a:endParaRPr>
          </a:p>
        </p:txBody>
      </p:sp>
      <p:sp>
        <p:nvSpPr>
          <p:cNvPr id="5" name="Title 4">
            <a:extLst>
              <a:ext uri="{FF2B5EF4-FFF2-40B4-BE49-F238E27FC236}">
                <a16:creationId xmlns:a16="http://schemas.microsoft.com/office/drawing/2014/main" id="{719C2594-65B4-5302-29BE-E7D25DBCE75D}"/>
              </a:ext>
            </a:extLst>
          </p:cNvPr>
          <p:cNvSpPr>
            <a:spLocks noGrp="1"/>
          </p:cNvSpPr>
          <p:nvPr>
            <p:ph type="title"/>
          </p:nvPr>
        </p:nvSpPr>
        <p:spPr>
          <a:xfrm>
            <a:off x="259839" y="247046"/>
            <a:ext cx="6595660" cy="625046"/>
          </a:xfrm>
        </p:spPr>
        <p:txBody>
          <a:bodyPr>
            <a:normAutofit fontScale="90000"/>
          </a:bodyPr>
          <a:lstStyle/>
          <a:p>
            <a:r>
              <a:rPr lang="en-US" dirty="0"/>
              <a:t>Cultural Sensitivity Cont’d</a:t>
            </a:r>
          </a:p>
        </p:txBody>
      </p:sp>
      <p:sp>
        <p:nvSpPr>
          <p:cNvPr id="3" name="TextBox 2">
            <a:extLst>
              <a:ext uri="{FF2B5EF4-FFF2-40B4-BE49-F238E27FC236}">
                <a16:creationId xmlns:a16="http://schemas.microsoft.com/office/drawing/2014/main" id="{B5026DA6-ACB7-9AE8-0507-485DA07C602A}"/>
              </a:ext>
            </a:extLst>
          </p:cNvPr>
          <p:cNvSpPr txBox="1"/>
          <p:nvPr/>
        </p:nvSpPr>
        <p:spPr>
          <a:xfrm>
            <a:off x="259839" y="1061895"/>
            <a:ext cx="5433257" cy="5477017"/>
          </a:xfrm>
          <a:prstGeom prst="rect">
            <a:avLst/>
          </a:prstGeom>
        </p:spPr>
        <p:txBody>
          <a:bodyPr vert="horz" lIns="91440" tIns="45720" rIns="91440" bIns="45720" rtlCol="0">
            <a:noAutofit/>
          </a:bodyPr>
          <a:lstStyle/>
          <a:p>
            <a:pPr marL="342900" indent="-228600">
              <a:lnSpc>
                <a:spcPct val="90000"/>
              </a:lnSpc>
              <a:buSzPct val="125000"/>
              <a:buFont typeface="Arial" panose="020B0604020202020204" pitchFamily="34" charset="0"/>
              <a:buChar char="•"/>
            </a:pPr>
            <a:r>
              <a:rPr lang="en-US" sz="2400" kern="1200" dirty="0">
                <a:solidFill>
                  <a:schemeClr val="tx1"/>
                </a:solidFill>
                <a:latin typeface="Calibri" panose="020F0502020204030204" pitchFamily="34" charset="0"/>
                <a:ea typeface="+mn-ea"/>
                <a:cs typeface="Calibri" panose="020F0502020204030204" pitchFamily="34" charset="0"/>
              </a:rPr>
              <a:t>Ethnographers must be </a:t>
            </a:r>
            <a:r>
              <a:rPr lang="en-US" sz="2400" b="1" kern="1200" dirty="0">
                <a:solidFill>
                  <a:schemeClr val="tx1"/>
                </a:solidFill>
                <a:latin typeface="Calibri" panose="020F0502020204030204" pitchFamily="34" charset="0"/>
                <a:ea typeface="+mn-ea"/>
                <a:cs typeface="Calibri" panose="020F0502020204030204" pitchFamily="34" charset="0"/>
              </a:rPr>
              <a:t>aware of their positionality </a:t>
            </a:r>
            <a:r>
              <a:rPr lang="en-US" sz="2400" kern="1200" dirty="0">
                <a:solidFill>
                  <a:schemeClr val="tx1"/>
                </a:solidFill>
                <a:latin typeface="Calibri" panose="020F0502020204030204" pitchFamily="34" charset="0"/>
                <a:ea typeface="+mn-ea"/>
                <a:cs typeface="Calibri" panose="020F0502020204030204" pitchFamily="34" charset="0"/>
              </a:rPr>
              <a:t>and practice </a:t>
            </a:r>
            <a:r>
              <a:rPr lang="en-US" sz="2400" b="1" kern="1200" dirty="0">
                <a:solidFill>
                  <a:schemeClr val="tx1"/>
                </a:solidFill>
                <a:latin typeface="Calibri" panose="020F0502020204030204" pitchFamily="34" charset="0"/>
                <a:ea typeface="+mn-ea"/>
                <a:cs typeface="Calibri" panose="020F0502020204030204" pitchFamily="34" charset="0"/>
              </a:rPr>
              <a:t>cultural relativism </a:t>
            </a:r>
            <a:r>
              <a:rPr lang="en-US" sz="2400" kern="1200" dirty="0">
                <a:solidFill>
                  <a:schemeClr val="tx1"/>
                </a:solidFill>
                <a:latin typeface="Calibri" panose="020F0502020204030204" pitchFamily="34" charset="0"/>
                <a:ea typeface="+mn-ea"/>
                <a:cs typeface="Calibri" panose="020F0502020204030204" pitchFamily="34" charset="0"/>
              </a:rPr>
              <a:t>and </a:t>
            </a:r>
            <a:r>
              <a:rPr lang="en-US" sz="2400" b="1" kern="1200" dirty="0">
                <a:solidFill>
                  <a:schemeClr val="tx1"/>
                </a:solidFill>
                <a:latin typeface="Calibri" panose="020F0502020204030204" pitchFamily="34" charset="0"/>
                <a:ea typeface="+mn-ea"/>
                <a:cs typeface="Calibri" panose="020F0502020204030204" pitchFamily="34" charset="0"/>
              </a:rPr>
              <a:t>non-judgement </a:t>
            </a:r>
            <a:r>
              <a:rPr lang="en-US" sz="2400" kern="1200" dirty="0">
                <a:solidFill>
                  <a:schemeClr val="tx1"/>
                </a:solidFill>
                <a:latin typeface="Calibri" panose="020F0502020204030204" pitchFamily="34" charset="0"/>
                <a:ea typeface="+mn-ea"/>
                <a:cs typeface="Calibri" panose="020F0502020204030204" pitchFamily="34" charset="0"/>
              </a:rPr>
              <a:t>as they ask target communities to share their norms and customs.</a:t>
            </a:r>
            <a:br>
              <a:rPr lang="en-US" sz="2400" kern="1200" dirty="0">
                <a:solidFill>
                  <a:schemeClr val="tx1"/>
                </a:solidFill>
                <a:latin typeface="Calibri" panose="020F0502020204030204" pitchFamily="34" charset="0"/>
                <a:ea typeface="+mn-ea"/>
                <a:cs typeface="Calibri" panose="020F0502020204030204" pitchFamily="34" charset="0"/>
              </a:rPr>
            </a:br>
            <a:endParaRPr lang="en-US" sz="2400" kern="1200" dirty="0">
              <a:solidFill>
                <a:schemeClr val="tx1"/>
              </a:solidFill>
              <a:latin typeface="Calibri" panose="020F0502020204030204" pitchFamily="34" charset="0"/>
              <a:ea typeface="+mn-ea"/>
              <a:cs typeface="Calibri" panose="020F0502020204030204" pitchFamily="34" charset="0"/>
            </a:endParaRPr>
          </a:p>
          <a:p>
            <a:pPr marL="342900" indent="-228600">
              <a:lnSpc>
                <a:spcPct val="90000"/>
              </a:lnSpc>
              <a:buSzPct val="125000"/>
              <a:buFont typeface="Arial" panose="020B0604020202020204" pitchFamily="34" charset="0"/>
              <a:buChar char="•"/>
            </a:pPr>
            <a:r>
              <a:rPr lang="en-US" sz="2400" kern="1200" dirty="0">
                <a:solidFill>
                  <a:schemeClr val="tx1"/>
                </a:solidFill>
                <a:latin typeface="Calibri" panose="020F0502020204030204" pitchFamily="34" charset="0"/>
                <a:ea typeface="+mn-ea"/>
                <a:cs typeface="Calibri" panose="020F0502020204030204" pitchFamily="34" charset="0"/>
              </a:rPr>
              <a:t>They should also ensure that their work does not cause new problems, such as </a:t>
            </a:r>
            <a:r>
              <a:rPr lang="en-US" sz="2400" b="1" kern="1200" dirty="0">
                <a:solidFill>
                  <a:schemeClr val="tx1"/>
                </a:solidFill>
                <a:latin typeface="Calibri" panose="020F0502020204030204" pitchFamily="34" charset="0"/>
                <a:ea typeface="+mn-ea"/>
                <a:cs typeface="Calibri" panose="020F0502020204030204" pitchFamily="34" charset="0"/>
              </a:rPr>
              <a:t>conflict for funds</a:t>
            </a:r>
            <a:r>
              <a:rPr lang="en-US" sz="2400" kern="1200" dirty="0">
                <a:solidFill>
                  <a:schemeClr val="tx1"/>
                </a:solidFill>
                <a:latin typeface="Calibri" panose="020F0502020204030204" pitchFamily="34" charset="0"/>
                <a:ea typeface="+mn-ea"/>
                <a:cs typeface="Calibri" panose="020F0502020204030204" pitchFamily="34" charset="0"/>
              </a:rPr>
              <a:t> that the ethnographer offers as incentives. </a:t>
            </a:r>
            <a:br>
              <a:rPr lang="en-US" sz="2400" kern="1200" dirty="0">
                <a:solidFill>
                  <a:schemeClr val="tx1"/>
                </a:solidFill>
                <a:latin typeface="Calibri" panose="020F0502020204030204" pitchFamily="34" charset="0"/>
                <a:ea typeface="+mn-ea"/>
                <a:cs typeface="Calibri" panose="020F0502020204030204" pitchFamily="34" charset="0"/>
              </a:rPr>
            </a:br>
            <a:endParaRPr lang="en-US" sz="2400" kern="1200" dirty="0">
              <a:solidFill>
                <a:schemeClr val="tx1"/>
              </a:solidFill>
              <a:latin typeface="Calibri" panose="020F0502020204030204" pitchFamily="34" charset="0"/>
              <a:ea typeface="+mn-ea"/>
              <a:cs typeface="Calibri" panose="020F0502020204030204" pitchFamily="34" charset="0"/>
            </a:endParaRPr>
          </a:p>
          <a:p>
            <a:pPr marL="342900" indent="-228600">
              <a:lnSpc>
                <a:spcPct val="90000"/>
              </a:lnSpc>
              <a:buSzPct val="125000"/>
              <a:buFont typeface="Arial" panose="020B0604020202020204" pitchFamily="34" charset="0"/>
              <a:buChar char="•"/>
            </a:pPr>
            <a:r>
              <a:rPr lang="en-US" sz="2400" kern="1200" dirty="0">
                <a:solidFill>
                  <a:schemeClr val="tx1"/>
                </a:solidFill>
                <a:latin typeface="Calibri" panose="020F0502020204030204" pitchFamily="34" charset="0"/>
                <a:ea typeface="+mn-ea"/>
                <a:cs typeface="Calibri" panose="020F0502020204030204" pitchFamily="34" charset="0"/>
              </a:rPr>
              <a:t>Ethnography should </a:t>
            </a:r>
            <a:r>
              <a:rPr lang="en-US" sz="2400" b="1" kern="1200" dirty="0">
                <a:solidFill>
                  <a:schemeClr val="tx1"/>
                </a:solidFill>
                <a:latin typeface="Calibri" panose="020F0502020204030204" pitchFamily="34" charset="0"/>
                <a:ea typeface="+mn-ea"/>
                <a:cs typeface="Calibri" panose="020F0502020204030204" pitchFamily="34" charset="0"/>
              </a:rPr>
              <a:t>strengthen bonds </a:t>
            </a:r>
            <a:r>
              <a:rPr lang="en-US" sz="2400" kern="1200" dirty="0">
                <a:solidFill>
                  <a:schemeClr val="tx1"/>
                </a:solidFill>
                <a:latin typeface="Calibri" panose="020F0502020204030204" pitchFamily="34" charset="0"/>
                <a:ea typeface="+mn-ea"/>
                <a:cs typeface="Calibri" panose="020F0502020204030204" pitchFamily="34" charset="0"/>
              </a:rPr>
              <a:t>and </a:t>
            </a:r>
            <a:r>
              <a:rPr lang="en-US" sz="2400" b="1" kern="1200" dirty="0">
                <a:solidFill>
                  <a:schemeClr val="tx1"/>
                </a:solidFill>
                <a:latin typeface="Calibri" panose="020F0502020204030204" pitchFamily="34" charset="0"/>
                <a:ea typeface="+mn-ea"/>
                <a:cs typeface="Calibri" panose="020F0502020204030204" pitchFamily="34" charset="0"/>
              </a:rPr>
              <a:t>opportunities</a:t>
            </a:r>
            <a:r>
              <a:rPr lang="en-US" sz="2400" kern="1200" dirty="0">
                <a:solidFill>
                  <a:schemeClr val="tx1"/>
                </a:solidFill>
                <a:latin typeface="Calibri" panose="020F0502020204030204" pitchFamily="34" charset="0"/>
                <a:ea typeface="+mn-ea"/>
                <a:cs typeface="Calibri" panose="020F0502020204030204" pitchFamily="34" charset="0"/>
              </a:rPr>
              <a:t> within a target culture, rather than undermine longstanding norms or serve an outside agenda.      </a:t>
            </a:r>
          </a:p>
        </p:txBody>
      </p:sp>
      <p:pic>
        <p:nvPicPr>
          <p:cNvPr id="7" name="Picture 6" descr="Two women sitting surrounded by baskets of different kinds of produce that they are selling at a market in Guatemala.">
            <a:extLst>
              <a:ext uri="{FF2B5EF4-FFF2-40B4-BE49-F238E27FC236}">
                <a16:creationId xmlns:a16="http://schemas.microsoft.com/office/drawing/2014/main" id="{8160131E-4EAA-7462-EF84-98E75FEC01FE}"/>
              </a:ext>
            </a:extLst>
          </p:cNvPr>
          <p:cNvPicPr>
            <a:picLocks noChangeAspect="1"/>
          </p:cNvPicPr>
          <p:nvPr/>
        </p:nvPicPr>
        <p:blipFill rotWithShape="1">
          <a:blip r:embed="rId3">
            <a:extLst>
              <a:ext uri="{28A0092B-C50C-407E-A947-70E740481C1C}">
                <a14:useLocalDpi xmlns:a14="http://schemas.microsoft.com/office/drawing/2010/main"/>
              </a:ext>
            </a:extLst>
          </a:blip>
          <a:srcRect b="-2"/>
          <a:stretch/>
        </p:blipFill>
        <p:spPr>
          <a:xfrm>
            <a:off x="5609692" y="10"/>
            <a:ext cx="659566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11" name="TextBox 10">
            <a:extLst>
              <a:ext uri="{FF2B5EF4-FFF2-40B4-BE49-F238E27FC236}">
                <a16:creationId xmlns:a16="http://schemas.microsoft.com/office/drawing/2014/main" id="{7B7D31BF-3EFC-3A61-52A8-1C610801868E}"/>
              </a:ext>
            </a:extLst>
          </p:cNvPr>
          <p:cNvSpPr txBox="1"/>
          <p:nvPr/>
        </p:nvSpPr>
        <p:spPr>
          <a:xfrm>
            <a:off x="8195659" y="91528"/>
            <a:ext cx="3842795" cy="954107"/>
          </a:xfrm>
          <a:prstGeom prst="rect">
            <a:avLst/>
          </a:prstGeom>
          <a:solidFill>
            <a:schemeClr val="bg1">
              <a:alpha val="87294"/>
            </a:schemeClr>
          </a:solidFill>
        </p:spPr>
        <p:txBody>
          <a:bodyPr wrap="square" rtlCol="0">
            <a:spAutoFit/>
          </a:bodyPr>
          <a:lstStyle/>
          <a:p>
            <a:r>
              <a:rPr lang="en-US" i="1" dirty="0">
                <a:solidFill>
                  <a:srgbClr val="202122"/>
                </a:solidFill>
                <a:effectLst/>
                <a:latin typeface="Calibri" panose="020F0502020204030204" pitchFamily="34" charset="0"/>
                <a:cs typeface="Calibri" panose="020F0502020204030204" pitchFamily="34" charset="0"/>
              </a:rPr>
              <a:t>Two vendors at the </a:t>
            </a:r>
            <a:r>
              <a:rPr lang="en-US" b="0" i="1" dirty="0">
                <a:solidFill>
                  <a:srgbClr val="202122"/>
                </a:solidFill>
                <a:effectLst/>
                <a:latin typeface="Calibri" panose="020F0502020204030204" pitchFamily="34" charset="0"/>
                <a:cs typeface="Calibri" panose="020F0502020204030204" pitchFamily="34" charset="0"/>
              </a:rPr>
              <a:t>Chichicastenango market in Guatemala. Photos by Bruno </a:t>
            </a:r>
            <a:r>
              <a:rPr lang="en-US" b="0" i="1" dirty="0" err="1">
                <a:solidFill>
                  <a:srgbClr val="202122"/>
                </a:solidFill>
                <a:effectLst/>
                <a:latin typeface="Calibri" panose="020F0502020204030204" pitchFamily="34" charset="0"/>
                <a:cs typeface="Calibri" panose="020F0502020204030204" pitchFamily="34" charset="0"/>
              </a:rPr>
              <a:t>Rijsman</a:t>
            </a:r>
            <a:r>
              <a:rPr lang="en-US" b="0" i="1" dirty="0">
                <a:solidFill>
                  <a:srgbClr val="202122"/>
                </a:solidFill>
                <a:effectLst/>
                <a:latin typeface="Calibri" panose="020F0502020204030204" pitchFamily="34" charset="0"/>
                <a:cs typeface="Calibri" panose="020F0502020204030204" pitchFamily="34" charset="0"/>
              </a:rPr>
              <a:t> via Wikimedia, Creative Commons </a:t>
            </a:r>
            <a:r>
              <a:rPr lang="en-US" b="0" i="1" dirty="0">
                <a:solidFill>
                  <a:srgbClr val="202122"/>
                </a:solidFill>
                <a:effectLst/>
                <a:latin typeface="Calibri" panose="020F0502020204030204" pitchFamily="34" charset="0"/>
                <a:cs typeface="Calibri" panose="020F0502020204030204" pitchFamily="34" charset="0"/>
                <a:hlinkClick r:id="rId4"/>
              </a:rPr>
              <a:t>Attribution-Share Alike 2.0 Generic</a:t>
            </a:r>
            <a:endParaRPr lang="en-US" i="1" dirty="0">
              <a:latin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8BD084D0-40CA-99B7-FC64-86FE3FA2B687}"/>
              </a:ext>
              <a:ext uri="{C183D7F6-B498-43B3-948B-1728B52AA6E4}">
                <adec:decorative xmlns:adec="http://schemas.microsoft.com/office/drawing/2017/decorative" val="1"/>
              </a:ext>
            </a:extLst>
          </p:cNvPr>
          <p:cNvSpPr/>
          <p:nvPr/>
        </p:nvSpPr>
        <p:spPr>
          <a:xfrm>
            <a:off x="366294" y="826374"/>
            <a:ext cx="5433257" cy="45719"/>
          </a:xfrm>
          <a:prstGeom prst="rect">
            <a:avLst/>
          </a:prstGeom>
          <a:solidFill>
            <a:schemeClr val="tx1">
              <a:lumMod val="50000"/>
              <a:lumOff val="50000"/>
            </a:schemeClr>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1359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7"/>
        <p:cNvGrpSpPr/>
        <p:nvPr/>
      </p:nvGrpSpPr>
      <p:grpSpPr>
        <a:xfrm>
          <a:off x="0" y="0"/>
          <a:ext cx="0" cy="0"/>
          <a:chOff x="0" y="0"/>
          <a:chExt cx="0" cy="0"/>
        </a:xfrm>
      </p:grpSpPr>
      <p:sp>
        <p:nvSpPr>
          <p:cNvPr id="117" name="Rectangle 116">
            <a:extLst>
              <a:ext uri="{FF2B5EF4-FFF2-40B4-BE49-F238E27FC236}">
                <a16:creationId xmlns:a16="http://schemas.microsoft.com/office/drawing/2014/main" id="{8B3A2D1A-45FC-4F95-B150-1C13EF2F6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a:extLst>
              <a:ext uri="{FF2B5EF4-FFF2-40B4-BE49-F238E27FC236}">
                <a16:creationId xmlns:a16="http://schemas.microsoft.com/office/drawing/2014/main" id="{F3768FD5-DD7A-43C7-8DEA-1F5DB3CB5B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0B37B618-BFC4-BD49-8012-1FC683821ED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4" name="Title 3">
            <a:extLst>
              <a:ext uri="{FF2B5EF4-FFF2-40B4-BE49-F238E27FC236}">
                <a16:creationId xmlns:a16="http://schemas.microsoft.com/office/drawing/2014/main" id="{DE166734-6B3A-93B9-F80D-76AAA173A565}"/>
              </a:ext>
            </a:extLst>
          </p:cNvPr>
          <p:cNvSpPr>
            <a:spLocks noGrp="1"/>
          </p:cNvSpPr>
          <p:nvPr>
            <p:ph type="title"/>
          </p:nvPr>
        </p:nvSpPr>
        <p:spPr>
          <a:xfrm>
            <a:off x="159568" y="3162963"/>
            <a:ext cx="7102057" cy="410571"/>
          </a:xfrm>
        </p:spPr>
        <p:txBody>
          <a:bodyPr>
            <a:normAutofit fontScale="90000"/>
          </a:bodyPr>
          <a:lstStyle/>
          <a:p>
            <a:pPr algn="ctr"/>
            <a:r>
              <a:rPr lang="en-US" sz="3200" b="1" dirty="0"/>
              <a:t>Ethnographic Method: Structured Interviews</a:t>
            </a:r>
          </a:p>
        </p:txBody>
      </p:sp>
      <p:sp>
        <p:nvSpPr>
          <p:cNvPr id="11" name="TextBox 10">
            <a:extLst>
              <a:ext uri="{FF2B5EF4-FFF2-40B4-BE49-F238E27FC236}">
                <a16:creationId xmlns:a16="http://schemas.microsoft.com/office/drawing/2014/main" id="{BCAB190D-5DDD-D403-C78C-D3796B183909}"/>
              </a:ext>
            </a:extLst>
          </p:cNvPr>
          <p:cNvSpPr txBox="1"/>
          <p:nvPr/>
        </p:nvSpPr>
        <p:spPr>
          <a:xfrm>
            <a:off x="159569" y="3565524"/>
            <a:ext cx="11667281" cy="3292475"/>
          </a:xfrm>
          <a:prstGeom prst="rect">
            <a:avLst/>
          </a:prstGeom>
        </p:spPr>
        <p:txBody>
          <a:bodyPr vert="horz" lIns="91440" tIns="45720" rIns="91440" bIns="45720" rtlCol="0" anchor="ctr">
            <a:normAutofit fontScale="92500" lnSpcReduction="10000"/>
          </a:bodyPr>
          <a:lstStyle/>
          <a:p>
            <a:pPr>
              <a:lnSpc>
                <a:spcPct val="110000"/>
              </a:lnSpc>
              <a:spcAft>
                <a:spcPts val="1000"/>
              </a:spcAft>
            </a:pPr>
            <a:r>
              <a:rPr lang="en-US" sz="2400" kern="1200" dirty="0">
                <a:solidFill>
                  <a:schemeClr val="tx1"/>
                </a:solidFill>
                <a:latin typeface="Calibri" panose="020F0502020204030204" pitchFamily="34" charset="0"/>
                <a:ea typeface="+mn-ea"/>
                <a:cs typeface="Calibri" panose="020F0502020204030204" pitchFamily="34" charset="0"/>
              </a:rPr>
              <a:t>Researchers recruit individuals from a community and ask structured, consistent questions to better understand the local culture and ecology. Researchers might tailor their questions to cover areas of limited outside understanding, such as: </a:t>
            </a:r>
          </a:p>
          <a:p>
            <a:pPr marL="342900" lvl="5" indent="-228600">
              <a:lnSpc>
                <a:spcPct val="110000"/>
              </a:lnSpc>
              <a:spcAft>
                <a:spcPts val="600"/>
              </a:spcAft>
              <a:buSzPct val="125000"/>
              <a:buFont typeface="Arial" panose="020B0604020202020204" pitchFamily="34" charset="0"/>
              <a:buChar char="•"/>
            </a:pPr>
            <a:r>
              <a:rPr lang="en-US" sz="2400" kern="1200" dirty="0">
                <a:solidFill>
                  <a:schemeClr val="tx1"/>
                </a:solidFill>
                <a:latin typeface="Calibri" panose="020F0502020204030204" pitchFamily="34" charset="0"/>
                <a:ea typeface="+mn-ea"/>
                <a:cs typeface="Calibri" panose="020F0502020204030204" pitchFamily="34" charset="0"/>
              </a:rPr>
              <a:t>The history of land use including colonial and local tribal histories </a:t>
            </a:r>
          </a:p>
          <a:p>
            <a:pPr marL="342900" lvl="5" indent="-228600">
              <a:lnSpc>
                <a:spcPct val="110000"/>
              </a:lnSpc>
              <a:spcAft>
                <a:spcPts val="600"/>
              </a:spcAft>
              <a:buSzPct val="125000"/>
              <a:buFont typeface="Arial" panose="020B0604020202020204" pitchFamily="34" charset="0"/>
              <a:buChar char="•"/>
            </a:pPr>
            <a:r>
              <a:rPr lang="en-US" sz="2400" kern="1200" dirty="0">
                <a:solidFill>
                  <a:schemeClr val="tx1"/>
                </a:solidFill>
                <a:latin typeface="Calibri" panose="020F0502020204030204" pitchFamily="34" charset="0"/>
                <a:ea typeface="+mn-ea"/>
                <a:cs typeface="Calibri" panose="020F0502020204030204" pitchFamily="34" charset="0"/>
              </a:rPr>
              <a:t>How land tenure systems affect agricultural practices </a:t>
            </a:r>
          </a:p>
          <a:p>
            <a:pPr marL="342900" lvl="5" indent="-228600">
              <a:lnSpc>
                <a:spcPct val="110000"/>
              </a:lnSpc>
              <a:spcAft>
                <a:spcPts val="600"/>
              </a:spcAft>
              <a:buSzPct val="125000"/>
              <a:buFont typeface="Arial" panose="020B0604020202020204" pitchFamily="34" charset="0"/>
              <a:buChar char="•"/>
            </a:pPr>
            <a:r>
              <a:rPr lang="en-US" sz="2400" kern="1200" dirty="0">
                <a:solidFill>
                  <a:schemeClr val="tx1"/>
                </a:solidFill>
                <a:latin typeface="Calibri" panose="020F0502020204030204" pitchFamily="34" charset="0"/>
                <a:ea typeface="+mn-ea"/>
                <a:cs typeface="Calibri" panose="020F0502020204030204" pitchFamily="34" charset="0"/>
              </a:rPr>
              <a:t>Species community or climactic changes witnessed through time</a:t>
            </a:r>
          </a:p>
          <a:p>
            <a:pPr marL="342900" lvl="5" indent="-228600">
              <a:lnSpc>
                <a:spcPct val="110000"/>
              </a:lnSpc>
              <a:spcAft>
                <a:spcPts val="600"/>
              </a:spcAft>
              <a:buSzPct val="125000"/>
              <a:buFont typeface="Arial" panose="020B0604020202020204" pitchFamily="34" charset="0"/>
              <a:buChar char="•"/>
            </a:pPr>
            <a:r>
              <a:rPr lang="en-US" sz="2400" kern="1200" dirty="0">
                <a:solidFill>
                  <a:schemeClr val="tx1"/>
                </a:solidFill>
                <a:latin typeface="Calibri" panose="020F0502020204030204" pitchFamily="34" charset="0"/>
                <a:ea typeface="+mn-ea"/>
                <a:cs typeface="Calibri" panose="020F0502020204030204" pitchFamily="34" charset="0"/>
              </a:rPr>
              <a:t>The specific needs and challenges that a community is facing</a:t>
            </a:r>
          </a:p>
          <a:p>
            <a:pPr marL="342900" lvl="5" indent="-228600">
              <a:lnSpc>
                <a:spcPct val="110000"/>
              </a:lnSpc>
              <a:spcAft>
                <a:spcPts val="600"/>
              </a:spcAft>
              <a:buSzPct val="125000"/>
              <a:buFont typeface="Arial" panose="020B0604020202020204" pitchFamily="34" charset="0"/>
              <a:buChar char="•"/>
            </a:pPr>
            <a:r>
              <a:rPr lang="en-US" sz="2400" kern="1200" dirty="0">
                <a:solidFill>
                  <a:schemeClr val="tx1"/>
                </a:solidFill>
                <a:latin typeface="Calibri" panose="020F0502020204030204" pitchFamily="34" charset="0"/>
                <a:ea typeface="+mn-ea"/>
                <a:cs typeface="Calibri" panose="020F0502020204030204" pitchFamily="34" charset="0"/>
              </a:rPr>
              <a:t>Distinctions of age, gender, and social class in cultural needs and perceptions.</a:t>
            </a:r>
            <a:endParaRPr lang="en-US" sz="1100" kern="1200" dirty="0">
              <a:solidFill>
                <a:schemeClr val="tx1"/>
              </a:solidFill>
              <a:latin typeface="+mn-lt"/>
              <a:ea typeface="+mn-ea"/>
              <a:cs typeface="+mn-cs"/>
            </a:endParaRPr>
          </a:p>
        </p:txBody>
      </p:sp>
      <p:pic>
        <p:nvPicPr>
          <p:cNvPr id="13" name="Picture 12" descr="Three men sit in a grassy area with trees behind them. The first man sits with his back to us and appears to be listening as the man seated in the middle speaks while using his hand to gesture. The third man on the right sits while writing on a clipboard.">
            <a:extLst>
              <a:ext uri="{FF2B5EF4-FFF2-40B4-BE49-F238E27FC236}">
                <a16:creationId xmlns:a16="http://schemas.microsoft.com/office/drawing/2014/main" id="{A1C2DF63-3D57-40EB-DC1D-F8BD764508B4}"/>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7717" y="16959"/>
            <a:ext cx="12191999" cy="3154014"/>
          </a:xfrm>
          <a:custGeom>
            <a:avLst/>
            <a:gdLst/>
            <a:ahLst/>
            <a:cxnLst/>
            <a:rect l="l" t="t" r="r" b="b"/>
            <a:pathLst>
              <a:path w="12191999" h="3428999">
                <a:moveTo>
                  <a:pt x="0" y="0"/>
                </a:moveTo>
                <a:lnTo>
                  <a:pt x="12191999" y="0"/>
                </a:lnTo>
                <a:lnTo>
                  <a:pt x="12191999" y="920893"/>
                </a:lnTo>
                <a:lnTo>
                  <a:pt x="12191999" y="1514929"/>
                </a:lnTo>
                <a:lnTo>
                  <a:pt x="12191999" y="3130902"/>
                </a:lnTo>
                <a:lnTo>
                  <a:pt x="12188051" y="3131476"/>
                </a:lnTo>
                <a:cubicBezTo>
                  <a:pt x="12153000" y="3135813"/>
                  <a:pt x="12133655" y="3136025"/>
                  <a:pt x="12112012" y="3138906"/>
                </a:cubicBezTo>
                <a:cubicBezTo>
                  <a:pt x="12076970" y="3145595"/>
                  <a:pt x="12039899" y="3160769"/>
                  <a:pt x="12018752" y="3165642"/>
                </a:cubicBezTo>
                <a:lnTo>
                  <a:pt x="11985122" y="3168147"/>
                </a:lnTo>
                <a:lnTo>
                  <a:pt x="11986344" y="3172878"/>
                </a:lnTo>
                <a:lnTo>
                  <a:pt x="11973852" y="3173226"/>
                </a:lnTo>
                <a:lnTo>
                  <a:pt x="11945968" y="3173341"/>
                </a:lnTo>
                <a:cubicBezTo>
                  <a:pt x="11928568" y="3174057"/>
                  <a:pt x="11880184" y="3172923"/>
                  <a:pt x="11862470" y="3174654"/>
                </a:cubicBezTo>
                <a:cubicBezTo>
                  <a:pt x="11857360" y="3179700"/>
                  <a:pt x="11849473" y="3182451"/>
                  <a:pt x="11839688" y="3183726"/>
                </a:cubicBezTo>
                <a:lnTo>
                  <a:pt x="11818138" y="3183868"/>
                </a:lnTo>
                <a:lnTo>
                  <a:pt x="11693161" y="3196027"/>
                </a:lnTo>
                <a:lnTo>
                  <a:pt x="11675978" y="3196936"/>
                </a:lnTo>
                <a:lnTo>
                  <a:pt x="11666672" y="3201013"/>
                </a:lnTo>
                <a:cubicBezTo>
                  <a:pt x="11659568" y="3201827"/>
                  <a:pt x="11639160" y="3201301"/>
                  <a:pt x="11633348" y="3201823"/>
                </a:cubicBezTo>
                <a:lnTo>
                  <a:pt x="11631806" y="3204144"/>
                </a:lnTo>
                <a:cubicBezTo>
                  <a:pt x="11613292" y="3207852"/>
                  <a:pt x="11543654" y="3220200"/>
                  <a:pt x="11522270" y="3224070"/>
                </a:cubicBezTo>
                <a:cubicBezTo>
                  <a:pt x="11517998" y="3220503"/>
                  <a:pt x="11508432" y="3226137"/>
                  <a:pt x="11503503" y="3227361"/>
                </a:cubicBezTo>
                <a:cubicBezTo>
                  <a:pt x="11502740" y="3224959"/>
                  <a:pt x="11490808" y="3224226"/>
                  <a:pt x="11487288" y="3226364"/>
                </a:cubicBezTo>
                <a:cubicBezTo>
                  <a:pt x="11403406" y="3238085"/>
                  <a:pt x="11445394" y="3213864"/>
                  <a:pt x="11397514" y="3229209"/>
                </a:cubicBezTo>
                <a:cubicBezTo>
                  <a:pt x="11389044" y="3230225"/>
                  <a:pt x="11382180" y="3229256"/>
                  <a:pt x="11376160" y="3227461"/>
                </a:cubicBezTo>
                <a:lnTo>
                  <a:pt x="11367180" y="3223774"/>
                </a:lnTo>
                <a:lnTo>
                  <a:pt x="11332420" y="3230742"/>
                </a:lnTo>
                <a:cubicBezTo>
                  <a:pt x="11315298" y="3233171"/>
                  <a:pt x="11297277" y="3234781"/>
                  <a:pt x="11278786" y="3235517"/>
                </a:cubicBezTo>
                <a:cubicBezTo>
                  <a:pt x="11274637" y="3230607"/>
                  <a:pt x="11260123" y="3237582"/>
                  <a:pt x="11253295" y="3238964"/>
                </a:cubicBezTo>
                <a:cubicBezTo>
                  <a:pt x="11253224" y="3235757"/>
                  <a:pt x="11238096" y="3234220"/>
                  <a:pt x="11232727" y="3236871"/>
                </a:cubicBezTo>
                <a:cubicBezTo>
                  <a:pt x="11119903" y="3248332"/>
                  <a:pt x="11183388" y="3218382"/>
                  <a:pt x="11115682" y="3236341"/>
                </a:cubicBezTo>
                <a:cubicBezTo>
                  <a:pt x="11104356" y="3237278"/>
                  <a:pt x="11095858" y="3235671"/>
                  <a:pt x="11088768" y="3233017"/>
                </a:cubicBezTo>
                <a:lnTo>
                  <a:pt x="11076012" y="3226390"/>
                </a:lnTo>
                <a:lnTo>
                  <a:pt x="11066016" y="3228753"/>
                </a:lnTo>
                <a:cubicBezTo>
                  <a:pt x="11028292" y="3228939"/>
                  <a:pt x="11017169" y="3222147"/>
                  <a:pt x="10995221" y="3228989"/>
                </a:cubicBezTo>
                <a:cubicBezTo>
                  <a:pt x="10962786" y="3214768"/>
                  <a:pt x="10973708" y="3227571"/>
                  <a:pt x="10949038" y="3229747"/>
                </a:cubicBezTo>
                <a:cubicBezTo>
                  <a:pt x="10929576" y="3232582"/>
                  <a:pt x="10965306" y="3238039"/>
                  <a:pt x="10946231" y="3238844"/>
                </a:cubicBezTo>
                <a:cubicBezTo>
                  <a:pt x="10925596" y="3235173"/>
                  <a:pt x="10926566" y="3246575"/>
                  <a:pt x="10905107" y="3242085"/>
                </a:cubicBezTo>
                <a:cubicBezTo>
                  <a:pt x="10910320" y="3233495"/>
                  <a:pt x="10862761" y="3243750"/>
                  <a:pt x="10861282" y="3236246"/>
                </a:cubicBezTo>
                <a:cubicBezTo>
                  <a:pt x="10843055" y="3246977"/>
                  <a:pt x="10833897" y="3233757"/>
                  <a:pt x="10809627" y="3237064"/>
                </a:cubicBezTo>
                <a:cubicBezTo>
                  <a:pt x="10798198" y="3241124"/>
                  <a:pt x="10789952" y="3241821"/>
                  <a:pt x="10778718" y="3237455"/>
                </a:cubicBezTo>
                <a:cubicBezTo>
                  <a:pt x="10726069" y="3257219"/>
                  <a:pt x="10746866" y="3238339"/>
                  <a:pt x="10697595" y="3245939"/>
                </a:cubicBezTo>
                <a:cubicBezTo>
                  <a:pt x="10655146" y="3253933"/>
                  <a:pt x="10607026" y="3259119"/>
                  <a:pt x="10565970" y="3278201"/>
                </a:cubicBezTo>
                <a:cubicBezTo>
                  <a:pt x="10558434" y="3283608"/>
                  <a:pt x="10539930" y="3285654"/>
                  <a:pt x="10524645" y="3282773"/>
                </a:cubicBezTo>
                <a:cubicBezTo>
                  <a:pt x="10522018" y="3282276"/>
                  <a:pt x="10519582" y="3281649"/>
                  <a:pt x="10517421" y="3280913"/>
                </a:cubicBezTo>
                <a:cubicBezTo>
                  <a:pt x="10481928" y="3283832"/>
                  <a:pt x="10352108" y="3296870"/>
                  <a:pt x="10311683" y="3300288"/>
                </a:cubicBezTo>
                <a:cubicBezTo>
                  <a:pt x="10308410" y="3293342"/>
                  <a:pt x="10287968" y="3305875"/>
                  <a:pt x="10274873" y="3301423"/>
                </a:cubicBezTo>
                <a:cubicBezTo>
                  <a:pt x="10265494" y="3297516"/>
                  <a:pt x="10257104" y="3300407"/>
                  <a:pt x="10247307" y="3300714"/>
                </a:cubicBezTo>
                <a:cubicBezTo>
                  <a:pt x="10234401" y="3297643"/>
                  <a:pt x="10192308" y="3303190"/>
                  <a:pt x="10181334" y="3307168"/>
                </a:cubicBezTo>
                <a:cubicBezTo>
                  <a:pt x="10155109" y="3320992"/>
                  <a:pt x="10095518" y="3310726"/>
                  <a:pt x="10073729" y="3321318"/>
                </a:cubicBezTo>
                <a:cubicBezTo>
                  <a:pt x="10065823" y="3322872"/>
                  <a:pt x="10058087" y="3323501"/>
                  <a:pt x="10050495" y="3323554"/>
                </a:cubicBezTo>
                <a:lnTo>
                  <a:pt x="10029247" y="3322387"/>
                </a:lnTo>
                <a:lnTo>
                  <a:pt x="10023206" y="3319426"/>
                </a:lnTo>
                <a:lnTo>
                  <a:pt x="10010221" y="3320159"/>
                </a:lnTo>
                <a:lnTo>
                  <a:pt x="10006500" y="3319709"/>
                </a:lnTo>
                <a:cubicBezTo>
                  <a:pt x="9999392" y="3318836"/>
                  <a:pt x="9992376" y="3318075"/>
                  <a:pt x="9985433" y="3317775"/>
                </a:cubicBezTo>
                <a:cubicBezTo>
                  <a:pt x="9994564" y="3332623"/>
                  <a:pt x="9927872" y="3317665"/>
                  <a:pt x="9947096" y="3329673"/>
                </a:cubicBezTo>
                <a:cubicBezTo>
                  <a:pt x="9910530" y="3330603"/>
                  <a:pt x="9938422" y="3341787"/>
                  <a:pt x="9894468" y="3331125"/>
                </a:cubicBezTo>
                <a:cubicBezTo>
                  <a:pt x="9837697" y="3343266"/>
                  <a:pt x="9748207" y="3338748"/>
                  <a:pt x="9703741" y="3357170"/>
                </a:cubicBezTo>
                <a:cubicBezTo>
                  <a:pt x="9709264" y="3350136"/>
                  <a:pt x="9685337" y="3344679"/>
                  <a:pt x="9668763" y="3348169"/>
                </a:cubicBezTo>
                <a:cubicBezTo>
                  <a:pt x="9688139" y="3320571"/>
                  <a:pt x="9603232" y="3373038"/>
                  <a:pt x="9588644" y="3354205"/>
                </a:cubicBezTo>
                <a:cubicBezTo>
                  <a:pt x="9587925" y="3371689"/>
                  <a:pt x="9513642" y="3401336"/>
                  <a:pt x="9478680" y="3386990"/>
                </a:cubicBezTo>
                <a:cubicBezTo>
                  <a:pt x="9425416" y="3390492"/>
                  <a:pt x="9387699" y="3404944"/>
                  <a:pt x="9331856" y="3399166"/>
                </a:cubicBezTo>
                <a:cubicBezTo>
                  <a:pt x="9330123" y="3401505"/>
                  <a:pt x="9327283" y="3403463"/>
                  <a:pt x="9323679" y="3405145"/>
                </a:cubicBezTo>
                <a:lnTo>
                  <a:pt x="9311620" y="3409223"/>
                </a:lnTo>
                <a:lnTo>
                  <a:pt x="9309289" y="3408926"/>
                </a:lnTo>
                <a:cubicBezTo>
                  <a:pt x="9300131" y="3408873"/>
                  <a:pt x="9295442" y="3409859"/>
                  <a:pt x="9292731" y="3411301"/>
                </a:cubicBezTo>
                <a:lnTo>
                  <a:pt x="9290814" y="3413412"/>
                </a:lnTo>
                <a:lnTo>
                  <a:pt x="9279990" y="3415541"/>
                </a:lnTo>
                <a:lnTo>
                  <a:pt x="9260104" y="3421077"/>
                </a:lnTo>
                <a:lnTo>
                  <a:pt x="9255034" y="3420853"/>
                </a:lnTo>
                <a:lnTo>
                  <a:pt x="9222941" y="3427242"/>
                </a:lnTo>
                <a:lnTo>
                  <a:pt x="9221858" y="3426731"/>
                </a:lnTo>
                <a:cubicBezTo>
                  <a:pt x="9218700" y="3425733"/>
                  <a:pt x="9214983" y="3425271"/>
                  <a:pt x="9210014" y="3425917"/>
                </a:cubicBezTo>
                <a:cubicBezTo>
                  <a:pt x="9208256" y="3416158"/>
                  <a:pt x="9203342" y="3422957"/>
                  <a:pt x="9188839" y="3425728"/>
                </a:cubicBezTo>
                <a:cubicBezTo>
                  <a:pt x="9182870" y="3411188"/>
                  <a:pt x="9147335" y="3424352"/>
                  <a:pt x="9132080" y="3417886"/>
                </a:cubicBezTo>
                <a:cubicBezTo>
                  <a:pt x="9121557" y="3420249"/>
                  <a:pt x="9110321" y="3422482"/>
                  <a:pt x="9098549" y="3424480"/>
                </a:cubicBezTo>
                <a:lnTo>
                  <a:pt x="9003970" y="3425484"/>
                </a:lnTo>
                <a:lnTo>
                  <a:pt x="8904921" y="3413774"/>
                </a:lnTo>
                <a:cubicBezTo>
                  <a:pt x="8868284" y="3413519"/>
                  <a:pt x="8836559" y="3409171"/>
                  <a:pt x="8805551" y="3412237"/>
                </a:cubicBezTo>
                <a:cubicBezTo>
                  <a:pt x="8792955" y="3408854"/>
                  <a:pt x="8781083" y="3407488"/>
                  <a:pt x="8769572" y="3412551"/>
                </a:cubicBezTo>
                <a:cubicBezTo>
                  <a:pt x="8735382" y="3410862"/>
                  <a:pt x="8727105" y="3403632"/>
                  <a:pt x="8705440" y="3409271"/>
                </a:cubicBezTo>
                <a:cubicBezTo>
                  <a:pt x="8686231" y="3397576"/>
                  <a:pt x="8685094" y="3402040"/>
                  <a:pt x="8676067" y="3405389"/>
                </a:cubicBezTo>
                <a:lnTo>
                  <a:pt x="8674779" y="3405628"/>
                </a:lnTo>
                <a:lnTo>
                  <a:pt x="8672154" y="3403956"/>
                </a:lnTo>
                <a:lnTo>
                  <a:pt x="8666720" y="3403182"/>
                </a:lnTo>
                <a:lnTo>
                  <a:pt x="8651886" y="3403680"/>
                </a:lnTo>
                <a:lnTo>
                  <a:pt x="8646307" y="3404298"/>
                </a:lnTo>
                <a:cubicBezTo>
                  <a:pt x="8642465" y="3404565"/>
                  <a:pt x="8639912" y="3404534"/>
                  <a:pt x="8638145" y="3404287"/>
                </a:cubicBezTo>
                <a:lnTo>
                  <a:pt x="8637941" y="3404149"/>
                </a:lnTo>
                <a:lnTo>
                  <a:pt x="8630296" y="3404406"/>
                </a:lnTo>
                <a:cubicBezTo>
                  <a:pt x="8617394" y="3405155"/>
                  <a:pt x="8604838" y="3406180"/>
                  <a:pt x="8592887" y="3407398"/>
                </a:cubicBezTo>
                <a:cubicBezTo>
                  <a:pt x="8582781" y="3399722"/>
                  <a:pt x="8538622" y="3408789"/>
                  <a:pt x="8543455" y="3394319"/>
                </a:cubicBezTo>
                <a:cubicBezTo>
                  <a:pt x="8527334" y="3395534"/>
                  <a:pt x="8517583" y="3401542"/>
                  <a:pt x="8523012" y="3392051"/>
                </a:cubicBezTo>
                <a:cubicBezTo>
                  <a:pt x="8517705" y="3392178"/>
                  <a:pt x="8514435" y="3391372"/>
                  <a:pt x="8512093" y="3390108"/>
                </a:cubicBezTo>
                <a:lnTo>
                  <a:pt x="8511416" y="3389513"/>
                </a:lnTo>
                <a:lnTo>
                  <a:pt x="8475551" y="3392450"/>
                </a:lnTo>
                <a:lnTo>
                  <a:pt x="8470789" y="3391736"/>
                </a:lnTo>
                <a:lnTo>
                  <a:pt x="8447414" y="3395064"/>
                </a:lnTo>
                <a:lnTo>
                  <a:pt x="8435335" y="3396028"/>
                </a:lnTo>
                <a:lnTo>
                  <a:pt x="8431923" y="3397855"/>
                </a:lnTo>
                <a:cubicBezTo>
                  <a:pt x="8428239" y="3398965"/>
                  <a:pt x="8422959" y="3399444"/>
                  <a:pt x="8414099" y="3398491"/>
                </a:cubicBezTo>
                <a:lnTo>
                  <a:pt x="8412049" y="3397978"/>
                </a:lnTo>
                <a:lnTo>
                  <a:pt x="8397349" y="3400683"/>
                </a:lnTo>
                <a:cubicBezTo>
                  <a:pt x="8392615" y="3401933"/>
                  <a:pt x="8388424" y="3403524"/>
                  <a:pt x="8385030" y="3405585"/>
                </a:cubicBezTo>
                <a:cubicBezTo>
                  <a:pt x="8334977" y="3394568"/>
                  <a:pt x="8287750" y="3404648"/>
                  <a:pt x="8233422" y="3402742"/>
                </a:cubicBezTo>
                <a:cubicBezTo>
                  <a:pt x="8209936" y="3385601"/>
                  <a:pt x="8116056" y="3406588"/>
                  <a:pt x="8102569" y="3423208"/>
                </a:cubicBezTo>
                <a:cubicBezTo>
                  <a:pt x="8102264" y="3408645"/>
                  <a:pt x="8034186" y="3428475"/>
                  <a:pt x="8016625" y="3428989"/>
                </a:cubicBezTo>
                <a:cubicBezTo>
                  <a:pt x="8010771" y="3429161"/>
                  <a:pt x="8010530" y="3427186"/>
                  <a:pt x="8020284" y="3421076"/>
                </a:cubicBezTo>
                <a:cubicBezTo>
                  <a:pt x="8001623" y="3422777"/>
                  <a:pt x="7982361" y="3415208"/>
                  <a:pt x="7992871" y="3409037"/>
                </a:cubicBezTo>
                <a:cubicBezTo>
                  <a:pt x="7936181" y="3422244"/>
                  <a:pt x="7852511" y="3409112"/>
                  <a:pt x="7788452" y="3415110"/>
                </a:cubicBezTo>
                <a:cubicBezTo>
                  <a:pt x="7753529" y="3400598"/>
                  <a:pt x="7772461" y="3414025"/>
                  <a:pt x="7736237" y="3411311"/>
                </a:cubicBezTo>
                <a:cubicBezTo>
                  <a:pt x="7746145" y="3424670"/>
                  <a:pt x="7692261" y="3403816"/>
                  <a:pt x="7690279" y="3418893"/>
                </a:cubicBezTo>
                <a:cubicBezTo>
                  <a:pt x="7683750" y="3417921"/>
                  <a:pt x="7677487" y="3416505"/>
                  <a:pt x="7671219" y="3414970"/>
                </a:cubicBezTo>
                <a:lnTo>
                  <a:pt x="7667928" y="3414173"/>
                </a:lnTo>
                <a:lnTo>
                  <a:pt x="7654774" y="3413595"/>
                </a:lnTo>
                <a:lnTo>
                  <a:pt x="7651067" y="3410171"/>
                </a:lnTo>
                <a:lnTo>
                  <a:pt x="7631267" y="3406963"/>
                </a:lnTo>
                <a:cubicBezTo>
                  <a:pt x="7623851" y="3406267"/>
                  <a:pt x="7615871" y="3406106"/>
                  <a:pt x="7607053" y="3406809"/>
                </a:cubicBezTo>
                <a:cubicBezTo>
                  <a:pt x="7585359" y="3412784"/>
                  <a:pt x="7551579" y="3405461"/>
                  <a:pt x="7521027" y="3405904"/>
                </a:cubicBezTo>
                <a:lnTo>
                  <a:pt x="7506997" y="3407754"/>
                </a:lnTo>
                <a:lnTo>
                  <a:pt x="7461204" y="3404669"/>
                </a:lnTo>
                <a:cubicBezTo>
                  <a:pt x="7448169" y="3404071"/>
                  <a:pt x="7434640" y="3403756"/>
                  <a:pt x="7420396" y="3403975"/>
                </a:cubicBezTo>
                <a:lnTo>
                  <a:pt x="7393955" y="3405447"/>
                </a:lnTo>
                <a:lnTo>
                  <a:pt x="7387024" y="3404227"/>
                </a:lnTo>
                <a:cubicBezTo>
                  <a:pt x="7374952" y="3404363"/>
                  <a:pt x="7358975" y="3408656"/>
                  <a:pt x="7360398" y="3403441"/>
                </a:cubicBezTo>
                <a:lnTo>
                  <a:pt x="7346837" y="3405249"/>
                </a:lnTo>
                <a:lnTo>
                  <a:pt x="7333451" y="3401087"/>
                </a:lnTo>
                <a:cubicBezTo>
                  <a:pt x="7331985" y="3400120"/>
                  <a:pt x="7330882" y="3399091"/>
                  <a:pt x="7330179" y="3398037"/>
                </a:cubicBezTo>
                <a:lnTo>
                  <a:pt x="7311232" y="3399406"/>
                </a:lnTo>
                <a:lnTo>
                  <a:pt x="7295699" y="3396426"/>
                </a:lnTo>
                <a:lnTo>
                  <a:pt x="7282158" y="3398374"/>
                </a:lnTo>
                <a:lnTo>
                  <a:pt x="7276538" y="3397935"/>
                </a:lnTo>
                <a:lnTo>
                  <a:pt x="7262569" y="3396460"/>
                </a:lnTo>
                <a:cubicBezTo>
                  <a:pt x="7255407" y="3395426"/>
                  <a:pt x="7247392" y="3394180"/>
                  <a:pt x="7238468" y="3393183"/>
                </a:cubicBezTo>
                <a:lnTo>
                  <a:pt x="7230949" y="3392727"/>
                </a:lnTo>
                <a:lnTo>
                  <a:pt x="7214580" y="3387715"/>
                </a:lnTo>
                <a:cubicBezTo>
                  <a:pt x="7202670" y="3383926"/>
                  <a:pt x="7193296" y="3381373"/>
                  <a:pt x="7182893" y="3383429"/>
                </a:cubicBezTo>
                <a:cubicBezTo>
                  <a:pt x="7165160" y="3378534"/>
                  <a:pt x="7152772" y="3364815"/>
                  <a:pt x="7127104" y="3368475"/>
                </a:cubicBezTo>
                <a:cubicBezTo>
                  <a:pt x="7134894" y="3362260"/>
                  <a:pt x="7098599" y="3367723"/>
                  <a:pt x="7094311" y="3361339"/>
                </a:cubicBezTo>
                <a:cubicBezTo>
                  <a:pt x="7092331" y="3356198"/>
                  <a:pt x="7080860" y="3356657"/>
                  <a:pt x="7072124" y="3354762"/>
                </a:cubicBezTo>
                <a:cubicBezTo>
                  <a:pt x="7065898" y="3349511"/>
                  <a:pt x="7021942" y="3344717"/>
                  <a:pt x="7006638" y="3345473"/>
                </a:cubicBezTo>
                <a:cubicBezTo>
                  <a:pt x="6963504" y="3350697"/>
                  <a:pt x="6928807" y="3329559"/>
                  <a:pt x="6894320" y="3333192"/>
                </a:cubicBezTo>
                <a:cubicBezTo>
                  <a:pt x="6885290" y="3332697"/>
                  <a:pt x="6877803" y="3331507"/>
                  <a:pt x="6871318" y="3329892"/>
                </a:cubicBezTo>
                <a:lnTo>
                  <a:pt x="6855157" y="3324330"/>
                </a:lnTo>
                <a:cubicBezTo>
                  <a:pt x="6854956" y="3323109"/>
                  <a:pt x="6854755" y="3321887"/>
                  <a:pt x="6854555" y="3320665"/>
                </a:cubicBezTo>
                <a:lnTo>
                  <a:pt x="6842483" y="3318413"/>
                </a:lnTo>
                <a:lnTo>
                  <a:pt x="6840027" y="3317245"/>
                </a:lnTo>
                <a:cubicBezTo>
                  <a:pt x="6835354" y="3315001"/>
                  <a:pt x="6830588" y="3312868"/>
                  <a:pt x="6825185" y="3311114"/>
                </a:cubicBezTo>
                <a:cubicBezTo>
                  <a:pt x="6810331" y="3324866"/>
                  <a:pt x="6776772" y="3298463"/>
                  <a:pt x="6774755" y="3312168"/>
                </a:cubicBezTo>
                <a:cubicBezTo>
                  <a:pt x="6742477" y="3304924"/>
                  <a:pt x="6749024" y="3319870"/>
                  <a:pt x="6728129" y="3301832"/>
                </a:cubicBezTo>
                <a:cubicBezTo>
                  <a:pt x="6661764" y="3299056"/>
                  <a:pt x="6593104" y="3275946"/>
                  <a:pt x="6527587" y="3280829"/>
                </a:cubicBezTo>
                <a:cubicBezTo>
                  <a:pt x="6542935" y="3276465"/>
                  <a:pt x="6531033" y="3266920"/>
                  <a:pt x="6511742" y="3266067"/>
                </a:cubicBezTo>
                <a:cubicBezTo>
                  <a:pt x="6570025" y="3248440"/>
                  <a:pt x="6418649" y="3271458"/>
                  <a:pt x="6434953" y="3253360"/>
                </a:cubicBezTo>
                <a:cubicBezTo>
                  <a:pt x="6407781" y="3267048"/>
                  <a:pt x="6300040" y="3274313"/>
                  <a:pt x="6292331" y="3255322"/>
                </a:cubicBezTo>
                <a:cubicBezTo>
                  <a:pt x="6242057" y="3246469"/>
                  <a:pt x="6188266" y="3249680"/>
                  <a:pt x="6149913" y="3232917"/>
                </a:cubicBezTo>
                <a:cubicBezTo>
                  <a:pt x="6144898" y="3234391"/>
                  <a:pt x="6139526" y="3235322"/>
                  <a:pt x="6133930" y="3235867"/>
                </a:cubicBezTo>
                <a:lnTo>
                  <a:pt x="6117554" y="3236464"/>
                </a:lnTo>
                <a:lnTo>
                  <a:pt x="6116039" y="3235720"/>
                </a:lnTo>
                <a:cubicBezTo>
                  <a:pt x="6108393" y="3233681"/>
                  <a:pt x="6102936" y="3233437"/>
                  <a:pt x="6098459" y="3233988"/>
                </a:cubicBezTo>
                <a:lnTo>
                  <a:pt x="6093630" y="3235240"/>
                </a:lnTo>
                <a:lnTo>
                  <a:pt x="6081261" y="3234563"/>
                </a:lnTo>
                <a:lnTo>
                  <a:pt x="6056067" y="3234608"/>
                </a:lnTo>
                <a:lnTo>
                  <a:pt x="6052129" y="3233324"/>
                </a:lnTo>
                <a:lnTo>
                  <a:pt x="6015338" y="3231378"/>
                </a:lnTo>
                <a:cubicBezTo>
                  <a:pt x="6015291" y="3231165"/>
                  <a:pt x="6015245" y="3230951"/>
                  <a:pt x="6015198" y="3230737"/>
                </a:cubicBezTo>
                <a:cubicBezTo>
                  <a:pt x="6014048" y="3229257"/>
                  <a:pt x="6011617" y="3228081"/>
                  <a:pt x="6006436" y="3227508"/>
                </a:cubicBezTo>
                <a:cubicBezTo>
                  <a:pt x="6019781" y="3219395"/>
                  <a:pt x="6005305" y="3223709"/>
                  <a:pt x="5988851" y="3222735"/>
                </a:cubicBezTo>
                <a:cubicBezTo>
                  <a:pt x="6005907" y="3209918"/>
                  <a:pt x="5955918" y="3212588"/>
                  <a:pt x="5952863" y="3204137"/>
                </a:cubicBezTo>
                <a:cubicBezTo>
                  <a:pt x="5940395" y="3203711"/>
                  <a:pt x="5927517" y="3203028"/>
                  <a:pt x="5914548" y="3202041"/>
                </a:cubicBezTo>
                <a:lnTo>
                  <a:pt x="5907020" y="3201283"/>
                </a:lnTo>
                <a:cubicBezTo>
                  <a:pt x="5906995" y="3201231"/>
                  <a:pt x="5906969" y="3201180"/>
                  <a:pt x="5906944" y="3201129"/>
                </a:cubicBezTo>
                <a:cubicBezTo>
                  <a:pt x="5905471" y="3200668"/>
                  <a:pt x="5903056" y="3200308"/>
                  <a:pt x="5899155" y="3200053"/>
                </a:cubicBezTo>
                <a:lnTo>
                  <a:pt x="5893294" y="3199901"/>
                </a:lnTo>
                <a:lnTo>
                  <a:pt x="5878691" y="3198431"/>
                </a:lnTo>
                <a:lnTo>
                  <a:pt x="5874165" y="3197003"/>
                </a:lnTo>
                <a:lnTo>
                  <a:pt x="5873092" y="3195108"/>
                </a:lnTo>
                <a:lnTo>
                  <a:pt x="5871658" y="3195162"/>
                </a:lnTo>
                <a:cubicBezTo>
                  <a:pt x="5860152" y="3197097"/>
                  <a:pt x="5855231" y="3201097"/>
                  <a:pt x="5846928" y="3187725"/>
                </a:cubicBezTo>
                <a:cubicBezTo>
                  <a:pt x="5821379" y="3190142"/>
                  <a:pt x="5819686" y="3182343"/>
                  <a:pt x="5788468" y="3176316"/>
                </a:cubicBezTo>
                <a:cubicBezTo>
                  <a:pt x="5773119" y="3179521"/>
                  <a:pt x="5762947" y="3176704"/>
                  <a:pt x="5753823" y="3171919"/>
                </a:cubicBezTo>
                <a:cubicBezTo>
                  <a:pt x="5721557" y="3170726"/>
                  <a:pt x="5694983" y="3162549"/>
                  <a:pt x="5660194" y="3157536"/>
                </a:cubicBezTo>
                <a:cubicBezTo>
                  <a:pt x="5619608" y="3159495"/>
                  <a:pt x="5604384" y="3146636"/>
                  <a:pt x="5567188" y="3141325"/>
                </a:cubicBezTo>
                <a:cubicBezTo>
                  <a:pt x="5530345" y="3148235"/>
                  <a:pt x="5543868" y="3129416"/>
                  <a:pt x="5526178" y="3123274"/>
                </a:cubicBezTo>
                <a:lnTo>
                  <a:pt x="5520866" y="3122322"/>
                </a:lnTo>
                <a:lnTo>
                  <a:pt x="5506009" y="3122332"/>
                </a:lnTo>
                <a:lnTo>
                  <a:pt x="5500363" y="3122766"/>
                </a:lnTo>
                <a:cubicBezTo>
                  <a:pt x="5496497" y="3122905"/>
                  <a:pt x="5493953" y="3122792"/>
                  <a:pt x="5492228" y="3122486"/>
                </a:cubicBezTo>
                <a:lnTo>
                  <a:pt x="5492044" y="3122342"/>
                </a:lnTo>
                <a:lnTo>
                  <a:pt x="5484386" y="3122347"/>
                </a:lnTo>
                <a:cubicBezTo>
                  <a:pt x="5471420" y="3122670"/>
                  <a:pt x="5458764" y="3123280"/>
                  <a:pt x="5446679" y="3124105"/>
                </a:cubicBezTo>
                <a:cubicBezTo>
                  <a:pt x="5437659" y="3116107"/>
                  <a:pt x="5392392" y="3123709"/>
                  <a:pt x="5399188" y="3109418"/>
                </a:cubicBezTo>
                <a:cubicBezTo>
                  <a:pt x="5382948" y="3110102"/>
                  <a:pt x="5372407" y="3115781"/>
                  <a:pt x="5379117" y="3106482"/>
                </a:cubicBezTo>
                <a:cubicBezTo>
                  <a:pt x="5373809" y="3106435"/>
                  <a:pt x="5370660" y="3105521"/>
                  <a:pt x="5368499" y="3104181"/>
                </a:cubicBezTo>
                <a:lnTo>
                  <a:pt x="5367902" y="3103566"/>
                </a:lnTo>
                <a:lnTo>
                  <a:pt x="5331747" y="3105319"/>
                </a:lnTo>
                <a:lnTo>
                  <a:pt x="5327095" y="3104450"/>
                </a:lnTo>
                <a:lnTo>
                  <a:pt x="5303337" y="3107003"/>
                </a:lnTo>
                <a:lnTo>
                  <a:pt x="5291164" y="3107570"/>
                </a:lnTo>
                <a:lnTo>
                  <a:pt x="5287515" y="3109282"/>
                </a:lnTo>
                <a:cubicBezTo>
                  <a:pt x="5283689" y="3110269"/>
                  <a:pt x="5278356" y="3110573"/>
                  <a:pt x="5269654" y="3109330"/>
                </a:cubicBezTo>
                <a:lnTo>
                  <a:pt x="5267681" y="3108752"/>
                </a:lnTo>
                <a:lnTo>
                  <a:pt x="5252655" y="3110969"/>
                </a:lnTo>
                <a:cubicBezTo>
                  <a:pt x="5247766" y="3112062"/>
                  <a:pt x="5243369" y="3113511"/>
                  <a:pt x="5239703" y="3115460"/>
                </a:cubicBezTo>
                <a:cubicBezTo>
                  <a:pt x="5191311" y="3102811"/>
                  <a:pt x="5142849" y="3111324"/>
                  <a:pt x="5088947" y="3107634"/>
                </a:cubicBezTo>
                <a:cubicBezTo>
                  <a:pt x="5027989" y="3108214"/>
                  <a:pt x="4985627" y="3110432"/>
                  <a:pt x="4945514" y="3110162"/>
                </a:cubicBezTo>
                <a:cubicBezTo>
                  <a:pt x="4926678" y="3111245"/>
                  <a:pt x="4789238" y="3111826"/>
                  <a:pt x="4800559" y="3106010"/>
                </a:cubicBezTo>
                <a:cubicBezTo>
                  <a:pt x="4742239" y="3117333"/>
                  <a:pt x="4708324" y="3101468"/>
                  <a:pt x="4643642" y="3105351"/>
                </a:cubicBezTo>
                <a:cubicBezTo>
                  <a:pt x="4610808" y="3089712"/>
                  <a:pt x="4627845" y="3103743"/>
                  <a:pt x="4592107" y="3099840"/>
                </a:cubicBezTo>
                <a:cubicBezTo>
                  <a:pt x="4600157" y="3113506"/>
                  <a:pt x="4549287" y="3090911"/>
                  <a:pt x="4545249" y="3105899"/>
                </a:cubicBezTo>
                <a:cubicBezTo>
                  <a:pt x="4538872" y="3104716"/>
                  <a:pt x="4532825" y="3103094"/>
                  <a:pt x="4526782" y="3101355"/>
                </a:cubicBezTo>
                <a:lnTo>
                  <a:pt x="4523614" y="3100453"/>
                </a:lnTo>
                <a:lnTo>
                  <a:pt x="4510579" y="3099442"/>
                </a:lnTo>
                <a:lnTo>
                  <a:pt x="4507348" y="3095901"/>
                </a:lnTo>
                <a:lnTo>
                  <a:pt x="4348949" y="3090220"/>
                </a:lnTo>
                <a:cubicBezTo>
                  <a:pt x="4335046" y="3092487"/>
                  <a:pt x="4290056" y="3092155"/>
                  <a:pt x="4280362" y="3087618"/>
                </a:cubicBezTo>
                <a:cubicBezTo>
                  <a:pt x="4270739" y="3086627"/>
                  <a:pt x="4260237" y="3088220"/>
                  <a:pt x="4254634" y="3083366"/>
                </a:cubicBezTo>
                <a:cubicBezTo>
                  <a:pt x="4233731" y="3080512"/>
                  <a:pt x="4185859" y="3073948"/>
                  <a:pt x="4154942" y="3070490"/>
                </a:cubicBezTo>
                <a:cubicBezTo>
                  <a:pt x="4138280" y="3076599"/>
                  <a:pt x="4112117" y="3064194"/>
                  <a:pt x="4069131" y="3062612"/>
                </a:cubicBezTo>
                <a:cubicBezTo>
                  <a:pt x="4050897" y="3069679"/>
                  <a:pt x="4040160" y="3061449"/>
                  <a:pt x="4005249" y="3070810"/>
                </a:cubicBezTo>
                <a:cubicBezTo>
                  <a:pt x="4003818" y="3069842"/>
                  <a:pt x="4002032" y="3068943"/>
                  <a:pt x="3999945" y="3068139"/>
                </a:cubicBezTo>
                <a:cubicBezTo>
                  <a:pt x="3987818" y="3063468"/>
                  <a:pt x="3968381" y="3062958"/>
                  <a:pt x="3956529" y="3067000"/>
                </a:cubicBezTo>
                <a:cubicBezTo>
                  <a:pt x="3900898" y="3079382"/>
                  <a:pt x="3850463" y="3077929"/>
                  <a:pt x="3803031" y="3079823"/>
                </a:cubicBezTo>
                <a:cubicBezTo>
                  <a:pt x="3749421" y="3080464"/>
                  <a:pt x="3785521" y="3065630"/>
                  <a:pt x="3718229" y="3077134"/>
                </a:cubicBezTo>
                <a:cubicBezTo>
                  <a:pt x="3711244" y="3071611"/>
                  <a:pt x="3702770" y="3071184"/>
                  <a:pt x="3688357" y="3073468"/>
                </a:cubicBezTo>
                <a:cubicBezTo>
                  <a:pt x="3662326" y="3073378"/>
                  <a:pt x="3664937" y="3059899"/>
                  <a:pt x="3638298" y="3067494"/>
                </a:cubicBezTo>
                <a:cubicBezTo>
                  <a:pt x="3643333" y="3060328"/>
                  <a:pt x="3589079" y="3063658"/>
                  <a:pt x="3601443" y="3056355"/>
                </a:cubicBezTo>
                <a:cubicBezTo>
                  <a:pt x="3584797" y="3049384"/>
                  <a:pt x="3575923" y="3060108"/>
                  <a:pt x="3559361" y="3054005"/>
                </a:cubicBezTo>
                <a:cubicBezTo>
                  <a:pt x="3540444" y="3052269"/>
                  <a:pt x="3569896" y="3061996"/>
                  <a:pt x="3548859" y="3062094"/>
                </a:cubicBezTo>
                <a:cubicBezTo>
                  <a:pt x="3523419" y="3060901"/>
                  <a:pt x="3522848" y="3074222"/>
                  <a:pt x="3504082" y="3056779"/>
                </a:cubicBezTo>
                <a:lnTo>
                  <a:pt x="3436234" y="3047769"/>
                </a:lnTo>
                <a:cubicBezTo>
                  <a:pt x="3420764" y="3051629"/>
                  <a:pt x="3408644" y="3049227"/>
                  <a:pt x="3396914" y="3044803"/>
                </a:cubicBezTo>
                <a:cubicBezTo>
                  <a:pt x="3361398" y="3044955"/>
                  <a:pt x="3329425" y="3037856"/>
                  <a:pt x="3289720" y="3034278"/>
                </a:cubicBezTo>
                <a:cubicBezTo>
                  <a:pt x="3246348" y="3037943"/>
                  <a:pt x="3224942" y="3025667"/>
                  <a:pt x="3182509" y="3021890"/>
                </a:cubicBezTo>
                <a:cubicBezTo>
                  <a:pt x="3139731" y="3031583"/>
                  <a:pt x="3155749" y="3004773"/>
                  <a:pt x="3119879" y="3004134"/>
                </a:cubicBezTo>
                <a:cubicBezTo>
                  <a:pt x="3060941" y="3012153"/>
                  <a:pt x="3121880" y="2995117"/>
                  <a:pt x="3031656" y="2995077"/>
                </a:cubicBezTo>
                <a:cubicBezTo>
                  <a:pt x="3026453" y="2996603"/>
                  <a:pt x="3015685" y="2994367"/>
                  <a:pt x="3017018" y="2992034"/>
                </a:cubicBezTo>
                <a:cubicBezTo>
                  <a:pt x="2997245" y="2992118"/>
                  <a:pt x="2941342" y="2976346"/>
                  <a:pt x="2913012" y="2978042"/>
                </a:cubicBezTo>
                <a:cubicBezTo>
                  <a:pt x="2858481" y="2969139"/>
                  <a:pt x="2831094" y="2979433"/>
                  <a:pt x="2791382" y="2975899"/>
                </a:cubicBezTo>
                <a:cubicBezTo>
                  <a:pt x="2745836" y="2966063"/>
                  <a:pt x="2719288" y="2957529"/>
                  <a:pt x="2639738" y="2936567"/>
                </a:cubicBezTo>
                <a:lnTo>
                  <a:pt x="2369741" y="2876435"/>
                </a:lnTo>
                <a:cubicBezTo>
                  <a:pt x="2269614" y="2832081"/>
                  <a:pt x="2140023" y="2856176"/>
                  <a:pt x="2078755" y="2852909"/>
                </a:cubicBezTo>
                <a:cubicBezTo>
                  <a:pt x="2053362" y="2866100"/>
                  <a:pt x="2032778" y="2851474"/>
                  <a:pt x="2002128" y="2856835"/>
                </a:cubicBezTo>
                <a:cubicBezTo>
                  <a:pt x="1933939" y="2859736"/>
                  <a:pt x="1866254" y="2874726"/>
                  <a:pt x="1777746" y="2864566"/>
                </a:cubicBezTo>
                <a:cubicBezTo>
                  <a:pt x="1737851" y="2905864"/>
                  <a:pt x="1634115" y="2880970"/>
                  <a:pt x="1549425" y="2904556"/>
                </a:cubicBezTo>
                <a:cubicBezTo>
                  <a:pt x="1500265" y="2909373"/>
                  <a:pt x="1423030" y="2888862"/>
                  <a:pt x="1405992" y="2911144"/>
                </a:cubicBezTo>
                <a:cubicBezTo>
                  <a:pt x="1383494" y="2897507"/>
                  <a:pt x="1362438" y="2919536"/>
                  <a:pt x="1337848" y="2921491"/>
                </a:cubicBezTo>
                <a:cubicBezTo>
                  <a:pt x="1318218" y="2912820"/>
                  <a:pt x="1308478" y="2920319"/>
                  <a:pt x="1290645" y="2921985"/>
                </a:cubicBezTo>
                <a:cubicBezTo>
                  <a:pt x="1282569" y="2916637"/>
                  <a:pt x="1267476" y="2916916"/>
                  <a:pt x="1262341" y="2923190"/>
                </a:cubicBezTo>
                <a:cubicBezTo>
                  <a:pt x="1269627" y="2937654"/>
                  <a:pt x="1217209" y="2930439"/>
                  <a:pt x="1213314" y="2940415"/>
                </a:cubicBezTo>
                <a:cubicBezTo>
                  <a:pt x="1182890" y="2942495"/>
                  <a:pt x="1050782" y="2929830"/>
                  <a:pt x="1028405" y="2945799"/>
                </a:cubicBezTo>
                <a:cubicBezTo>
                  <a:pt x="966896" y="2953381"/>
                  <a:pt x="877997" y="2927977"/>
                  <a:pt x="851857" y="2928423"/>
                </a:cubicBezTo>
                <a:cubicBezTo>
                  <a:pt x="825919" y="2899251"/>
                  <a:pt x="699677" y="2976135"/>
                  <a:pt x="588681" y="2977769"/>
                </a:cubicBezTo>
                <a:cubicBezTo>
                  <a:pt x="573724" y="2974953"/>
                  <a:pt x="565729" y="2974991"/>
                  <a:pt x="561717" y="2981641"/>
                </a:cubicBezTo>
                <a:cubicBezTo>
                  <a:pt x="532860" y="2985482"/>
                  <a:pt x="475932" y="2991762"/>
                  <a:pt x="415541" y="3000819"/>
                </a:cubicBezTo>
                <a:cubicBezTo>
                  <a:pt x="370154" y="3008289"/>
                  <a:pt x="146634" y="3001788"/>
                  <a:pt x="86183" y="3009699"/>
                </a:cubicBezTo>
                <a:lnTo>
                  <a:pt x="0" y="3044978"/>
                </a:lnTo>
                <a:close/>
              </a:path>
            </a:pathLst>
          </a:custGeom>
        </p:spPr>
      </p:pic>
      <p:sp>
        <p:nvSpPr>
          <p:cNvPr id="14" name="TextBox 13">
            <a:extLst>
              <a:ext uri="{FF2B5EF4-FFF2-40B4-BE49-F238E27FC236}">
                <a16:creationId xmlns:a16="http://schemas.microsoft.com/office/drawing/2014/main" id="{3AE65B72-0C40-321F-C853-63F070DF4564}"/>
              </a:ext>
            </a:extLst>
          </p:cNvPr>
          <p:cNvSpPr txBox="1"/>
          <p:nvPr/>
        </p:nvSpPr>
        <p:spPr>
          <a:xfrm>
            <a:off x="8176588" y="2474892"/>
            <a:ext cx="4007694" cy="954107"/>
          </a:xfrm>
          <a:prstGeom prst="rect">
            <a:avLst/>
          </a:prstGeom>
          <a:solidFill>
            <a:schemeClr val="bg1">
              <a:alpha val="60457"/>
            </a:schemeClr>
          </a:solidFill>
        </p:spPr>
        <p:txBody>
          <a:bodyPr wrap="square" rtlCol="0">
            <a:spAutoFit/>
          </a:bodyPr>
          <a:lstStyle/>
          <a:p>
            <a:pPr algn="ctr"/>
            <a:r>
              <a:rPr lang="en-US" i="1" dirty="0">
                <a:latin typeface="Calibri" panose="020F0502020204030204" pitchFamily="34" charset="0"/>
                <a:cs typeface="Calibri" panose="020F0502020204030204" pitchFamily="34" charset="0"/>
              </a:rPr>
              <a:t>Interviewing a Cambodian rice farmer. Photo by Australia Department of Foreign Affairs and Trade via Wikimedia Commons Creative Commons </a:t>
            </a:r>
            <a:r>
              <a:rPr lang="en-US" i="1" dirty="0">
                <a:latin typeface="Calibri" panose="020F0502020204030204" pitchFamily="34" charset="0"/>
                <a:cs typeface="Calibri" panose="020F0502020204030204" pitchFamily="34" charset="0"/>
                <a:hlinkClick r:id="rId4"/>
              </a:rPr>
              <a:t>Attribution 2.0 Generic</a:t>
            </a:r>
            <a:r>
              <a:rPr lang="en-US" i="1" dirty="0">
                <a:latin typeface="Calibri" panose="020F0502020204030204" pitchFamily="34" charset="0"/>
                <a:cs typeface="Calibri" panose="020F0502020204030204" pitchFamily="34" charset="0"/>
              </a:rPr>
              <a:t> License</a:t>
            </a:r>
          </a:p>
        </p:txBody>
      </p:sp>
    </p:spTree>
    <p:extLst>
      <p:ext uri="{BB962C8B-B14F-4D97-AF65-F5344CB8AC3E}">
        <p14:creationId xmlns:p14="http://schemas.microsoft.com/office/powerpoint/2010/main" val="2699550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A036D1C-418D-1F6D-CAB8-DEDC2E98008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6</a:t>
            </a:fld>
            <a:endParaRPr lang="en-US" dirty="0"/>
          </a:p>
        </p:txBody>
      </p:sp>
      <p:sp>
        <p:nvSpPr>
          <p:cNvPr id="6" name="Title 5">
            <a:extLst>
              <a:ext uri="{FF2B5EF4-FFF2-40B4-BE49-F238E27FC236}">
                <a16:creationId xmlns:a16="http://schemas.microsoft.com/office/drawing/2014/main" id="{33DBB34C-B4FB-5B76-6F61-917F21146A96}"/>
              </a:ext>
            </a:extLst>
          </p:cNvPr>
          <p:cNvSpPr>
            <a:spLocks noGrp="1"/>
          </p:cNvSpPr>
          <p:nvPr>
            <p:ph type="title"/>
          </p:nvPr>
        </p:nvSpPr>
        <p:spPr/>
        <p:txBody>
          <a:bodyPr>
            <a:normAutofit/>
          </a:bodyPr>
          <a:lstStyle/>
          <a:p>
            <a:pPr algn="ctr"/>
            <a:r>
              <a:rPr lang="en-US" sz="3600" b="1" dirty="0"/>
              <a:t>Ethnographic Method: Dialogues</a:t>
            </a:r>
          </a:p>
        </p:txBody>
      </p:sp>
      <p:sp>
        <p:nvSpPr>
          <p:cNvPr id="3" name="TextBox 2">
            <a:extLst>
              <a:ext uri="{FF2B5EF4-FFF2-40B4-BE49-F238E27FC236}">
                <a16:creationId xmlns:a16="http://schemas.microsoft.com/office/drawing/2014/main" id="{7832C0CF-47CD-5A4F-A321-FBD7AF16D6DD}"/>
              </a:ext>
            </a:extLst>
          </p:cNvPr>
          <p:cNvSpPr txBox="1"/>
          <p:nvPr/>
        </p:nvSpPr>
        <p:spPr>
          <a:xfrm>
            <a:off x="628943" y="1758114"/>
            <a:ext cx="6599010" cy="4524315"/>
          </a:xfrm>
          <a:prstGeom prst="rect">
            <a:avLst/>
          </a:prstGeom>
          <a:noFill/>
        </p:spPr>
        <p:txBody>
          <a:bodyPr wrap="square" rtlCol="0">
            <a:spAutoFit/>
          </a:bodyPr>
          <a:lstStyle/>
          <a:p>
            <a:pPr marL="342900" lvl="2" indent="-342900">
              <a:buSzPct val="125000"/>
              <a:buFont typeface="Arial" panose="020B0604020202020204" pitchFamily="34" charset="0"/>
              <a:buChar char="•"/>
            </a:pPr>
            <a:r>
              <a:rPr lang="en-US" sz="2400" dirty="0">
                <a:latin typeface="Calibri" panose="020F0502020204030204" pitchFamily="34" charset="0"/>
                <a:cs typeface="Calibri" panose="020F0502020204030204" pitchFamily="34" charset="0"/>
              </a:rPr>
              <a:t>With </a:t>
            </a:r>
            <a:r>
              <a:rPr lang="en-US" sz="2400" b="1" dirty="0">
                <a:latin typeface="Calibri" panose="020F0502020204030204" pitchFamily="34" charset="0"/>
                <a:cs typeface="Calibri" panose="020F0502020204030204" pitchFamily="34" charset="0"/>
              </a:rPr>
              <a:t>dialogues</a:t>
            </a:r>
            <a:r>
              <a:rPr lang="en-US" sz="2400" dirty="0">
                <a:latin typeface="Calibri" panose="020F0502020204030204" pitchFamily="34" charset="0"/>
                <a:cs typeface="Calibri" panose="020F0502020204030204" pitchFamily="34" charset="0"/>
              </a:rPr>
              <a:t>, community members may expect equal participation in knowledge sharing, and they may be empowered to ask outside researchers about their norms and perceptions. </a:t>
            </a:r>
          </a:p>
          <a:p>
            <a:pPr marL="342900" lvl="2" indent="-342900">
              <a:buSzPct val="125000"/>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marL="342900" lvl="2" indent="-342900">
              <a:buSzPct val="125000"/>
              <a:buFont typeface="Arial" panose="020B0604020202020204" pitchFamily="34" charset="0"/>
              <a:buChar char="•"/>
            </a:pPr>
            <a:r>
              <a:rPr lang="en-US" sz="2400" dirty="0">
                <a:latin typeface="Calibri" panose="020F0502020204030204" pitchFamily="34" charset="0"/>
                <a:cs typeface="Calibri" panose="020F0502020204030204" pitchFamily="34" charset="0"/>
              </a:rPr>
              <a:t>A dialogue brings participants onto an equal footing rather than dividing the power of inquiry from the burden of response. </a:t>
            </a:r>
          </a:p>
          <a:p>
            <a:pPr marL="342900" lvl="2" indent="-342900">
              <a:buSzPct val="125000"/>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marL="342900" lvl="2" indent="-342900">
              <a:buSzPct val="125000"/>
              <a:buFont typeface="Arial" panose="020B0604020202020204" pitchFamily="34" charset="0"/>
              <a:buChar char="•"/>
            </a:pPr>
            <a:r>
              <a:rPr lang="en-US" sz="2400" dirty="0">
                <a:latin typeface="Calibri" panose="020F0502020204030204" pitchFamily="34" charset="0"/>
                <a:cs typeface="Calibri" panose="020F0502020204030204" pitchFamily="34" charset="0"/>
              </a:rPr>
              <a:t>In both cases, researchers may achieve more by offering a small </a:t>
            </a:r>
            <a:r>
              <a:rPr lang="en-US" sz="2400" b="1" dirty="0">
                <a:latin typeface="Calibri" panose="020F0502020204030204" pitchFamily="34" charset="0"/>
                <a:cs typeface="Calibri" panose="020F0502020204030204" pitchFamily="34" charset="0"/>
              </a:rPr>
              <a:t>financial incentive </a:t>
            </a:r>
            <a:r>
              <a:rPr lang="en-US" sz="2400" dirty="0">
                <a:latin typeface="Calibri" panose="020F0502020204030204" pitchFamily="34" charset="0"/>
                <a:cs typeface="Calibri" panose="020F0502020204030204" pitchFamily="34" charset="0"/>
              </a:rPr>
              <a:t>to participants.   </a:t>
            </a:r>
          </a:p>
        </p:txBody>
      </p:sp>
      <p:pic>
        <p:nvPicPr>
          <p:cNvPr id="11" name="Picture 10" descr="A group of three men standing next to planted crops">
            <a:extLst>
              <a:ext uri="{FF2B5EF4-FFF2-40B4-BE49-F238E27FC236}">
                <a16:creationId xmlns:a16="http://schemas.microsoft.com/office/drawing/2014/main" id="{32BA3D4B-0079-6C79-AE9C-121E0073360D}"/>
              </a:ext>
            </a:extLst>
          </p:cNvPr>
          <p:cNvPicPr>
            <a:picLocks noChangeAspect="1"/>
          </p:cNvPicPr>
          <p:nvPr/>
        </p:nvPicPr>
        <p:blipFill>
          <a:blip r:embed="rId4"/>
          <a:stretch>
            <a:fillRect/>
          </a:stretch>
        </p:blipFill>
        <p:spPr>
          <a:xfrm>
            <a:off x="7612140" y="1262792"/>
            <a:ext cx="3937000" cy="3937000"/>
          </a:xfrm>
          <a:prstGeom prst="rect">
            <a:avLst/>
          </a:prstGeom>
        </p:spPr>
      </p:pic>
      <p:sp>
        <p:nvSpPr>
          <p:cNvPr id="8" name="TextBox 7">
            <a:extLst>
              <a:ext uri="{FF2B5EF4-FFF2-40B4-BE49-F238E27FC236}">
                <a16:creationId xmlns:a16="http://schemas.microsoft.com/office/drawing/2014/main" id="{248BA132-D21B-8148-A8BC-006763D2E420}"/>
              </a:ext>
            </a:extLst>
          </p:cNvPr>
          <p:cNvSpPr txBox="1"/>
          <p:nvPr/>
        </p:nvSpPr>
        <p:spPr>
          <a:xfrm>
            <a:off x="7796936" y="5215473"/>
            <a:ext cx="3766121" cy="1323439"/>
          </a:xfrm>
          <a:prstGeom prst="rect">
            <a:avLst/>
          </a:prstGeom>
          <a:noFill/>
        </p:spPr>
        <p:txBody>
          <a:bodyPr wrap="square" rtlCol="0">
            <a:spAutoFit/>
          </a:bodyPr>
          <a:lstStyle/>
          <a:p>
            <a:pPr algn="ctr"/>
            <a:r>
              <a:rPr lang="en-US" sz="1600" i="1" dirty="0">
                <a:latin typeface="Calibri" panose="020F0502020204030204" pitchFamily="34" charset="0"/>
                <a:cs typeface="Calibri" panose="020F0502020204030204" pitchFamily="34" charset="0"/>
              </a:rPr>
              <a:t>Co-op farmers in Tanzania share their challenges with outside aid workers. Ethnography often requires a local guide and translator, here, a Swahili interpreter. Photo by Heidi Scott.</a:t>
            </a:r>
          </a:p>
        </p:txBody>
      </p:sp>
    </p:spTree>
    <p:extLst>
      <p:ext uri="{BB962C8B-B14F-4D97-AF65-F5344CB8AC3E}">
        <p14:creationId xmlns:p14="http://schemas.microsoft.com/office/powerpoint/2010/main" val="1425393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7"/>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4C9CFC03-3FC3-E166-79A2-8F9DBCF521CA}"/>
              </a:ext>
            </a:extLst>
          </p:cNvPr>
          <p:cNvSpPr>
            <a:spLocks noGrp="1"/>
          </p:cNvSpPr>
          <p:nvPr>
            <p:ph type="sldNum" idx="12"/>
          </p:nvPr>
        </p:nvSpPr>
        <p:spPr>
          <a:xfrm>
            <a:off x="8997361" y="6483957"/>
            <a:ext cx="2743200" cy="365125"/>
          </a:xfrm>
        </p:spPr>
        <p:txBody>
          <a:bodyPr/>
          <a:lstStyle/>
          <a:p>
            <a:pPr marL="0" lvl="0" indent="0" algn="r" rtl="0">
              <a:spcBef>
                <a:spcPts val="0"/>
              </a:spcBef>
              <a:spcAft>
                <a:spcPts val="0"/>
              </a:spcAft>
              <a:buNone/>
            </a:pPr>
            <a:fld id="{00000000-1234-1234-1234-123412341234}" type="slidenum">
              <a:rPr lang="en-US" smtClean="0"/>
              <a:t>7</a:t>
            </a:fld>
            <a:endParaRPr lang="en-US" dirty="0"/>
          </a:p>
        </p:txBody>
      </p:sp>
      <p:sp>
        <p:nvSpPr>
          <p:cNvPr id="7" name="Title 6">
            <a:extLst>
              <a:ext uri="{FF2B5EF4-FFF2-40B4-BE49-F238E27FC236}">
                <a16:creationId xmlns:a16="http://schemas.microsoft.com/office/drawing/2014/main" id="{A6036D3E-585F-21A3-37EE-997948074B1B}"/>
              </a:ext>
            </a:extLst>
          </p:cNvPr>
          <p:cNvSpPr>
            <a:spLocks noGrp="1"/>
          </p:cNvSpPr>
          <p:nvPr>
            <p:ph type="title"/>
          </p:nvPr>
        </p:nvSpPr>
        <p:spPr>
          <a:xfrm>
            <a:off x="1" y="2610887"/>
            <a:ext cx="12192000" cy="696958"/>
          </a:xfrm>
        </p:spPr>
        <p:txBody>
          <a:bodyPr>
            <a:noAutofit/>
          </a:bodyPr>
          <a:lstStyle/>
          <a:p>
            <a:pPr algn="ctr"/>
            <a:r>
              <a:rPr lang="en-US" sz="3400" b="1" dirty="0"/>
              <a:t>Ethnographic Method: Long-Term Field Work within a Community</a:t>
            </a:r>
          </a:p>
        </p:txBody>
      </p:sp>
      <p:sp>
        <p:nvSpPr>
          <p:cNvPr id="3" name="TextBox 2">
            <a:extLst>
              <a:ext uri="{FF2B5EF4-FFF2-40B4-BE49-F238E27FC236}">
                <a16:creationId xmlns:a16="http://schemas.microsoft.com/office/drawing/2014/main" id="{7832C0CF-47CD-5A4F-A321-FBD7AF16D6DD}"/>
              </a:ext>
            </a:extLst>
          </p:cNvPr>
          <p:cNvSpPr txBox="1"/>
          <p:nvPr/>
        </p:nvSpPr>
        <p:spPr>
          <a:xfrm>
            <a:off x="218248" y="3192578"/>
            <a:ext cx="11522313" cy="3549690"/>
          </a:xfrm>
          <a:prstGeom prst="rect">
            <a:avLst/>
          </a:prstGeom>
          <a:noFill/>
        </p:spPr>
        <p:txBody>
          <a:bodyPr wrap="square" rtlCol="0">
            <a:spAutoFit/>
          </a:bodyPr>
          <a:lstStyle/>
          <a:p>
            <a:r>
              <a:rPr lang="en-US" sz="2200" dirty="0">
                <a:latin typeface="Calibri" panose="020F0502020204030204" pitchFamily="34" charset="0"/>
                <a:cs typeface="Calibri" panose="020F0502020204030204" pitchFamily="34" charset="0"/>
              </a:rPr>
              <a:t>With origins in Anthropology, long-term fieldwork means that a researcher will live in a community for an extended period, often several years. This deeper commitment to understanding a culture can result in: </a:t>
            </a:r>
          </a:p>
          <a:p>
            <a:pPr marL="285750" indent="-285750">
              <a:spcAft>
                <a:spcPts val="800"/>
              </a:spcAft>
              <a:buSzPct val="125000"/>
              <a:buFont typeface="Arial" panose="020B0604020202020204" pitchFamily="34" charset="0"/>
              <a:buChar char="•"/>
            </a:pPr>
            <a:r>
              <a:rPr lang="en-US" sz="2200" dirty="0">
                <a:latin typeface="Calibri" panose="020F0502020204030204" pitchFamily="34" charset="0"/>
                <a:cs typeface="Calibri" panose="020F0502020204030204" pitchFamily="34" charset="0"/>
              </a:rPr>
              <a:t>Greater comprehension of the subtleties of language and cultural norms </a:t>
            </a:r>
          </a:p>
          <a:p>
            <a:pPr marL="285750" indent="-285750">
              <a:spcAft>
                <a:spcPts val="800"/>
              </a:spcAft>
              <a:buSzPct val="125000"/>
              <a:buFont typeface="Arial" panose="020B0604020202020204" pitchFamily="34" charset="0"/>
              <a:buChar char="•"/>
            </a:pPr>
            <a:r>
              <a:rPr lang="en-US" sz="2200" dirty="0">
                <a:latin typeface="Calibri" panose="020F0502020204030204" pitchFamily="34" charset="0"/>
                <a:cs typeface="Calibri" panose="020F0502020204030204" pitchFamily="34" charset="0"/>
              </a:rPr>
              <a:t>Rituals of food provision, preparation, and service through many seasons</a:t>
            </a:r>
          </a:p>
          <a:p>
            <a:pPr marL="285750" indent="-285750">
              <a:spcAft>
                <a:spcPts val="800"/>
              </a:spcAft>
              <a:buSzPct val="125000"/>
              <a:buFont typeface="Arial" panose="020B0604020202020204" pitchFamily="34" charset="0"/>
              <a:buChar char="•"/>
            </a:pPr>
            <a:r>
              <a:rPr lang="en-US" sz="2200" dirty="0">
                <a:latin typeface="Calibri" panose="020F0502020204030204" pitchFamily="34" charset="0"/>
                <a:cs typeface="Calibri" panose="020F0502020204030204" pitchFamily="34" charset="0"/>
              </a:rPr>
              <a:t>Spiritual aspects of culture that may influence pro-environmental behavior</a:t>
            </a:r>
          </a:p>
          <a:p>
            <a:pPr marL="285750" indent="-285750">
              <a:spcAft>
                <a:spcPts val="800"/>
              </a:spcAft>
              <a:buSzPct val="125000"/>
              <a:buFont typeface="Arial" panose="020B0604020202020204" pitchFamily="34" charset="0"/>
              <a:buChar char="•"/>
            </a:pPr>
            <a:r>
              <a:rPr lang="en-US" sz="2200" dirty="0">
                <a:latin typeface="Calibri" panose="020F0502020204030204" pitchFamily="34" charset="0"/>
                <a:cs typeface="Calibri" panose="020F0502020204030204" pitchFamily="34" charset="0"/>
              </a:rPr>
              <a:t>Distinct experiences according to gender, age, and place in the community</a:t>
            </a:r>
          </a:p>
          <a:p>
            <a:pPr marL="285750" indent="-285750">
              <a:spcAft>
                <a:spcPts val="800"/>
              </a:spcAft>
              <a:buSzPct val="125000"/>
              <a:buFont typeface="Arial" panose="020B0604020202020204" pitchFamily="34" charset="0"/>
              <a:buChar char="•"/>
            </a:pPr>
            <a:r>
              <a:rPr lang="en-US" sz="2200" dirty="0">
                <a:latin typeface="Calibri" panose="020F0502020204030204" pitchFamily="34" charset="0"/>
                <a:cs typeface="Calibri" panose="020F0502020204030204" pitchFamily="34" charset="0"/>
              </a:rPr>
              <a:t>Histories between local cultures or colonial-era influences on present behavior in the community.  </a:t>
            </a:r>
          </a:p>
        </p:txBody>
      </p:sp>
      <p:pic>
        <p:nvPicPr>
          <p:cNvPr id="4" name="Picture 3" descr="A view looking down into the town, Mbeya, Tanzania, which is situated in a valley. The view shows many homes situated close together with a mountain in the background and trees in the foreground.">
            <a:extLst>
              <a:ext uri="{FF2B5EF4-FFF2-40B4-BE49-F238E27FC236}">
                <a16:creationId xmlns:a16="http://schemas.microsoft.com/office/drawing/2014/main" id="{C087AA45-99C8-A947-9953-664D52A30079}"/>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709" y="0"/>
            <a:ext cx="12203709" cy="2585323"/>
          </a:xfrm>
          <a:prstGeom prst="rect">
            <a:avLst/>
          </a:prstGeom>
        </p:spPr>
      </p:pic>
      <p:sp>
        <p:nvSpPr>
          <p:cNvPr id="5" name="TextBox 4">
            <a:extLst>
              <a:ext uri="{FF2B5EF4-FFF2-40B4-BE49-F238E27FC236}">
                <a16:creationId xmlns:a16="http://schemas.microsoft.com/office/drawing/2014/main" id="{CF952A6C-D17A-534E-9735-44B092C81002}"/>
              </a:ext>
            </a:extLst>
          </p:cNvPr>
          <p:cNvSpPr txBox="1"/>
          <p:nvPr/>
        </p:nvSpPr>
        <p:spPr>
          <a:xfrm>
            <a:off x="2896178" y="374043"/>
            <a:ext cx="6637209" cy="523220"/>
          </a:xfrm>
          <a:prstGeom prst="rect">
            <a:avLst/>
          </a:prstGeom>
          <a:solidFill>
            <a:srgbClr val="FFFFFF">
              <a:alpha val="61176"/>
            </a:srgbClr>
          </a:solidFill>
        </p:spPr>
        <p:txBody>
          <a:bodyPr wrap="square" rtlCol="0">
            <a:spAutoFit/>
          </a:bodyPr>
          <a:lstStyle/>
          <a:p>
            <a:pPr algn="ctr"/>
            <a:r>
              <a:rPr lang="en-US" i="1" dirty="0">
                <a:latin typeface="Calibri" panose="020F0502020204030204" pitchFamily="34" charset="0"/>
                <a:cs typeface="Calibri" panose="020F0502020204030204" pitchFamily="34" charset="0"/>
              </a:rPr>
              <a:t>Mbeya, Tanzania, is the country’s “food basket,” yet malnutrition rates are high. </a:t>
            </a:r>
            <a:br>
              <a:rPr lang="en-US" i="1" dirty="0">
                <a:latin typeface="Calibri" panose="020F0502020204030204" pitchFamily="34" charset="0"/>
                <a:cs typeface="Calibri" panose="020F0502020204030204" pitchFamily="34" charset="0"/>
              </a:rPr>
            </a:br>
            <a:r>
              <a:rPr lang="en-US" i="1" dirty="0">
                <a:latin typeface="Calibri" panose="020F0502020204030204" pitchFamily="34" charset="0"/>
                <a:cs typeface="Calibri" panose="020F0502020204030204" pitchFamily="34" charset="0"/>
              </a:rPr>
              <a:t>How can ethnography help? Photo by Heidi Scott. </a:t>
            </a:r>
          </a:p>
        </p:txBody>
      </p:sp>
    </p:spTree>
    <p:extLst>
      <p:ext uri="{BB962C8B-B14F-4D97-AF65-F5344CB8AC3E}">
        <p14:creationId xmlns:p14="http://schemas.microsoft.com/office/powerpoint/2010/main" val="58266973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7096</TotalTime>
  <Words>1105</Words>
  <Application>Microsoft Macintosh PowerPoint</Application>
  <PresentationFormat>Widescreen</PresentationFormat>
  <Paragraphs>70</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Wingdings</vt:lpstr>
      <vt:lpstr>Office Theme</vt:lpstr>
      <vt:lpstr>Ethnographic Methods</vt:lpstr>
      <vt:lpstr>What Is Ethnography? </vt:lpstr>
      <vt:lpstr>What Is Ethnography? Continued</vt:lpstr>
      <vt:lpstr>Cultural Sensitivity</vt:lpstr>
      <vt:lpstr>Cultural Sensitivity Cont’d</vt:lpstr>
      <vt:lpstr>Ethnographic Method: Structured Interviews</vt:lpstr>
      <vt:lpstr>Ethnographic Method: Dialogues</vt:lpstr>
      <vt:lpstr>Ethnographic Method: Long-Term Field Work within a Community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and Agriculture Lesson 1:  Resistance, Resilience, and Transformation  </dc:title>
  <dc:creator>Heidi CM Scott</dc:creator>
  <cp:lastModifiedBy>Alaina Gallagher</cp:lastModifiedBy>
  <cp:revision>256</cp:revision>
  <dcterms:created xsi:type="dcterms:W3CDTF">2022-09-28T11:57:10Z</dcterms:created>
  <dcterms:modified xsi:type="dcterms:W3CDTF">2026-08-12T13:17:00Z</dcterms:modified>
</cp:coreProperties>
</file>