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autoCompressPictures="0">
  <p:sldMasterIdLst>
    <p:sldMasterId id="2147483648" r:id="rId1"/>
  </p:sldMasterIdLst>
  <p:notesMasterIdLst>
    <p:notesMasterId r:id="rId6"/>
  </p:notesMasterIdLst>
  <p:sldIdLst>
    <p:sldId id="256" r:id="rId2"/>
    <p:sldId id="257" r:id="rId3"/>
    <p:sldId id="258" r:id="rId4"/>
    <p:sldId id="259" r:id="rId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9" roundtripDataSignature="AMtx7migjNiBhf7ZL0xo/Cxt8GLiCMO6G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68" autoAdjust="0"/>
    <p:restoredTop sz="76487" autoAdjust="0"/>
  </p:normalViewPr>
  <p:slideViewPr>
    <p:cSldViewPr snapToGrid="0">
      <p:cViewPr varScale="1">
        <p:scale>
          <a:sx n="76" d="100"/>
          <a:sy n="76" d="100"/>
        </p:scale>
        <p:origin x="200" y="49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1" i="1" u="none" strike="noStrike" dirty="0">
                <a:solidFill>
                  <a:schemeClr val="dk1"/>
                </a:solidFill>
                <a:latin typeface="Calibri"/>
                <a:ea typeface="Calibri"/>
                <a:cs typeface="Calibri"/>
                <a:sym typeface="Calibri"/>
              </a:rPr>
              <a:t>Notes for Instructor: </a:t>
            </a:r>
            <a:r>
              <a:rPr lang="en-US" sz="1200" b="0" i="0" u="none" strike="noStrike" dirty="0">
                <a:solidFill>
                  <a:schemeClr val="dk1"/>
                </a:solidFill>
                <a:latin typeface="Calibri"/>
                <a:ea typeface="Calibri"/>
                <a:cs typeface="Calibri"/>
                <a:sym typeface="Calibri"/>
              </a:rPr>
              <a:t>Ask learners whether they’re familiar with the debate in Invasion Biology between “historical restorers” and “novel stewards,” which is both philosophical and ecological. The debate </a:t>
            </a:r>
            <a:r>
              <a:rPr lang="en-US" dirty="0"/>
              <a:t>centers</a:t>
            </a:r>
            <a:r>
              <a:rPr lang="en-US" sz="1200" b="0" i="0" u="none" strike="noStrike" dirty="0">
                <a:solidFill>
                  <a:schemeClr val="dk1"/>
                </a:solidFill>
                <a:latin typeface="Calibri"/>
                <a:ea typeface="Calibri"/>
                <a:cs typeface="Calibri"/>
                <a:sym typeface="Calibri"/>
              </a:rPr>
              <a:t> on the value of protecting or restoring “historical ecosystems” versus cultivating value in “novel ecosystems.” Historical ecosystems are community assemblages that have long existed without extensive human disturbance but may now require specific governance and restoration mandates to remove non-native species or to protect against climate and hydrological shifts.</a:t>
            </a:r>
            <a:r>
              <a:rPr lang="en-US" sz="1100" b="0" i="0" u="none" strike="noStrike" dirty="0">
                <a:solidFill>
                  <a:schemeClr val="dk1"/>
                </a:solidFill>
                <a:latin typeface="Calibri"/>
                <a:ea typeface="Calibri"/>
                <a:cs typeface="Calibri"/>
                <a:sym typeface="Calibri"/>
              </a:rPr>
              <a:t> Whereas novel ecosystems are</a:t>
            </a:r>
            <a:r>
              <a:rPr lang="en-US" sz="1200" b="0" i="0" u="none" strike="noStrike" dirty="0">
                <a:solidFill>
                  <a:schemeClr val="dk1"/>
                </a:solidFill>
                <a:latin typeface="Calibri"/>
                <a:ea typeface="Calibri"/>
                <a:cs typeface="Calibri"/>
                <a:sym typeface="Calibri"/>
              </a:rPr>
              <a:t> communities that exist as the byproduct of human disturbance including climate change or the introduction of non-natives. </a:t>
            </a:r>
            <a:endParaRPr dirty="0"/>
          </a:p>
          <a:p>
            <a:pPr marL="0" lvl="0" indent="0" algn="l" rtl="0">
              <a:spcBef>
                <a:spcPts val="0"/>
              </a:spcBef>
              <a:spcAft>
                <a:spcPts val="0"/>
              </a:spcAft>
              <a:buNone/>
            </a:pPr>
            <a:endParaRPr sz="1200" b="0" i="0" u="none" strike="noStrike"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Those who argue for the value of Novel Ecosystems argue that we must dispense with the idea of restoring communities to their historical assemblage, and they note that preserving historical ecosystems may be seen as a losing battle from a climate change perspective. Adaptation, resistance, resilience, and evolution’s creative potential to craft mutualistic communities in times of disturbance are all positive factors for embracing novel ecosystems. On the other hand, </a:t>
            </a:r>
            <a:r>
              <a:rPr lang="en-US" dirty="0"/>
              <a:t>I</a:t>
            </a:r>
            <a:r>
              <a:rPr lang="en-US" sz="1200" b="0" i="0" u="none" strike="noStrike" dirty="0">
                <a:solidFill>
                  <a:schemeClr val="dk1"/>
                </a:solidFill>
                <a:latin typeface="Calibri"/>
                <a:ea typeface="Calibri"/>
                <a:cs typeface="Calibri"/>
                <a:sym typeface="Calibri"/>
              </a:rPr>
              <a:t>nvasion </a:t>
            </a:r>
            <a:r>
              <a:rPr lang="en-US" dirty="0"/>
              <a:t>B</a:t>
            </a:r>
            <a:r>
              <a:rPr lang="en-US" sz="1200" b="0" i="0" u="none" strike="noStrike" dirty="0">
                <a:solidFill>
                  <a:schemeClr val="dk1"/>
                </a:solidFill>
                <a:latin typeface="Calibri"/>
                <a:ea typeface="Calibri"/>
                <a:cs typeface="Calibri"/>
                <a:sym typeface="Calibri"/>
              </a:rPr>
              <a:t>iologists have developed many tools </a:t>
            </a:r>
            <a:r>
              <a:rPr lang="en-US" dirty="0"/>
              <a:t>aimed at</a:t>
            </a:r>
            <a:r>
              <a:rPr lang="en-US" sz="1200" b="0" i="0" u="none" strike="noStrike" dirty="0">
                <a:solidFill>
                  <a:schemeClr val="dk1"/>
                </a:solidFill>
                <a:latin typeface="Calibri"/>
                <a:ea typeface="Calibri"/>
                <a:cs typeface="Calibri"/>
                <a:sym typeface="Calibri"/>
              </a:rPr>
              <a:t> </a:t>
            </a:r>
            <a:r>
              <a:rPr lang="en-US" dirty="0"/>
              <a:t>preserving the integrity of native landscapes </a:t>
            </a:r>
            <a:r>
              <a:rPr lang="en-US" sz="1200" b="0" i="0" u="none" strike="noStrike" dirty="0">
                <a:solidFill>
                  <a:schemeClr val="dk1"/>
                </a:solidFill>
                <a:latin typeface="Calibri"/>
                <a:ea typeface="Calibri"/>
                <a:cs typeface="Calibri"/>
                <a:sym typeface="Calibri"/>
              </a:rPr>
              <a:t>from physical removal of invasive species to the genetic alteration of breeding pairs (male neutering) to limit the proliferation of invasive species. </a:t>
            </a:r>
            <a:endParaRPr dirty="0"/>
          </a:p>
        </p:txBody>
      </p:sp>
      <p:sp>
        <p:nvSpPr>
          <p:cNvPr id="107" name="Google Shape;10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 name="Google Shape;115;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1" i="1" u="none" strike="noStrike" dirty="0">
                <a:solidFill>
                  <a:schemeClr val="dk1"/>
                </a:solidFill>
                <a:latin typeface="Calibri"/>
                <a:ea typeface="Calibri"/>
                <a:cs typeface="Calibri"/>
                <a:sym typeface="Calibri"/>
              </a:rPr>
              <a:t>Notes for Instructor: </a:t>
            </a:r>
            <a:r>
              <a:rPr lang="en-US" sz="1200" b="0" i="0" u="none" strike="noStrike" dirty="0">
                <a:solidFill>
                  <a:schemeClr val="dk1"/>
                </a:solidFill>
                <a:latin typeface="Calibri"/>
                <a:ea typeface="Calibri"/>
                <a:cs typeface="Calibri"/>
                <a:sym typeface="Calibri"/>
              </a:rPr>
              <a:t> Edge effects are easily understood through the basic idea of the surface area to volume ratio: small UFPs have extremely high surface area (edges) compared with their volumes (interiors). Though this may be a useful ratio for digestion in our intestines, it can be highly disruptive of ecological community dynamics. </a:t>
            </a:r>
            <a:endParaRPr dirty="0"/>
          </a:p>
          <a:p>
            <a:pPr marL="0" lvl="0" indent="0" algn="l" rtl="0">
              <a:spcBef>
                <a:spcPts val="0"/>
              </a:spcBef>
              <a:spcAft>
                <a:spcPts val="0"/>
              </a:spcAft>
              <a:buNone/>
            </a:pPr>
            <a:br>
              <a:rPr lang="en-US" sz="1200" b="0" i="0" u="none" strike="noStrike" dirty="0">
                <a:solidFill>
                  <a:schemeClr val="dk1"/>
                </a:solidFill>
                <a:latin typeface="Calibri"/>
                <a:ea typeface="Calibri"/>
                <a:cs typeface="Calibri"/>
                <a:sym typeface="Calibri"/>
              </a:rPr>
            </a:br>
            <a:r>
              <a:rPr lang="en-US" sz="1200" b="0" i="0" u="none" strike="noStrike" dirty="0">
                <a:solidFill>
                  <a:schemeClr val="dk1"/>
                </a:solidFill>
                <a:latin typeface="Calibri"/>
                <a:ea typeface="Calibri"/>
                <a:cs typeface="Calibri"/>
                <a:sym typeface="Calibri"/>
              </a:rPr>
              <a:t>Advise learners to think vertically as well as laterally: a lot of forest health and habitat quality is about the vertical distribution of biomass, shelter, water, and sunlight. </a:t>
            </a:r>
            <a:endParaRPr dirty="0"/>
          </a:p>
          <a:p>
            <a:pPr marL="0" lvl="0" indent="0" algn="l" rtl="0">
              <a:spcBef>
                <a:spcPts val="0"/>
              </a:spcBef>
              <a:spcAft>
                <a:spcPts val="0"/>
              </a:spcAft>
              <a:buNone/>
            </a:pPr>
            <a:br>
              <a:rPr lang="en-US" dirty="0"/>
            </a:br>
            <a:br>
              <a:rPr lang="en-US" dirty="0"/>
            </a:br>
            <a:endParaRPr dirty="0"/>
          </a:p>
        </p:txBody>
      </p:sp>
      <p:sp>
        <p:nvSpPr>
          <p:cNvPr id="116" name="Google Shape;116;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1" i="1" u="none" strike="noStrike" dirty="0">
                <a:solidFill>
                  <a:schemeClr val="dk1"/>
                </a:solidFill>
                <a:latin typeface="Calibri"/>
                <a:ea typeface="Calibri"/>
                <a:cs typeface="Calibri"/>
                <a:sym typeface="Calibri"/>
              </a:rPr>
              <a:t>Notes for Instructor:</a:t>
            </a:r>
            <a:r>
              <a:rPr lang="en-US" sz="1200" b="0" i="0" u="none" strike="noStrike" dirty="0">
                <a:solidFill>
                  <a:schemeClr val="dk1"/>
                </a:solidFill>
                <a:latin typeface="Calibri"/>
                <a:ea typeface="Calibri"/>
                <a:cs typeface="Calibri"/>
                <a:sym typeface="Calibri"/>
              </a:rPr>
              <a:t> Biologists may look to aesthetics as merely human sensual cues to evaluate ecosystem health; sensual displeasure often results from unstable states, chemical pollution, or other forms of disturbance. But human aesthetic enjoyment is also a potent way to yoke the biophilia we feel for healthy ecosystems to the governance, economic, and community support necessary to maintain healthy UFPs. Sensual pleasure also provides human services like ecopsychology, exercise, curiosity, and attraction: all elements of biophilia.</a:t>
            </a:r>
            <a:endParaRPr dirty="0"/>
          </a:p>
        </p:txBody>
      </p:sp>
      <p:sp>
        <p:nvSpPr>
          <p:cNvPr id="127" name="Google Shape;12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4"/>
          <p:cNvSpPr>
            <a:spLocks noGrp="1"/>
          </p:cNvSpPr>
          <p:nvPr>
            <p:ph type="pic" idx="2"/>
          </p:nvPr>
        </p:nvSpPr>
        <p:spPr>
          <a:xfrm>
            <a:off x="5183188" y="987425"/>
            <a:ext cx="6172200" cy="4873625"/>
          </a:xfrm>
          <a:prstGeom prst="rect">
            <a:avLst/>
          </a:prstGeom>
          <a:noFill/>
          <a:ln>
            <a:noFill/>
          </a:ln>
        </p:spPr>
      </p:sp>
      <p:sp>
        <p:nvSpPr>
          <p:cNvPr id="68" name="Google Shape;68;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creativecommons.org/licenses/by-sa/2.0/" TargetMode="External"/><Relationship Id="rId5" Type="http://schemas.openxmlformats.org/officeDocument/2006/relationships/image" Target="../media/image8.jpg"/><Relationship Id="rId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pic>
        <p:nvPicPr>
          <p:cNvPr id="3" name="Picture 2" descr="The SESYNC Logo - the letters SESYNC under a green arch">
            <a:extLst>
              <a:ext uri="{FF2B5EF4-FFF2-40B4-BE49-F238E27FC236}">
                <a16:creationId xmlns:a16="http://schemas.microsoft.com/office/drawing/2014/main" id="{58571403-43A3-AAA8-F260-118F04BBE4DE}"/>
              </a:ext>
            </a:extLst>
          </p:cNvPr>
          <p:cNvPicPr>
            <a:picLocks noChangeAspect="1"/>
          </p:cNvPicPr>
          <p:nvPr/>
        </p:nvPicPr>
        <p:blipFill>
          <a:blip r:embed="rId3"/>
          <a:stretch>
            <a:fillRect/>
          </a:stretch>
        </p:blipFill>
        <p:spPr>
          <a:xfrm>
            <a:off x="254664" y="207761"/>
            <a:ext cx="3244604" cy="1189688"/>
          </a:xfrm>
          <a:prstGeom prst="rect">
            <a:avLst/>
          </a:prstGeom>
        </p:spPr>
      </p:pic>
      <p:sp>
        <p:nvSpPr>
          <p:cNvPr id="4" name="TextBox 3">
            <a:extLst>
              <a:ext uri="{FF2B5EF4-FFF2-40B4-BE49-F238E27FC236}">
                <a16:creationId xmlns:a16="http://schemas.microsoft.com/office/drawing/2014/main" id="{DD935EC0-93CE-2352-B4F8-F4D4BF7F6ABE}"/>
              </a:ext>
            </a:extLst>
          </p:cNvPr>
          <p:cNvSpPr txBox="1"/>
          <p:nvPr/>
        </p:nvSpPr>
        <p:spPr>
          <a:xfrm>
            <a:off x="1538590" y="1397451"/>
            <a:ext cx="9114817" cy="2400657"/>
          </a:xfrm>
          <a:prstGeom prst="rect">
            <a:avLst/>
          </a:prstGeom>
          <a:noFill/>
        </p:spPr>
        <p:txBody>
          <a:bodyPr wrap="square" rtlCol="0">
            <a:spAutoFit/>
          </a:bodyPr>
          <a:lstStyle/>
          <a:p>
            <a:pPr algn="ctr"/>
            <a:r>
              <a:rPr lang="en-US" sz="4800" b="1" dirty="0">
                <a:latin typeface="Calibri" panose="020F0502020204030204" pitchFamily="34" charset="0"/>
                <a:ea typeface="Calibri" panose="020F0502020204030204" pitchFamily="34" charset="0"/>
                <a:cs typeface="Calibri" panose="020F0502020204030204" pitchFamily="34" charset="0"/>
              </a:rPr>
              <a:t>Urban Forest Patches Lesson 1: </a:t>
            </a:r>
            <a:br>
              <a:rPr lang="en-US" sz="4800" b="1" dirty="0">
                <a:latin typeface="Calibri" panose="020F0502020204030204" pitchFamily="34" charset="0"/>
                <a:ea typeface="Calibri" panose="020F0502020204030204" pitchFamily="34" charset="0"/>
                <a:cs typeface="Calibri" panose="020F0502020204030204" pitchFamily="34" charset="0"/>
              </a:rPr>
            </a:br>
            <a:r>
              <a:rPr lang="en-US" sz="4800" b="1" dirty="0">
                <a:solidFill>
                  <a:schemeClr val="tx1"/>
                </a:solidFill>
                <a:latin typeface="Calibri" panose="020F0502020204030204" pitchFamily="34" charset="0"/>
                <a:ea typeface="Calibri" panose="020F0502020204030204" pitchFamily="34" charset="0"/>
                <a:cs typeface="Calibri" panose="020F0502020204030204" pitchFamily="34" charset="0"/>
              </a:rPr>
              <a:t>Ecological Dynamics</a:t>
            </a:r>
            <a:br>
              <a:rPr lang="en-US" sz="5400" b="1" dirty="0">
                <a:latin typeface="Calibri" panose="020F0502020204030204" pitchFamily="34" charset="0"/>
                <a:ea typeface="Calibri" panose="020F0502020204030204" pitchFamily="34" charset="0"/>
                <a:cs typeface="Calibri" panose="020F0502020204030204" pitchFamily="34" charset="0"/>
              </a:rPr>
            </a:br>
            <a:endParaRPr lang="en-US" sz="54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This shows dense clusters of wild mushrooms amongst ivy and green moss">
            <a:extLst>
              <a:ext uri="{FF2B5EF4-FFF2-40B4-BE49-F238E27FC236}">
                <a16:creationId xmlns:a16="http://schemas.microsoft.com/office/drawing/2014/main" id="{ACAEB179-44A7-0C4B-5F67-DEAC3971B5C5}"/>
              </a:ext>
            </a:extLst>
          </p:cNvPr>
          <p:cNvPicPr>
            <a:picLocks noChangeAspect="1"/>
          </p:cNvPicPr>
          <p:nvPr/>
        </p:nvPicPr>
        <p:blipFill>
          <a:blip r:embed="rId4"/>
          <a:stretch>
            <a:fillRect/>
          </a:stretch>
        </p:blipFill>
        <p:spPr>
          <a:xfrm>
            <a:off x="3643312" y="2921050"/>
            <a:ext cx="4905375" cy="3676650"/>
          </a:xfrm>
          <a:prstGeom prst="rect">
            <a:avLst/>
          </a:prstGeom>
        </p:spPr>
      </p:pic>
      <p:grpSp>
        <p:nvGrpSpPr>
          <p:cNvPr id="91" name="Google Shape;91;p1">
            <a:extLst>
              <a:ext uri="{C183D7F6-B498-43B3-948B-1728B52AA6E4}">
                <adec:decorative xmlns:adec="http://schemas.microsoft.com/office/drawing/2017/decorative" val="1"/>
              </a:ext>
            </a:extLst>
          </p:cNvPr>
          <p:cNvGrpSpPr/>
          <p:nvPr/>
        </p:nvGrpSpPr>
        <p:grpSpPr>
          <a:xfrm flipH="1">
            <a:off x="9676747" y="0"/>
            <a:ext cx="2514948" cy="2174333"/>
            <a:chOff x="-305" y="-4155"/>
            <a:chExt cx="2514948" cy="2174333"/>
          </a:xfrm>
        </p:grpSpPr>
        <p:sp>
          <p:nvSpPr>
            <p:cNvPr id="92" name="Google Shape;92;p1"/>
            <p:cNvSpPr/>
            <p:nvPr/>
          </p:nvSpPr>
          <p:spPr>
            <a:xfrm>
              <a:off x="-305" y="0"/>
              <a:ext cx="2514948" cy="2170178"/>
            </a:xfrm>
            <a:custGeom>
              <a:avLst/>
              <a:gdLst/>
              <a:ahLst/>
              <a:cxnLst/>
              <a:rect l="l" t="t" r="r" b="b"/>
              <a:pathLst>
                <a:path w="2514948" h="2170178" extrusionOk="0">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3" name="Google Shape;93;p1"/>
            <p:cNvSpPr/>
            <p:nvPr/>
          </p:nvSpPr>
          <p:spPr>
            <a:xfrm>
              <a:off x="-305" y="-4155"/>
              <a:ext cx="2493062" cy="1947896"/>
            </a:xfrm>
            <a:custGeom>
              <a:avLst/>
              <a:gdLst/>
              <a:ahLst/>
              <a:cxnLst/>
              <a:rect l="l" t="t" r="r" b="b"/>
              <a:pathLst>
                <a:path w="2493062" h="1947896" extrusionOk="0">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4" name="Google Shape;94;p1"/>
            <p:cNvSpPr/>
            <p:nvPr/>
          </p:nvSpPr>
          <p:spPr>
            <a:xfrm>
              <a:off x="-305" y="0"/>
              <a:ext cx="2501089" cy="1972702"/>
            </a:xfrm>
            <a:custGeom>
              <a:avLst/>
              <a:gdLst/>
              <a:ahLst/>
              <a:cxnLst/>
              <a:rect l="l" t="t" r="r" b="b"/>
              <a:pathLst>
                <a:path w="2501089" h="1972702" extrusionOk="0">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800" b="0" i="0" u="none" strike="noStrike" cap="none">
                <a:solidFill>
                  <a:schemeClr val="lt1"/>
                </a:solidFill>
                <a:latin typeface="Calibri"/>
                <a:ea typeface="Calibri"/>
                <a:cs typeface="Calibri"/>
                <a:sym typeface="Calibri"/>
              </a:endParaRPr>
            </a:p>
          </p:txBody>
        </p:sp>
        <p:sp>
          <p:nvSpPr>
            <p:cNvPr id="95" name="Google Shape;95;p1"/>
            <p:cNvSpPr/>
            <p:nvPr/>
          </p:nvSpPr>
          <p:spPr>
            <a:xfrm>
              <a:off x="305" y="1"/>
              <a:ext cx="2491105" cy="1943661"/>
            </a:xfrm>
            <a:custGeom>
              <a:avLst/>
              <a:gdLst/>
              <a:ahLst/>
              <a:cxnLst/>
              <a:rect l="l" t="t" r="r" b="b"/>
              <a:pathLst>
                <a:path w="2491105" h="1943661" extrusionOk="0">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grpSp>
        <p:nvGrpSpPr>
          <p:cNvPr id="97" name="Google Shape;97;p1">
            <a:extLst>
              <a:ext uri="{C183D7F6-B498-43B3-948B-1728B52AA6E4}">
                <adec:decorative xmlns:adec="http://schemas.microsoft.com/office/drawing/2017/decorative" val="1"/>
              </a:ext>
            </a:extLst>
          </p:cNvPr>
          <p:cNvGrpSpPr/>
          <p:nvPr/>
        </p:nvGrpSpPr>
        <p:grpSpPr>
          <a:xfrm rot="10800000" flipH="1">
            <a:off x="-305" y="4322879"/>
            <a:ext cx="3378428" cy="2535121"/>
            <a:chOff x="-305" y="-1"/>
            <a:chExt cx="3832880" cy="2876136"/>
          </a:xfrm>
        </p:grpSpPr>
        <p:sp>
          <p:nvSpPr>
            <p:cNvPr id="98" name="Google Shape;98;p1"/>
            <p:cNvSpPr/>
            <p:nvPr/>
          </p:nvSpPr>
          <p:spPr>
            <a:xfrm>
              <a:off x="305" y="1"/>
              <a:ext cx="3815424" cy="2653659"/>
            </a:xfrm>
            <a:custGeom>
              <a:avLst/>
              <a:gdLst/>
              <a:ahLst/>
              <a:cxnLst/>
              <a:rect l="l" t="t" r="r" b="b"/>
              <a:pathLst>
                <a:path w="3815424" h="2653659" extrusionOk="0">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9" name="Google Shape;99;p1"/>
            <p:cNvSpPr/>
            <p:nvPr/>
          </p:nvSpPr>
          <p:spPr>
            <a:xfrm>
              <a:off x="305" y="-1"/>
              <a:ext cx="3815424" cy="2653660"/>
            </a:xfrm>
            <a:custGeom>
              <a:avLst/>
              <a:gdLst/>
              <a:ahLst/>
              <a:cxnLst/>
              <a:rect l="l" t="t" r="r" b="b"/>
              <a:pathLst>
                <a:path w="3815424" h="2653660" extrusionOk="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0" name="Google Shape;100;p1"/>
            <p:cNvSpPr/>
            <p:nvPr/>
          </p:nvSpPr>
          <p:spPr>
            <a:xfrm>
              <a:off x="-305" y="1"/>
              <a:ext cx="3815986" cy="2675935"/>
            </a:xfrm>
            <a:custGeom>
              <a:avLst/>
              <a:gdLst/>
              <a:ahLst/>
              <a:cxnLst/>
              <a:rect l="l" t="t" r="r" b="b"/>
              <a:pathLst>
                <a:path w="3815986" h="2675935" extrusionOk="0">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1" name="Google Shape;101;p1"/>
            <p:cNvSpPr/>
            <p:nvPr/>
          </p:nvSpPr>
          <p:spPr>
            <a:xfrm>
              <a:off x="305" y="-1"/>
              <a:ext cx="3832270" cy="2876136"/>
            </a:xfrm>
            <a:custGeom>
              <a:avLst/>
              <a:gdLst/>
              <a:ahLst/>
              <a:cxnLst/>
              <a:rect l="l" t="t" r="r" b="b"/>
              <a:pathLst>
                <a:path w="3832270" h="2876136" extrusionOk="0">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5ACE42-D912-0BCA-F4F7-FFE8161FDA3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a:t>
            </a:fld>
            <a:endParaRPr lang="en-US"/>
          </a:p>
        </p:txBody>
      </p:sp>
      <p:sp>
        <p:nvSpPr>
          <p:cNvPr id="3" name="Title 2">
            <a:extLst>
              <a:ext uri="{FF2B5EF4-FFF2-40B4-BE49-F238E27FC236}">
                <a16:creationId xmlns:a16="http://schemas.microsoft.com/office/drawing/2014/main" id="{C6550379-552A-4250-FB81-A6B52F53BB85}"/>
              </a:ext>
            </a:extLst>
          </p:cNvPr>
          <p:cNvSpPr txBox="1">
            <a:spLocks noGrp="1"/>
          </p:cNvSpPr>
          <p:nvPr>
            <p:ph type="title" idx="4294967295"/>
          </p:nvPr>
        </p:nvSpPr>
        <p:spPr>
          <a:xfrm>
            <a:off x="2828916" y="630345"/>
            <a:ext cx="7957225"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What Is a Novel Ecosystem?</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5" name="Text Placeholder 4">
            <a:extLst>
              <a:ext uri="{FF2B5EF4-FFF2-40B4-BE49-F238E27FC236}">
                <a16:creationId xmlns:a16="http://schemas.microsoft.com/office/drawing/2014/main" id="{3ED378B8-F3EA-44BB-5B24-492750143278}"/>
              </a:ext>
            </a:extLst>
          </p:cNvPr>
          <p:cNvSpPr>
            <a:spLocks noGrp="1"/>
          </p:cNvSpPr>
          <p:nvPr>
            <p:ph type="body" idx="1"/>
          </p:nvPr>
        </p:nvSpPr>
        <p:spPr>
          <a:xfrm>
            <a:off x="4041085" y="1507301"/>
            <a:ext cx="7957224" cy="4618424"/>
          </a:xfrm>
        </p:spPr>
        <p:txBody>
          <a:bodyPr>
            <a:noAutofit/>
          </a:bodyPr>
          <a:lstStyle/>
          <a:p>
            <a:pPr marL="0" lvl="0" indent="0">
              <a:lnSpc>
                <a:spcPct val="110000"/>
              </a:lnSpc>
              <a:spcBef>
                <a:spcPts val="0"/>
              </a:spcBef>
              <a:spcAft>
                <a:spcPts val="800"/>
              </a:spcAft>
              <a:buClr>
                <a:srgbClr val="000000"/>
              </a:buClr>
              <a:buSzPts val="2800"/>
              <a:buNone/>
            </a:pPr>
            <a:r>
              <a:rPr lang="en-US" sz="2200" b="1" dirty="0">
                <a:solidFill>
                  <a:srgbClr val="000000"/>
                </a:solidFill>
              </a:rPr>
              <a:t>Novel Ecosystems </a:t>
            </a:r>
            <a:r>
              <a:rPr lang="en-US" sz="2200" dirty="0">
                <a:solidFill>
                  <a:srgbClr val="000000"/>
                </a:solidFill>
              </a:rPr>
              <a:t>are ecological community assemblages that are </a:t>
            </a:r>
            <a:r>
              <a:rPr lang="en-US" sz="2200" b="1" dirty="0">
                <a:solidFill>
                  <a:srgbClr val="000000"/>
                </a:solidFill>
              </a:rPr>
              <a:t>unique</a:t>
            </a:r>
            <a:r>
              <a:rPr lang="en-US" sz="2200" dirty="0">
                <a:solidFill>
                  <a:srgbClr val="000000"/>
                </a:solidFill>
              </a:rPr>
              <a:t> to a location. </a:t>
            </a:r>
          </a:p>
          <a:p>
            <a:pPr marL="0" lvl="0" indent="0">
              <a:lnSpc>
                <a:spcPct val="110000"/>
              </a:lnSpc>
              <a:spcBef>
                <a:spcPts val="0"/>
              </a:spcBef>
              <a:spcAft>
                <a:spcPts val="800"/>
              </a:spcAft>
              <a:buClr>
                <a:srgbClr val="000000"/>
              </a:buClr>
              <a:buSzPts val="2800"/>
              <a:buNone/>
            </a:pPr>
            <a:r>
              <a:rPr lang="en-US" sz="2200" dirty="0">
                <a:solidFill>
                  <a:srgbClr val="000000"/>
                </a:solidFill>
              </a:rPr>
              <a:t>Several factors can affect novel communities:</a:t>
            </a:r>
          </a:p>
          <a:p>
            <a:pPr marL="228600" lvl="0" indent="-228600">
              <a:lnSpc>
                <a:spcPct val="110000"/>
              </a:lnSpc>
              <a:spcBef>
                <a:spcPts val="0"/>
              </a:spcBef>
              <a:spcAft>
                <a:spcPts val="800"/>
              </a:spcAft>
              <a:buClr>
                <a:srgbClr val="000000"/>
              </a:buClr>
              <a:buSzPts val="2800"/>
            </a:pPr>
            <a:r>
              <a:rPr lang="en-US" sz="2200" b="1" dirty="0">
                <a:solidFill>
                  <a:srgbClr val="000000"/>
                </a:solidFill>
              </a:rPr>
              <a:t>Histories</a:t>
            </a:r>
            <a:r>
              <a:rPr lang="en-US" sz="2200" dirty="0">
                <a:solidFill>
                  <a:srgbClr val="000000"/>
                </a:solidFill>
              </a:rPr>
              <a:t> of human use and disturbance</a:t>
            </a:r>
            <a:endParaRPr lang="en-US" sz="2200" b="1" dirty="0">
              <a:solidFill>
                <a:srgbClr val="000000"/>
              </a:solidFill>
            </a:endParaRPr>
          </a:p>
          <a:p>
            <a:pPr marL="228600" lvl="0" indent="-228600">
              <a:lnSpc>
                <a:spcPct val="110000"/>
              </a:lnSpc>
              <a:spcBef>
                <a:spcPts val="0"/>
              </a:spcBef>
              <a:spcAft>
                <a:spcPts val="800"/>
              </a:spcAft>
              <a:buClr>
                <a:srgbClr val="000000"/>
              </a:buClr>
              <a:buSzPts val="2800"/>
            </a:pPr>
            <a:r>
              <a:rPr lang="en-US" sz="2200" dirty="0">
                <a:solidFill>
                  <a:srgbClr val="000000"/>
                </a:solidFill>
              </a:rPr>
              <a:t>Presence of </a:t>
            </a:r>
            <a:r>
              <a:rPr lang="en-US" sz="2200" b="1" dirty="0">
                <a:solidFill>
                  <a:srgbClr val="000000"/>
                </a:solidFill>
              </a:rPr>
              <a:t>non-native</a:t>
            </a:r>
            <a:r>
              <a:rPr lang="en-US" sz="2200" dirty="0">
                <a:solidFill>
                  <a:srgbClr val="000000"/>
                </a:solidFill>
              </a:rPr>
              <a:t> or </a:t>
            </a:r>
            <a:r>
              <a:rPr lang="en-US" sz="2200" b="1" dirty="0">
                <a:solidFill>
                  <a:srgbClr val="000000"/>
                </a:solidFill>
              </a:rPr>
              <a:t>invasive</a:t>
            </a:r>
            <a:r>
              <a:rPr lang="en-US" sz="2200" dirty="0">
                <a:solidFill>
                  <a:srgbClr val="000000"/>
                </a:solidFill>
              </a:rPr>
              <a:t> species</a:t>
            </a:r>
            <a:endParaRPr lang="en-US" sz="2200" dirty="0"/>
          </a:p>
          <a:p>
            <a:pPr marL="228600" lvl="0" indent="-228600">
              <a:lnSpc>
                <a:spcPct val="110000"/>
              </a:lnSpc>
              <a:spcBef>
                <a:spcPts val="0"/>
              </a:spcBef>
              <a:spcAft>
                <a:spcPts val="800"/>
              </a:spcAft>
              <a:buClr>
                <a:srgbClr val="000000"/>
              </a:buClr>
              <a:buSzPts val="2800"/>
            </a:pPr>
            <a:r>
              <a:rPr lang="en-US" sz="2200" b="1" dirty="0">
                <a:solidFill>
                  <a:srgbClr val="000000"/>
                </a:solidFill>
              </a:rPr>
              <a:t>Pollution</a:t>
            </a:r>
            <a:r>
              <a:rPr lang="en-US" sz="2200" dirty="0">
                <a:solidFill>
                  <a:srgbClr val="000000"/>
                </a:solidFill>
              </a:rPr>
              <a:t> (air, water, noise, light, trash)</a:t>
            </a:r>
            <a:endParaRPr lang="en-US" sz="2200" b="1" dirty="0">
              <a:solidFill>
                <a:srgbClr val="000000"/>
              </a:solidFill>
            </a:endParaRPr>
          </a:p>
          <a:p>
            <a:pPr marL="228600" lvl="0" indent="-228600">
              <a:lnSpc>
                <a:spcPct val="110000"/>
              </a:lnSpc>
              <a:spcBef>
                <a:spcPts val="0"/>
              </a:spcBef>
              <a:spcAft>
                <a:spcPts val="800"/>
              </a:spcAft>
              <a:buClr>
                <a:srgbClr val="000000"/>
              </a:buClr>
              <a:buSzPts val="2800"/>
            </a:pPr>
            <a:r>
              <a:rPr lang="en-US" sz="2200" b="1" dirty="0">
                <a:solidFill>
                  <a:srgbClr val="000000"/>
                </a:solidFill>
              </a:rPr>
              <a:t>Water run-off </a:t>
            </a:r>
            <a:r>
              <a:rPr lang="en-US" sz="2200" dirty="0">
                <a:solidFill>
                  <a:srgbClr val="000000"/>
                </a:solidFill>
              </a:rPr>
              <a:t>from city </a:t>
            </a:r>
            <a:r>
              <a:rPr lang="en-US" sz="2200" b="1" dirty="0">
                <a:solidFill>
                  <a:srgbClr val="000000"/>
                </a:solidFill>
              </a:rPr>
              <a:t>hardscapes</a:t>
            </a:r>
            <a:endParaRPr lang="en-US" sz="2200" dirty="0"/>
          </a:p>
          <a:p>
            <a:pPr marL="228600" lvl="0" indent="-228600">
              <a:lnSpc>
                <a:spcPct val="110000"/>
              </a:lnSpc>
              <a:spcBef>
                <a:spcPts val="0"/>
              </a:spcBef>
              <a:spcAft>
                <a:spcPts val="800"/>
              </a:spcAft>
              <a:buClr>
                <a:srgbClr val="000000"/>
              </a:buClr>
              <a:buSzPts val="2800"/>
            </a:pPr>
            <a:r>
              <a:rPr lang="en-US" sz="2200" b="1" dirty="0">
                <a:solidFill>
                  <a:srgbClr val="000000"/>
                </a:solidFill>
              </a:rPr>
              <a:t>Imbalances</a:t>
            </a:r>
            <a:r>
              <a:rPr lang="en-US" sz="2200" dirty="0">
                <a:solidFill>
                  <a:srgbClr val="000000"/>
                </a:solidFill>
              </a:rPr>
              <a:t> of fauna: grazers like deer that no longer have natural predators</a:t>
            </a:r>
          </a:p>
          <a:p>
            <a:pPr marL="0" lvl="0" indent="0">
              <a:lnSpc>
                <a:spcPct val="110000"/>
              </a:lnSpc>
              <a:spcBef>
                <a:spcPts val="0"/>
              </a:spcBef>
              <a:spcAft>
                <a:spcPts val="800"/>
              </a:spcAft>
              <a:buClr>
                <a:srgbClr val="000000"/>
              </a:buClr>
              <a:buSzPts val="2800"/>
              <a:buNone/>
            </a:pPr>
            <a:r>
              <a:rPr lang="en-US" sz="2200" dirty="0">
                <a:solidFill>
                  <a:srgbClr val="000000"/>
                </a:solidFill>
              </a:rPr>
              <a:t>These ecosystems display </a:t>
            </a:r>
            <a:r>
              <a:rPr lang="en-US" sz="2200" b="1" dirty="0">
                <a:solidFill>
                  <a:srgbClr val="000000"/>
                </a:solidFill>
              </a:rPr>
              <a:t>invasions</a:t>
            </a:r>
            <a:r>
              <a:rPr lang="en-US" sz="2200" dirty="0">
                <a:solidFill>
                  <a:srgbClr val="000000"/>
                </a:solidFill>
              </a:rPr>
              <a:t>, </a:t>
            </a:r>
            <a:r>
              <a:rPr lang="en-US" sz="2200" b="1" dirty="0">
                <a:solidFill>
                  <a:srgbClr val="000000"/>
                </a:solidFill>
              </a:rPr>
              <a:t>emergent mutualisms</a:t>
            </a:r>
            <a:r>
              <a:rPr lang="en-US" sz="2200" dirty="0">
                <a:solidFill>
                  <a:srgbClr val="000000"/>
                </a:solidFill>
              </a:rPr>
              <a:t>, and </a:t>
            </a:r>
            <a:r>
              <a:rPr lang="en-US" sz="2200" b="1" dirty="0">
                <a:solidFill>
                  <a:srgbClr val="000000"/>
                </a:solidFill>
              </a:rPr>
              <a:t>community evolution </a:t>
            </a:r>
            <a:r>
              <a:rPr lang="en-US" sz="2200" dirty="0">
                <a:solidFill>
                  <a:srgbClr val="000000"/>
                </a:solidFill>
              </a:rPr>
              <a:t>through states of </a:t>
            </a:r>
            <a:r>
              <a:rPr lang="en-US" sz="2200" b="1" dirty="0">
                <a:solidFill>
                  <a:srgbClr val="000000"/>
                </a:solidFill>
              </a:rPr>
              <a:t>succession</a:t>
            </a:r>
            <a:r>
              <a:rPr lang="en-US" sz="2200" dirty="0">
                <a:solidFill>
                  <a:srgbClr val="000000"/>
                </a:solidFill>
              </a:rPr>
              <a:t>.</a:t>
            </a:r>
          </a:p>
        </p:txBody>
      </p:sp>
      <p:pic>
        <p:nvPicPr>
          <p:cNvPr id="7" name="Picture 6" descr="a closeup of a very old oak tree, showing the massive trunk and canopy of branches and leaves">
            <a:extLst>
              <a:ext uri="{FF2B5EF4-FFF2-40B4-BE49-F238E27FC236}">
                <a16:creationId xmlns:a16="http://schemas.microsoft.com/office/drawing/2014/main" id="{9646CF51-88A9-6911-6C23-063501D9D1F5}"/>
              </a:ext>
            </a:extLst>
          </p:cNvPr>
          <p:cNvPicPr>
            <a:picLocks noChangeAspect="1"/>
          </p:cNvPicPr>
          <p:nvPr/>
        </p:nvPicPr>
        <p:blipFill>
          <a:blip r:embed="rId4"/>
          <a:stretch>
            <a:fillRect/>
          </a:stretch>
        </p:blipFill>
        <p:spPr>
          <a:xfrm>
            <a:off x="310598" y="1608030"/>
            <a:ext cx="3467100" cy="461962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7"/>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1AE615B-435E-61C0-5213-61F8AA0770B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a:t>
            </a:fld>
            <a:endParaRPr lang="en-US"/>
          </a:p>
        </p:txBody>
      </p:sp>
      <p:sp>
        <p:nvSpPr>
          <p:cNvPr id="3" name="Title 2">
            <a:extLst>
              <a:ext uri="{FF2B5EF4-FFF2-40B4-BE49-F238E27FC236}">
                <a16:creationId xmlns:a16="http://schemas.microsoft.com/office/drawing/2014/main" id="{2DB3A9D8-0CDE-E1B4-BEA8-907B4DD7AE1A}"/>
              </a:ext>
            </a:extLst>
          </p:cNvPr>
          <p:cNvSpPr txBox="1">
            <a:spLocks noGrp="1"/>
          </p:cNvSpPr>
          <p:nvPr>
            <p:ph type="title" idx="4294967295"/>
          </p:nvPr>
        </p:nvSpPr>
        <p:spPr>
          <a:xfrm>
            <a:off x="2708749" y="594837"/>
            <a:ext cx="7670663"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Biophysical Factors in Urban Forest Patches (UFFPs)</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6" name="TextBox 5">
            <a:extLst>
              <a:ext uri="{FF2B5EF4-FFF2-40B4-BE49-F238E27FC236}">
                <a16:creationId xmlns:a16="http://schemas.microsoft.com/office/drawing/2014/main" id="{E2509B91-DF3F-1149-B388-E0E9B6E06A58}"/>
              </a:ext>
            </a:extLst>
          </p:cNvPr>
          <p:cNvSpPr txBox="1"/>
          <p:nvPr/>
        </p:nvSpPr>
        <p:spPr>
          <a:xfrm>
            <a:off x="637034" y="1716823"/>
            <a:ext cx="6487668" cy="2225225"/>
          </a:xfrm>
          <a:prstGeom prst="rect">
            <a:avLst/>
          </a:prstGeom>
          <a:noFill/>
        </p:spPr>
        <p:txBody>
          <a:bodyPr wrap="square" rtlCol="0">
            <a:spAutoFit/>
          </a:bodyPr>
          <a:lstStyle/>
          <a:p>
            <a:pPr lvl="0">
              <a:lnSpc>
                <a:spcPct val="90000"/>
              </a:lnSpc>
              <a:buSzPct val="100000"/>
            </a:pPr>
            <a:r>
              <a:rPr lang="en-US" sz="2200" b="1" dirty="0">
                <a:latin typeface="Calibri" panose="020F0502020204030204" pitchFamily="34" charset="0"/>
                <a:ea typeface="Calibri" panose="020F0502020204030204" pitchFamily="34" charset="0"/>
                <a:cs typeface="Calibri" panose="020F0502020204030204" pitchFamily="34" charset="0"/>
              </a:rPr>
              <a:t>Edge Effects</a:t>
            </a:r>
            <a:r>
              <a:rPr lang="en-US" sz="2200" dirty="0">
                <a:latin typeface="Calibri" panose="020F0502020204030204" pitchFamily="34" charset="0"/>
                <a:ea typeface="Calibri" panose="020F0502020204030204" pitchFamily="34" charset="0"/>
                <a:cs typeface="Calibri" panose="020F0502020204030204" pitchFamily="34" charset="0"/>
              </a:rPr>
              <a:t>: Exposure to outside conditions: wind, urban heat, sunlight, trampling, dumping, higher levels of proximate pollution than large forested areas.</a:t>
            </a:r>
          </a:p>
          <a:p>
            <a:pPr lvl="0">
              <a:lnSpc>
                <a:spcPct val="90000"/>
              </a:lnSpc>
              <a:buClr>
                <a:schemeClr val="dk1"/>
              </a:buClr>
              <a:buSzPct val="100000"/>
            </a:pPr>
            <a:endParaRPr lang="en-US" sz="2200" b="1" dirty="0">
              <a:latin typeface="Calibri" panose="020F0502020204030204" pitchFamily="34" charset="0"/>
              <a:ea typeface="Calibri" panose="020F0502020204030204" pitchFamily="34" charset="0"/>
              <a:cs typeface="Calibri" panose="020F0502020204030204" pitchFamily="34" charset="0"/>
            </a:endParaRPr>
          </a:p>
          <a:p>
            <a:pPr lvl="0">
              <a:lnSpc>
                <a:spcPct val="90000"/>
              </a:lnSpc>
              <a:buSzPct val="100000"/>
            </a:pPr>
            <a:r>
              <a:rPr lang="en-US" sz="2200" b="1" dirty="0">
                <a:latin typeface="Calibri" panose="020F0502020204030204" pitchFamily="34" charset="0"/>
                <a:ea typeface="Calibri" panose="020F0502020204030204" pitchFamily="34" charset="0"/>
                <a:cs typeface="Calibri" panose="020F0502020204030204" pitchFamily="34" charset="0"/>
              </a:rPr>
              <a:t>Disturbance</a:t>
            </a:r>
            <a:r>
              <a:rPr lang="en-US" sz="2200" dirty="0">
                <a:latin typeface="Calibri" panose="020F0502020204030204" pitchFamily="34" charset="0"/>
                <a:ea typeface="Calibri" panose="020F0502020204030204" pitchFamily="34" charset="0"/>
                <a:cs typeface="Calibri" panose="020F0502020204030204" pitchFamily="34" charset="0"/>
              </a:rPr>
              <a:t>: Histories of human use and the plant and animal species compositions in the UFP ecosystem affect states of ecological succession. </a:t>
            </a:r>
          </a:p>
        </p:txBody>
      </p:sp>
      <p:sp>
        <p:nvSpPr>
          <p:cNvPr id="7" name="TextBox 6">
            <a:extLst>
              <a:ext uri="{FF2B5EF4-FFF2-40B4-BE49-F238E27FC236}">
                <a16:creationId xmlns:a16="http://schemas.microsoft.com/office/drawing/2014/main" id="{16539192-4085-95B5-7A7F-EE66CF4ACF45}"/>
              </a:ext>
            </a:extLst>
          </p:cNvPr>
          <p:cNvSpPr txBox="1"/>
          <p:nvPr/>
        </p:nvSpPr>
        <p:spPr>
          <a:xfrm>
            <a:off x="3221677" y="4057233"/>
            <a:ext cx="8452324" cy="2800767"/>
          </a:xfrm>
          <a:prstGeom prst="rect">
            <a:avLst/>
          </a:prstGeom>
          <a:noFill/>
        </p:spPr>
        <p:txBody>
          <a:bodyPr wrap="square" rtlCol="0">
            <a:spAutoFit/>
          </a:bodyPr>
          <a:lstStyle/>
          <a:p>
            <a:pPr lvl="0"/>
            <a:r>
              <a:rPr lang="en-US" sz="2200" b="1" dirty="0">
                <a:latin typeface="Calibri"/>
                <a:ea typeface="Calibri"/>
                <a:cs typeface="Calibri"/>
                <a:sym typeface="Calibri"/>
              </a:rPr>
              <a:t>Forest Patch Condition</a:t>
            </a:r>
            <a:r>
              <a:rPr lang="en-US" sz="2200" dirty="0">
                <a:latin typeface="Calibri"/>
                <a:ea typeface="Calibri"/>
                <a:cs typeface="Calibri"/>
                <a:sym typeface="Calibri"/>
              </a:rPr>
              <a:t>: </a:t>
            </a:r>
            <a:br>
              <a:rPr lang="en-US" sz="2200" dirty="0">
                <a:latin typeface="Calibri"/>
                <a:ea typeface="Calibri"/>
                <a:cs typeface="Calibri"/>
                <a:sym typeface="Calibri"/>
              </a:rPr>
            </a:br>
            <a:r>
              <a:rPr lang="en-US" sz="2200" dirty="0">
                <a:latin typeface="Calibri"/>
                <a:ea typeface="Calibri"/>
                <a:cs typeface="Calibri"/>
                <a:sym typeface="Calibri"/>
              </a:rPr>
              <a:t>Multi-dimensional factors: </a:t>
            </a:r>
          </a:p>
          <a:p>
            <a:pPr marL="342900" lvl="0" indent="-342900">
              <a:buFont typeface="Arial" panose="020B0604020202020204" pitchFamily="34" charset="0"/>
              <a:buChar char="•"/>
            </a:pPr>
            <a:r>
              <a:rPr lang="en-US" sz="2200" dirty="0">
                <a:latin typeface="Calibri"/>
                <a:ea typeface="Calibri"/>
                <a:cs typeface="Calibri"/>
                <a:sym typeface="Calibri"/>
              </a:rPr>
              <a:t>species composition; </a:t>
            </a:r>
          </a:p>
          <a:p>
            <a:pPr marL="342900" lvl="0" indent="-342900">
              <a:buFont typeface="Arial" panose="020B0604020202020204" pitchFamily="34" charset="0"/>
              <a:buChar char="•"/>
            </a:pPr>
            <a:r>
              <a:rPr lang="en-US" sz="2200" dirty="0">
                <a:latin typeface="Calibri"/>
                <a:ea typeface="Calibri"/>
                <a:cs typeface="Calibri"/>
                <a:sym typeface="Calibri"/>
              </a:rPr>
              <a:t>soil biochemistry;</a:t>
            </a:r>
          </a:p>
          <a:p>
            <a:pPr marL="342900" indent="-342900">
              <a:buFont typeface="Arial" panose="020B0604020202020204" pitchFamily="34" charset="0"/>
              <a:buChar char="•"/>
            </a:pPr>
            <a:r>
              <a:rPr lang="en-US" sz="2200" dirty="0">
                <a:latin typeface="Calibri"/>
                <a:ea typeface="Calibri"/>
                <a:cs typeface="Calibri"/>
                <a:sym typeface="Calibri"/>
              </a:rPr>
              <a:t>tree age and health;</a:t>
            </a:r>
          </a:p>
          <a:p>
            <a:pPr marL="342900" indent="-342900">
              <a:buFont typeface="Arial" panose="020B0604020202020204" pitchFamily="34" charset="0"/>
              <a:buChar char="•"/>
            </a:pPr>
            <a:r>
              <a:rPr lang="en-US" sz="2200" dirty="0">
                <a:latin typeface="Calibri"/>
                <a:ea typeface="Calibri"/>
                <a:cs typeface="Calibri"/>
                <a:sym typeface="Calibri"/>
              </a:rPr>
              <a:t>layered structure including herbaceous, shrub, understory, and overstory</a:t>
            </a:r>
          </a:p>
          <a:p>
            <a:pPr marL="342900" indent="-342900">
              <a:buFont typeface="Arial" panose="020B0604020202020204" pitchFamily="34" charset="0"/>
              <a:buChar char="•"/>
            </a:pPr>
            <a:r>
              <a:rPr lang="en-US" sz="2200" dirty="0">
                <a:latin typeface="Calibri"/>
                <a:ea typeface="Calibri"/>
                <a:cs typeface="Calibri"/>
                <a:sym typeface="Calibri"/>
              </a:rPr>
              <a:t>governance and local economic conditions.</a:t>
            </a:r>
          </a:p>
        </p:txBody>
      </p:sp>
      <p:pic>
        <p:nvPicPr>
          <p:cNvPr id="9" name="Picture 8" descr="Shows the entrance to Forest Ridge and appears to be a residential subdivision">
            <a:extLst>
              <a:ext uri="{FF2B5EF4-FFF2-40B4-BE49-F238E27FC236}">
                <a16:creationId xmlns:a16="http://schemas.microsoft.com/office/drawing/2014/main" id="{29CE7450-8A21-1A65-A831-805B6D6D66A8}"/>
              </a:ext>
            </a:extLst>
          </p:cNvPr>
          <p:cNvPicPr>
            <a:picLocks noChangeAspect="1"/>
          </p:cNvPicPr>
          <p:nvPr/>
        </p:nvPicPr>
        <p:blipFill>
          <a:blip r:embed="rId4"/>
          <a:stretch>
            <a:fillRect/>
          </a:stretch>
        </p:blipFill>
        <p:spPr>
          <a:xfrm>
            <a:off x="7292501" y="1929667"/>
            <a:ext cx="4381500" cy="3295650"/>
          </a:xfrm>
          <a:prstGeom prst="rect">
            <a:avLst/>
          </a:prstGeom>
        </p:spPr>
      </p:pic>
      <p:pic>
        <p:nvPicPr>
          <p:cNvPr id="11" name="Picture 10" descr="a turquoise and white metal disc with an image of a frog and signage stating no dumping, drains to stream">
            <a:extLst>
              <a:ext uri="{FF2B5EF4-FFF2-40B4-BE49-F238E27FC236}">
                <a16:creationId xmlns:a16="http://schemas.microsoft.com/office/drawing/2014/main" id="{6164F01F-1C2E-9F86-5790-E69B555025BE}"/>
              </a:ext>
            </a:extLst>
          </p:cNvPr>
          <p:cNvPicPr>
            <a:picLocks noChangeAspect="1"/>
          </p:cNvPicPr>
          <p:nvPr/>
        </p:nvPicPr>
        <p:blipFill>
          <a:blip r:embed="rId5"/>
          <a:stretch>
            <a:fillRect/>
          </a:stretch>
        </p:blipFill>
        <p:spPr>
          <a:xfrm>
            <a:off x="367826" y="3942048"/>
            <a:ext cx="2533650" cy="2524125"/>
          </a:xfrm>
          <a:prstGeom prst="rect">
            <a:avLst/>
          </a:prstGeom>
        </p:spPr>
      </p:pic>
      <p:sp>
        <p:nvSpPr>
          <p:cNvPr id="4" name="TextBox 3">
            <a:extLst>
              <a:ext uri="{FF2B5EF4-FFF2-40B4-BE49-F238E27FC236}">
                <a16:creationId xmlns:a16="http://schemas.microsoft.com/office/drawing/2014/main" id="{828299E7-7C39-2C15-F1B2-C03335D68DD3}"/>
              </a:ext>
            </a:extLst>
          </p:cNvPr>
          <p:cNvSpPr txBox="1"/>
          <p:nvPr/>
        </p:nvSpPr>
        <p:spPr>
          <a:xfrm>
            <a:off x="-33033" y="6466173"/>
            <a:ext cx="3254710" cy="276999"/>
          </a:xfrm>
          <a:prstGeom prst="rect">
            <a:avLst/>
          </a:prstGeom>
          <a:noFill/>
        </p:spPr>
        <p:txBody>
          <a:bodyPr wrap="square" rtlCol="0">
            <a:spAutoFit/>
          </a:bodyPr>
          <a:lstStyle/>
          <a:p>
            <a:pPr algn="ctr"/>
            <a:r>
              <a:rPr lang="en-US" sz="1200" dirty="0">
                <a:latin typeface="Calibri" panose="020F0502020204030204" pitchFamily="34" charset="0"/>
                <a:cs typeface="Calibri" panose="020F0502020204030204" pitchFamily="34" charset="0"/>
              </a:rPr>
              <a:t>Wikimedia Commons, Public Domain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8"/>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6EEF80C-91E8-D3F2-5B3D-EEEF0F189A0C}"/>
              </a:ext>
            </a:extLst>
          </p:cNvPr>
          <p:cNvSpPr>
            <a:spLocks noGrp="1"/>
          </p:cNvSpPr>
          <p:nvPr>
            <p:ph type="sldNum" idx="12"/>
          </p:nvPr>
        </p:nvSpPr>
        <p:spPr>
          <a:xfrm>
            <a:off x="9165079" y="6356350"/>
            <a:ext cx="2743200" cy="365125"/>
          </a:xfrm>
        </p:spPr>
        <p:txBody>
          <a:bodyPr/>
          <a:lstStyle/>
          <a:p>
            <a:pPr marL="0" lvl="0" indent="0" algn="r" rtl="0">
              <a:spcBef>
                <a:spcPts val="0"/>
              </a:spcBef>
              <a:spcAft>
                <a:spcPts val="0"/>
              </a:spcAft>
              <a:buNone/>
            </a:pPr>
            <a:fld id="{00000000-1234-1234-1234-123412341234}" type="slidenum">
              <a:rPr lang="en-US" smtClean="0"/>
              <a:t>3</a:t>
            </a:fld>
            <a:endParaRPr lang="en-US" dirty="0"/>
          </a:p>
        </p:txBody>
      </p:sp>
      <p:sp>
        <p:nvSpPr>
          <p:cNvPr id="3" name="Title 2">
            <a:extLst>
              <a:ext uri="{FF2B5EF4-FFF2-40B4-BE49-F238E27FC236}">
                <a16:creationId xmlns:a16="http://schemas.microsoft.com/office/drawing/2014/main" id="{A1FBFEBC-2F47-AADD-DCC3-317918C2ACB4}"/>
              </a:ext>
            </a:extLst>
          </p:cNvPr>
          <p:cNvSpPr txBox="1">
            <a:spLocks noGrp="1"/>
          </p:cNvSpPr>
          <p:nvPr>
            <p:ph type="title" idx="4294967295"/>
          </p:nvPr>
        </p:nvSpPr>
        <p:spPr>
          <a:xfrm>
            <a:off x="2680386" y="722687"/>
            <a:ext cx="806423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Aesthetic Factors and UFP Valuation</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6" name="TextBox 5">
            <a:extLst>
              <a:ext uri="{FF2B5EF4-FFF2-40B4-BE49-F238E27FC236}">
                <a16:creationId xmlns:a16="http://schemas.microsoft.com/office/drawing/2014/main" id="{842FA938-4685-553C-4E05-A5FEC908D62A}"/>
              </a:ext>
            </a:extLst>
          </p:cNvPr>
          <p:cNvSpPr txBox="1"/>
          <p:nvPr/>
        </p:nvSpPr>
        <p:spPr>
          <a:xfrm>
            <a:off x="1047387" y="1484877"/>
            <a:ext cx="10450288" cy="2177006"/>
          </a:xfrm>
          <a:prstGeom prst="rect">
            <a:avLst/>
          </a:prstGeom>
          <a:noFill/>
        </p:spPr>
        <p:txBody>
          <a:bodyPr wrap="square" rtlCol="0">
            <a:spAutoFit/>
          </a:bodyPr>
          <a:lstStyle/>
          <a:p>
            <a:pPr marL="228600" lvl="0" indent="-228600">
              <a:lnSpc>
                <a:spcPct val="90000"/>
              </a:lnSpc>
              <a:buClr>
                <a:schemeClr val="dk1"/>
              </a:buClr>
              <a:buSzPts val="2800"/>
              <a:buChar char="•"/>
            </a:pPr>
            <a:r>
              <a:rPr lang="en-US" sz="2200" dirty="0">
                <a:latin typeface="Calibri" panose="020F0502020204030204" pitchFamily="34" charset="0"/>
                <a:ea typeface="Calibri" panose="020F0502020204030204" pitchFamily="34" charset="0"/>
                <a:cs typeface="Calibri" panose="020F0502020204030204" pitchFamily="34" charset="0"/>
              </a:rPr>
              <a:t>UFPs can display conditions of </a:t>
            </a:r>
            <a:r>
              <a:rPr lang="en-US" sz="2200" b="1" dirty="0">
                <a:latin typeface="Calibri" panose="020F0502020204030204" pitchFamily="34" charset="0"/>
                <a:ea typeface="Calibri" panose="020F0502020204030204" pitchFamily="34" charset="0"/>
                <a:cs typeface="Calibri" panose="020F0502020204030204" pitchFamily="34" charset="0"/>
              </a:rPr>
              <a:t>neglect</a:t>
            </a:r>
            <a:r>
              <a:rPr lang="en-US" sz="2200" dirty="0">
                <a:latin typeface="Calibri" panose="020F0502020204030204" pitchFamily="34" charset="0"/>
                <a:ea typeface="Calibri" panose="020F0502020204030204" pitchFamily="34" charset="0"/>
                <a:cs typeface="Calibri" panose="020F0502020204030204" pitchFamily="34" charset="0"/>
              </a:rPr>
              <a:t>, </a:t>
            </a:r>
            <a:r>
              <a:rPr lang="en-US" sz="2200" b="1" dirty="0">
                <a:latin typeface="Calibri" panose="020F0502020204030204" pitchFamily="34" charset="0"/>
                <a:ea typeface="Calibri" panose="020F0502020204030204" pitchFamily="34" charset="0"/>
                <a:cs typeface="Calibri" panose="020F0502020204030204" pitchFamily="34" charset="0"/>
              </a:rPr>
              <a:t>invasion</a:t>
            </a:r>
            <a:r>
              <a:rPr lang="en-US" sz="2200" dirty="0">
                <a:latin typeface="Calibri" panose="020F0502020204030204" pitchFamily="34" charset="0"/>
                <a:ea typeface="Calibri" panose="020F0502020204030204" pitchFamily="34" charset="0"/>
                <a:cs typeface="Calibri" panose="020F0502020204030204" pitchFamily="34" charset="0"/>
              </a:rPr>
              <a:t>, and </a:t>
            </a:r>
            <a:r>
              <a:rPr lang="en-US" sz="2200" b="1" dirty="0">
                <a:latin typeface="Calibri" panose="020F0502020204030204" pitchFamily="34" charset="0"/>
                <a:ea typeface="Calibri" panose="020F0502020204030204" pitchFamily="34" charset="0"/>
                <a:cs typeface="Calibri" panose="020F0502020204030204" pitchFamily="34" charset="0"/>
              </a:rPr>
              <a:t>disinvestment</a:t>
            </a:r>
            <a:r>
              <a:rPr lang="en-US" sz="2200" dirty="0">
                <a:latin typeface="Calibri" panose="020F0502020204030204" pitchFamily="34" charset="0"/>
                <a:ea typeface="Calibri" panose="020F0502020204030204" pitchFamily="34" charset="0"/>
                <a:cs typeface="Calibri" panose="020F0502020204030204" pitchFamily="34" charset="0"/>
              </a:rPr>
              <a:t> that make them seem </a:t>
            </a:r>
            <a:r>
              <a:rPr lang="en-US" sz="2200" b="1" dirty="0">
                <a:latin typeface="Calibri" panose="020F0502020204030204" pitchFamily="34" charset="0"/>
                <a:ea typeface="Calibri" panose="020F0502020204030204" pitchFamily="34" charset="0"/>
                <a:cs typeface="Calibri" panose="020F0502020204030204" pitchFamily="34" charset="0"/>
              </a:rPr>
              <a:t>ugly</a:t>
            </a:r>
            <a:r>
              <a:rPr lang="en-US" sz="2200" dirty="0">
                <a:latin typeface="Calibri" panose="020F0502020204030204" pitchFamily="34" charset="0"/>
                <a:ea typeface="Calibri" panose="020F0502020204030204" pitchFamily="34" charset="0"/>
                <a:cs typeface="Calibri" panose="020F0502020204030204" pitchFamily="34" charset="0"/>
              </a:rPr>
              <a:t>, </a:t>
            </a:r>
            <a:r>
              <a:rPr lang="en-US" sz="2200" b="1" dirty="0">
                <a:latin typeface="Calibri" panose="020F0502020204030204" pitchFamily="34" charset="0"/>
                <a:ea typeface="Calibri" panose="020F0502020204030204" pitchFamily="34" charset="0"/>
                <a:cs typeface="Calibri" panose="020F0502020204030204" pitchFamily="34" charset="0"/>
              </a:rPr>
              <a:t>useless</a:t>
            </a:r>
            <a:r>
              <a:rPr lang="en-US" sz="2200" dirty="0">
                <a:latin typeface="Calibri" panose="020F0502020204030204" pitchFamily="34" charset="0"/>
                <a:ea typeface="Calibri" panose="020F0502020204030204" pitchFamily="34" charset="0"/>
                <a:cs typeface="Calibri" panose="020F0502020204030204" pitchFamily="34" charset="0"/>
              </a:rPr>
              <a:t>, or even </a:t>
            </a:r>
            <a:r>
              <a:rPr lang="en-US" sz="2200" b="1" dirty="0">
                <a:latin typeface="Calibri" panose="020F0502020204030204" pitchFamily="34" charset="0"/>
                <a:ea typeface="Calibri" panose="020F0502020204030204" pitchFamily="34" charset="0"/>
                <a:cs typeface="Calibri" panose="020F0502020204030204" pitchFamily="34" charset="0"/>
              </a:rPr>
              <a:t>dangerous</a:t>
            </a:r>
            <a:r>
              <a:rPr lang="en-US" sz="2200" dirty="0">
                <a:latin typeface="Calibri" panose="020F0502020204030204" pitchFamily="34" charset="0"/>
                <a:ea typeface="Calibri" panose="020F0502020204030204" pitchFamily="34" charset="0"/>
                <a:cs typeface="Calibri" panose="020F0502020204030204" pitchFamily="34" charset="0"/>
              </a:rPr>
              <a:t>.</a:t>
            </a:r>
          </a:p>
          <a:p>
            <a:pPr marL="228600" lvl="0" indent="-228600">
              <a:lnSpc>
                <a:spcPct val="90000"/>
              </a:lnSpc>
              <a:spcBef>
                <a:spcPts val="1000"/>
              </a:spcBef>
              <a:buClr>
                <a:schemeClr val="dk1"/>
              </a:buClr>
              <a:buSzPts val="2800"/>
              <a:buChar char="•"/>
            </a:pPr>
            <a:r>
              <a:rPr lang="en-US" sz="2200" dirty="0">
                <a:latin typeface="Calibri" panose="020F0502020204030204" pitchFamily="34" charset="0"/>
                <a:ea typeface="Calibri" panose="020F0502020204030204" pitchFamily="34" charset="0"/>
                <a:cs typeface="Calibri" panose="020F0502020204030204" pitchFamily="34" charset="0"/>
              </a:rPr>
              <a:t>Alternatively, UFPs can serve as </a:t>
            </a:r>
            <a:r>
              <a:rPr lang="en-US" sz="2200" b="1" dirty="0">
                <a:latin typeface="Calibri" panose="020F0502020204030204" pitchFamily="34" charset="0"/>
                <a:ea typeface="Calibri" panose="020F0502020204030204" pitchFamily="34" charset="0"/>
                <a:cs typeface="Calibri" panose="020F0502020204030204" pitchFamily="34" charset="0"/>
              </a:rPr>
              <a:t>havens for biodiversity</a:t>
            </a:r>
            <a:r>
              <a:rPr lang="en-US" sz="2200" dirty="0">
                <a:latin typeface="Calibri" panose="020F0502020204030204" pitchFamily="34" charset="0"/>
                <a:ea typeface="Calibri" panose="020F0502020204030204" pitchFamily="34" charset="0"/>
                <a:cs typeface="Calibri" panose="020F0502020204030204" pitchFamily="34" charset="0"/>
              </a:rPr>
              <a:t> and </a:t>
            </a:r>
            <a:r>
              <a:rPr lang="en-US" sz="2200" b="1" dirty="0">
                <a:latin typeface="Calibri" panose="020F0502020204030204" pitchFamily="34" charset="0"/>
                <a:ea typeface="Calibri" panose="020F0502020204030204" pitchFamily="34" charset="0"/>
                <a:cs typeface="Calibri" panose="020F0502020204030204" pitchFamily="34" charset="0"/>
              </a:rPr>
              <a:t>habitat</a:t>
            </a:r>
            <a:r>
              <a:rPr lang="en-US" sz="2200" dirty="0">
                <a:latin typeface="Calibri" panose="020F0502020204030204" pitchFamily="34" charset="0"/>
                <a:ea typeface="Calibri" panose="020F0502020204030204" pitchFamily="34" charset="0"/>
                <a:cs typeface="Calibri" panose="020F0502020204030204" pitchFamily="34" charset="0"/>
              </a:rPr>
              <a:t> for endemic, rare, and migrating species, as well as </a:t>
            </a:r>
            <a:r>
              <a:rPr lang="en-US" sz="2200" b="1" dirty="0">
                <a:latin typeface="Calibri" panose="020F0502020204030204" pitchFamily="34" charset="0"/>
                <a:ea typeface="Calibri" panose="020F0502020204030204" pitchFamily="34" charset="0"/>
                <a:cs typeface="Calibri" panose="020F0502020204030204" pitchFamily="34" charset="0"/>
              </a:rPr>
              <a:t>urban humans</a:t>
            </a:r>
            <a:r>
              <a:rPr lang="en-US" sz="2200" dirty="0">
                <a:latin typeface="Calibri" panose="020F0502020204030204" pitchFamily="34" charset="0"/>
                <a:ea typeface="Calibri" panose="020F0502020204030204" pitchFamily="34" charset="0"/>
                <a:cs typeface="Calibri" panose="020F0502020204030204" pitchFamily="34" charset="0"/>
              </a:rPr>
              <a:t>.</a:t>
            </a:r>
          </a:p>
          <a:p>
            <a:pPr marL="228600" lvl="0" indent="-228600">
              <a:lnSpc>
                <a:spcPct val="90000"/>
              </a:lnSpc>
              <a:spcBef>
                <a:spcPts val="1000"/>
              </a:spcBef>
              <a:buClr>
                <a:schemeClr val="dk1"/>
              </a:buClr>
              <a:buSzPts val="2800"/>
              <a:buChar char="•"/>
            </a:pPr>
            <a:r>
              <a:rPr lang="en-US" sz="2200" dirty="0">
                <a:latin typeface="Calibri" panose="020F0502020204030204" pitchFamily="34" charset="0"/>
                <a:ea typeface="Calibri" panose="020F0502020204030204" pitchFamily="34" charset="0"/>
                <a:cs typeface="Calibri" panose="020F0502020204030204" pitchFamily="34" charset="0"/>
              </a:rPr>
              <a:t>UFPs can evolve </a:t>
            </a:r>
            <a:r>
              <a:rPr lang="en-US" sz="2200" b="1" dirty="0">
                <a:latin typeface="Calibri" panose="020F0502020204030204" pitchFamily="34" charset="0"/>
                <a:ea typeface="Calibri" panose="020F0502020204030204" pitchFamily="34" charset="0"/>
                <a:cs typeface="Calibri" panose="020F0502020204030204" pitchFamily="34" charset="0"/>
              </a:rPr>
              <a:t>community assemblages </a:t>
            </a:r>
            <a:r>
              <a:rPr lang="en-US" sz="2200" dirty="0">
                <a:latin typeface="Calibri" panose="020F0502020204030204" pitchFamily="34" charset="0"/>
                <a:ea typeface="Calibri" panose="020F0502020204030204" pitchFamily="34" charset="0"/>
                <a:cs typeface="Calibri" panose="020F0502020204030204" pitchFamily="34" charset="0"/>
              </a:rPr>
              <a:t>that provide </a:t>
            </a:r>
            <a:r>
              <a:rPr lang="en-US" sz="2200" b="1" dirty="0">
                <a:latin typeface="Calibri" panose="020F0502020204030204" pitchFamily="34" charset="0"/>
                <a:ea typeface="Calibri" panose="020F0502020204030204" pitchFamily="34" charset="0"/>
                <a:cs typeface="Calibri" panose="020F0502020204030204" pitchFamily="34" charset="0"/>
              </a:rPr>
              <a:t>ecosystem services </a:t>
            </a:r>
            <a:r>
              <a:rPr lang="en-US" sz="2200" dirty="0">
                <a:latin typeface="Calibri" panose="020F0502020204030204" pitchFamily="34" charset="0"/>
                <a:ea typeface="Calibri" panose="020F0502020204030204" pitchFamily="34" charset="0"/>
                <a:cs typeface="Calibri" panose="020F0502020204030204" pitchFamily="34" charset="0"/>
              </a:rPr>
              <a:t>and form networks of </a:t>
            </a:r>
            <a:r>
              <a:rPr lang="en-US" sz="2200" b="1" dirty="0">
                <a:latin typeface="Calibri" panose="020F0502020204030204" pitchFamily="34" charset="0"/>
                <a:ea typeface="Calibri" panose="020F0502020204030204" pitchFamily="34" charset="0"/>
                <a:cs typeface="Calibri" panose="020F0502020204030204" pitchFamily="34" charset="0"/>
              </a:rPr>
              <a:t>resilience</a:t>
            </a:r>
            <a:r>
              <a:rPr lang="en-US" sz="2200" dirty="0">
                <a:latin typeface="Calibri" panose="020F0502020204030204" pitchFamily="34" charset="0"/>
                <a:ea typeface="Calibri" panose="020F0502020204030204" pitchFamily="34" charset="0"/>
                <a:cs typeface="Calibri" panose="020F0502020204030204" pitchFamily="34" charset="0"/>
              </a:rPr>
              <a:t> against </a:t>
            </a:r>
            <a:r>
              <a:rPr lang="en-US" sz="2200" b="1" dirty="0">
                <a:latin typeface="Calibri" panose="020F0502020204030204" pitchFamily="34" charset="0"/>
                <a:ea typeface="Calibri" panose="020F0502020204030204" pitchFamily="34" charset="0"/>
                <a:cs typeface="Calibri" panose="020F0502020204030204" pitchFamily="34" charset="0"/>
              </a:rPr>
              <a:t>urban stressors </a:t>
            </a:r>
            <a:r>
              <a:rPr lang="en-US" sz="2200" dirty="0">
                <a:latin typeface="Calibri" panose="020F0502020204030204" pitchFamily="34" charset="0"/>
                <a:ea typeface="Calibri" panose="020F0502020204030204" pitchFamily="34" charset="0"/>
                <a:cs typeface="Calibri" panose="020F0502020204030204" pitchFamily="34" charset="0"/>
              </a:rPr>
              <a:t>and</a:t>
            </a:r>
            <a:r>
              <a:rPr lang="en-US" sz="2200" b="1" dirty="0">
                <a:latin typeface="Calibri" panose="020F0502020204030204" pitchFamily="34" charset="0"/>
                <a:ea typeface="Calibri" panose="020F0502020204030204" pitchFamily="34" charset="0"/>
                <a:cs typeface="Calibri" panose="020F0502020204030204" pitchFamily="34" charset="0"/>
              </a:rPr>
              <a:t> climate change.</a:t>
            </a:r>
            <a:endParaRPr lang="en-US" sz="2200" dirty="0">
              <a:latin typeface="Calibri" panose="020F0502020204030204" pitchFamily="34" charset="0"/>
              <a:ea typeface="Calibri" panose="020F0502020204030204" pitchFamily="34" charset="0"/>
              <a:cs typeface="Calibri" panose="020F0502020204030204" pitchFamily="34" charset="0"/>
            </a:endParaRPr>
          </a:p>
        </p:txBody>
      </p:sp>
      <p:pic>
        <p:nvPicPr>
          <p:cNvPr id="8" name="Picture 7" descr="Dense Kudzu">
            <a:extLst>
              <a:ext uri="{FF2B5EF4-FFF2-40B4-BE49-F238E27FC236}">
                <a16:creationId xmlns:a16="http://schemas.microsoft.com/office/drawing/2014/main" id="{8FFFA543-0314-EB5F-4F6F-44388B22A396}"/>
              </a:ext>
            </a:extLst>
          </p:cNvPr>
          <p:cNvPicPr>
            <a:picLocks noChangeAspect="1"/>
          </p:cNvPicPr>
          <p:nvPr/>
        </p:nvPicPr>
        <p:blipFill>
          <a:blip r:embed="rId4"/>
          <a:stretch>
            <a:fillRect/>
          </a:stretch>
        </p:blipFill>
        <p:spPr>
          <a:xfrm>
            <a:off x="692099" y="3719812"/>
            <a:ext cx="5102352" cy="2578608"/>
          </a:xfrm>
          <a:prstGeom prst="rect">
            <a:avLst/>
          </a:prstGeom>
        </p:spPr>
      </p:pic>
      <p:sp>
        <p:nvSpPr>
          <p:cNvPr id="9" name="TextBox 8">
            <a:extLst>
              <a:ext uri="{FF2B5EF4-FFF2-40B4-BE49-F238E27FC236}">
                <a16:creationId xmlns:a16="http://schemas.microsoft.com/office/drawing/2014/main" id="{1D99AB15-10A4-6DEA-6927-6557ACAD200C}"/>
              </a:ext>
            </a:extLst>
          </p:cNvPr>
          <p:cNvSpPr txBox="1"/>
          <p:nvPr/>
        </p:nvSpPr>
        <p:spPr>
          <a:xfrm>
            <a:off x="692099" y="6300345"/>
            <a:ext cx="4879440" cy="523220"/>
          </a:xfrm>
          <a:prstGeom prst="rect">
            <a:avLst/>
          </a:prstGeom>
          <a:noFill/>
        </p:spPr>
        <p:txBody>
          <a:bodyPr wrap="square" rtlCol="0">
            <a:spAutoFit/>
          </a:bodyPr>
          <a:lstStyle/>
          <a:p>
            <a:pPr lvl="0" algn="ctr"/>
            <a:r>
              <a:rPr lang="en-US" dirty="0">
                <a:latin typeface="Calibri" panose="020F0502020204030204" pitchFamily="34" charset="0"/>
                <a:ea typeface="Calibri" panose="020F0502020204030204" pitchFamily="34" charset="0"/>
                <a:cs typeface="Calibri" panose="020F0502020204030204" pitchFamily="34" charset="0"/>
              </a:rPr>
              <a:t>Kudzu chokes trees in Atlanta, GA, USA, Wikimedia Commons, Public Domain</a:t>
            </a:r>
            <a:endParaRPr lang="en-US" dirty="0">
              <a:latin typeface="Calibri" panose="020F0502020204030204" pitchFamily="34" charset="0"/>
              <a:ea typeface="Calibri" panose="020F0502020204030204" pitchFamily="34" charset="0"/>
              <a:cs typeface="Calibri" panose="020F0502020204030204" pitchFamily="34" charset="0"/>
              <a:sym typeface="Calibri"/>
            </a:endParaRPr>
          </a:p>
        </p:txBody>
      </p:sp>
      <p:pic>
        <p:nvPicPr>
          <p:cNvPr id="11" name="Picture 10" descr="a dense woodland scene featuring evergreens.">
            <a:extLst>
              <a:ext uri="{FF2B5EF4-FFF2-40B4-BE49-F238E27FC236}">
                <a16:creationId xmlns:a16="http://schemas.microsoft.com/office/drawing/2014/main" id="{AF73602D-08F0-8E59-1922-1C2A0838B20A}"/>
              </a:ext>
            </a:extLst>
          </p:cNvPr>
          <p:cNvPicPr>
            <a:picLocks noChangeAspect="1"/>
          </p:cNvPicPr>
          <p:nvPr/>
        </p:nvPicPr>
        <p:blipFill>
          <a:blip r:embed="rId5"/>
          <a:stretch>
            <a:fillRect/>
          </a:stretch>
        </p:blipFill>
        <p:spPr>
          <a:xfrm>
            <a:off x="6397550" y="3719812"/>
            <a:ext cx="5100125" cy="2578608"/>
          </a:xfrm>
          <a:prstGeom prst="rect">
            <a:avLst/>
          </a:prstGeom>
        </p:spPr>
      </p:pic>
      <p:sp>
        <p:nvSpPr>
          <p:cNvPr id="12" name="TextBox 11">
            <a:extLst>
              <a:ext uri="{FF2B5EF4-FFF2-40B4-BE49-F238E27FC236}">
                <a16:creationId xmlns:a16="http://schemas.microsoft.com/office/drawing/2014/main" id="{65D57E0F-3949-E550-0A56-AF98F8911CA7}"/>
              </a:ext>
            </a:extLst>
          </p:cNvPr>
          <p:cNvSpPr txBox="1"/>
          <p:nvPr/>
        </p:nvSpPr>
        <p:spPr>
          <a:xfrm>
            <a:off x="6996963" y="6298420"/>
            <a:ext cx="4092013" cy="523220"/>
          </a:xfrm>
          <a:prstGeom prst="rect">
            <a:avLst/>
          </a:prstGeom>
          <a:noFill/>
        </p:spPr>
        <p:txBody>
          <a:bodyPr wrap="square" rtlCol="0">
            <a:spAutoFit/>
          </a:bodyPr>
          <a:lstStyle/>
          <a:p>
            <a:pPr lvl="0" algn="ctr"/>
            <a:r>
              <a:rPr lang="en-US" dirty="0">
                <a:latin typeface="Calibri" panose="020F0502020204030204" pitchFamily="34" charset="0"/>
                <a:ea typeface="Calibri" panose="020F0502020204030204" pitchFamily="34" charset="0"/>
                <a:cs typeface="Calibri" panose="020F0502020204030204" pitchFamily="34" charset="0"/>
              </a:rPr>
              <a:t>Urban Forest, Vancouver BC, Canada. Photo by Rod Raglin, </a:t>
            </a:r>
            <a:r>
              <a:rPr lang="en-US" u="sng" dirty="0">
                <a:solidFill>
                  <a:schemeClr val="accent1"/>
                </a:solidFill>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Share-Alike 2.0</a:t>
            </a:r>
            <a:endParaRPr lang="en-US"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1317</TotalTime>
  <Words>721</Words>
  <Application>Microsoft Macintosh PowerPoint</Application>
  <PresentationFormat>Widescreen</PresentationFormat>
  <Paragraphs>40</Paragraphs>
  <Slides>4</Slides>
  <Notes>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PowerPoint Presentation</vt:lpstr>
      <vt:lpstr>What Is a Novel Ecosystem?</vt:lpstr>
      <vt:lpstr>Biophysical Factors in Urban Forest Patches (UFFPs)</vt:lpstr>
      <vt:lpstr>Aesthetic Factors and UFP Valuation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Urban Forest Patches Lesson 1:  Ecological Dynamics </dc:title>
  <dc:creator>Heidi CM Scott</dc:creator>
  <cp:lastModifiedBy>Alaina Gallagher</cp:lastModifiedBy>
  <cp:revision>9</cp:revision>
  <dcterms:created xsi:type="dcterms:W3CDTF">2022-09-28T11:57:10Z</dcterms:created>
  <dcterms:modified xsi:type="dcterms:W3CDTF">2026-08-19T15:15:10Z</dcterms:modified>
</cp:coreProperties>
</file>