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6"/>
  </p:notesMasterIdLst>
  <p:sldIdLst>
    <p:sldId id="256" r:id="rId2"/>
    <p:sldId id="257" r:id="rId3"/>
    <p:sldId id="258" r:id="rId4"/>
    <p:sldId id="260" r:id="rId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 roundtripDataSignature="AMtx7mjJybDX31GaanBIaGYQN5EpLpiIF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68" autoAdjust="0"/>
    <p:restoredTop sz="86445" autoAdjust="0"/>
  </p:normalViewPr>
  <p:slideViewPr>
    <p:cSldViewPr snapToGrid="0">
      <p:cViewPr varScale="1">
        <p:scale>
          <a:sx n="76" d="100"/>
          <a:sy n="76" d="100"/>
        </p:scale>
        <p:origin x="200" y="7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0" d="100"/>
          <a:sy n="90" d="100"/>
        </p:scale>
        <p:origin x="412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b="1" i="1" dirty="0"/>
              <a:t>Notes for Instructors: </a:t>
            </a:r>
            <a:r>
              <a:rPr lang="en-US" sz="1400" b="0" i="0" dirty="0"/>
              <a:t>You</a:t>
            </a:r>
            <a:r>
              <a:rPr lang="en-US" sz="1400" dirty="0"/>
              <a:t> might want to describe some professions that fall under the general category of “ecosystem managers”: Federal and state government workers in natural resources departments (state DNRs, FWS, NPS); park rangers; scientists working with park groups; even amateur naturalists who lead interest groups or maintain local spaces (invasive species removal, planting, pollinator gardeners).</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US" sz="1400" dirty="0"/>
              <a:t>Also: Ask learners to think about what types of complementary uses may fulfill both ecosystem services to humans and aid other species. Tree canopy, wildflowers, and greenways are all examples of beneficial outcomes for humans and non-humans. </a:t>
            </a:r>
            <a:endParaRPr sz="1400" dirty="0"/>
          </a:p>
        </p:txBody>
      </p:sp>
      <p:sp>
        <p:nvSpPr>
          <p:cNvPr id="106" name="Google Shape;10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b="1" i="1" u="none" strike="noStrike" dirty="0">
                <a:solidFill>
                  <a:schemeClr val="dk1"/>
                </a:solidFill>
                <a:latin typeface="Calibri"/>
                <a:ea typeface="Calibri"/>
                <a:cs typeface="Calibri"/>
                <a:sym typeface="Calibri"/>
              </a:rPr>
              <a:t>Notes for Instructors: </a:t>
            </a:r>
            <a:r>
              <a:rPr lang="en-US" sz="1400" b="0" i="0" u="none" strike="noStrike" dirty="0">
                <a:solidFill>
                  <a:schemeClr val="dk1"/>
                </a:solidFill>
                <a:latin typeface="Calibri"/>
                <a:ea typeface="Calibri"/>
                <a:cs typeface="Calibri"/>
                <a:sym typeface="Calibri"/>
              </a:rPr>
              <a:t>Ask learners to name other ES tradeoffs that </a:t>
            </a:r>
            <a:r>
              <a:rPr lang="en-US" sz="1400" dirty="0"/>
              <a:t>affect</a:t>
            </a:r>
            <a:r>
              <a:rPr lang="en-US" sz="1400" b="0" i="0" u="none" strike="noStrike" dirty="0">
                <a:solidFill>
                  <a:schemeClr val="dk1"/>
                </a:solidFill>
                <a:latin typeface="Calibri"/>
                <a:ea typeface="Calibri"/>
                <a:cs typeface="Calibri"/>
                <a:sym typeface="Calibri"/>
              </a:rPr>
              <a:t> management choices. Do these choices seem directed by particular cultural factors, such as adherence to historical ecosystems (classic Restoration Ecology), priority o</a:t>
            </a:r>
            <a:r>
              <a:rPr lang="en-US" sz="1400" dirty="0"/>
              <a:t>f</a:t>
            </a:r>
            <a:r>
              <a:rPr lang="en-US" sz="1400" b="0" i="0" u="none" strike="noStrike" dirty="0">
                <a:solidFill>
                  <a:schemeClr val="dk1"/>
                </a:solidFill>
                <a:latin typeface="Calibri"/>
                <a:ea typeface="Calibri"/>
                <a:cs typeface="Calibri"/>
                <a:sym typeface="Calibri"/>
              </a:rPr>
              <a:t> human benefits over ecological community benefits, factors of budget and financing, or development priorities? Ask them how choices related to managing UFPs may face new challenges and find new priorities as cities grow and climate change stresses our infrastructure and experience of nature. </a:t>
            </a:r>
            <a:endParaRPr sz="1400" dirty="0"/>
          </a:p>
          <a:p>
            <a:pPr marL="0" lvl="0" indent="0" algn="l" rtl="0">
              <a:spcBef>
                <a:spcPts val="0"/>
              </a:spcBef>
              <a:spcAft>
                <a:spcPts val="0"/>
              </a:spcAft>
              <a:buNone/>
            </a:pPr>
            <a:br>
              <a:rPr lang="en-US" dirty="0"/>
            </a:br>
            <a:br>
              <a:rPr lang="en-US" dirty="0"/>
            </a:br>
            <a:endParaRPr dirty="0"/>
          </a:p>
        </p:txBody>
      </p:sp>
      <p:sp>
        <p:nvSpPr>
          <p:cNvPr id="118" name="Google Shape;11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marR="0" lvl="0" indent="-14288" algn="l" defTabSz="914400" rtl="0" eaLnBrk="1" fontAlgn="auto" latinLnBrk="0" hangingPunct="1">
              <a:lnSpc>
                <a:spcPct val="100000"/>
              </a:lnSpc>
              <a:spcBef>
                <a:spcPts val="0"/>
              </a:spcBef>
              <a:spcAft>
                <a:spcPts val="0"/>
              </a:spcAft>
              <a:buClr>
                <a:srgbClr val="000000"/>
              </a:buClr>
              <a:buSzPts val="1400"/>
              <a:buFont typeface="Arial"/>
              <a:buNone/>
              <a:defRPr/>
            </a:pPr>
            <a:r>
              <a:rPr lang="en-US" sz="1200" b="1" i="1" u="none" strike="noStrike" dirty="0">
                <a:solidFill>
                  <a:schemeClr val="dk1"/>
                </a:solidFill>
                <a:latin typeface="Calibri"/>
                <a:ea typeface="Calibri"/>
                <a:cs typeface="Calibri"/>
                <a:sym typeface="Calibri"/>
              </a:rPr>
              <a:t>Notes for Instructor:</a:t>
            </a:r>
            <a:r>
              <a:rPr lang="en-US" sz="1200" b="0" i="0" u="none" strike="noStrike" dirty="0">
                <a:solidFill>
                  <a:schemeClr val="dk1"/>
                </a:solidFill>
                <a:latin typeface="Calibri"/>
                <a:ea typeface="Calibri"/>
                <a:cs typeface="Calibri"/>
                <a:sym typeface="Calibri"/>
              </a:rPr>
              <a:t> Direct learners’ attention to the two related but distinct “rose diagrams” of parts a) and b). While a) is useful in demonstrating how historical traits and management regimes may help compare and distinguish between different UFP scenarios (note esp. the inverse relationship between “Production” and “Historical” patches), </a:t>
            </a:r>
            <a:r>
              <a:rPr lang="en-US" sz="1200" b="1" i="0" u="none" strike="noStrike" dirty="0">
                <a:solidFill>
                  <a:schemeClr val="dk1"/>
                </a:solidFill>
                <a:latin typeface="Calibri"/>
                <a:ea typeface="Calibri"/>
                <a:cs typeface="Calibri"/>
                <a:sym typeface="Calibri"/>
              </a:rPr>
              <a:t>it is b) that will serve as an analytical model for this lesson</a:t>
            </a:r>
            <a:r>
              <a:rPr lang="en-US" sz="1200" b="0" i="0" u="none" strike="noStrike" dirty="0">
                <a:solidFill>
                  <a:schemeClr val="dk1"/>
                </a:solidFill>
                <a:latin typeface="Calibri"/>
                <a:ea typeface="Calibri"/>
                <a:cs typeface="Calibri"/>
                <a:sym typeface="Calibri"/>
              </a:rPr>
              <a:t>. Learners will focus on one of the eight ES in their analysis of how the target UFP may be managed for optimal and complementary ES provision. At this point, simply note how the rose diagram works, and that “novel ecosystems” show some provisioning in seven ES</a:t>
            </a:r>
            <a:r>
              <a:rPr lang="en-US" sz="1200" dirty="0"/>
              <a:t>—</a:t>
            </a:r>
            <a:r>
              <a:rPr lang="en-US" sz="1200" b="0" i="0" u="none" strike="noStrike" dirty="0">
                <a:solidFill>
                  <a:schemeClr val="dk1"/>
                </a:solidFill>
                <a:latin typeface="Calibri"/>
                <a:ea typeface="Calibri"/>
                <a:cs typeface="Calibri"/>
                <a:sym typeface="Calibri"/>
              </a:rPr>
              <a:t>all </a:t>
            </a:r>
            <a:r>
              <a:rPr lang="en-US" sz="1200" dirty="0"/>
              <a:t>except</a:t>
            </a:r>
            <a:r>
              <a:rPr lang="en-US" sz="1200" b="0" i="0" u="none" strike="noStrike" dirty="0">
                <a:solidFill>
                  <a:schemeClr val="dk1"/>
                </a:solidFill>
                <a:latin typeface="Calibri"/>
                <a:ea typeface="Calibri"/>
                <a:cs typeface="Calibri"/>
                <a:sym typeface="Calibri"/>
              </a:rPr>
              <a:t> “Human shelter.” Despite the derision that has be directed toward novel UFPs, the rose diagram presents an impressive array of benefits, more than “urban” or “production” or even some elements of</a:t>
            </a:r>
            <a:r>
              <a:rPr lang="en-US" sz="1200" dirty="0"/>
              <a:t> </a:t>
            </a:r>
            <a:r>
              <a:rPr lang="en-US" sz="1200" b="0" i="0" u="none" strike="noStrike" dirty="0">
                <a:solidFill>
                  <a:schemeClr val="dk1"/>
                </a:solidFill>
                <a:latin typeface="Calibri"/>
                <a:ea typeface="Calibri"/>
                <a:cs typeface="Calibri"/>
                <a:sym typeface="Calibri"/>
              </a:rPr>
              <a:t>“historical” UFPs.  </a:t>
            </a:r>
            <a:br>
              <a:rPr lang="en-US" dirty="0"/>
            </a:b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85437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hyperlink" Target="https://doi.org/10.1890/13030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3" name="Picture 2" descr="The SESYNC Logo - the letters SESYNC under a green arch">
            <a:extLst>
              <a:ext uri="{FF2B5EF4-FFF2-40B4-BE49-F238E27FC236}">
                <a16:creationId xmlns:a16="http://schemas.microsoft.com/office/drawing/2014/main" id="{D0DD06CD-AB5B-A923-1533-4F7980B63ABD}"/>
              </a:ext>
            </a:extLst>
          </p:cNvPr>
          <p:cNvPicPr>
            <a:picLocks noChangeAspect="1"/>
          </p:cNvPicPr>
          <p:nvPr/>
        </p:nvPicPr>
        <p:blipFill>
          <a:blip r:embed="rId3"/>
          <a:stretch>
            <a:fillRect/>
          </a:stretch>
        </p:blipFill>
        <p:spPr>
          <a:xfrm>
            <a:off x="331304" y="303951"/>
            <a:ext cx="3428571" cy="1257143"/>
          </a:xfrm>
          <a:prstGeom prst="rect">
            <a:avLst/>
          </a:prstGeom>
        </p:spPr>
      </p:pic>
      <p:sp>
        <p:nvSpPr>
          <p:cNvPr id="4" name="TextBox 3">
            <a:extLst>
              <a:ext uri="{FF2B5EF4-FFF2-40B4-BE49-F238E27FC236}">
                <a16:creationId xmlns:a16="http://schemas.microsoft.com/office/drawing/2014/main" id="{3BAA978A-B8F8-899F-3049-78D66D6292F4}"/>
              </a:ext>
            </a:extLst>
          </p:cNvPr>
          <p:cNvSpPr txBox="1"/>
          <p:nvPr/>
        </p:nvSpPr>
        <p:spPr>
          <a:xfrm>
            <a:off x="1480225" y="1737556"/>
            <a:ext cx="9231549" cy="2400657"/>
          </a:xfrm>
          <a:prstGeom prst="rect">
            <a:avLst/>
          </a:prstGeom>
          <a:noFill/>
        </p:spPr>
        <p:txBody>
          <a:bodyPr wrap="square" rtlCol="0">
            <a:spAutoFit/>
          </a:bodyPr>
          <a:lstStyle/>
          <a:p>
            <a:pPr algn="ctr"/>
            <a:r>
              <a:rPr lang="en-US" sz="4800" b="1" dirty="0">
                <a:latin typeface="Calibri" panose="020F0502020204030204" pitchFamily="34" charset="0"/>
                <a:ea typeface="Calibri" panose="020F0502020204030204" pitchFamily="34" charset="0"/>
                <a:cs typeface="Calibri" panose="020F0502020204030204" pitchFamily="34" charset="0"/>
              </a:rPr>
              <a:t>Urban Forest Patches Lesson 2: </a:t>
            </a:r>
            <a:br>
              <a:rPr lang="en-US" sz="4800" b="1" dirty="0">
                <a:latin typeface="Calibri" panose="020F0502020204030204" pitchFamily="34" charset="0"/>
                <a:ea typeface="Calibri" panose="020F0502020204030204" pitchFamily="34" charset="0"/>
                <a:cs typeface="Calibri" panose="020F0502020204030204" pitchFamily="34" charset="0"/>
              </a:rPr>
            </a:br>
            <a:r>
              <a:rPr lang="en-US" sz="4800" b="1" dirty="0">
                <a:solidFill>
                  <a:schemeClr val="tx1"/>
                </a:solidFill>
                <a:latin typeface="Calibri" panose="020F0502020204030204" pitchFamily="34" charset="0"/>
                <a:ea typeface="Calibri" panose="020F0502020204030204" pitchFamily="34" charset="0"/>
                <a:cs typeface="Calibri" panose="020F0502020204030204" pitchFamily="34" charset="0"/>
              </a:rPr>
              <a:t>Socio-Environmental Services  </a:t>
            </a:r>
            <a:br>
              <a:rPr lang="en-US" sz="5400" b="1" dirty="0">
                <a:latin typeface="Calibri" panose="020F0502020204030204" pitchFamily="34" charset="0"/>
                <a:ea typeface="Calibri" panose="020F0502020204030204" pitchFamily="34" charset="0"/>
                <a:cs typeface="Calibri" panose="020F0502020204030204" pitchFamily="34" charset="0"/>
              </a:rPr>
            </a:br>
            <a:endParaRPr lang="en-US" sz="54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coastal forest scene at sunset featuring dense tall pines or spruces and the gr9ound is covered in dirt, moss, and fallen logs.">
            <a:extLst>
              <a:ext uri="{FF2B5EF4-FFF2-40B4-BE49-F238E27FC236}">
                <a16:creationId xmlns:a16="http://schemas.microsoft.com/office/drawing/2014/main" id="{3B90B6BE-ADC9-464E-3A5C-546BCE35CF15}"/>
              </a:ext>
            </a:extLst>
          </p:cNvPr>
          <p:cNvPicPr>
            <a:picLocks noChangeAspect="1"/>
          </p:cNvPicPr>
          <p:nvPr/>
        </p:nvPicPr>
        <p:blipFill>
          <a:blip r:embed="rId4"/>
          <a:stretch>
            <a:fillRect/>
          </a:stretch>
        </p:blipFill>
        <p:spPr>
          <a:xfrm>
            <a:off x="4051133" y="3432304"/>
            <a:ext cx="4762745" cy="3181514"/>
          </a:xfrm>
          <a:prstGeom prst="rect">
            <a:avLst/>
          </a:prstGeom>
        </p:spPr>
      </p:pic>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305" y="4322879"/>
            <a:ext cx="3378428" cy="2535121"/>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
        <p:nvSpPr>
          <p:cNvPr id="3" name="Title 2">
            <a:extLst>
              <a:ext uri="{FF2B5EF4-FFF2-40B4-BE49-F238E27FC236}">
                <a16:creationId xmlns:a16="http://schemas.microsoft.com/office/drawing/2014/main" id="{1B7D0128-A296-3FA5-DCBE-0F68EDEAF1A3}"/>
              </a:ext>
            </a:extLst>
          </p:cNvPr>
          <p:cNvSpPr txBox="1">
            <a:spLocks noGrp="1"/>
          </p:cNvSpPr>
          <p:nvPr>
            <p:ph type="title" idx="4294967295"/>
          </p:nvPr>
        </p:nvSpPr>
        <p:spPr>
          <a:xfrm>
            <a:off x="3729984" y="542432"/>
            <a:ext cx="6084158"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Management of Urban Forest Patches (UFPs)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087CB619-E862-BFD0-60E7-C99AE12FF64C}"/>
              </a:ext>
            </a:extLst>
          </p:cNvPr>
          <p:cNvSpPr txBox="1"/>
          <p:nvPr/>
        </p:nvSpPr>
        <p:spPr>
          <a:xfrm>
            <a:off x="539533" y="2113984"/>
            <a:ext cx="7431932" cy="2322687"/>
          </a:xfrm>
          <a:prstGeom prst="rect">
            <a:avLst/>
          </a:prstGeom>
          <a:noFill/>
        </p:spPr>
        <p:txBody>
          <a:bodyPr wrap="square" rtlCol="0">
            <a:spAutoFit/>
          </a:bodyPr>
          <a:lstStyle/>
          <a:p>
            <a:pPr lvl="0">
              <a:lnSpc>
                <a:spcPct val="90000"/>
              </a:lnSpc>
              <a:buClr>
                <a:schemeClr val="dk1"/>
              </a:buClr>
              <a:buSzPts val="2800"/>
            </a:pPr>
            <a:r>
              <a:rPr lang="en-US" sz="2800" b="1" dirty="0">
                <a:latin typeface="Calibri" panose="020F0502020204030204" pitchFamily="34" charset="0"/>
                <a:ea typeface="Calibri" panose="020F0502020204030204" pitchFamily="34" charset="0"/>
                <a:cs typeface="Calibri" panose="020F0502020204030204" pitchFamily="34" charset="0"/>
              </a:rPr>
              <a:t>Ecosystem Services (ES)</a:t>
            </a:r>
            <a:r>
              <a:rPr lang="en-US" sz="2800" dirty="0">
                <a:latin typeface="Calibri" panose="020F0502020204030204" pitchFamily="34" charset="0"/>
                <a:ea typeface="Calibri" panose="020F0502020204030204" pitchFamily="34" charset="0"/>
                <a:cs typeface="Calibri" panose="020F0502020204030204" pitchFamily="34" charset="0"/>
              </a:rPr>
              <a:t>: </a:t>
            </a:r>
          </a:p>
          <a:p>
            <a:pPr lvl="0">
              <a:lnSpc>
                <a:spcPct val="90000"/>
              </a:lnSpc>
              <a:spcBef>
                <a:spcPts val="1000"/>
              </a:spcBef>
            </a:pPr>
            <a:r>
              <a:rPr lang="en-US" sz="2400" dirty="0">
                <a:latin typeface="Calibri" panose="020F0502020204030204" pitchFamily="34" charset="0"/>
                <a:ea typeface="Calibri" panose="020F0502020204030204" pitchFamily="34" charset="0"/>
                <a:cs typeface="Calibri" panose="020F0502020204030204" pitchFamily="34" charset="0"/>
              </a:rPr>
              <a:t>Ecosystem managers have many competing goals:</a:t>
            </a:r>
          </a:p>
          <a:p>
            <a:pPr marL="228600" lvl="0" indent="-292100">
              <a:lnSpc>
                <a:spcPct val="90000"/>
              </a:lnSpc>
              <a:spcBef>
                <a:spcPts val="1000"/>
              </a:spcBef>
              <a:buClr>
                <a:schemeClr val="dk1"/>
              </a:buClr>
              <a:buSzPts val="2800"/>
              <a:buChar char="•"/>
            </a:pPr>
            <a:r>
              <a:rPr lang="en-US" sz="2400" dirty="0">
                <a:latin typeface="Calibri" panose="020F0502020204030204" pitchFamily="34" charset="0"/>
                <a:ea typeface="Calibri" panose="020F0502020204030204" pitchFamily="34" charset="0"/>
                <a:cs typeface="Calibri" panose="020F0502020204030204" pitchFamily="34" charset="0"/>
              </a:rPr>
              <a:t>Should the UFP serve nature, humans, or both?</a:t>
            </a:r>
          </a:p>
          <a:p>
            <a:pPr marL="228600" lvl="0" indent="-292100">
              <a:lnSpc>
                <a:spcPct val="90000"/>
              </a:lnSpc>
              <a:spcBef>
                <a:spcPts val="1000"/>
              </a:spcBef>
              <a:buClr>
                <a:schemeClr val="dk1"/>
              </a:buClr>
              <a:buSzPts val="2800"/>
              <a:buChar char="•"/>
            </a:pPr>
            <a:r>
              <a:rPr lang="en-US" sz="2400" dirty="0">
                <a:latin typeface="Calibri" panose="020F0502020204030204" pitchFamily="34" charset="0"/>
                <a:ea typeface="Calibri" panose="020F0502020204030204" pitchFamily="34" charset="0"/>
                <a:cs typeface="Calibri" panose="020F0502020204030204" pitchFamily="34" charset="0"/>
              </a:rPr>
              <a:t>What management choices enhance multiple ES?</a:t>
            </a:r>
          </a:p>
          <a:p>
            <a:pPr marL="228600" lvl="0" indent="-292100">
              <a:lnSpc>
                <a:spcPct val="90000"/>
              </a:lnSpc>
              <a:spcBef>
                <a:spcPts val="1000"/>
              </a:spcBef>
              <a:buClr>
                <a:schemeClr val="dk1"/>
              </a:buClr>
              <a:buSzPts val="2800"/>
              <a:buChar char="•"/>
            </a:pPr>
            <a:r>
              <a:rPr lang="en-US" sz="2400" dirty="0">
                <a:latin typeface="Calibri" panose="020F0502020204030204" pitchFamily="34" charset="0"/>
                <a:ea typeface="Calibri" panose="020F0502020204030204" pitchFamily="34" charset="0"/>
                <a:cs typeface="Calibri" panose="020F0502020204030204" pitchFamily="34" charset="0"/>
              </a:rPr>
              <a:t>What choices are tradeoffs between rival ES?</a:t>
            </a:r>
          </a:p>
        </p:txBody>
      </p:sp>
      <p:pic>
        <p:nvPicPr>
          <p:cNvPr id="6" name="Picture 5" descr="This features a large cluster of black-eyed susans">
            <a:extLst>
              <a:ext uri="{FF2B5EF4-FFF2-40B4-BE49-F238E27FC236}">
                <a16:creationId xmlns:a16="http://schemas.microsoft.com/office/drawing/2014/main" id="{F6F6AD15-30DA-FA59-8C5A-F973BD52E419}"/>
              </a:ext>
            </a:extLst>
          </p:cNvPr>
          <p:cNvPicPr>
            <a:picLocks noChangeAspect="1"/>
          </p:cNvPicPr>
          <p:nvPr/>
        </p:nvPicPr>
        <p:blipFill>
          <a:blip r:embed="rId4"/>
          <a:stretch>
            <a:fillRect/>
          </a:stretch>
        </p:blipFill>
        <p:spPr>
          <a:xfrm>
            <a:off x="7975817" y="1866502"/>
            <a:ext cx="3676650" cy="2762250"/>
          </a:xfrm>
          <a:prstGeom prst="rect">
            <a:avLst/>
          </a:prstGeom>
        </p:spPr>
      </p:pic>
      <p:pic>
        <p:nvPicPr>
          <p:cNvPr id="8" name="Picture 7" descr="Shows a person cycling along a gravel track with dense mature woodlands lining both sides">
            <a:extLst>
              <a:ext uri="{FF2B5EF4-FFF2-40B4-BE49-F238E27FC236}">
                <a16:creationId xmlns:a16="http://schemas.microsoft.com/office/drawing/2014/main" id="{DB5D5F0C-9B0A-FBE1-C3E0-6BD23D8A6D07}"/>
              </a:ext>
            </a:extLst>
          </p:cNvPr>
          <p:cNvPicPr>
            <a:picLocks noChangeAspect="1"/>
          </p:cNvPicPr>
          <p:nvPr/>
        </p:nvPicPr>
        <p:blipFill>
          <a:blip r:embed="rId5"/>
          <a:stretch>
            <a:fillRect/>
          </a:stretch>
        </p:blipFill>
        <p:spPr>
          <a:xfrm>
            <a:off x="0" y="5102087"/>
            <a:ext cx="12182266" cy="1755913"/>
          </a:xfrm>
          <a:prstGeom prst="rect">
            <a:avLst/>
          </a:prstGeom>
        </p:spPr>
      </p:pic>
      <p:sp>
        <p:nvSpPr>
          <p:cNvPr id="2" name="Slide Number Placeholder 1">
            <a:extLst>
              <a:ext uri="{FF2B5EF4-FFF2-40B4-BE49-F238E27FC236}">
                <a16:creationId xmlns:a16="http://schemas.microsoft.com/office/drawing/2014/main" id="{B03367E8-2FCB-D32D-4523-FDFB325F65E2}"/>
              </a:ext>
            </a:extLst>
          </p:cNvPr>
          <p:cNvSpPr>
            <a:spLocks noGrp="1"/>
          </p:cNvSpPr>
          <p:nvPr>
            <p:ph type="sldNum" idx="12"/>
          </p:nvPr>
        </p:nvSpPr>
        <p:spPr>
          <a:xfrm>
            <a:off x="9289289" y="6492875"/>
            <a:ext cx="2743200" cy="365125"/>
          </a:xfrm>
        </p:spPr>
        <p:txBody>
          <a:bodyPr/>
          <a:lstStyle/>
          <a:p>
            <a:pPr marL="0" lvl="0" indent="0" algn="r" rtl="0">
              <a:spcBef>
                <a:spcPts val="0"/>
              </a:spcBef>
              <a:spcAft>
                <a:spcPts val="0"/>
              </a:spcAft>
              <a:buNone/>
            </a:pPr>
            <a:fld id="{00000000-1234-1234-1234-123412341234}" type="slidenum">
              <a:rPr lang="en-US" smtClean="0">
                <a:solidFill>
                  <a:schemeClr val="bg1"/>
                </a:solidFill>
              </a:rPr>
              <a:t>1</a:t>
            </a:fld>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9"/>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AF0D3-7FE0-9FAB-0D6E-7AF022BD0DB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3" name="Title 2">
            <a:extLst>
              <a:ext uri="{FF2B5EF4-FFF2-40B4-BE49-F238E27FC236}">
                <a16:creationId xmlns:a16="http://schemas.microsoft.com/office/drawing/2014/main" id="{AD8E252B-9DD8-BD88-F581-C4D698F5FC7D}"/>
              </a:ext>
            </a:extLst>
          </p:cNvPr>
          <p:cNvSpPr txBox="1">
            <a:spLocks noGrp="1"/>
          </p:cNvSpPr>
          <p:nvPr>
            <p:ph type="title" idx="4294967295"/>
          </p:nvPr>
        </p:nvSpPr>
        <p:spPr>
          <a:xfrm>
            <a:off x="3280337" y="501650"/>
            <a:ext cx="6950342"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Management of Urban Forest Patches (UFPs), Continued</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F712B740-205E-CAF7-063B-5EB162DB5FD2}"/>
              </a:ext>
            </a:extLst>
          </p:cNvPr>
          <p:cNvSpPr txBox="1"/>
          <p:nvPr/>
        </p:nvSpPr>
        <p:spPr>
          <a:xfrm>
            <a:off x="660128" y="1766412"/>
            <a:ext cx="7476707" cy="4570482"/>
          </a:xfrm>
          <a:prstGeom prst="rect">
            <a:avLst/>
          </a:prstGeom>
          <a:noFill/>
        </p:spPr>
        <p:txBody>
          <a:bodyPr wrap="square" rtlCol="0">
            <a:spAutoFit/>
          </a:bodyPr>
          <a:lstStyle/>
          <a:p>
            <a:pPr lvl="0">
              <a:lnSpc>
                <a:spcPct val="90000"/>
              </a:lnSpc>
              <a:buClr>
                <a:schemeClr val="dk1"/>
              </a:buClr>
              <a:buSzPct val="116666"/>
            </a:pPr>
            <a:r>
              <a:rPr lang="en-US" sz="2400" b="1" dirty="0">
                <a:latin typeface="Calibri" panose="020F0502020204030204" pitchFamily="34" charset="0"/>
                <a:ea typeface="Calibri" panose="020F0502020204030204" pitchFamily="34" charset="0"/>
                <a:cs typeface="Calibri" panose="020F0502020204030204" pitchFamily="34" charset="0"/>
              </a:rPr>
              <a:t>Examples:</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0">
              <a:lnSpc>
                <a:spcPct val="90000"/>
              </a:lnSpc>
              <a:spcBef>
                <a:spcPts val="1000"/>
              </a:spcBef>
              <a:buClr>
                <a:schemeClr val="dk1"/>
              </a:buClr>
              <a:buSzPct val="116666"/>
            </a:pPr>
            <a:r>
              <a:rPr lang="en-US" sz="2400" b="1" dirty="0">
                <a:latin typeface="Calibri" panose="020F0502020204030204" pitchFamily="34" charset="0"/>
                <a:ea typeface="Calibri" panose="020F0502020204030204" pitchFamily="34" charset="0"/>
                <a:cs typeface="Calibri" panose="020F0502020204030204" pitchFamily="34" charset="0"/>
              </a:rPr>
              <a:t>Aesthetics</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i="1" dirty="0">
                <a:latin typeface="Calibri" panose="020F0502020204030204" pitchFamily="34" charset="0"/>
                <a:ea typeface="Calibri" panose="020F0502020204030204" pitchFamily="34" charset="0"/>
                <a:cs typeface="Calibri" panose="020F0502020204030204" pitchFamily="34" charset="0"/>
              </a:rPr>
              <a:t>Dead Wood</a:t>
            </a:r>
            <a:r>
              <a:rPr lang="en-US" sz="2400" dirty="0">
                <a:latin typeface="Calibri" panose="020F0502020204030204" pitchFamily="34" charset="0"/>
                <a:ea typeface="Calibri" panose="020F0502020204030204" pitchFamily="34" charset="0"/>
                <a:cs typeface="Calibri" panose="020F0502020204030204" pitchFamily="34" charset="0"/>
              </a:rPr>
              <a:t>: </a:t>
            </a:r>
          </a:p>
          <a:p>
            <a:pPr marL="468313" lvl="0" indent="-441325">
              <a:lnSpc>
                <a:spcPct val="90000"/>
              </a:lnSpc>
              <a:spcBef>
                <a:spcPts val="1000"/>
              </a:spcBef>
              <a:buClr>
                <a:schemeClr val="dk1"/>
              </a:buClr>
              <a:buSzPct val="100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Human preference for “tidy” forests </a:t>
            </a:r>
          </a:p>
          <a:p>
            <a:pPr marL="468313" lvl="0" indent="-441325">
              <a:lnSpc>
                <a:spcPct val="90000"/>
              </a:lnSpc>
              <a:spcBef>
                <a:spcPts val="1000"/>
              </a:spcBef>
              <a:buClr>
                <a:schemeClr val="dk1"/>
              </a:buClr>
              <a:buSzPct val="100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Versus habitat and soil quality provision of deadwood</a:t>
            </a:r>
          </a:p>
          <a:p>
            <a:pPr marL="468313" lvl="0" indent="-441325">
              <a:lnSpc>
                <a:spcPct val="90000"/>
              </a:lnSpc>
              <a:spcBef>
                <a:spcPts val="1000"/>
              </a:spcBef>
              <a:buClr>
                <a:schemeClr val="dk1"/>
              </a:buClr>
              <a:buSzPct val="100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Versus forest fire danger posed by dead biomass</a:t>
            </a:r>
          </a:p>
          <a:p>
            <a:pPr lvl="0">
              <a:lnSpc>
                <a:spcPct val="90000"/>
              </a:lnSpc>
              <a:spcBef>
                <a:spcPts val="1000"/>
              </a:spcBef>
              <a:buClr>
                <a:schemeClr val="dk1"/>
              </a:buClr>
              <a:buSzPct val="100000"/>
            </a:pPr>
            <a:endParaRPr lang="en-US" sz="2400" b="1" dirty="0">
              <a:latin typeface="Calibri" panose="020F0502020204030204" pitchFamily="34" charset="0"/>
              <a:ea typeface="Calibri" panose="020F0502020204030204" pitchFamily="34" charset="0"/>
              <a:cs typeface="Calibri" panose="020F0502020204030204" pitchFamily="34" charset="0"/>
            </a:endParaRPr>
          </a:p>
          <a:p>
            <a:pPr lvl="0">
              <a:lnSpc>
                <a:spcPct val="90000"/>
              </a:lnSpc>
              <a:spcBef>
                <a:spcPts val="1000"/>
              </a:spcBef>
              <a:buClr>
                <a:schemeClr val="dk1"/>
              </a:buClr>
              <a:buSzPct val="116666"/>
            </a:pPr>
            <a:r>
              <a:rPr lang="en-US" sz="2400" b="1" dirty="0">
                <a:latin typeface="Calibri" panose="020F0502020204030204" pitchFamily="34" charset="0"/>
                <a:ea typeface="Calibri" panose="020F0502020204030204" pitchFamily="34" charset="0"/>
                <a:cs typeface="Calibri" panose="020F0502020204030204" pitchFamily="34" charset="0"/>
              </a:rPr>
              <a:t>Local Climate Regulation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i="1" dirty="0">
                <a:latin typeface="Calibri" panose="020F0502020204030204" pitchFamily="34" charset="0"/>
                <a:ea typeface="Calibri" panose="020F0502020204030204" pitchFamily="34" charset="0"/>
                <a:cs typeface="Calibri" panose="020F0502020204030204" pitchFamily="34" charset="0"/>
              </a:rPr>
              <a:t>Canopy Cover</a:t>
            </a:r>
            <a:r>
              <a:rPr lang="en-US" sz="2400" dirty="0">
                <a:latin typeface="Calibri" panose="020F0502020204030204" pitchFamily="34" charset="0"/>
                <a:ea typeface="Calibri" panose="020F0502020204030204" pitchFamily="34" charset="0"/>
                <a:cs typeface="Calibri" panose="020F0502020204030204" pitchFamily="34" charset="0"/>
              </a:rPr>
              <a:t>: </a:t>
            </a:r>
          </a:p>
          <a:p>
            <a:pPr marL="468313" lvl="0" indent="-441325">
              <a:lnSpc>
                <a:spcPct val="90000"/>
              </a:lnSpc>
              <a:spcBef>
                <a:spcPts val="1000"/>
              </a:spcBef>
              <a:buClr>
                <a:schemeClr val="dk1"/>
              </a:buClr>
              <a:buSzPct val="100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Reducing urban heat islands with total tree cover</a:t>
            </a:r>
          </a:p>
          <a:p>
            <a:pPr marL="468313" lvl="0" indent="-441325">
              <a:lnSpc>
                <a:spcPct val="90000"/>
              </a:lnSpc>
              <a:spcBef>
                <a:spcPts val="1000"/>
              </a:spcBef>
              <a:buClr>
                <a:schemeClr val="dk1"/>
              </a:buClr>
              <a:buSzPct val="100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Versus recreational spaces like open fields for sports</a:t>
            </a:r>
          </a:p>
          <a:p>
            <a:pPr marL="468313" lvl="0" indent="-441325">
              <a:lnSpc>
                <a:spcPct val="90000"/>
              </a:lnSpc>
              <a:spcBef>
                <a:spcPts val="1000"/>
              </a:spcBef>
              <a:buClr>
                <a:schemeClr val="dk1"/>
              </a:buClr>
              <a:buSzPct val="100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Versus pollinator gardens with full-sun wildflowers </a:t>
            </a:r>
          </a:p>
        </p:txBody>
      </p:sp>
      <p:pic>
        <p:nvPicPr>
          <p:cNvPr id="6" name="Picture 5" descr="a cluster of wild mushrooms near decomposing wood">
            <a:extLst>
              <a:ext uri="{FF2B5EF4-FFF2-40B4-BE49-F238E27FC236}">
                <a16:creationId xmlns:a16="http://schemas.microsoft.com/office/drawing/2014/main" id="{2CCF685F-0AD6-322F-024F-BF6521601A9E}"/>
              </a:ext>
            </a:extLst>
          </p:cNvPr>
          <p:cNvPicPr>
            <a:picLocks noChangeAspect="1"/>
          </p:cNvPicPr>
          <p:nvPr/>
        </p:nvPicPr>
        <p:blipFill>
          <a:blip r:embed="rId4"/>
          <a:stretch>
            <a:fillRect/>
          </a:stretch>
        </p:blipFill>
        <p:spPr>
          <a:xfrm>
            <a:off x="8384066" y="1766412"/>
            <a:ext cx="3267075" cy="1971675"/>
          </a:xfrm>
          <a:prstGeom prst="rect">
            <a:avLst/>
          </a:prstGeom>
        </p:spPr>
      </p:pic>
      <p:pic>
        <p:nvPicPr>
          <p:cNvPr id="8" name="Picture 7" descr="a closeup of a tightly packed stack of cut logs showcasing their circular cross-sections and natural growth rings">
            <a:extLst>
              <a:ext uri="{FF2B5EF4-FFF2-40B4-BE49-F238E27FC236}">
                <a16:creationId xmlns:a16="http://schemas.microsoft.com/office/drawing/2014/main" id="{0D261DCA-AC97-9228-3725-2CA594D3C141}"/>
              </a:ext>
            </a:extLst>
          </p:cNvPr>
          <p:cNvPicPr>
            <a:picLocks noChangeAspect="1"/>
          </p:cNvPicPr>
          <p:nvPr/>
        </p:nvPicPr>
        <p:blipFill>
          <a:blip r:embed="rId5"/>
          <a:srcRect t="9210"/>
          <a:stretch>
            <a:fillRect/>
          </a:stretch>
        </p:blipFill>
        <p:spPr>
          <a:xfrm>
            <a:off x="8384066" y="4384674"/>
            <a:ext cx="3267075" cy="197167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914E3-1B20-260E-7F25-D9D17A6C5787}"/>
              </a:ext>
            </a:extLst>
          </p:cNvPr>
          <p:cNvSpPr>
            <a:spLocks noGrp="1"/>
          </p:cNvSpPr>
          <p:nvPr>
            <p:ph type="title"/>
          </p:nvPr>
        </p:nvSpPr>
        <p:spPr>
          <a:xfrm>
            <a:off x="313082" y="394588"/>
            <a:ext cx="11565835" cy="469762"/>
          </a:xfrm>
        </p:spPr>
        <p:txBody>
          <a:bodyPr>
            <a:normAutofit fontScale="90000"/>
          </a:bodyPr>
          <a:lstStyle/>
          <a:p>
            <a:r>
              <a:rPr lang="en-US" sz="40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Diagramming Ecosystem Services Across Multiple Priorities</a:t>
            </a:r>
            <a:br>
              <a:rPr lang="en-US" dirty="0"/>
            </a:br>
            <a:endParaRPr lang="en-US" dirty="0"/>
          </a:p>
        </p:txBody>
      </p:sp>
      <p:sp>
        <p:nvSpPr>
          <p:cNvPr id="9" name="TextBox 8">
            <a:extLst>
              <a:ext uri="{FF2B5EF4-FFF2-40B4-BE49-F238E27FC236}">
                <a16:creationId xmlns:a16="http://schemas.microsoft.com/office/drawing/2014/main" id="{FEB1338E-61C5-104F-9A28-552472771648}"/>
              </a:ext>
            </a:extLst>
          </p:cNvPr>
          <p:cNvSpPr txBox="1"/>
          <p:nvPr/>
        </p:nvSpPr>
        <p:spPr>
          <a:xfrm>
            <a:off x="1763452" y="629469"/>
            <a:ext cx="8665090" cy="341632"/>
          </a:xfrm>
          <a:prstGeom prst="rect">
            <a:avLst/>
          </a:prstGeom>
          <a:noFill/>
        </p:spPr>
        <p:txBody>
          <a:bodyPr wrap="square" rtlCol="0">
            <a:spAutoFit/>
          </a:bodyPr>
          <a:lstStyle/>
          <a:p>
            <a:pPr lvl="0" algn="ctr">
              <a:lnSpc>
                <a:spcPct val="90000"/>
              </a:lnSpc>
              <a:buClr>
                <a:schemeClr val="dk1"/>
              </a:buClr>
              <a:buSzPct val="100000"/>
            </a:pPr>
            <a:r>
              <a:rPr lang="en-US" sz="1800" dirty="0">
                <a:latin typeface="Calibri" panose="020F0502020204030204" pitchFamily="34" charset="0"/>
                <a:ea typeface="Calibri" panose="020F0502020204030204" pitchFamily="34" charset="0"/>
                <a:cs typeface="Calibri" panose="020F0502020204030204" pitchFamily="34" charset="0"/>
              </a:rPr>
              <a:t>Hobbs et al. 2014: </a:t>
            </a:r>
            <a:r>
              <a:rPr lang="en-US" sz="1800" dirty="0">
                <a:latin typeface="Calibri" panose="020F0502020204030204" pitchFamily="34" charset="0"/>
                <a:ea typeface="Calibri" panose="020F0502020204030204" pitchFamily="34" charset="0"/>
                <a:cs typeface="Calibri" panose="020F0502020204030204" pitchFamily="34" charset="0"/>
                <a:hlinkClick r:id="rId3"/>
              </a:rPr>
              <a:t>https://doi.org/10.1890/130300</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These diagrams illustrate a framework for categorizing ecosystems based on their departure from historical states and their current functional capacity. (a) Classification framwork and (b) Ecosystem Services">
            <a:extLst>
              <a:ext uri="{FF2B5EF4-FFF2-40B4-BE49-F238E27FC236}">
                <a16:creationId xmlns:a16="http://schemas.microsoft.com/office/drawing/2014/main" id="{9324C8C7-67D8-5802-931C-938E0A6F6775}"/>
              </a:ext>
            </a:extLst>
          </p:cNvPr>
          <p:cNvPicPr>
            <a:picLocks noChangeAspect="1"/>
          </p:cNvPicPr>
          <p:nvPr/>
        </p:nvPicPr>
        <p:blipFill>
          <a:blip r:embed="rId4"/>
          <a:stretch>
            <a:fillRect/>
          </a:stretch>
        </p:blipFill>
        <p:spPr>
          <a:xfrm>
            <a:off x="243805" y="992480"/>
            <a:ext cx="11704384" cy="4584217"/>
          </a:xfrm>
          <a:prstGeom prst="rect">
            <a:avLst/>
          </a:prstGeom>
        </p:spPr>
      </p:pic>
      <p:sp>
        <p:nvSpPr>
          <p:cNvPr id="8" name="TextBox 7">
            <a:extLst>
              <a:ext uri="{FF2B5EF4-FFF2-40B4-BE49-F238E27FC236}">
                <a16:creationId xmlns:a16="http://schemas.microsoft.com/office/drawing/2014/main" id="{F5DFDBD6-D1E2-D09F-AD8C-B05DEC759DED}"/>
              </a:ext>
            </a:extLst>
          </p:cNvPr>
          <p:cNvSpPr txBox="1"/>
          <p:nvPr/>
        </p:nvSpPr>
        <p:spPr>
          <a:xfrm>
            <a:off x="174531" y="5365284"/>
            <a:ext cx="11842933" cy="1492716"/>
          </a:xfrm>
          <a:prstGeom prst="rect">
            <a:avLst/>
          </a:prstGeom>
          <a:solidFill>
            <a:schemeClr val="bg1"/>
          </a:solidFill>
        </p:spPr>
        <p:txBody>
          <a:bodyPr wrap="square" rtlCol="0">
            <a:spAutoFit/>
          </a:bodyPr>
          <a:lstStyle/>
          <a:p>
            <a:pPr lvl="0"/>
            <a:r>
              <a:rPr lang="en-US" sz="1500" dirty="0">
                <a:latin typeface="Calibri" panose="020F0502020204030204" pitchFamily="34" charset="0"/>
                <a:ea typeface="Calibri" panose="020F0502020204030204" pitchFamily="34" charset="0"/>
                <a:cs typeface="Calibri" panose="020F0502020204030204" pitchFamily="34" charset="0"/>
              </a:rPr>
              <a:t>Two perspectives on a typical landscape found in peri‐urban areas worldwide. Panel (a) illustrates how diverse landscape elements are differentiated along a range of gradients in characteristics and management emphases (expanded from Kueffer and Kaiser‐Bunbury 2014), whereas </a:t>
            </a:r>
            <a:r>
              <a:rPr lang="en-US" sz="1500" b="1" dirty="0">
                <a:latin typeface="Calibri" panose="020F0502020204030204" pitchFamily="34" charset="0"/>
                <a:ea typeface="Calibri" panose="020F0502020204030204" pitchFamily="34" charset="0"/>
                <a:cs typeface="Calibri" panose="020F0502020204030204" pitchFamily="34" charset="0"/>
              </a:rPr>
              <a:t>panel (b) indicates how different elements provide differing combinations of ecosystem services.</a:t>
            </a:r>
            <a:r>
              <a:rPr lang="en-US" sz="1500" dirty="0">
                <a:latin typeface="Calibri" panose="020F0502020204030204" pitchFamily="34" charset="0"/>
                <a:ea typeface="Calibri" panose="020F0502020204030204" pitchFamily="34" charset="0"/>
                <a:cs typeface="Calibri" panose="020F0502020204030204" pitchFamily="34" charset="0"/>
              </a:rPr>
              <a:t> The opportunities and constraints vary greatly among elements. This type of mixed landscape is increasingly prevalent as urban areas grow and is often the locus for community conservation and restoration projects. Although the landscape depicted is relatively small scale, similar issues can be identified at broader scales incorporating large nature reserves and production landscapes</a:t>
            </a:r>
            <a:r>
              <a:rPr lang="en-US" sz="1600"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46903581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645</Words>
  <Application>Microsoft Macintosh PowerPoint</Application>
  <PresentationFormat>Widescreen</PresentationFormat>
  <Paragraphs>32</Paragraphs>
  <Slides>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Noto Sans Symbols</vt:lpstr>
      <vt:lpstr>Office Theme</vt:lpstr>
      <vt:lpstr>PowerPoint Presentation</vt:lpstr>
      <vt:lpstr>Management of Urban Forest Patches (UFPs)</vt:lpstr>
      <vt:lpstr>Management of Urban Forest Patches (UFPs), Continued</vt:lpstr>
      <vt:lpstr>Diagramming Ecosystem Services Across Multiple Priorities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Heidi CM Scott</dc:creator>
  <cp:lastModifiedBy>Alaina Gallagher</cp:lastModifiedBy>
  <cp:revision>8</cp:revision>
  <dcterms:created xsi:type="dcterms:W3CDTF">2022-09-28T11:57:10Z</dcterms:created>
  <dcterms:modified xsi:type="dcterms:W3CDTF">2026-08-19T15:21:18Z</dcterms:modified>
</cp:coreProperties>
</file>