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48" r:id="rId1"/>
  </p:sldMasterIdLst>
  <p:notesMasterIdLst>
    <p:notesMasterId r:id="rId10"/>
  </p:notesMasterIdLst>
  <p:sldIdLst>
    <p:sldId id="256" r:id="rId2"/>
    <p:sldId id="278" r:id="rId3"/>
    <p:sldId id="275" r:id="rId4"/>
    <p:sldId id="282" r:id="rId5"/>
    <p:sldId id="283" r:id="rId6"/>
    <p:sldId id="277" r:id="rId7"/>
    <p:sldId id="276" r:id="rId8"/>
    <p:sldId id="266"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DAE3F3"/>
    <a:srgbClr val="BFBFBF"/>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7656" autoAdjust="0"/>
    <p:restoredTop sz="86403" autoAdjust="0"/>
  </p:normalViewPr>
  <p:slideViewPr>
    <p:cSldViewPr snapToGrid="0" snapToObjects="1">
      <p:cViewPr varScale="1">
        <p:scale>
          <a:sx n="75" d="100"/>
          <a:sy n="75" d="100"/>
        </p:scale>
        <p:origin x="176" y="688"/>
      </p:cViewPr>
      <p:guideLst/>
    </p:cSldViewPr>
  </p:slideViewPr>
  <p:outlineViewPr>
    <p:cViewPr>
      <p:scale>
        <a:sx n="33" d="100"/>
        <a:sy n="33" d="100"/>
      </p:scale>
      <p:origin x="0" y="0"/>
    </p:cViewPr>
  </p:outlineViewPr>
  <p:notesTextViewPr>
    <p:cViewPr>
      <p:scale>
        <a:sx n="1" d="1"/>
        <a:sy n="1" d="1"/>
      </p:scale>
      <p:origin x="0" y="-72"/>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E21E6E-FE16-9A40-AB2C-836EE77C1262}" type="datetimeFigureOut">
              <a:rPr lang="en-US" smtClean="0"/>
              <a:t>8/26/26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ECB8A7-3D04-284F-AD06-94F2B5597B39}" type="slidenum">
              <a:rPr lang="en-US" smtClean="0"/>
              <a:t>‹#›</a:t>
            </a:fld>
            <a:endParaRPr lang="en-US"/>
          </a:p>
        </p:txBody>
      </p:sp>
    </p:spTree>
    <p:extLst>
      <p:ext uri="{BB962C8B-B14F-4D97-AF65-F5344CB8AC3E}">
        <p14:creationId xmlns:p14="http://schemas.microsoft.com/office/powerpoint/2010/main" val="14784778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ECB8A7-3D04-284F-AD06-94F2B5597B39}" type="slidenum">
              <a:rPr lang="en-US" smtClean="0"/>
              <a:t>2</a:t>
            </a:fld>
            <a:endParaRPr lang="en-US"/>
          </a:p>
        </p:txBody>
      </p:sp>
    </p:spTree>
    <p:extLst>
      <p:ext uri="{BB962C8B-B14F-4D97-AF65-F5344CB8AC3E}">
        <p14:creationId xmlns:p14="http://schemas.microsoft.com/office/powerpoint/2010/main" val="30808720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t>Notes for Instructor</a:t>
            </a:r>
            <a:r>
              <a:rPr lang="en-US" b="1" i="1" u="none" dirty="0"/>
              <a:t>: </a:t>
            </a:r>
            <a:r>
              <a:rPr lang="en-US" i="0" u="none" dirty="0"/>
              <a:t>You may need to define “reservoir”; it refers the viral “load” (amount) in its animal hosts. The three most commonly reported environmental factors that influence risk of zoonotic illnesses are land use change, biodiversity loss, and climate change. These three factors, of course, can interact in complex ways. </a:t>
            </a:r>
            <a:endParaRPr lang="en-US" i="1" dirty="0"/>
          </a:p>
          <a:p>
            <a:endParaRPr lang="en-US" dirty="0"/>
          </a:p>
        </p:txBody>
      </p:sp>
      <p:sp>
        <p:nvSpPr>
          <p:cNvPr id="4" name="Slide Number Placeholder 3"/>
          <p:cNvSpPr>
            <a:spLocks noGrp="1"/>
          </p:cNvSpPr>
          <p:nvPr>
            <p:ph type="sldNum" sz="quarter" idx="5"/>
          </p:nvPr>
        </p:nvSpPr>
        <p:spPr/>
        <p:txBody>
          <a:bodyPr/>
          <a:lstStyle/>
          <a:p>
            <a:fld id="{F1ECB8A7-3D04-284F-AD06-94F2B5597B39}" type="slidenum">
              <a:rPr lang="en-US" smtClean="0"/>
              <a:t>3</a:t>
            </a:fld>
            <a:endParaRPr lang="en-US"/>
          </a:p>
        </p:txBody>
      </p:sp>
    </p:spTree>
    <p:extLst>
      <p:ext uri="{BB962C8B-B14F-4D97-AF65-F5344CB8AC3E}">
        <p14:creationId xmlns:p14="http://schemas.microsoft.com/office/powerpoint/2010/main" val="21252922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D85766-85AB-3410-A2CC-6A6A620E3F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F5C1DB-38BE-6A67-E0F0-E1D8E954E6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4C0643-5D61-B9DD-48D0-3EF94204CB6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E45FAE98-5B77-914E-6FBB-99EE8165E929}"/>
              </a:ext>
            </a:extLst>
          </p:cNvPr>
          <p:cNvSpPr>
            <a:spLocks noGrp="1"/>
          </p:cNvSpPr>
          <p:nvPr>
            <p:ph type="sldNum" sz="quarter" idx="5"/>
          </p:nvPr>
        </p:nvSpPr>
        <p:spPr/>
        <p:txBody>
          <a:bodyPr/>
          <a:lstStyle/>
          <a:p>
            <a:fld id="{F1ECB8A7-3D04-284F-AD06-94F2B5597B39}" type="slidenum">
              <a:rPr lang="en-US" smtClean="0"/>
              <a:t>4</a:t>
            </a:fld>
            <a:endParaRPr lang="en-US"/>
          </a:p>
        </p:txBody>
      </p:sp>
    </p:spTree>
    <p:extLst>
      <p:ext uri="{BB962C8B-B14F-4D97-AF65-F5344CB8AC3E}">
        <p14:creationId xmlns:p14="http://schemas.microsoft.com/office/powerpoint/2010/main" val="13766941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Notes for Instructor</a:t>
            </a:r>
            <a:r>
              <a:rPr lang="en-US" b="1" i="1" u="none" dirty="0"/>
              <a:t>:</a:t>
            </a:r>
            <a:r>
              <a:rPr lang="en-US" i="1" u="none" dirty="0"/>
              <a:t> </a:t>
            </a:r>
            <a:r>
              <a:rPr lang="en-US" i="0" u="none" dirty="0"/>
              <a:t>Instead of you going over these slides, the article by Semenza should be summarized by advanced learners if it was assigned to them; they should do a more in-depth coverage than these slides here and next. The article is worth reviewing because climate change will only get worse over time, and it is impacting disease burden everywhere. </a:t>
            </a:r>
            <a:endParaRPr lang="en-US" dirty="0"/>
          </a:p>
        </p:txBody>
      </p:sp>
      <p:sp>
        <p:nvSpPr>
          <p:cNvPr id="4" name="Slide Number Placeholder 3"/>
          <p:cNvSpPr>
            <a:spLocks noGrp="1"/>
          </p:cNvSpPr>
          <p:nvPr>
            <p:ph type="sldNum" sz="quarter" idx="5"/>
          </p:nvPr>
        </p:nvSpPr>
        <p:spPr/>
        <p:txBody>
          <a:bodyPr/>
          <a:lstStyle/>
          <a:p>
            <a:fld id="{F1ECB8A7-3D04-284F-AD06-94F2B5597B39}" type="slidenum">
              <a:rPr lang="en-US" smtClean="0"/>
              <a:t>5</a:t>
            </a:fld>
            <a:endParaRPr lang="en-US"/>
          </a:p>
        </p:txBody>
      </p:sp>
    </p:spTree>
    <p:extLst>
      <p:ext uri="{BB962C8B-B14F-4D97-AF65-F5344CB8AC3E}">
        <p14:creationId xmlns:p14="http://schemas.microsoft.com/office/powerpoint/2010/main" val="31048569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ECB8A7-3D04-284F-AD06-94F2B5597B39}" type="slidenum">
              <a:rPr lang="en-US" smtClean="0"/>
              <a:t>6</a:t>
            </a:fld>
            <a:endParaRPr lang="en-US"/>
          </a:p>
        </p:txBody>
      </p:sp>
    </p:spTree>
    <p:extLst>
      <p:ext uri="{BB962C8B-B14F-4D97-AF65-F5344CB8AC3E}">
        <p14:creationId xmlns:p14="http://schemas.microsoft.com/office/powerpoint/2010/main" val="13911191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Notes for Instructor</a:t>
            </a:r>
            <a:r>
              <a:rPr lang="en-US" b="1" i="0" dirty="0"/>
              <a:t>: </a:t>
            </a:r>
            <a:r>
              <a:rPr lang="en-US" i="0" u="sng" dirty="0"/>
              <a:t>Hazard</a:t>
            </a:r>
            <a:r>
              <a:rPr lang="en-US" i="0" u="none" dirty="0"/>
              <a:t>: </a:t>
            </a:r>
            <a:r>
              <a:rPr lang="en-US" i="0" dirty="0"/>
              <a:t>People who, for example, work in mining jobs or more generally those in pollution-heavy or dangerous jobs are more likely to be poor, and thus, they can’t take leave and isolate during an outbreak. Those living in polluted urban areas or near hazardous zones climatically may experience disasters more frequently, and thus, they are less able to cope when a new one comes along. They also tend to have poorer health in general, meaning they are more susceptible to illness and to have poorer outcomes. </a:t>
            </a:r>
            <a:r>
              <a:rPr lang="en-US" i="0" u="sng" dirty="0"/>
              <a:t>Vulnerability</a:t>
            </a:r>
            <a:r>
              <a:rPr lang="en-US" i="0" u="none" dirty="0"/>
              <a:t>: As covered in previous slides, vulnerable individuals include those who have a small social network, those who are experiencing poverty, or those who have poor health. </a:t>
            </a:r>
            <a:r>
              <a:rPr lang="en-US" i="0" u="sng" dirty="0"/>
              <a:t>Exposure</a:t>
            </a:r>
            <a:r>
              <a:rPr lang="en-US" i="0" u="none" dirty="0"/>
              <a:t>: Examples of people who are more exposed are those living or working in close quarters or interacting with many people every day.  </a:t>
            </a:r>
          </a:p>
          <a:p>
            <a:r>
              <a:rPr lang="en-US" b="1" i="0" u="none" dirty="0"/>
              <a:t>NOTE: SESYNC has an extensive resource focused on the three dimensions of risk and how they </a:t>
            </a:r>
            <a:r>
              <a:rPr lang="en-US" b="1" i="1" u="none" dirty="0"/>
              <a:t>together</a:t>
            </a:r>
            <a:r>
              <a:rPr lang="en-US" b="1" i="0" u="none" dirty="0"/>
              <a:t> determine socio-environmental resistance and resilience  </a:t>
            </a:r>
          </a:p>
          <a:p>
            <a:r>
              <a:rPr lang="en-US" i="0" u="none" dirty="0"/>
              <a:t>Explainer -  https://www.sesync.org/resources/sustainability-resilience-and-dimensions-risk-hazard-exposure-vulnerability</a:t>
            </a:r>
          </a:p>
          <a:p>
            <a:r>
              <a:rPr lang="en-US" i="0" u="none" dirty="0"/>
              <a:t>Lesson - https://www.sesync.org/resources/lesson-introduction-resilience-and-sustainability-ecological-social-socio-environmental</a:t>
            </a:r>
          </a:p>
        </p:txBody>
      </p:sp>
      <p:sp>
        <p:nvSpPr>
          <p:cNvPr id="4" name="Slide Number Placeholder 3"/>
          <p:cNvSpPr>
            <a:spLocks noGrp="1"/>
          </p:cNvSpPr>
          <p:nvPr>
            <p:ph type="sldNum" sz="quarter" idx="5"/>
          </p:nvPr>
        </p:nvSpPr>
        <p:spPr/>
        <p:txBody>
          <a:bodyPr/>
          <a:lstStyle/>
          <a:p>
            <a:fld id="{F1ECB8A7-3D04-284F-AD06-94F2B5597B39}" type="slidenum">
              <a:rPr lang="en-US" smtClean="0"/>
              <a:t>7</a:t>
            </a:fld>
            <a:endParaRPr lang="en-US"/>
          </a:p>
        </p:txBody>
      </p:sp>
    </p:spTree>
    <p:extLst>
      <p:ext uri="{BB962C8B-B14F-4D97-AF65-F5344CB8AC3E}">
        <p14:creationId xmlns:p14="http://schemas.microsoft.com/office/powerpoint/2010/main" val="472624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BE505-7CC3-6860-DEF6-A4D2D441B80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68FBC372-2970-1D7E-F857-E8B293310A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B0D65A4-50CF-3993-2244-0F461D6980F5}"/>
              </a:ext>
            </a:extLst>
          </p:cNvPr>
          <p:cNvSpPr>
            <a:spLocks noGrp="1"/>
          </p:cNvSpPr>
          <p:nvPr>
            <p:ph type="dt" sz="half" idx="10"/>
          </p:nvPr>
        </p:nvSpPr>
        <p:spPr/>
        <p:txBody>
          <a:bodyPr/>
          <a:lstStyle/>
          <a:p>
            <a:fld id="{C6F21814-73B6-E247-A125-AAD0C0BD6F74}" type="datetime1">
              <a:rPr lang="en-US" smtClean="0"/>
              <a:t>8/26/26</a:t>
            </a:fld>
            <a:endParaRPr lang="en-US"/>
          </a:p>
        </p:txBody>
      </p:sp>
      <p:sp>
        <p:nvSpPr>
          <p:cNvPr id="5" name="Footer Placeholder 4">
            <a:extLst>
              <a:ext uri="{FF2B5EF4-FFF2-40B4-BE49-F238E27FC236}">
                <a16:creationId xmlns:a16="http://schemas.microsoft.com/office/drawing/2014/main" id="{BDE0471F-A42F-FD90-79AC-D2FC56ED4C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5BF0F6-9680-E312-9D3B-D61DD56BF8AB}"/>
              </a:ext>
            </a:extLst>
          </p:cNvPr>
          <p:cNvSpPr>
            <a:spLocks noGrp="1"/>
          </p:cNvSpPr>
          <p:nvPr>
            <p:ph type="sldNum" sz="quarter" idx="12"/>
          </p:nvPr>
        </p:nvSpPr>
        <p:spPr/>
        <p:txBody>
          <a:bodyPr/>
          <a:lstStyle/>
          <a:p>
            <a:fld id="{856227B3-BD4B-B146-9DD9-5D91D71F00EA}" type="slidenum">
              <a:rPr lang="en-US" smtClean="0"/>
              <a:t>‹#›</a:t>
            </a:fld>
            <a:endParaRPr lang="en-US"/>
          </a:p>
        </p:txBody>
      </p:sp>
    </p:spTree>
    <p:extLst>
      <p:ext uri="{BB962C8B-B14F-4D97-AF65-F5344CB8AC3E}">
        <p14:creationId xmlns:p14="http://schemas.microsoft.com/office/powerpoint/2010/main" val="2395041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311E1-1222-6942-20C7-DB27834CF1E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75499D3-8E38-B604-27F3-9FD4E8A26A4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A810BF-7742-4860-FFF2-4B7B36DBB77B}"/>
              </a:ext>
            </a:extLst>
          </p:cNvPr>
          <p:cNvSpPr>
            <a:spLocks noGrp="1"/>
          </p:cNvSpPr>
          <p:nvPr>
            <p:ph type="dt" sz="half" idx="10"/>
          </p:nvPr>
        </p:nvSpPr>
        <p:spPr/>
        <p:txBody>
          <a:bodyPr/>
          <a:lstStyle/>
          <a:p>
            <a:fld id="{993979F8-54D7-3248-B55A-56DBC039385F}" type="datetime1">
              <a:rPr lang="en-US" smtClean="0"/>
              <a:t>8/26/26</a:t>
            </a:fld>
            <a:endParaRPr lang="en-US"/>
          </a:p>
        </p:txBody>
      </p:sp>
      <p:sp>
        <p:nvSpPr>
          <p:cNvPr id="5" name="Footer Placeholder 4">
            <a:extLst>
              <a:ext uri="{FF2B5EF4-FFF2-40B4-BE49-F238E27FC236}">
                <a16:creationId xmlns:a16="http://schemas.microsoft.com/office/drawing/2014/main" id="{5C9683B3-FEE1-E886-7B4B-61D155F5B1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D9E1AF-6BC2-13F7-A806-1B077EEDF3F5}"/>
              </a:ext>
            </a:extLst>
          </p:cNvPr>
          <p:cNvSpPr>
            <a:spLocks noGrp="1"/>
          </p:cNvSpPr>
          <p:nvPr>
            <p:ph type="sldNum" sz="quarter" idx="12"/>
          </p:nvPr>
        </p:nvSpPr>
        <p:spPr/>
        <p:txBody>
          <a:bodyPr/>
          <a:lstStyle/>
          <a:p>
            <a:fld id="{856227B3-BD4B-B146-9DD9-5D91D71F00EA}" type="slidenum">
              <a:rPr lang="en-US" smtClean="0"/>
              <a:t>‹#›</a:t>
            </a:fld>
            <a:endParaRPr lang="en-US"/>
          </a:p>
        </p:txBody>
      </p:sp>
    </p:spTree>
    <p:extLst>
      <p:ext uri="{BB962C8B-B14F-4D97-AF65-F5344CB8AC3E}">
        <p14:creationId xmlns:p14="http://schemas.microsoft.com/office/powerpoint/2010/main" val="2078409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A1D038B-1D48-A1F6-3210-0DAA323FE14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29D5CF6-4271-6592-B214-14DFAA63DEE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CD4DE9-1CA1-4F14-33C5-A768B0E314BE}"/>
              </a:ext>
            </a:extLst>
          </p:cNvPr>
          <p:cNvSpPr>
            <a:spLocks noGrp="1"/>
          </p:cNvSpPr>
          <p:nvPr>
            <p:ph type="dt" sz="half" idx="10"/>
          </p:nvPr>
        </p:nvSpPr>
        <p:spPr/>
        <p:txBody>
          <a:bodyPr/>
          <a:lstStyle/>
          <a:p>
            <a:fld id="{F37FA7F0-A6EE-BF4C-B90F-9130F523F16F}" type="datetime1">
              <a:rPr lang="en-US" smtClean="0"/>
              <a:t>8/26/26</a:t>
            </a:fld>
            <a:endParaRPr lang="en-US"/>
          </a:p>
        </p:txBody>
      </p:sp>
      <p:sp>
        <p:nvSpPr>
          <p:cNvPr id="5" name="Footer Placeholder 4">
            <a:extLst>
              <a:ext uri="{FF2B5EF4-FFF2-40B4-BE49-F238E27FC236}">
                <a16:creationId xmlns:a16="http://schemas.microsoft.com/office/drawing/2014/main" id="{ED962EF3-8636-20CB-32CA-D0F636F3D8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DC1E35-F84C-3D8D-F869-038837994C7D}"/>
              </a:ext>
            </a:extLst>
          </p:cNvPr>
          <p:cNvSpPr>
            <a:spLocks noGrp="1"/>
          </p:cNvSpPr>
          <p:nvPr>
            <p:ph type="sldNum" sz="quarter" idx="12"/>
          </p:nvPr>
        </p:nvSpPr>
        <p:spPr/>
        <p:txBody>
          <a:bodyPr/>
          <a:lstStyle/>
          <a:p>
            <a:fld id="{856227B3-BD4B-B146-9DD9-5D91D71F00EA}" type="slidenum">
              <a:rPr lang="en-US" smtClean="0"/>
              <a:t>‹#›</a:t>
            </a:fld>
            <a:endParaRPr lang="en-US"/>
          </a:p>
        </p:txBody>
      </p:sp>
    </p:spTree>
    <p:extLst>
      <p:ext uri="{BB962C8B-B14F-4D97-AF65-F5344CB8AC3E}">
        <p14:creationId xmlns:p14="http://schemas.microsoft.com/office/powerpoint/2010/main" val="4240727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FB1F5-D793-CF20-3E1D-CD32532AD91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25A74D5-8EA1-AA84-A68C-0A0D818A8E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63708D7-0661-94EC-D920-1572085A8279}"/>
              </a:ext>
            </a:extLst>
          </p:cNvPr>
          <p:cNvSpPr>
            <a:spLocks noGrp="1"/>
          </p:cNvSpPr>
          <p:nvPr>
            <p:ph type="dt" sz="half" idx="10"/>
          </p:nvPr>
        </p:nvSpPr>
        <p:spPr/>
        <p:txBody>
          <a:bodyPr/>
          <a:lstStyle/>
          <a:p>
            <a:fld id="{32749CE3-5938-A846-9221-39148D6184C7}" type="datetime1">
              <a:rPr lang="en-US" smtClean="0"/>
              <a:t>8/26/26</a:t>
            </a:fld>
            <a:endParaRPr lang="en-US"/>
          </a:p>
        </p:txBody>
      </p:sp>
      <p:sp>
        <p:nvSpPr>
          <p:cNvPr id="5" name="Footer Placeholder 4">
            <a:extLst>
              <a:ext uri="{FF2B5EF4-FFF2-40B4-BE49-F238E27FC236}">
                <a16:creationId xmlns:a16="http://schemas.microsoft.com/office/drawing/2014/main" id="{0AD87CA1-EC4E-6503-348A-898C521CFF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98B036-2728-6609-B995-7371B7BC23E2}"/>
              </a:ext>
            </a:extLst>
          </p:cNvPr>
          <p:cNvSpPr>
            <a:spLocks noGrp="1"/>
          </p:cNvSpPr>
          <p:nvPr>
            <p:ph type="sldNum" sz="quarter" idx="12"/>
          </p:nvPr>
        </p:nvSpPr>
        <p:spPr/>
        <p:txBody>
          <a:bodyPr/>
          <a:lstStyle/>
          <a:p>
            <a:fld id="{856227B3-BD4B-B146-9DD9-5D91D71F00EA}" type="slidenum">
              <a:rPr lang="en-US" smtClean="0"/>
              <a:t>‹#›</a:t>
            </a:fld>
            <a:endParaRPr lang="en-US"/>
          </a:p>
        </p:txBody>
      </p:sp>
    </p:spTree>
    <p:extLst>
      <p:ext uri="{BB962C8B-B14F-4D97-AF65-F5344CB8AC3E}">
        <p14:creationId xmlns:p14="http://schemas.microsoft.com/office/powerpoint/2010/main" val="9448925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F0D07-DAB4-2ACB-4991-BAC9F9C2C2C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8B27871-F450-D289-0FD0-033676773D4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FD40FC0-F908-BC21-3363-384669E60B4F}"/>
              </a:ext>
            </a:extLst>
          </p:cNvPr>
          <p:cNvSpPr>
            <a:spLocks noGrp="1"/>
          </p:cNvSpPr>
          <p:nvPr>
            <p:ph type="dt" sz="half" idx="10"/>
          </p:nvPr>
        </p:nvSpPr>
        <p:spPr/>
        <p:txBody>
          <a:bodyPr/>
          <a:lstStyle/>
          <a:p>
            <a:fld id="{9BA854F6-5640-FE4E-A5A0-2B3702EC4545}" type="datetime1">
              <a:rPr lang="en-US" smtClean="0"/>
              <a:t>8/26/26</a:t>
            </a:fld>
            <a:endParaRPr lang="en-US"/>
          </a:p>
        </p:txBody>
      </p:sp>
      <p:sp>
        <p:nvSpPr>
          <p:cNvPr id="5" name="Footer Placeholder 4">
            <a:extLst>
              <a:ext uri="{FF2B5EF4-FFF2-40B4-BE49-F238E27FC236}">
                <a16:creationId xmlns:a16="http://schemas.microsoft.com/office/drawing/2014/main" id="{13A5EB7A-DA01-63C3-20E1-30EC499BA3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BBB5F2-1751-41A4-DA97-D2383C5E718A}"/>
              </a:ext>
            </a:extLst>
          </p:cNvPr>
          <p:cNvSpPr>
            <a:spLocks noGrp="1"/>
          </p:cNvSpPr>
          <p:nvPr>
            <p:ph type="sldNum" sz="quarter" idx="12"/>
          </p:nvPr>
        </p:nvSpPr>
        <p:spPr/>
        <p:txBody>
          <a:bodyPr/>
          <a:lstStyle/>
          <a:p>
            <a:fld id="{856227B3-BD4B-B146-9DD9-5D91D71F00EA}" type="slidenum">
              <a:rPr lang="en-US" smtClean="0"/>
              <a:t>‹#›</a:t>
            </a:fld>
            <a:endParaRPr lang="en-US"/>
          </a:p>
        </p:txBody>
      </p:sp>
    </p:spTree>
    <p:extLst>
      <p:ext uri="{BB962C8B-B14F-4D97-AF65-F5344CB8AC3E}">
        <p14:creationId xmlns:p14="http://schemas.microsoft.com/office/powerpoint/2010/main" val="14518416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C57C4-096E-0AC2-8F88-F03AEA2FB44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09EF170-3775-1624-4F11-C60C3EB9C6A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AEB76AD-3C14-A3E5-CB22-D2FD02BBC45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07B4A12-4283-B58C-C9D4-DCD7BE163076}"/>
              </a:ext>
            </a:extLst>
          </p:cNvPr>
          <p:cNvSpPr>
            <a:spLocks noGrp="1"/>
          </p:cNvSpPr>
          <p:nvPr>
            <p:ph type="dt" sz="half" idx="10"/>
          </p:nvPr>
        </p:nvSpPr>
        <p:spPr/>
        <p:txBody>
          <a:bodyPr/>
          <a:lstStyle/>
          <a:p>
            <a:fld id="{8DDF021F-57FC-CB41-B070-E237181AF3A0}" type="datetime1">
              <a:rPr lang="en-US" smtClean="0"/>
              <a:t>8/26/26</a:t>
            </a:fld>
            <a:endParaRPr lang="en-US"/>
          </a:p>
        </p:txBody>
      </p:sp>
      <p:sp>
        <p:nvSpPr>
          <p:cNvPr id="6" name="Footer Placeholder 5">
            <a:extLst>
              <a:ext uri="{FF2B5EF4-FFF2-40B4-BE49-F238E27FC236}">
                <a16:creationId xmlns:a16="http://schemas.microsoft.com/office/drawing/2014/main" id="{C8642D3B-0FA6-90E7-9A5F-579082C313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802299C-E0F5-8136-303F-99A82A5FC14C}"/>
              </a:ext>
            </a:extLst>
          </p:cNvPr>
          <p:cNvSpPr>
            <a:spLocks noGrp="1"/>
          </p:cNvSpPr>
          <p:nvPr>
            <p:ph type="sldNum" sz="quarter" idx="12"/>
          </p:nvPr>
        </p:nvSpPr>
        <p:spPr/>
        <p:txBody>
          <a:bodyPr/>
          <a:lstStyle/>
          <a:p>
            <a:fld id="{856227B3-BD4B-B146-9DD9-5D91D71F00EA}" type="slidenum">
              <a:rPr lang="en-US" smtClean="0"/>
              <a:t>‹#›</a:t>
            </a:fld>
            <a:endParaRPr lang="en-US"/>
          </a:p>
        </p:txBody>
      </p:sp>
    </p:spTree>
    <p:extLst>
      <p:ext uri="{BB962C8B-B14F-4D97-AF65-F5344CB8AC3E}">
        <p14:creationId xmlns:p14="http://schemas.microsoft.com/office/powerpoint/2010/main" val="1874929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4AEB9-0BBB-C2C4-14A1-74497A05C3B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70DD4D1-B7EF-6EA9-9C22-0C6F7513723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B082041-0EBD-A7B8-1959-669601009E5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898B0E3-8323-B84B-1D31-6C1D0853AF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8E90006-8313-0A2B-150F-4C156D9667B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D10A33A-9D97-FF11-4F5D-F501C5998019}"/>
              </a:ext>
            </a:extLst>
          </p:cNvPr>
          <p:cNvSpPr>
            <a:spLocks noGrp="1"/>
          </p:cNvSpPr>
          <p:nvPr>
            <p:ph type="dt" sz="half" idx="10"/>
          </p:nvPr>
        </p:nvSpPr>
        <p:spPr/>
        <p:txBody>
          <a:bodyPr/>
          <a:lstStyle/>
          <a:p>
            <a:fld id="{CF8E0EDB-E9C6-C64F-9FA8-C75EFCBFA1DA}" type="datetime1">
              <a:rPr lang="en-US" smtClean="0"/>
              <a:t>8/26/26</a:t>
            </a:fld>
            <a:endParaRPr lang="en-US"/>
          </a:p>
        </p:txBody>
      </p:sp>
      <p:sp>
        <p:nvSpPr>
          <p:cNvPr id="8" name="Footer Placeholder 7">
            <a:extLst>
              <a:ext uri="{FF2B5EF4-FFF2-40B4-BE49-F238E27FC236}">
                <a16:creationId xmlns:a16="http://schemas.microsoft.com/office/drawing/2014/main" id="{A40D3499-E618-6482-52FF-8B092364609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B070E96-B6FE-19FD-4C27-79219E199542}"/>
              </a:ext>
            </a:extLst>
          </p:cNvPr>
          <p:cNvSpPr>
            <a:spLocks noGrp="1"/>
          </p:cNvSpPr>
          <p:nvPr>
            <p:ph type="sldNum" sz="quarter" idx="12"/>
          </p:nvPr>
        </p:nvSpPr>
        <p:spPr/>
        <p:txBody>
          <a:bodyPr/>
          <a:lstStyle/>
          <a:p>
            <a:fld id="{856227B3-BD4B-B146-9DD9-5D91D71F00EA}" type="slidenum">
              <a:rPr lang="en-US" smtClean="0"/>
              <a:t>‹#›</a:t>
            </a:fld>
            <a:endParaRPr lang="en-US"/>
          </a:p>
        </p:txBody>
      </p:sp>
    </p:spTree>
    <p:extLst>
      <p:ext uri="{BB962C8B-B14F-4D97-AF65-F5344CB8AC3E}">
        <p14:creationId xmlns:p14="http://schemas.microsoft.com/office/powerpoint/2010/main" val="8896236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EF522-9F8B-A762-3638-D73B09212AB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9801B24-09F8-AD6D-31C2-84C1BE6B962D}"/>
              </a:ext>
            </a:extLst>
          </p:cNvPr>
          <p:cNvSpPr>
            <a:spLocks noGrp="1"/>
          </p:cNvSpPr>
          <p:nvPr>
            <p:ph type="dt" sz="half" idx="10"/>
          </p:nvPr>
        </p:nvSpPr>
        <p:spPr/>
        <p:txBody>
          <a:bodyPr/>
          <a:lstStyle/>
          <a:p>
            <a:fld id="{0CD52D58-8A9D-6343-9552-AFE7C0FA253B}" type="datetime1">
              <a:rPr lang="en-US" smtClean="0"/>
              <a:t>8/26/26</a:t>
            </a:fld>
            <a:endParaRPr lang="en-US"/>
          </a:p>
        </p:txBody>
      </p:sp>
      <p:sp>
        <p:nvSpPr>
          <p:cNvPr id="4" name="Footer Placeholder 3">
            <a:extLst>
              <a:ext uri="{FF2B5EF4-FFF2-40B4-BE49-F238E27FC236}">
                <a16:creationId xmlns:a16="http://schemas.microsoft.com/office/drawing/2014/main" id="{8661ACE7-82EB-D869-1369-5DE7292C8AF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28BE9D3-05ED-1A8D-7534-0AC2F3FEE889}"/>
              </a:ext>
            </a:extLst>
          </p:cNvPr>
          <p:cNvSpPr>
            <a:spLocks noGrp="1"/>
          </p:cNvSpPr>
          <p:nvPr>
            <p:ph type="sldNum" sz="quarter" idx="12"/>
          </p:nvPr>
        </p:nvSpPr>
        <p:spPr/>
        <p:txBody>
          <a:bodyPr/>
          <a:lstStyle/>
          <a:p>
            <a:fld id="{856227B3-BD4B-B146-9DD9-5D91D71F00EA}" type="slidenum">
              <a:rPr lang="en-US" smtClean="0"/>
              <a:t>‹#›</a:t>
            </a:fld>
            <a:endParaRPr lang="en-US"/>
          </a:p>
        </p:txBody>
      </p:sp>
    </p:spTree>
    <p:extLst>
      <p:ext uri="{BB962C8B-B14F-4D97-AF65-F5344CB8AC3E}">
        <p14:creationId xmlns:p14="http://schemas.microsoft.com/office/powerpoint/2010/main" val="10211913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E9FA50-6BBA-5A73-164F-F7C2DF181339}"/>
              </a:ext>
            </a:extLst>
          </p:cNvPr>
          <p:cNvSpPr>
            <a:spLocks noGrp="1"/>
          </p:cNvSpPr>
          <p:nvPr>
            <p:ph type="dt" sz="half" idx="10"/>
          </p:nvPr>
        </p:nvSpPr>
        <p:spPr/>
        <p:txBody>
          <a:bodyPr/>
          <a:lstStyle/>
          <a:p>
            <a:fld id="{D8C6B899-C999-6D45-B0CA-642239F1843B}" type="datetime1">
              <a:rPr lang="en-US" smtClean="0"/>
              <a:t>8/26/26</a:t>
            </a:fld>
            <a:endParaRPr lang="en-US"/>
          </a:p>
        </p:txBody>
      </p:sp>
      <p:sp>
        <p:nvSpPr>
          <p:cNvPr id="3" name="Footer Placeholder 2">
            <a:extLst>
              <a:ext uri="{FF2B5EF4-FFF2-40B4-BE49-F238E27FC236}">
                <a16:creationId xmlns:a16="http://schemas.microsoft.com/office/drawing/2014/main" id="{2A219ACF-55DB-23D9-8657-74E9F7C2230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311CA59-F36B-06B9-D290-0DBEC7BEF565}"/>
              </a:ext>
            </a:extLst>
          </p:cNvPr>
          <p:cNvSpPr>
            <a:spLocks noGrp="1"/>
          </p:cNvSpPr>
          <p:nvPr>
            <p:ph type="sldNum" sz="quarter" idx="12"/>
          </p:nvPr>
        </p:nvSpPr>
        <p:spPr/>
        <p:txBody>
          <a:bodyPr/>
          <a:lstStyle/>
          <a:p>
            <a:fld id="{856227B3-BD4B-B146-9DD9-5D91D71F00EA}" type="slidenum">
              <a:rPr lang="en-US" smtClean="0"/>
              <a:t>‹#›</a:t>
            </a:fld>
            <a:endParaRPr lang="en-US"/>
          </a:p>
        </p:txBody>
      </p:sp>
    </p:spTree>
    <p:extLst>
      <p:ext uri="{BB962C8B-B14F-4D97-AF65-F5344CB8AC3E}">
        <p14:creationId xmlns:p14="http://schemas.microsoft.com/office/powerpoint/2010/main" val="41502179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B06B3-EC05-77D0-0BB7-A4909A9A29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0DC816C-BFD5-A785-7B36-276BC46ABF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50DA37B-505B-C2FD-5CDB-C7D8D4085F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51A421A-28A3-9A17-4A61-7A2A9214C601}"/>
              </a:ext>
            </a:extLst>
          </p:cNvPr>
          <p:cNvSpPr>
            <a:spLocks noGrp="1"/>
          </p:cNvSpPr>
          <p:nvPr>
            <p:ph type="dt" sz="half" idx="10"/>
          </p:nvPr>
        </p:nvSpPr>
        <p:spPr/>
        <p:txBody>
          <a:bodyPr/>
          <a:lstStyle/>
          <a:p>
            <a:fld id="{C279F4C6-A235-114B-8A8B-750AB4DB3249}" type="datetime1">
              <a:rPr lang="en-US" smtClean="0"/>
              <a:t>8/26/26</a:t>
            </a:fld>
            <a:endParaRPr lang="en-US"/>
          </a:p>
        </p:txBody>
      </p:sp>
      <p:sp>
        <p:nvSpPr>
          <p:cNvPr id="6" name="Footer Placeholder 5">
            <a:extLst>
              <a:ext uri="{FF2B5EF4-FFF2-40B4-BE49-F238E27FC236}">
                <a16:creationId xmlns:a16="http://schemas.microsoft.com/office/drawing/2014/main" id="{761F576C-0BCD-B3D7-CF34-5ECAF6A07A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2A44FFF-1157-293C-A830-A1C55A707DA4}"/>
              </a:ext>
            </a:extLst>
          </p:cNvPr>
          <p:cNvSpPr>
            <a:spLocks noGrp="1"/>
          </p:cNvSpPr>
          <p:nvPr>
            <p:ph type="sldNum" sz="quarter" idx="12"/>
          </p:nvPr>
        </p:nvSpPr>
        <p:spPr/>
        <p:txBody>
          <a:bodyPr/>
          <a:lstStyle/>
          <a:p>
            <a:fld id="{856227B3-BD4B-B146-9DD9-5D91D71F00EA}" type="slidenum">
              <a:rPr lang="en-US" smtClean="0"/>
              <a:t>‹#›</a:t>
            </a:fld>
            <a:endParaRPr lang="en-US"/>
          </a:p>
        </p:txBody>
      </p:sp>
    </p:spTree>
    <p:extLst>
      <p:ext uri="{BB962C8B-B14F-4D97-AF65-F5344CB8AC3E}">
        <p14:creationId xmlns:p14="http://schemas.microsoft.com/office/powerpoint/2010/main" val="26165150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14FDB-ECE7-CADF-CC03-2779085C9C6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EA8F69A-EC6F-7AE7-20BE-0EFC328AC08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CCF0A42-D5EF-D3A5-95CA-B9B19F97D6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E8DFCD-A879-2667-EF62-94FE3D6B98C9}"/>
              </a:ext>
            </a:extLst>
          </p:cNvPr>
          <p:cNvSpPr>
            <a:spLocks noGrp="1"/>
          </p:cNvSpPr>
          <p:nvPr>
            <p:ph type="dt" sz="half" idx="10"/>
          </p:nvPr>
        </p:nvSpPr>
        <p:spPr/>
        <p:txBody>
          <a:bodyPr/>
          <a:lstStyle/>
          <a:p>
            <a:fld id="{D462133F-8DE8-7241-86CD-FC661D3A3D72}" type="datetime1">
              <a:rPr lang="en-US" smtClean="0"/>
              <a:t>8/26/26</a:t>
            </a:fld>
            <a:endParaRPr lang="en-US"/>
          </a:p>
        </p:txBody>
      </p:sp>
      <p:sp>
        <p:nvSpPr>
          <p:cNvPr id="6" name="Footer Placeholder 5">
            <a:extLst>
              <a:ext uri="{FF2B5EF4-FFF2-40B4-BE49-F238E27FC236}">
                <a16:creationId xmlns:a16="http://schemas.microsoft.com/office/drawing/2014/main" id="{2F12AA17-CCEE-4923-1ED0-47F718B184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815644-73F1-A0D9-2C0A-AEE64D9BAEB9}"/>
              </a:ext>
            </a:extLst>
          </p:cNvPr>
          <p:cNvSpPr>
            <a:spLocks noGrp="1"/>
          </p:cNvSpPr>
          <p:nvPr>
            <p:ph type="sldNum" sz="quarter" idx="12"/>
          </p:nvPr>
        </p:nvSpPr>
        <p:spPr/>
        <p:txBody>
          <a:bodyPr/>
          <a:lstStyle/>
          <a:p>
            <a:fld id="{856227B3-BD4B-B146-9DD9-5D91D71F00EA}" type="slidenum">
              <a:rPr lang="en-US" smtClean="0"/>
              <a:t>‹#›</a:t>
            </a:fld>
            <a:endParaRPr lang="en-US"/>
          </a:p>
        </p:txBody>
      </p:sp>
    </p:spTree>
    <p:extLst>
      <p:ext uri="{BB962C8B-B14F-4D97-AF65-F5344CB8AC3E}">
        <p14:creationId xmlns:p14="http://schemas.microsoft.com/office/powerpoint/2010/main" val="8382017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741C8AE-5668-EEB0-62F5-1240A10CE5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8514F34-7FB9-984C-C44C-1BFCD2C852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FAB6A6-A9F2-B34E-A5BC-BB1A5F3888C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244D9B-9F95-3A4A-B1F9-9E6F88F09312}" type="datetime1">
              <a:rPr lang="en-US" smtClean="0"/>
              <a:t>8/26/26</a:t>
            </a:fld>
            <a:endParaRPr lang="en-US"/>
          </a:p>
        </p:txBody>
      </p:sp>
      <p:sp>
        <p:nvSpPr>
          <p:cNvPr id="5" name="Footer Placeholder 4">
            <a:extLst>
              <a:ext uri="{FF2B5EF4-FFF2-40B4-BE49-F238E27FC236}">
                <a16:creationId xmlns:a16="http://schemas.microsoft.com/office/drawing/2014/main" id="{E50EA822-3B54-FA95-612F-10D035B505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E3556C3-201C-5B46-6E24-9E769E76741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6227B3-BD4B-B146-9DD9-5D91D71F00EA}" type="slidenum">
              <a:rPr lang="en-US" smtClean="0"/>
              <a:t>‹#›</a:t>
            </a:fld>
            <a:endParaRPr lang="en-US"/>
          </a:p>
        </p:txBody>
      </p:sp>
    </p:spTree>
    <p:extLst>
      <p:ext uri="{BB962C8B-B14F-4D97-AF65-F5344CB8AC3E}">
        <p14:creationId xmlns:p14="http://schemas.microsoft.com/office/powerpoint/2010/main" val="13057334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hyperlink" Target="https://doi.org/10.1007/s40011-023-01445-8"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doi.org/10.1038/s41467-017-00923-8" TargetMode="External"/><Relationship Id="rId7"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jpg"/><Relationship Id="rId4" Type="http://schemas.openxmlformats.org/officeDocument/2006/relationships/hyperlink" Target="https://doi.org/10.1111/mama.12201"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hyperlink" Target="https://doi.org/10.1038/s41467-017-00923-8" TargetMode="External"/><Relationship Id="rId7"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1.jpg"/><Relationship Id="rId5" Type="http://schemas.openxmlformats.org/officeDocument/2006/relationships/image" Target="../media/image10.png"/><Relationship Id="rId4" Type="http://schemas.openxmlformats.org/officeDocument/2006/relationships/hyperlink" Target="https://doi.org/10.1111/mama.12201"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hyperlink" Target="https://doi.org/10.1007/s40121-022-00647-3"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jpg"/><Relationship Id="rId4" Type="http://schemas.openxmlformats.org/officeDocument/2006/relationships/hyperlink" Target="https://doi.org/10.1007/s40121-022-00647-3"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21.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0.jpg"/><Relationship Id="rId5" Type="http://schemas.openxmlformats.org/officeDocument/2006/relationships/image" Target="../media/image19.jpeg"/><Relationship Id="rId4"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E9B930FD-8671-4C4C-ADCF-73AC1D0CD41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9676747" y="0"/>
            <a:ext cx="2514948" cy="2174333"/>
            <a:chOff x="-305" y="-4155"/>
            <a:chExt cx="2514948" cy="2174333"/>
          </a:xfrm>
        </p:grpSpPr>
        <p:sp>
          <p:nvSpPr>
            <p:cNvPr id="34" name="Freeform: Shape 33">
              <a:extLst>
                <a:ext uri="{FF2B5EF4-FFF2-40B4-BE49-F238E27FC236}">
                  <a16:creationId xmlns:a16="http://schemas.microsoft.com/office/drawing/2014/main" id="{C35B12C1-569C-4E37-AA33-7EF215F201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F23E2660-7810-46F6-8752-187127C830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35">
              <a:extLst>
                <a:ext uri="{FF2B5EF4-FFF2-40B4-BE49-F238E27FC236}">
                  <a16:creationId xmlns:a16="http://schemas.microsoft.com/office/drawing/2014/main" id="{C991DC45-0378-45B3-B325-FB8F98545E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37" name="Freeform: Shape 36">
              <a:extLst>
                <a:ext uri="{FF2B5EF4-FFF2-40B4-BE49-F238E27FC236}">
                  <a16:creationId xmlns:a16="http://schemas.microsoft.com/office/drawing/2014/main" id="{E228F5BA-5150-4554-B7EA-93F371F3B1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9" name="Group 38">
            <a:extLst>
              <a:ext uri="{FF2B5EF4-FFF2-40B4-BE49-F238E27FC236}">
                <a16:creationId xmlns:a16="http://schemas.microsoft.com/office/drawing/2014/main" id="{383C2651-AE0C-4AE4-8725-E2F9414FE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305" y="4322879"/>
            <a:ext cx="3378428" cy="2535121"/>
            <a:chOff x="-305" y="-1"/>
            <a:chExt cx="3832880" cy="2876136"/>
          </a:xfrm>
        </p:grpSpPr>
        <p:sp>
          <p:nvSpPr>
            <p:cNvPr id="40" name="Freeform: Shape 39">
              <a:extLst>
                <a:ext uri="{FF2B5EF4-FFF2-40B4-BE49-F238E27FC236}">
                  <a16:creationId xmlns:a16="http://schemas.microsoft.com/office/drawing/2014/main" id="{CCE13265-B5D2-47B4-A199-E05F390D5B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Shape 40">
              <a:extLst>
                <a:ext uri="{FF2B5EF4-FFF2-40B4-BE49-F238E27FC236}">
                  <a16:creationId xmlns:a16="http://schemas.microsoft.com/office/drawing/2014/main" id="{693EBD03-D832-462C-9304-7273698ED4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Freeform: Shape 41">
              <a:extLst>
                <a:ext uri="{FF2B5EF4-FFF2-40B4-BE49-F238E27FC236}">
                  <a16:creationId xmlns:a16="http://schemas.microsoft.com/office/drawing/2014/main" id="{0D53D3E2-805E-40D2-964F-352BF6D476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Freeform: Shape 42">
              <a:extLst>
                <a:ext uri="{FF2B5EF4-FFF2-40B4-BE49-F238E27FC236}">
                  <a16:creationId xmlns:a16="http://schemas.microsoft.com/office/drawing/2014/main" id="{B7A9A916-A926-43E6-800F-432ABC3F24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Picture 5" descr="The SESYNC logo - the letters SESYNC under a green arch">
            <a:extLst>
              <a:ext uri="{FF2B5EF4-FFF2-40B4-BE49-F238E27FC236}">
                <a16:creationId xmlns:a16="http://schemas.microsoft.com/office/drawing/2014/main" id="{470BBD81-3415-7782-7CD9-25AC3A35CA70}"/>
              </a:ext>
            </a:extLst>
          </p:cNvPr>
          <p:cNvPicPr>
            <a:picLocks noChangeAspect="1"/>
          </p:cNvPicPr>
          <p:nvPr/>
        </p:nvPicPr>
        <p:blipFill>
          <a:blip r:embed="rId2"/>
          <a:stretch>
            <a:fillRect/>
          </a:stretch>
        </p:blipFill>
        <p:spPr>
          <a:xfrm>
            <a:off x="495514" y="307204"/>
            <a:ext cx="3428571" cy="1257143"/>
          </a:xfrm>
          <a:prstGeom prst="rect">
            <a:avLst/>
          </a:prstGeom>
        </p:spPr>
      </p:pic>
      <p:sp>
        <p:nvSpPr>
          <p:cNvPr id="2" name="Title 1">
            <a:extLst>
              <a:ext uri="{FF2B5EF4-FFF2-40B4-BE49-F238E27FC236}">
                <a16:creationId xmlns:a16="http://schemas.microsoft.com/office/drawing/2014/main" id="{EE51EE67-DF32-3A01-7F6E-D3371B19FF5E}"/>
              </a:ext>
            </a:extLst>
          </p:cNvPr>
          <p:cNvSpPr>
            <a:spLocks noGrp="1"/>
          </p:cNvSpPr>
          <p:nvPr>
            <p:ph type="ctrTitle"/>
          </p:nvPr>
        </p:nvSpPr>
        <p:spPr>
          <a:xfrm>
            <a:off x="1039536" y="2916180"/>
            <a:ext cx="10640754" cy="775845"/>
          </a:xfrm>
        </p:spPr>
        <p:txBody>
          <a:bodyPr anchor="b">
            <a:noAutofit/>
          </a:bodyPr>
          <a:lstStyle/>
          <a:p>
            <a:r>
              <a:rPr lang="en-US" sz="4000" b="1" dirty="0">
                <a:effectLst/>
                <a:latin typeface="Calibri" panose="020F0502020204030204" pitchFamily="34" charset="0"/>
                <a:ea typeface="Calibri" panose="020F0502020204030204" pitchFamily="34" charset="0"/>
              </a:rPr>
              <a:t>Understanding Disease and Illness as a </a:t>
            </a:r>
            <a:br>
              <a:rPr lang="en-US" sz="4000" b="1" dirty="0">
                <a:effectLst/>
                <a:latin typeface="Calibri" panose="020F0502020204030204" pitchFamily="34" charset="0"/>
                <a:ea typeface="Calibri" panose="020F0502020204030204" pitchFamily="34" charset="0"/>
              </a:rPr>
            </a:br>
            <a:r>
              <a:rPr lang="en-US" sz="4000" b="1" dirty="0">
                <a:effectLst/>
                <a:latin typeface="Calibri" panose="020F0502020204030204" pitchFamily="34" charset="0"/>
                <a:ea typeface="Calibri" panose="020F0502020204030204" pitchFamily="34" charset="0"/>
              </a:rPr>
              <a:t>Socio-Environmental Problem </a:t>
            </a:r>
            <a:br>
              <a:rPr lang="en-US" sz="4000" dirty="0">
                <a:effectLst/>
                <a:latin typeface="Calibri" panose="020F0502020204030204" pitchFamily="34" charset="0"/>
                <a:ea typeface="Calibri" panose="020F0502020204030204" pitchFamily="34" charset="0"/>
              </a:rPr>
            </a:br>
            <a:endParaRPr lang="en-US" sz="4000" dirty="0"/>
          </a:p>
        </p:txBody>
      </p:sp>
      <p:pic>
        <p:nvPicPr>
          <p:cNvPr id="8" name="Picture 7" descr="A painting of a group of people who appear sick">
            <a:extLst>
              <a:ext uri="{FF2B5EF4-FFF2-40B4-BE49-F238E27FC236}">
                <a16:creationId xmlns:a16="http://schemas.microsoft.com/office/drawing/2014/main" id="{72514758-1900-8C14-4C77-D29DA6C830F8}"/>
              </a:ext>
            </a:extLst>
          </p:cNvPr>
          <p:cNvPicPr>
            <a:picLocks noChangeAspect="1"/>
          </p:cNvPicPr>
          <p:nvPr/>
        </p:nvPicPr>
        <p:blipFill>
          <a:blip r:embed="rId3"/>
          <a:stretch>
            <a:fillRect/>
          </a:stretch>
        </p:blipFill>
        <p:spPr>
          <a:xfrm>
            <a:off x="3153296" y="3111605"/>
            <a:ext cx="6270621" cy="3561470"/>
          </a:xfrm>
          <a:prstGeom prst="rect">
            <a:avLst/>
          </a:prstGeom>
        </p:spPr>
      </p:pic>
    </p:spTree>
    <p:extLst>
      <p:ext uri="{BB962C8B-B14F-4D97-AF65-F5344CB8AC3E}">
        <p14:creationId xmlns:p14="http://schemas.microsoft.com/office/powerpoint/2010/main" val="32863061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3C1371D-E533-F0ED-F101-BE921EB471AF}"/>
              </a:ext>
            </a:extLst>
          </p:cNvPr>
          <p:cNvSpPr>
            <a:spLocks noGrp="1"/>
          </p:cNvSpPr>
          <p:nvPr>
            <p:ph type="title" idx="4294967295"/>
          </p:nvPr>
        </p:nvSpPr>
        <p:spPr>
          <a:xfrm>
            <a:off x="9339815" y="6410011"/>
            <a:ext cx="2743200" cy="365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227B3-BD4B-B146-9DD9-5D91D71F00EA}" type="slidenum">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pic>
        <p:nvPicPr>
          <p:cNvPr id="9" name="Picture 8" descr="USA map of number of Hantavirus cases by state to show that disease is most prevalent in agricultural states with rodent pests.">
            <a:extLst>
              <a:ext uri="{FF2B5EF4-FFF2-40B4-BE49-F238E27FC236}">
                <a16:creationId xmlns:a16="http://schemas.microsoft.com/office/drawing/2014/main" id="{52E573BE-0DAD-060C-BF30-EEB149BB0516}"/>
              </a:ext>
            </a:extLst>
          </p:cNvPr>
          <p:cNvPicPr>
            <a:picLocks noChangeAspect="1"/>
          </p:cNvPicPr>
          <p:nvPr/>
        </p:nvPicPr>
        <p:blipFill>
          <a:blip r:embed="rId2"/>
          <a:srcRect t="19380" b="9612"/>
          <a:stretch>
            <a:fillRect/>
          </a:stretch>
        </p:blipFill>
        <p:spPr>
          <a:xfrm>
            <a:off x="440365" y="749631"/>
            <a:ext cx="10271051" cy="5185039"/>
          </a:xfrm>
          <a:prstGeom prst="rect">
            <a:avLst/>
          </a:prstGeom>
        </p:spPr>
      </p:pic>
      <p:pic>
        <p:nvPicPr>
          <p:cNvPr id="6" name="Picture 5" descr="Title of the figure next to the CDC logo. Title reads: Map of US Cumulative Cases of Hantavirus by State through 2021">
            <a:extLst>
              <a:ext uri="{FF2B5EF4-FFF2-40B4-BE49-F238E27FC236}">
                <a16:creationId xmlns:a16="http://schemas.microsoft.com/office/drawing/2014/main" id="{F19B4C27-1188-090F-26F5-B64973682F86}"/>
              </a:ext>
            </a:extLst>
          </p:cNvPr>
          <p:cNvPicPr>
            <a:picLocks noChangeAspect="1"/>
          </p:cNvPicPr>
          <p:nvPr/>
        </p:nvPicPr>
        <p:blipFill>
          <a:blip r:embed="rId3"/>
          <a:srcRect t="12452" b="22290"/>
          <a:stretch>
            <a:fillRect/>
          </a:stretch>
        </p:blipFill>
        <p:spPr>
          <a:xfrm>
            <a:off x="0" y="0"/>
            <a:ext cx="12207796" cy="602545"/>
          </a:xfrm>
          <a:prstGeom prst="rect">
            <a:avLst/>
          </a:prstGeom>
        </p:spPr>
      </p:pic>
      <p:sp>
        <p:nvSpPr>
          <p:cNvPr id="3" name="TextBox 2">
            <a:extLst>
              <a:ext uri="{FF2B5EF4-FFF2-40B4-BE49-F238E27FC236}">
                <a16:creationId xmlns:a16="http://schemas.microsoft.com/office/drawing/2014/main" id="{8BD8081E-10F7-7712-18E6-1694D37D6F61}"/>
              </a:ext>
            </a:extLst>
          </p:cNvPr>
          <p:cNvSpPr txBox="1"/>
          <p:nvPr/>
        </p:nvSpPr>
        <p:spPr>
          <a:xfrm>
            <a:off x="440364" y="5819695"/>
            <a:ext cx="11410260" cy="923330"/>
          </a:xfrm>
          <a:prstGeom prst="rect">
            <a:avLst/>
          </a:prstGeom>
          <a:noFill/>
        </p:spPr>
        <p:txBody>
          <a:bodyPr wrap="square" rtlCol="0">
            <a:spAutoFit/>
          </a:bodyPr>
          <a:lstStyle/>
          <a:p>
            <a:pPr algn="ctr"/>
            <a:r>
              <a:rPr lang="en-US" dirty="0"/>
              <a:t>All cases were confirmed between 1993–2021 and met the NNDSS case definition applicable at the time of reporting. Included in the sum total are 31 historical cases that occurred prior to 1993m but were confirmed retrospectively. Five cases had presumed exposure outside the United States. </a:t>
            </a:r>
          </a:p>
        </p:txBody>
      </p:sp>
    </p:spTree>
    <p:extLst>
      <p:ext uri="{BB962C8B-B14F-4D97-AF65-F5344CB8AC3E}">
        <p14:creationId xmlns:p14="http://schemas.microsoft.com/office/powerpoint/2010/main" val="39252685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F9802FA-5A66-5D0B-1CC8-6FD56454AF2F}"/>
              </a:ext>
            </a:extLst>
          </p:cNvPr>
          <p:cNvSpPr>
            <a:spLocks noGrp="1"/>
          </p:cNvSpPr>
          <p:nvPr>
            <p:ph type="sldNum" sz="quarter" idx="12"/>
          </p:nvPr>
        </p:nvSpPr>
        <p:spPr/>
        <p:txBody>
          <a:bodyPr/>
          <a:lstStyle/>
          <a:p>
            <a:fld id="{856227B3-BD4B-B146-9DD9-5D91D71F00EA}" type="slidenum">
              <a:rPr lang="en-US" smtClean="0"/>
              <a:t>2</a:t>
            </a:fld>
            <a:endParaRPr lang="en-US" dirty="0"/>
          </a:p>
        </p:txBody>
      </p:sp>
      <p:sp>
        <p:nvSpPr>
          <p:cNvPr id="2" name="Title 1">
            <a:extLst>
              <a:ext uri="{FF2B5EF4-FFF2-40B4-BE49-F238E27FC236}">
                <a16:creationId xmlns:a16="http://schemas.microsoft.com/office/drawing/2014/main" id="{879F7C3C-3538-F0BF-3C98-F1479D30F5E4}"/>
              </a:ext>
            </a:extLst>
          </p:cNvPr>
          <p:cNvSpPr>
            <a:spLocks noGrp="1"/>
          </p:cNvSpPr>
          <p:nvPr>
            <p:ph type="title"/>
          </p:nvPr>
        </p:nvSpPr>
        <p:spPr>
          <a:xfrm>
            <a:off x="3002335" y="511638"/>
            <a:ext cx="7857688" cy="1281113"/>
          </a:xfrm>
        </p:spPr>
        <p:txBody>
          <a:bodyPr>
            <a:normAutofit fontScale="90000"/>
          </a:bodyPr>
          <a:lstStyle/>
          <a:p>
            <a:pPr algn="ctr"/>
            <a:r>
              <a:rPr lang="en-US" sz="3600" b="1" dirty="0">
                <a:effectLst/>
                <a:latin typeface="Calibri" panose="020F0502020204030204" pitchFamily="34" charset="0"/>
                <a:ea typeface="Calibri" panose="020F0502020204030204" pitchFamily="34" charset="0"/>
              </a:rPr>
              <a:t>Strong Linkages </a:t>
            </a:r>
            <a:r>
              <a:rPr lang="en-US" sz="3600" b="1" dirty="0">
                <a:latin typeface="Calibri" panose="020F0502020204030204" pitchFamily="34" charset="0"/>
                <a:ea typeface="Calibri" panose="020F0502020204030204" pitchFamily="34" charset="0"/>
              </a:rPr>
              <a:t>Between Human Health, Social Dynamics, &amp; the Environment</a:t>
            </a:r>
            <a:endParaRPr lang="en-US" sz="3600" b="1" dirty="0"/>
          </a:p>
        </p:txBody>
      </p:sp>
      <p:sp>
        <p:nvSpPr>
          <p:cNvPr id="3" name="TextBox 2">
            <a:extLst>
              <a:ext uri="{FF2B5EF4-FFF2-40B4-BE49-F238E27FC236}">
                <a16:creationId xmlns:a16="http://schemas.microsoft.com/office/drawing/2014/main" id="{445D5B6E-60D1-F944-C4D2-7D1C6482F94A}"/>
              </a:ext>
            </a:extLst>
          </p:cNvPr>
          <p:cNvSpPr txBox="1"/>
          <p:nvPr/>
        </p:nvSpPr>
        <p:spPr>
          <a:xfrm>
            <a:off x="3297592" y="1552601"/>
            <a:ext cx="7089992" cy="369332"/>
          </a:xfrm>
          <a:prstGeom prst="rect">
            <a:avLst/>
          </a:prstGeom>
          <a:noFill/>
        </p:spPr>
        <p:txBody>
          <a:bodyPr wrap="square" rtlCol="0">
            <a:spAutoFit/>
          </a:bodyPr>
          <a:lstStyle/>
          <a:p>
            <a:pPr algn="ctr"/>
            <a:r>
              <a:rPr lang="en-US" dirty="0"/>
              <a:t>Ray &amp; </a:t>
            </a:r>
            <a:r>
              <a:rPr lang="en-US" i="0" u="none" strike="noStrike" baseline="0" dirty="0"/>
              <a:t>Bhattacharya 2023: </a:t>
            </a:r>
            <a:r>
              <a:rPr lang="en-US" dirty="0">
                <a:effectLst/>
                <a:hlinkClick r:id="rId4"/>
              </a:rPr>
              <a:t>https://doi.org/10.1007/s40011-023-01445-8</a:t>
            </a:r>
            <a:endParaRPr lang="en-US" dirty="0"/>
          </a:p>
        </p:txBody>
      </p:sp>
      <p:sp>
        <p:nvSpPr>
          <p:cNvPr id="23" name="Rectangle 22">
            <a:extLst>
              <a:ext uri="{FF2B5EF4-FFF2-40B4-BE49-F238E27FC236}">
                <a16:creationId xmlns:a16="http://schemas.microsoft.com/office/drawing/2014/main" id="{BA9FE646-AC3D-6A98-CE89-29B3262E5AE6}"/>
              </a:ext>
            </a:extLst>
          </p:cNvPr>
          <p:cNvSpPr/>
          <p:nvPr/>
        </p:nvSpPr>
        <p:spPr>
          <a:xfrm>
            <a:off x="298656" y="2339056"/>
            <a:ext cx="4117079" cy="520273"/>
          </a:xfrm>
          <a:prstGeom prst="rect">
            <a:avLst/>
          </a:prstGeom>
          <a:solidFill>
            <a:srgbClr val="FFFF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0070C0"/>
                </a:solidFill>
              </a:rPr>
              <a:t>Recent Example: COVID-19</a:t>
            </a:r>
            <a:endParaRPr lang="en-US" sz="2800" dirty="0"/>
          </a:p>
        </p:txBody>
      </p:sp>
      <p:sp>
        <p:nvSpPr>
          <p:cNvPr id="17" name="TextBox 16">
            <a:extLst>
              <a:ext uri="{FF2B5EF4-FFF2-40B4-BE49-F238E27FC236}">
                <a16:creationId xmlns:a16="http://schemas.microsoft.com/office/drawing/2014/main" id="{BD53440C-999D-E7AA-F645-9AADF106FA4F}"/>
              </a:ext>
            </a:extLst>
          </p:cNvPr>
          <p:cNvSpPr txBox="1"/>
          <p:nvPr/>
        </p:nvSpPr>
        <p:spPr>
          <a:xfrm>
            <a:off x="350038" y="2935823"/>
            <a:ext cx="4014316" cy="3785652"/>
          </a:xfrm>
          <a:prstGeom prst="rect">
            <a:avLst/>
          </a:prstGeom>
          <a:noFill/>
        </p:spPr>
        <p:txBody>
          <a:bodyPr wrap="square" rtlCol="0">
            <a:spAutoFit/>
          </a:bodyPr>
          <a:lstStyle/>
          <a:p>
            <a:pPr marL="285750" indent="-285750">
              <a:buFont typeface="Arial" panose="020B0604020202020204" pitchFamily="34" charset="0"/>
              <a:buChar char="•"/>
            </a:pPr>
            <a:r>
              <a:rPr lang="en-US" sz="2400" dirty="0"/>
              <a:t>Zoonotic (animal in origin)</a:t>
            </a:r>
          </a:p>
          <a:p>
            <a:pPr marL="285750" indent="-285750">
              <a:buFont typeface="Arial" panose="020B0604020202020204" pitchFamily="34" charset="0"/>
              <a:buChar char="•"/>
            </a:pPr>
            <a:r>
              <a:rPr lang="en-US" sz="2400" dirty="0"/>
              <a:t>Environmental aspects: pollution, climate, and urbanization influenced risk and severity. </a:t>
            </a:r>
          </a:p>
          <a:p>
            <a:pPr marL="285750" indent="-285750">
              <a:buFont typeface="Arial" panose="020B0604020202020204" pitchFamily="34" charset="0"/>
              <a:buChar char="•"/>
            </a:pPr>
            <a:r>
              <a:rPr lang="en-US" sz="2400" dirty="0"/>
              <a:t>Social aspects: controversy existed about how it spread to humans; a lack of trust in government, vaccines, and policies spread.</a:t>
            </a:r>
          </a:p>
        </p:txBody>
      </p:sp>
      <p:sp>
        <p:nvSpPr>
          <p:cNvPr id="22" name="TextBox 21">
            <a:extLst>
              <a:ext uri="{FF2B5EF4-FFF2-40B4-BE49-F238E27FC236}">
                <a16:creationId xmlns:a16="http://schemas.microsoft.com/office/drawing/2014/main" id="{5A3587F7-21B6-DDAE-E4A7-08BA698D00A2}"/>
              </a:ext>
            </a:extLst>
          </p:cNvPr>
          <p:cNvSpPr txBox="1"/>
          <p:nvPr/>
        </p:nvSpPr>
        <p:spPr>
          <a:xfrm>
            <a:off x="6096000" y="4063206"/>
            <a:ext cx="1797642" cy="1323439"/>
          </a:xfrm>
          <a:prstGeom prst="rect">
            <a:avLst/>
          </a:prstGeom>
          <a:noFill/>
        </p:spPr>
        <p:txBody>
          <a:bodyPr wrap="square" rtlCol="0">
            <a:spAutoFit/>
          </a:bodyPr>
          <a:lstStyle/>
          <a:p>
            <a:pPr algn="ctr"/>
            <a:r>
              <a:rPr lang="en-US" sz="2000" dirty="0"/>
              <a:t>Probable COVID-19 transmission path</a:t>
            </a:r>
          </a:p>
        </p:txBody>
      </p:sp>
      <p:grpSp>
        <p:nvGrpSpPr>
          <p:cNvPr id="21" name="Group 20" descr="Schematic of COVID-19 virus transmission from environment to animal hosts to urban humans handling hosts.">
            <a:extLst>
              <a:ext uri="{FF2B5EF4-FFF2-40B4-BE49-F238E27FC236}">
                <a16:creationId xmlns:a16="http://schemas.microsoft.com/office/drawing/2014/main" id="{9D0692AA-6097-91A7-9783-D40904F68E22}"/>
              </a:ext>
            </a:extLst>
          </p:cNvPr>
          <p:cNvGrpSpPr/>
          <p:nvPr/>
        </p:nvGrpSpPr>
        <p:grpSpPr>
          <a:xfrm>
            <a:off x="4364354" y="2932721"/>
            <a:ext cx="6392027" cy="3641066"/>
            <a:chOff x="3624754" y="3617727"/>
            <a:chExt cx="6288851" cy="3085596"/>
          </a:xfrm>
        </p:grpSpPr>
        <p:sp>
          <p:nvSpPr>
            <p:cNvPr id="20" name="Arrow: Curved Up 19">
              <a:extLst>
                <a:ext uri="{FF2B5EF4-FFF2-40B4-BE49-F238E27FC236}">
                  <a16:creationId xmlns:a16="http://schemas.microsoft.com/office/drawing/2014/main" id="{6CF8A147-E685-0C7A-FA03-9337A060504E}"/>
                </a:ext>
              </a:extLst>
            </p:cNvPr>
            <p:cNvSpPr/>
            <p:nvPr/>
          </p:nvSpPr>
          <p:spPr>
            <a:xfrm rot="18438375" flipV="1">
              <a:off x="7829965" y="4037508"/>
              <a:ext cx="589227" cy="409677"/>
            </a:xfrm>
            <a:prstGeom prst="curvedUpArrow">
              <a:avLst>
                <a:gd name="adj1" fmla="val 15242"/>
                <a:gd name="adj2" fmla="val 41982"/>
                <a:gd name="adj3" fmla="val 27665"/>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solidFill>
              </a:endParaRPr>
            </a:p>
          </p:txBody>
        </p:sp>
        <p:sp>
          <p:nvSpPr>
            <p:cNvPr id="13" name="Rectangle 12">
              <a:extLst>
                <a:ext uri="{FF2B5EF4-FFF2-40B4-BE49-F238E27FC236}">
                  <a16:creationId xmlns:a16="http://schemas.microsoft.com/office/drawing/2014/main" id="{15433D5F-5D3C-7D1B-4947-C4979283314A}"/>
                </a:ext>
              </a:extLst>
            </p:cNvPr>
            <p:cNvSpPr/>
            <p:nvPr/>
          </p:nvSpPr>
          <p:spPr>
            <a:xfrm>
              <a:off x="8456704" y="3960658"/>
              <a:ext cx="1408922" cy="501357"/>
            </a:xfrm>
            <a:prstGeom prst="rect">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viral amplification </a:t>
              </a:r>
            </a:p>
          </p:txBody>
        </p:sp>
        <p:sp>
          <p:nvSpPr>
            <p:cNvPr id="7" name="Rectangle 6">
              <a:extLst>
                <a:ext uri="{FF2B5EF4-FFF2-40B4-BE49-F238E27FC236}">
                  <a16:creationId xmlns:a16="http://schemas.microsoft.com/office/drawing/2014/main" id="{D26812AF-85A9-124E-3B34-847F4D6F11B4}"/>
                </a:ext>
              </a:extLst>
            </p:cNvPr>
            <p:cNvSpPr/>
            <p:nvPr/>
          </p:nvSpPr>
          <p:spPr>
            <a:xfrm>
              <a:off x="3624754" y="3976368"/>
              <a:ext cx="1408922" cy="68254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maintaining natural infection </a:t>
              </a:r>
            </a:p>
          </p:txBody>
        </p:sp>
        <p:sp>
          <p:nvSpPr>
            <p:cNvPr id="8" name="Rectangle 7">
              <a:extLst>
                <a:ext uri="{FF2B5EF4-FFF2-40B4-BE49-F238E27FC236}">
                  <a16:creationId xmlns:a16="http://schemas.microsoft.com/office/drawing/2014/main" id="{49F49047-82DE-49B7-9E61-5C5F373EDEF8}"/>
                </a:ext>
              </a:extLst>
            </p:cNvPr>
            <p:cNvSpPr/>
            <p:nvPr/>
          </p:nvSpPr>
          <p:spPr>
            <a:xfrm>
              <a:off x="3827867" y="4737728"/>
              <a:ext cx="1408922" cy="4572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primary host (bat) </a:t>
              </a:r>
            </a:p>
          </p:txBody>
        </p:sp>
        <p:sp>
          <p:nvSpPr>
            <p:cNvPr id="9" name="Rectangle 8">
              <a:extLst>
                <a:ext uri="{FF2B5EF4-FFF2-40B4-BE49-F238E27FC236}">
                  <a16:creationId xmlns:a16="http://schemas.microsoft.com/office/drawing/2014/main" id="{86E60E0E-B317-D72F-67FE-443821BC22F9}"/>
                </a:ext>
              </a:extLst>
            </p:cNvPr>
            <p:cNvSpPr/>
            <p:nvPr/>
          </p:nvSpPr>
          <p:spPr>
            <a:xfrm>
              <a:off x="4345242" y="5656781"/>
              <a:ext cx="1408922" cy="4572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secondary  (pangolin)</a:t>
              </a:r>
              <a:r>
                <a:rPr lang="en-US" sz="1100" dirty="0"/>
                <a:t>  </a:t>
              </a:r>
            </a:p>
          </p:txBody>
        </p:sp>
        <p:sp>
          <p:nvSpPr>
            <p:cNvPr id="10" name="Rectangle 9">
              <a:extLst>
                <a:ext uri="{FF2B5EF4-FFF2-40B4-BE49-F238E27FC236}">
                  <a16:creationId xmlns:a16="http://schemas.microsoft.com/office/drawing/2014/main" id="{8FF466FF-1149-CBAB-77B2-CAE111906C9C}"/>
                </a:ext>
              </a:extLst>
            </p:cNvPr>
            <p:cNvSpPr/>
            <p:nvPr/>
          </p:nvSpPr>
          <p:spPr>
            <a:xfrm>
              <a:off x="6680792" y="6016557"/>
              <a:ext cx="2090936" cy="68676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intermediate hosts </a:t>
              </a:r>
            </a:p>
            <a:p>
              <a:pPr algn="ctr"/>
              <a:r>
                <a:rPr lang="en-US" sz="1600" dirty="0"/>
                <a:t>(yet to be determined)</a:t>
              </a:r>
            </a:p>
          </p:txBody>
        </p:sp>
        <p:sp>
          <p:nvSpPr>
            <p:cNvPr id="11" name="Rectangle 10">
              <a:extLst>
                <a:ext uri="{FF2B5EF4-FFF2-40B4-BE49-F238E27FC236}">
                  <a16:creationId xmlns:a16="http://schemas.microsoft.com/office/drawing/2014/main" id="{07A367CB-FEDF-BCC0-88BD-A4E8706826FD}"/>
                </a:ext>
              </a:extLst>
            </p:cNvPr>
            <p:cNvSpPr/>
            <p:nvPr/>
          </p:nvSpPr>
          <p:spPr>
            <a:xfrm>
              <a:off x="7787614" y="4496113"/>
              <a:ext cx="1408922" cy="457200"/>
            </a:xfrm>
            <a:prstGeom prst="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human </a:t>
              </a:r>
              <a:r>
                <a:rPr lang="en-US" sz="1100" dirty="0"/>
                <a:t> </a:t>
              </a:r>
            </a:p>
          </p:txBody>
        </p:sp>
        <p:sp>
          <p:nvSpPr>
            <p:cNvPr id="12" name="Rectangle 11">
              <a:extLst>
                <a:ext uri="{FF2B5EF4-FFF2-40B4-BE49-F238E27FC236}">
                  <a16:creationId xmlns:a16="http://schemas.microsoft.com/office/drawing/2014/main" id="{03A491D4-DD73-D6BC-BB17-C269E8951601}"/>
                </a:ext>
              </a:extLst>
            </p:cNvPr>
            <p:cNvSpPr/>
            <p:nvPr/>
          </p:nvSpPr>
          <p:spPr>
            <a:xfrm>
              <a:off x="8504683" y="5396299"/>
              <a:ext cx="1408922" cy="457200"/>
            </a:xfrm>
            <a:prstGeom prst="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human </a:t>
              </a:r>
              <a:r>
                <a:rPr lang="en-US" sz="1100" dirty="0"/>
                <a:t> </a:t>
              </a:r>
            </a:p>
          </p:txBody>
        </p:sp>
        <p:sp>
          <p:nvSpPr>
            <p:cNvPr id="15" name="Arrow: Down 14">
              <a:extLst>
                <a:ext uri="{FF2B5EF4-FFF2-40B4-BE49-F238E27FC236}">
                  <a16:creationId xmlns:a16="http://schemas.microsoft.com/office/drawing/2014/main" id="{3FD91510-3818-4518-107C-BCAB1F54832B}"/>
                </a:ext>
              </a:extLst>
            </p:cNvPr>
            <p:cNvSpPr/>
            <p:nvPr/>
          </p:nvSpPr>
          <p:spPr>
            <a:xfrm rot="17837111">
              <a:off x="4352934" y="5111450"/>
              <a:ext cx="155277" cy="62781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16" name="Arrow: Down 15">
              <a:extLst>
                <a:ext uri="{FF2B5EF4-FFF2-40B4-BE49-F238E27FC236}">
                  <a16:creationId xmlns:a16="http://schemas.microsoft.com/office/drawing/2014/main" id="{85B3D46D-C9C7-8E1C-91CB-80CCDC6035F4}"/>
                </a:ext>
              </a:extLst>
            </p:cNvPr>
            <p:cNvSpPr/>
            <p:nvPr/>
          </p:nvSpPr>
          <p:spPr>
            <a:xfrm rot="17246361">
              <a:off x="6133941" y="5865558"/>
              <a:ext cx="155277" cy="62781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18" name="Arrow: Down 17">
              <a:extLst>
                <a:ext uri="{FF2B5EF4-FFF2-40B4-BE49-F238E27FC236}">
                  <a16:creationId xmlns:a16="http://schemas.microsoft.com/office/drawing/2014/main" id="{C036E832-3F5E-8CE2-B39B-19196BBF2456}"/>
                </a:ext>
              </a:extLst>
            </p:cNvPr>
            <p:cNvSpPr/>
            <p:nvPr/>
          </p:nvSpPr>
          <p:spPr>
            <a:xfrm rot="13061936">
              <a:off x="7573946" y="4917442"/>
              <a:ext cx="212807" cy="114759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19" name="Arrow: Down 18">
              <a:extLst>
                <a:ext uri="{FF2B5EF4-FFF2-40B4-BE49-F238E27FC236}">
                  <a16:creationId xmlns:a16="http://schemas.microsoft.com/office/drawing/2014/main" id="{FBF83CFA-3AD7-379B-1EAD-91DC829EA0E5}"/>
                </a:ext>
              </a:extLst>
            </p:cNvPr>
            <p:cNvSpPr/>
            <p:nvPr/>
          </p:nvSpPr>
          <p:spPr>
            <a:xfrm rot="17837111">
              <a:off x="8834353" y="4870695"/>
              <a:ext cx="155277" cy="627816"/>
            </a:xfrm>
            <a:prstGeom prst="downArrow">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14" name="Arrow: Curved Up 13">
              <a:extLst>
                <a:ext uri="{FF2B5EF4-FFF2-40B4-BE49-F238E27FC236}">
                  <a16:creationId xmlns:a16="http://schemas.microsoft.com/office/drawing/2014/main" id="{A6A6CEC5-B443-49DE-33F2-58BF8B453C27}"/>
                </a:ext>
              </a:extLst>
            </p:cNvPr>
            <p:cNvSpPr/>
            <p:nvPr/>
          </p:nvSpPr>
          <p:spPr>
            <a:xfrm rot="12979592">
              <a:off x="4752398" y="3617727"/>
              <a:ext cx="589227" cy="484852"/>
            </a:xfrm>
            <a:prstGeom prst="curvedUpArrow">
              <a:avLst>
                <a:gd name="adj1" fmla="val 15242"/>
                <a:gd name="adj2" fmla="val 41982"/>
                <a:gd name="adj3" fmla="val 27665"/>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tx1"/>
                </a:solidFill>
              </a:endParaRPr>
            </a:p>
          </p:txBody>
        </p:sp>
      </p:grpSp>
      <p:pic>
        <p:nvPicPr>
          <p:cNvPr id="24" name="Picture 23" descr="A child wearing a mask">
            <a:extLst>
              <a:ext uri="{FF2B5EF4-FFF2-40B4-BE49-F238E27FC236}">
                <a16:creationId xmlns:a16="http://schemas.microsoft.com/office/drawing/2014/main" id="{4F06387E-CF9F-5134-D332-3E9A3A656214}"/>
              </a:ext>
            </a:extLst>
          </p:cNvPr>
          <p:cNvPicPr>
            <a:picLocks noChangeAspect="1"/>
          </p:cNvPicPr>
          <p:nvPr/>
        </p:nvPicPr>
        <p:blipFill>
          <a:blip r:embed="rId5"/>
          <a:stretch>
            <a:fillRect/>
          </a:stretch>
        </p:blipFill>
        <p:spPr>
          <a:xfrm>
            <a:off x="6395611" y="2097034"/>
            <a:ext cx="2082902" cy="1740038"/>
          </a:xfrm>
          <a:prstGeom prst="rect">
            <a:avLst/>
          </a:prstGeom>
        </p:spPr>
      </p:pic>
    </p:spTree>
    <p:extLst>
      <p:ext uri="{BB962C8B-B14F-4D97-AF65-F5344CB8AC3E}">
        <p14:creationId xmlns:p14="http://schemas.microsoft.com/office/powerpoint/2010/main" val="4214828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ECE92C1B-860C-5146-B12B-F0DFCD0A6899}"/>
              </a:ext>
            </a:extLst>
          </p:cNvPr>
          <p:cNvSpPr txBox="1">
            <a:spLocks noGrp="1"/>
          </p:cNvSpPr>
          <p:nvPr>
            <p:ph type="title" idx="4294967295"/>
          </p:nvPr>
        </p:nvSpPr>
        <p:spPr>
          <a:xfrm>
            <a:off x="0" y="169128"/>
            <a:ext cx="11944259" cy="81297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3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mj-cs"/>
              </a:rPr>
              <a:t>The Most-Influential Environmental Factors Affecting </a:t>
            </a:r>
            <a:br>
              <a:rPr kumimoji="0" lang="en-US" sz="33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mj-cs"/>
              </a:rPr>
            </a:br>
            <a:r>
              <a:rPr kumimoji="0" lang="en-US" sz="33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mj-cs"/>
              </a:rPr>
              <a:t>Zoonotic Illnesses</a:t>
            </a:r>
            <a:endParaRPr kumimoji="0" lang="en-US" sz="3300" b="1" i="0" u="none" strike="noStrike" kern="1200" cap="none" spc="0" normalizeH="0" baseline="0" noProof="0" dirty="0">
              <a:ln>
                <a:noFill/>
              </a:ln>
              <a:solidFill>
                <a:schemeClr val="tx1"/>
              </a:solidFill>
              <a:effectLst/>
              <a:uLnTx/>
              <a:uFillTx/>
              <a:latin typeface="+mj-lt"/>
              <a:ea typeface="+mj-ea"/>
              <a:cs typeface="+mj-cs"/>
            </a:endParaRPr>
          </a:p>
        </p:txBody>
      </p:sp>
      <p:sp>
        <p:nvSpPr>
          <p:cNvPr id="19" name="TextBox 18">
            <a:extLst>
              <a:ext uri="{FF2B5EF4-FFF2-40B4-BE49-F238E27FC236}">
                <a16:creationId xmlns:a16="http://schemas.microsoft.com/office/drawing/2014/main" id="{7D143464-9B8C-FF6E-F364-A1EF507AB6A6}"/>
              </a:ext>
            </a:extLst>
          </p:cNvPr>
          <p:cNvSpPr txBox="1"/>
          <p:nvPr/>
        </p:nvSpPr>
        <p:spPr>
          <a:xfrm>
            <a:off x="583856" y="1090169"/>
            <a:ext cx="11007022" cy="338554"/>
          </a:xfrm>
          <a:prstGeom prst="rect">
            <a:avLst/>
          </a:prstGeom>
          <a:noFill/>
        </p:spPr>
        <p:txBody>
          <a:bodyPr wrap="square" rtlCol="0">
            <a:spAutoFit/>
          </a:bodyPr>
          <a:lstStyle/>
          <a:p>
            <a:pPr algn="ctr"/>
            <a:r>
              <a:rPr lang="en-US" sz="1600" b="0" i="0" u="none" strike="noStrike" baseline="0" dirty="0">
                <a:latin typeface="AdvPTimes"/>
              </a:rPr>
              <a:t>Allen et al. 2017</a:t>
            </a:r>
            <a:r>
              <a:rPr lang="en-US" sz="1600" dirty="0">
                <a:latin typeface="AdvPTimes"/>
              </a:rPr>
              <a:t>: </a:t>
            </a:r>
            <a:r>
              <a:rPr lang="en-US" sz="1600" dirty="0">
                <a:latin typeface="AdvPTimes"/>
                <a:hlinkClick r:id="rId3"/>
              </a:rPr>
              <a:t>https://doi.org/10.1038/s41467-017-00923-8</a:t>
            </a:r>
            <a:r>
              <a:rPr lang="en-US" sz="1600" dirty="0">
                <a:latin typeface="AdvPTimes"/>
              </a:rPr>
              <a:t>; </a:t>
            </a:r>
            <a:r>
              <a:rPr lang="en-US" sz="1600" b="0" i="0" u="none" strike="noStrike" baseline="0" dirty="0">
                <a:latin typeface="AdvPTimes"/>
              </a:rPr>
              <a:t>White and Razgour (2020)</a:t>
            </a:r>
            <a:r>
              <a:rPr lang="en-US" sz="1600" dirty="0">
                <a:latin typeface="AdvPTimes"/>
              </a:rPr>
              <a:t>: </a:t>
            </a:r>
            <a:r>
              <a:rPr lang="en-US" sz="1600" dirty="0">
                <a:latin typeface="AdvPTimes"/>
                <a:hlinkClick r:id="rId4"/>
              </a:rPr>
              <a:t>https://doi.org/10.1111/mama.12201</a:t>
            </a:r>
            <a:endParaRPr lang="en-US" sz="1600" dirty="0"/>
          </a:p>
        </p:txBody>
      </p:sp>
      <p:sp>
        <p:nvSpPr>
          <p:cNvPr id="4" name="Rectangle 3">
            <a:extLst>
              <a:ext uri="{FF2B5EF4-FFF2-40B4-BE49-F238E27FC236}">
                <a16:creationId xmlns:a16="http://schemas.microsoft.com/office/drawing/2014/main" id="{C75F67A1-45CA-4C1D-462D-AC67E09FF97C}"/>
              </a:ext>
            </a:extLst>
          </p:cNvPr>
          <p:cNvSpPr/>
          <p:nvPr/>
        </p:nvSpPr>
        <p:spPr>
          <a:xfrm>
            <a:off x="264069" y="1482810"/>
            <a:ext cx="3191509" cy="645952"/>
          </a:xfrm>
          <a:prstGeom prst="rect">
            <a:avLst/>
          </a:prstGeom>
          <a:solidFill>
            <a:srgbClr val="FFFF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cap="all" dirty="0">
                <a:solidFill>
                  <a:srgbClr val="0070C0"/>
                </a:solidFill>
              </a:rPr>
              <a:t>land use change </a:t>
            </a:r>
          </a:p>
        </p:txBody>
      </p:sp>
      <p:pic>
        <p:nvPicPr>
          <p:cNvPr id="5" name="Picture 4" descr="A field of vegetables and trees with tall buildings in the background.">
            <a:extLst>
              <a:ext uri="{FF2B5EF4-FFF2-40B4-BE49-F238E27FC236}">
                <a16:creationId xmlns:a16="http://schemas.microsoft.com/office/drawing/2014/main" id="{1150BB2F-B800-AC7E-37B9-027966E532DD}"/>
              </a:ext>
            </a:extLst>
          </p:cNvPr>
          <p:cNvPicPr>
            <a:picLocks noChangeAspect="1"/>
          </p:cNvPicPr>
          <p:nvPr/>
        </p:nvPicPr>
        <p:blipFill rotWithShape="1">
          <a:blip r:embed="rId5"/>
          <a:srcRect l="5681" t="11919" r="4995" b="31986"/>
          <a:stretch/>
        </p:blipFill>
        <p:spPr>
          <a:xfrm>
            <a:off x="297316" y="2228933"/>
            <a:ext cx="3191439" cy="2129287"/>
          </a:xfrm>
          <a:prstGeom prst="rect">
            <a:avLst/>
          </a:prstGeom>
        </p:spPr>
      </p:pic>
      <p:sp>
        <p:nvSpPr>
          <p:cNvPr id="6" name="TextBox 5">
            <a:extLst>
              <a:ext uri="{FF2B5EF4-FFF2-40B4-BE49-F238E27FC236}">
                <a16:creationId xmlns:a16="http://schemas.microsoft.com/office/drawing/2014/main" id="{7132D5A5-BED7-9A8E-2015-5FE705347E8A}"/>
              </a:ext>
            </a:extLst>
          </p:cNvPr>
          <p:cNvSpPr txBox="1"/>
          <p:nvPr/>
        </p:nvSpPr>
        <p:spPr>
          <a:xfrm>
            <a:off x="497105" y="2443862"/>
            <a:ext cx="2468880" cy="1733808"/>
          </a:xfrm>
          <a:prstGeom prst="rect">
            <a:avLst/>
          </a:prstGeom>
          <a:solidFill>
            <a:srgbClr val="FFFFFF">
              <a:alpha val="70492"/>
            </a:srgbClr>
          </a:solidFill>
        </p:spPr>
        <p:txBody>
          <a:bodyPr wrap="square" rtlCol="0">
            <a:spAutoFit/>
          </a:bodyPr>
          <a:lstStyle/>
          <a:p>
            <a:pPr>
              <a:spcAft>
                <a:spcPts val="800"/>
              </a:spcAft>
            </a:pPr>
            <a:r>
              <a:rPr lang="en-US" sz="1600" dirty="0"/>
              <a:t>Built environment</a:t>
            </a:r>
          </a:p>
          <a:p>
            <a:pPr>
              <a:spcAft>
                <a:spcPts val="800"/>
              </a:spcAft>
            </a:pPr>
            <a:r>
              <a:rPr lang="en-US" sz="1600" dirty="0"/>
              <a:t>Habitat degradation</a:t>
            </a:r>
          </a:p>
          <a:p>
            <a:pPr>
              <a:spcAft>
                <a:spcPts val="800"/>
              </a:spcAft>
            </a:pPr>
            <a:r>
              <a:rPr lang="en-US" sz="1600" dirty="0"/>
              <a:t>Agricultural intensification</a:t>
            </a:r>
          </a:p>
          <a:p>
            <a:pPr>
              <a:spcAft>
                <a:spcPts val="800"/>
              </a:spcAft>
            </a:pPr>
            <a:r>
              <a:rPr lang="en-US" sz="1600" dirty="0"/>
              <a:t>Deforestation</a:t>
            </a:r>
          </a:p>
          <a:p>
            <a:pPr>
              <a:spcAft>
                <a:spcPts val="800"/>
              </a:spcAft>
            </a:pPr>
            <a:r>
              <a:rPr lang="en-US" sz="1600" dirty="0"/>
              <a:t>Microclimatic changes</a:t>
            </a:r>
          </a:p>
        </p:txBody>
      </p:sp>
      <p:sp>
        <p:nvSpPr>
          <p:cNvPr id="7" name="Arrow: Right 16" descr="arrow pointing right">
            <a:extLst>
              <a:ext uri="{FF2B5EF4-FFF2-40B4-BE49-F238E27FC236}">
                <a16:creationId xmlns:a16="http://schemas.microsoft.com/office/drawing/2014/main" id="{EB80EAEC-0624-9964-E8D0-90B67789EE06}"/>
              </a:ext>
              <a:ext uri="{C183D7F6-B498-43B3-948B-1728B52AA6E4}">
                <adec:decorative xmlns:adec="http://schemas.microsoft.com/office/drawing/2017/decorative" val="0"/>
              </a:ext>
            </a:extLst>
          </p:cNvPr>
          <p:cNvSpPr/>
          <p:nvPr/>
        </p:nvSpPr>
        <p:spPr>
          <a:xfrm>
            <a:off x="3698057" y="1715558"/>
            <a:ext cx="550978" cy="32080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1DE1A07-08B9-5ED5-7072-071C8CEE196C}"/>
              </a:ext>
            </a:extLst>
          </p:cNvPr>
          <p:cNvSpPr/>
          <p:nvPr/>
        </p:nvSpPr>
        <p:spPr>
          <a:xfrm>
            <a:off x="4471050" y="1552986"/>
            <a:ext cx="3191509" cy="645952"/>
          </a:xfrm>
          <a:prstGeom prst="rect">
            <a:avLst/>
          </a:prstGeom>
          <a:solidFill>
            <a:srgbClr val="FFFF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cap="all" dirty="0">
                <a:solidFill>
                  <a:srgbClr val="0070C0"/>
                </a:solidFill>
              </a:rPr>
              <a:t>biodiversity loss</a:t>
            </a:r>
          </a:p>
        </p:txBody>
      </p:sp>
      <p:pic>
        <p:nvPicPr>
          <p:cNvPr id="9" name="Picture 8" descr="A display of fish on ice">
            <a:extLst>
              <a:ext uri="{FF2B5EF4-FFF2-40B4-BE49-F238E27FC236}">
                <a16:creationId xmlns:a16="http://schemas.microsoft.com/office/drawing/2014/main" id="{D91EF58A-3BBC-3311-E600-5ACA7CD02D6F}"/>
              </a:ext>
            </a:extLst>
          </p:cNvPr>
          <p:cNvPicPr>
            <a:picLocks noChangeAspect="1"/>
          </p:cNvPicPr>
          <p:nvPr/>
        </p:nvPicPr>
        <p:blipFill>
          <a:blip r:embed="rId6"/>
          <a:stretch>
            <a:fillRect/>
          </a:stretch>
        </p:blipFill>
        <p:spPr>
          <a:xfrm>
            <a:off x="4473342" y="2263314"/>
            <a:ext cx="3189217" cy="2129286"/>
          </a:xfrm>
          <a:prstGeom prst="rect">
            <a:avLst/>
          </a:prstGeom>
        </p:spPr>
      </p:pic>
      <p:sp>
        <p:nvSpPr>
          <p:cNvPr id="10" name="Arrow: Right 17" descr="arrow pointing left">
            <a:extLst>
              <a:ext uri="{FF2B5EF4-FFF2-40B4-BE49-F238E27FC236}">
                <a16:creationId xmlns:a16="http://schemas.microsoft.com/office/drawing/2014/main" id="{831A0EC1-8901-F0C8-09D4-F1B90BDC3C99}"/>
              </a:ext>
              <a:ext uri="{C183D7F6-B498-43B3-948B-1728B52AA6E4}">
                <adec:decorative xmlns:adec="http://schemas.microsoft.com/office/drawing/2017/decorative" val="0"/>
              </a:ext>
            </a:extLst>
          </p:cNvPr>
          <p:cNvSpPr/>
          <p:nvPr/>
        </p:nvSpPr>
        <p:spPr>
          <a:xfrm rot="10800000">
            <a:off x="7896408" y="1715557"/>
            <a:ext cx="568238" cy="32080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AD6865B-69E7-BB1F-5068-20B21C8712AD}"/>
              </a:ext>
            </a:extLst>
          </p:cNvPr>
          <p:cNvSpPr/>
          <p:nvPr/>
        </p:nvSpPr>
        <p:spPr>
          <a:xfrm>
            <a:off x="8698496" y="1505586"/>
            <a:ext cx="3245763" cy="645952"/>
          </a:xfrm>
          <a:prstGeom prst="rect">
            <a:avLst/>
          </a:prstGeom>
          <a:solidFill>
            <a:srgbClr val="FFFF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cap="all" dirty="0">
                <a:solidFill>
                  <a:srgbClr val="0070C0"/>
                </a:solidFill>
              </a:rPr>
              <a:t>climate change</a:t>
            </a:r>
          </a:p>
        </p:txBody>
      </p:sp>
      <p:pic>
        <p:nvPicPr>
          <p:cNvPr id="12" name="Picture 11" descr="Two woman that appear hot. One is sitting in front of a fan, and the one is drinking from a water bottle.">
            <a:extLst>
              <a:ext uri="{FF2B5EF4-FFF2-40B4-BE49-F238E27FC236}">
                <a16:creationId xmlns:a16="http://schemas.microsoft.com/office/drawing/2014/main" id="{6B9F6650-0751-4B8F-426B-CDBF5D97E036}"/>
              </a:ext>
            </a:extLst>
          </p:cNvPr>
          <p:cNvPicPr>
            <a:picLocks noChangeAspect="1"/>
          </p:cNvPicPr>
          <p:nvPr/>
        </p:nvPicPr>
        <p:blipFill>
          <a:blip r:embed="rId7"/>
          <a:stretch>
            <a:fillRect/>
          </a:stretch>
        </p:blipFill>
        <p:spPr>
          <a:xfrm>
            <a:off x="8698496" y="2228933"/>
            <a:ext cx="3245763" cy="2163667"/>
          </a:xfrm>
          <a:prstGeom prst="rect">
            <a:avLst/>
          </a:prstGeom>
        </p:spPr>
      </p:pic>
      <p:sp>
        <p:nvSpPr>
          <p:cNvPr id="13" name="TextBox 12">
            <a:extLst>
              <a:ext uri="{FF2B5EF4-FFF2-40B4-BE49-F238E27FC236}">
                <a16:creationId xmlns:a16="http://schemas.microsoft.com/office/drawing/2014/main" id="{B05C4943-9DFE-7507-9E3C-C07F0002DBF6}"/>
              </a:ext>
            </a:extLst>
          </p:cNvPr>
          <p:cNvSpPr txBox="1"/>
          <p:nvPr/>
        </p:nvSpPr>
        <p:spPr>
          <a:xfrm>
            <a:off x="4867226" y="4415970"/>
            <a:ext cx="2440283" cy="400110"/>
          </a:xfrm>
          <a:prstGeom prst="rect">
            <a:avLst/>
          </a:prstGeom>
          <a:solidFill>
            <a:schemeClr val="bg1"/>
          </a:solidFill>
        </p:spPr>
        <p:txBody>
          <a:bodyPr wrap="none" rtlCol="0">
            <a:spAutoFit/>
          </a:bodyPr>
          <a:lstStyle/>
          <a:p>
            <a:r>
              <a:rPr lang="en-US" sz="2000" dirty="0"/>
              <a:t>Example Mechanisms</a:t>
            </a:r>
          </a:p>
        </p:txBody>
      </p:sp>
      <p:sp>
        <p:nvSpPr>
          <p:cNvPr id="14" name="Arrow: Left-Right 24" descr="long arrow pointing both right and left">
            <a:extLst>
              <a:ext uri="{FF2B5EF4-FFF2-40B4-BE49-F238E27FC236}">
                <a16:creationId xmlns:a16="http://schemas.microsoft.com/office/drawing/2014/main" id="{9454E2C2-CED8-B628-BD54-E276A950BF1F}"/>
              </a:ext>
              <a:ext uri="{C183D7F6-B498-43B3-948B-1728B52AA6E4}">
                <adec:decorative xmlns:adec="http://schemas.microsoft.com/office/drawing/2017/decorative" val="0"/>
              </a:ext>
            </a:extLst>
          </p:cNvPr>
          <p:cNvSpPr/>
          <p:nvPr/>
        </p:nvSpPr>
        <p:spPr>
          <a:xfrm>
            <a:off x="1164786" y="4735075"/>
            <a:ext cx="9845164" cy="221771"/>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B87F0ED1-FDEB-796A-9F89-BEB923764E0F}"/>
              </a:ext>
            </a:extLst>
          </p:cNvPr>
          <p:cNvSpPr txBox="1"/>
          <p:nvPr/>
        </p:nvSpPr>
        <p:spPr>
          <a:xfrm>
            <a:off x="297316" y="5052214"/>
            <a:ext cx="3616697" cy="1754326"/>
          </a:xfrm>
          <a:prstGeom prst="rect">
            <a:avLst/>
          </a:prstGeom>
          <a:solidFill>
            <a:schemeClr val="accent1">
              <a:lumMod val="20000"/>
              <a:lumOff val="80000"/>
            </a:schemeClr>
          </a:solidFill>
        </p:spPr>
        <p:txBody>
          <a:bodyPr wrap="square" rtlCol="0">
            <a:spAutoFit/>
          </a:bodyPr>
          <a:lstStyle/>
          <a:p>
            <a:r>
              <a:rPr lang="en-US" dirty="0"/>
              <a:t>Viral hosts (“reservoirs” of virus) often proliferate in modified habitats where predators may be excluded; altered temperatures from land cover simplification are often beneficial. </a:t>
            </a:r>
          </a:p>
        </p:txBody>
      </p:sp>
      <p:sp>
        <p:nvSpPr>
          <p:cNvPr id="16" name="TextBox 15">
            <a:extLst>
              <a:ext uri="{FF2B5EF4-FFF2-40B4-BE49-F238E27FC236}">
                <a16:creationId xmlns:a16="http://schemas.microsoft.com/office/drawing/2014/main" id="{8902105D-EC3B-193F-8398-157716A709FF}"/>
              </a:ext>
            </a:extLst>
          </p:cNvPr>
          <p:cNvSpPr txBox="1"/>
          <p:nvPr/>
        </p:nvSpPr>
        <p:spPr>
          <a:xfrm>
            <a:off x="4501391" y="5052214"/>
            <a:ext cx="3191508" cy="1754326"/>
          </a:xfrm>
          <a:prstGeom prst="rect">
            <a:avLst/>
          </a:prstGeom>
          <a:solidFill>
            <a:schemeClr val="accent1">
              <a:lumMod val="20000"/>
              <a:lumOff val="80000"/>
            </a:schemeClr>
          </a:solidFill>
        </p:spPr>
        <p:txBody>
          <a:bodyPr wrap="square" rtlCol="0">
            <a:spAutoFit/>
          </a:bodyPr>
          <a:lstStyle/>
          <a:p>
            <a:r>
              <a:rPr lang="en-US" dirty="0"/>
              <a:t>Loss of species may open niches and/or result in higher resources for viral hosts; in some more cases, biodiverse areas have more mammals that are viral hosts.</a:t>
            </a:r>
          </a:p>
        </p:txBody>
      </p:sp>
      <p:sp>
        <p:nvSpPr>
          <p:cNvPr id="17" name="TextBox 16">
            <a:extLst>
              <a:ext uri="{FF2B5EF4-FFF2-40B4-BE49-F238E27FC236}">
                <a16:creationId xmlns:a16="http://schemas.microsoft.com/office/drawing/2014/main" id="{BCDDB989-138D-6428-6B62-15A6C4295DFC}"/>
              </a:ext>
            </a:extLst>
          </p:cNvPr>
          <p:cNvSpPr txBox="1"/>
          <p:nvPr/>
        </p:nvSpPr>
        <p:spPr>
          <a:xfrm>
            <a:off x="8698497" y="5064914"/>
            <a:ext cx="3245763" cy="1477328"/>
          </a:xfrm>
          <a:prstGeom prst="rect">
            <a:avLst/>
          </a:prstGeom>
          <a:solidFill>
            <a:schemeClr val="accent1">
              <a:lumMod val="20000"/>
              <a:lumOff val="80000"/>
            </a:schemeClr>
          </a:solidFill>
        </p:spPr>
        <p:txBody>
          <a:bodyPr wrap="square" rtlCol="0">
            <a:spAutoFit/>
          </a:bodyPr>
          <a:lstStyle/>
          <a:p>
            <a:r>
              <a:rPr lang="en-US" dirty="0"/>
              <a:t>Altered temperatures and increased natural hazards may benefit viral hosts or make people more susceptible to disease.  </a:t>
            </a:r>
          </a:p>
        </p:txBody>
      </p:sp>
    </p:spTree>
    <p:extLst>
      <p:ext uri="{BB962C8B-B14F-4D97-AF65-F5344CB8AC3E}">
        <p14:creationId xmlns:p14="http://schemas.microsoft.com/office/powerpoint/2010/main" val="15497186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35D5F-7B0E-921C-4622-2B968411815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1AD5B7-B10C-23F5-7EB2-C5DE6DA98890}"/>
              </a:ext>
            </a:extLst>
          </p:cNvPr>
          <p:cNvSpPr>
            <a:spLocks noGrp="1"/>
          </p:cNvSpPr>
          <p:nvPr>
            <p:ph type="sldNum" sz="quarter" idx="12"/>
          </p:nvPr>
        </p:nvSpPr>
        <p:spPr>
          <a:xfrm>
            <a:off x="8610600" y="6360564"/>
            <a:ext cx="2743200" cy="365125"/>
          </a:xfrm>
        </p:spPr>
        <p:txBody>
          <a:bodyPr/>
          <a:lstStyle/>
          <a:p>
            <a:fld id="{856227B3-BD4B-B146-9DD9-5D91D71F00EA}" type="slidenum">
              <a:rPr lang="en-US" smtClean="0"/>
              <a:t>4</a:t>
            </a:fld>
            <a:endParaRPr lang="en-US"/>
          </a:p>
        </p:txBody>
      </p:sp>
      <p:sp>
        <p:nvSpPr>
          <p:cNvPr id="3" name="Title 1">
            <a:extLst>
              <a:ext uri="{FF2B5EF4-FFF2-40B4-BE49-F238E27FC236}">
                <a16:creationId xmlns:a16="http://schemas.microsoft.com/office/drawing/2014/main" id="{A6F5F193-1F25-1E30-7821-C2240292D2BA}"/>
              </a:ext>
            </a:extLst>
          </p:cNvPr>
          <p:cNvSpPr txBox="1">
            <a:spLocks noGrp="1"/>
          </p:cNvSpPr>
          <p:nvPr>
            <p:ph type="title" idx="4294967295"/>
          </p:nvPr>
        </p:nvSpPr>
        <p:spPr>
          <a:xfrm>
            <a:off x="1713218" y="62828"/>
            <a:ext cx="8765564" cy="101916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3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mj-cs"/>
              </a:rPr>
              <a:t>The Most-Influential Social Factors Affecting Zoonotic Illnesses</a:t>
            </a:r>
            <a:endParaRPr kumimoji="0" lang="en-US" sz="3300" b="1" i="0" u="none" strike="noStrike" kern="1200" cap="none" spc="0" normalizeH="0" baseline="0" noProof="0" dirty="0">
              <a:ln>
                <a:noFill/>
              </a:ln>
              <a:solidFill>
                <a:schemeClr val="tx1"/>
              </a:solidFill>
              <a:effectLst/>
              <a:uLnTx/>
              <a:uFillTx/>
              <a:latin typeface="+mj-lt"/>
              <a:ea typeface="+mj-ea"/>
              <a:cs typeface="+mj-cs"/>
            </a:endParaRPr>
          </a:p>
        </p:txBody>
      </p:sp>
      <p:sp>
        <p:nvSpPr>
          <p:cNvPr id="4" name="TextBox 3">
            <a:extLst>
              <a:ext uri="{FF2B5EF4-FFF2-40B4-BE49-F238E27FC236}">
                <a16:creationId xmlns:a16="http://schemas.microsoft.com/office/drawing/2014/main" id="{22D106BF-CAF0-9433-8793-9CAEF78FB88C}"/>
              </a:ext>
            </a:extLst>
          </p:cNvPr>
          <p:cNvSpPr txBox="1"/>
          <p:nvPr/>
        </p:nvSpPr>
        <p:spPr>
          <a:xfrm>
            <a:off x="592489" y="1028794"/>
            <a:ext cx="11007022" cy="338554"/>
          </a:xfrm>
          <a:prstGeom prst="rect">
            <a:avLst/>
          </a:prstGeom>
          <a:noFill/>
        </p:spPr>
        <p:txBody>
          <a:bodyPr wrap="square" rtlCol="0">
            <a:spAutoFit/>
          </a:bodyPr>
          <a:lstStyle/>
          <a:p>
            <a:pPr algn="ctr"/>
            <a:r>
              <a:rPr lang="en-US" sz="1600" b="0" i="0" u="none" strike="noStrike" baseline="0" dirty="0">
                <a:latin typeface="AdvPTimes"/>
              </a:rPr>
              <a:t>Allen et al. 2017</a:t>
            </a:r>
            <a:r>
              <a:rPr lang="en-US" sz="1600" dirty="0">
                <a:latin typeface="AdvPTimes"/>
              </a:rPr>
              <a:t>: </a:t>
            </a:r>
            <a:r>
              <a:rPr lang="en-US" sz="1600" dirty="0">
                <a:latin typeface="AdvPTimes"/>
                <a:hlinkClick r:id="rId3"/>
              </a:rPr>
              <a:t>https://doi.org/10.1038/s41467-017-00923-8</a:t>
            </a:r>
            <a:r>
              <a:rPr lang="en-US" sz="1600" dirty="0">
                <a:latin typeface="AdvPTimes"/>
              </a:rPr>
              <a:t>; </a:t>
            </a:r>
            <a:r>
              <a:rPr lang="en-US" sz="1600" b="0" i="0" u="none" strike="noStrike" baseline="0" dirty="0">
                <a:latin typeface="AdvPTimes"/>
              </a:rPr>
              <a:t>White and Razgour (2020)</a:t>
            </a:r>
            <a:r>
              <a:rPr lang="en-US" sz="1600" dirty="0">
                <a:latin typeface="AdvPTimes"/>
              </a:rPr>
              <a:t>: </a:t>
            </a:r>
            <a:r>
              <a:rPr lang="en-US" sz="1600" dirty="0">
                <a:latin typeface="AdvPTimes"/>
                <a:hlinkClick r:id="rId4"/>
              </a:rPr>
              <a:t>https://doi.org/10.1111/mama.12201</a:t>
            </a:r>
            <a:endParaRPr lang="en-US" sz="1600" dirty="0"/>
          </a:p>
        </p:txBody>
      </p:sp>
      <p:sp>
        <p:nvSpPr>
          <p:cNvPr id="19" name="Rectangle 18">
            <a:extLst>
              <a:ext uri="{FF2B5EF4-FFF2-40B4-BE49-F238E27FC236}">
                <a16:creationId xmlns:a16="http://schemas.microsoft.com/office/drawing/2014/main" id="{76919724-1EA2-11F3-43D0-DFAC54F2F1CF}"/>
              </a:ext>
            </a:extLst>
          </p:cNvPr>
          <p:cNvSpPr/>
          <p:nvPr/>
        </p:nvSpPr>
        <p:spPr>
          <a:xfrm>
            <a:off x="187696" y="1394442"/>
            <a:ext cx="2650057" cy="702620"/>
          </a:xfrm>
          <a:prstGeom prst="rect">
            <a:avLst/>
          </a:prstGeom>
          <a:solidFill>
            <a:srgbClr val="FFFF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cap="all" dirty="0">
                <a:solidFill>
                  <a:srgbClr val="0070C0"/>
                </a:solidFill>
              </a:rPr>
              <a:t>POVERTY</a:t>
            </a:r>
          </a:p>
        </p:txBody>
      </p:sp>
      <p:pic>
        <p:nvPicPr>
          <p:cNvPr id="20" name="Picture 19" descr="A child on the side of a street near a run-down structure and puddles filled with trash and debris.">
            <a:extLst>
              <a:ext uri="{FF2B5EF4-FFF2-40B4-BE49-F238E27FC236}">
                <a16:creationId xmlns:a16="http://schemas.microsoft.com/office/drawing/2014/main" id="{99BAEB89-F1AB-A6FD-B782-4E8EAC2218CC}"/>
              </a:ext>
            </a:extLst>
          </p:cNvPr>
          <p:cNvPicPr>
            <a:picLocks noChangeAspect="1"/>
          </p:cNvPicPr>
          <p:nvPr/>
        </p:nvPicPr>
        <p:blipFill>
          <a:blip r:embed="rId5"/>
          <a:srcRect l="168" r="168"/>
          <a:stretch/>
        </p:blipFill>
        <p:spPr>
          <a:xfrm>
            <a:off x="187697" y="2222170"/>
            <a:ext cx="2650057" cy="1689882"/>
          </a:xfrm>
          <a:prstGeom prst="rect">
            <a:avLst/>
          </a:prstGeom>
        </p:spPr>
      </p:pic>
      <p:sp>
        <p:nvSpPr>
          <p:cNvPr id="21" name="TextBox 20">
            <a:extLst>
              <a:ext uri="{FF2B5EF4-FFF2-40B4-BE49-F238E27FC236}">
                <a16:creationId xmlns:a16="http://schemas.microsoft.com/office/drawing/2014/main" id="{AE204929-CC1F-EF7F-F04C-9FD7D85F2851}"/>
              </a:ext>
            </a:extLst>
          </p:cNvPr>
          <p:cNvSpPr txBox="1"/>
          <p:nvPr/>
        </p:nvSpPr>
        <p:spPr>
          <a:xfrm>
            <a:off x="204882" y="3629085"/>
            <a:ext cx="2321390" cy="338554"/>
          </a:xfrm>
          <a:prstGeom prst="rect">
            <a:avLst/>
          </a:prstGeom>
          <a:solidFill>
            <a:srgbClr val="FFFFFF">
              <a:alpha val="65098"/>
            </a:srgbClr>
          </a:solidFill>
        </p:spPr>
        <p:txBody>
          <a:bodyPr wrap="square" rtlCol="0">
            <a:spAutoFit/>
          </a:bodyPr>
          <a:lstStyle/>
          <a:p>
            <a:pPr>
              <a:spcAft>
                <a:spcPts val="800"/>
              </a:spcAft>
            </a:pPr>
            <a:r>
              <a:rPr lang="en-US" sz="1600" dirty="0"/>
              <a:t>racial &amp; ethnic disparities</a:t>
            </a:r>
          </a:p>
        </p:txBody>
      </p:sp>
      <p:sp>
        <p:nvSpPr>
          <p:cNvPr id="22" name="Rectangle 21">
            <a:extLst>
              <a:ext uri="{FF2B5EF4-FFF2-40B4-BE49-F238E27FC236}">
                <a16:creationId xmlns:a16="http://schemas.microsoft.com/office/drawing/2014/main" id="{E76BCD89-ED0C-DF9E-5413-D4FB4FEBCD38}"/>
              </a:ext>
            </a:extLst>
          </p:cNvPr>
          <p:cNvSpPr/>
          <p:nvPr/>
        </p:nvSpPr>
        <p:spPr>
          <a:xfrm>
            <a:off x="3284666" y="1427866"/>
            <a:ext cx="2650057" cy="704175"/>
          </a:xfrm>
          <a:prstGeom prst="rect">
            <a:avLst/>
          </a:prstGeom>
          <a:solidFill>
            <a:srgbClr val="FFFF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cap="all" dirty="0">
                <a:solidFill>
                  <a:srgbClr val="0070C0"/>
                </a:solidFill>
              </a:rPr>
              <a:t>Globalization</a:t>
            </a:r>
          </a:p>
        </p:txBody>
      </p:sp>
      <p:pic>
        <p:nvPicPr>
          <p:cNvPr id="23" name="Picture 22" descr="A line of people on a runway about to board an airplane.">
            <a:extLst>
              <a:ext uri="{FF2B5EF4-FFF2-40B4-BE49-F238E27FC236}">
                <a16:creationId xmlns:a16="http://schemas.microsoft.com/office/drawing/2014/main" id="{57959DF1-0929-1EA5-24F1-9D4D3A7FC85D}"/>
              </a:ext>
            </a:extLst>
          </p:cNvPr>
          <p:cNvPicPr>
            <a:picLocks/>
          </p:cNvPicPr>
          <p:nvPr/>
        </p:nvPicPr>
        <p:blipFill rotWithShape="1">
          <a:blip r:embed="rId6"/>
          <a:srcRect b="7616"/>
          <a:stretch/>
        </p:blipFill>
        <p:spPr>
          <a:xfrm>
            <a:off x="3275212" y="2212289"/>
            <a:ext cx="2626285" cy="1689882"/>
          </a:xfrm>
          <a:prstGeom prst="rect">
            <a:avLst/>
          </a:prstGeom>
        </p:spPr>
      </p:pic>
      <p:sp>
        <p:nvSpPr>
          <p:cNvPr id="24" name="TextBox 23">
            <a:extLst>
              <a:ext uri="{FF2B5EF4-FFF2-40B4-BE49-F238E27FC236}">
                <a16:creationId xmlns:a16="http://schemas.microsoft.com/office/drawing/2014/main" id="{7E2A57D2-72B1-3195-6A4F-312FF6421257}"/>
              </a:ext>
            </a:extLst>
          </p:cNvPr>
          <p:cNvSpPr txBox="1"/>
          <p:nvPr/>
        </p:nvSpPr>
        <p:spPr>
          <a:xfrm>
            <a:off x="3284666" y="3587730"/>
            <a:ext cx="1394865" cy="338554"/>
          </a:xfrm>
          <a:prstGeom prst="rect">
            <a:avLst/>
          </a:prstGeom>
          <a:solidFill>
            <a:srgbClr val="FFFFFF">
              <a:alpha val="60000"/>
            </a:srgbClr>
          </a:solidFill>
        </p:spPr>
        <p:txBody>
          <a:bodyPr wrap="square" rtlCol="0">
            <a:spAutoFit/>
          </a:bodyPr>
          <a:lstStyle/>
          <a:p>
            <a:pPr>
              <a:spcAft>
                <a:spcPts val="800"/>
              </a:spcAft>
            </a:pPr>
            <a:r>
              <a:rPr lang="en-US" sz="1600" dirty="0"/>
              <a:t>trade, travel</a:t>
            </a:r>
          </a:p>
        </p:txBody>
      </p:sp>
      <p:sp>
        <p:nvSpPr>
          <p:cNvPr id="25" name="Rectangle 24">
            <a:extLst>
              <a:ext uri="{FF2B5EF4-FFF2-40B4-BE49-F238E27FC236}">
                <a16:creationId xmlns:a16="http://schemas.microsoft.com/office/drawing/2014/main" id="{356E53DA-B91D-48B9-F4F0-5EDC3ED550F2}"/>
              </a:ext>
            </a:extLst>
          </p:cNvPr>
          <p:cNvSpPr/>
          <p:nvPr/>
        </p:nvSpPr>
        <p:spPr>
          <a:xfrm>
            <a:off x="6336859" y="1390998"/>
            <a:ext cx="2607847" cy="726259"/>
          </a:xfrm>
          <a:prstGeom prst="rect">
            <a:avLst/>
          </a:prstGeom>
          <a:solidFill>
            <a:srgbClr val="FFFF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600" cap="all" dirty="0">
                <a:solidFill>
                  <a:srgbClr val="0070C0"/>
                </a:solidFill>
              </a:rPr>
              <a:t>EXPANDING POPULATIONS</a:t>
            </a:r>
          </a:p>
        </p:txBody>
      </p:sp>
      <p:pic>
        <p:nvPicPr>
          <p:cNvPr id="26" name="Picture 25" descr="A crowded street filled with traffic. A lot of people on motor scooters with buses in the background.">
            <a:extLst>
              <a:ext uri="{FF2B5EF4-FFF2-40B4-BE49-F238E27FC236}">
                <a16:creationId xmlns:a16="http://schemas.microsoft.com/office/drawing/2014/main" id="{4682F858-319E-C133-D4C0-C6D8CE742882}"/>
              </a:ext>
            </a:extLst>
          </p:cNvPr>
          <p:cNvPicPr>
            <a:picLocks noChangeAspect="1"/>
          </p:cNvPicPr>
          <p:nvPr/>
        </p:nvPicPr>
        <p:blipFill>
          <a:blip r:embed="rId7"/>
          <a:srcRect/>
          <a:stretch/>
        </p:blipFill>
        <p:spPr>
          <a:xfrm>
            <a:off x="6343487" y="2207553"/>
            <a:ext cx="2605006" cy="1699354"/>
          </a:xfrm>
          <a:prstGeom prst="rect">
            <a:avLst/>
          </a:prstGeom>
        </p:spPr>
      </p:pic>
      <p:sp>
        <p:nvSpPr>
          <p:cNvPr id="27" name="Rectangle 26">
            <a:extLst>
              <a:ext uri="{FF2B5EF4-FFF2-40B4-BE49-F238E27FC236}">
                <a16:creationId xmlns:a16="http://schemas.microsoft.com/office/drawing/2014/main" id="{6745BDE7-5202-9BCF-CB52-342EE5D900A9}"/>
              </a:ext>
            </a:extLst>
          </p:cNvPr>
          <p:cNvSpPr/>
          <p:nvPr/>
        </p:nvSpPr>
        <p:spPr>
          <a:xfrm>
            <a:off x="9365622" y="1394759"/>
            <a:ext cx="2596633" cy="718736"/>
          </a:xfrm>
          <a:prstGeom prst="rect">
            <a:avLst/>
          </a:prstGeom>
          <a:solidFill>
            <a:srgbClr val="FFFF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cap="all" dirty="0">
                <a:solidFill>
                  <a:srgbClr val="0070C0"/>
                </a:solidFill>
              </a:rPr>
              <a:t>conflict</a:t>
            </a:r>
          </a:p>
        </p:txBody>
      </p:sp>
      <p:pic>
        <p:nvPicPr>
          <p:cNvPr id="28" name="Picture 27" descr="A group of armed men on a military vehicle equipped with weapons.">
            <a:extLst>
              <a:ext uri="{FF2B5EF4-FFF2-40B4-BE49-F238E27FC236}">
                <a16:creationId xmlns:a16="http://schemas.microsoft.com/office/drawing/2014/main" id="{74E16B78-FAE4-3BB1-B74E-BD16D828D7ED}"/>
              </a:ext>
            </a:extLst>
          </p:cNvPr>
          <p:cNvPicPr>
            <a:picLocks noChangeAspect="1"/>
          </p:cNvPicPr>
          <p:nvPr/>
        </p:nvPicPr>
        <p:blipFill>
          <a:blip r:embed="rId8"/>
          <a:srcRect/>
          <a:stretch/>
        </p:blipFill>
        <p:spPr>
          <a:xfrm>
            <a:off x="9384403" y="2191061"/>
            <a:ext cx="2559072" cy="1706048"/>
          </a:xfrm>
          <a:prstGeom prst="rect">
            <a:avLst/>
          </a:prstGeom>
        </p:spPr>
      </p:pic>
      <p:sp>
        <p:nvSpPr>
          <p:cNvPr id="13" name="TextBox 12">
            <a:extLst>
              <a:ext uri="{FF2B5EF4-FFF2-40B4-BE49-F238E27FC236}">
                <a16:creationId xmlns:a16="http://schemas.microsoft.com/office/drawing/2014/main" id="{E2A15CD9-E23C-B06D-0527-2C57136DB39A}"/>
              </a:ext>
            </a:extLst>
          </p:cNvPr>
          <p:cNvSpPr txBox="1"/>
          <p:nvPr/>
        </p:nvSpPr>
        <p:spPr>
          <a:xfrm>
            <a:off x="4813299" y="3902171"/>
            <a:ext cx="2884957" cy="461665"/>
          </a:xfrm>
          <a:prstGeom prst="rect">
            <a:avLst/>
          </a:prstGeom>
          <a:solidFill>
            <a:schemeClr val="bg1"/>
          </a:solidFill>
        </p:spPr>
        <p:txBody>
          <a:bodyPr wrap="none" rtlCol="0">
            <a:spAutoFit/>
          </a:bodyPr>
          <a:lstStyle/>
          <a:p>
            <a:r>
              <a:rPr lang="en-US" sz="2400" dirty="0"/>
              <a:t>Example Mechanisms</a:t>
            </a:r>
          </a:p>
        </p:txBody>
      </p:sp>
      <p:sp>
        <p:nvSpPr>
          <p:cNvPr id="14" name="Arrow: Left-Right 24" descr="long arrow pointing both right and left">
            <a:extLst>
              <a:ext uri="{FF2B5EF4-FFF2-40B4-BE49-F238E27FC236}">
                <a16:creationId xmlns:a16="http://schemas.microsoft.com/office/drawing/2014/main" id="{6846309B-A5B0-84D3-A294-FC949FEA7DA7}"/>
              </a:ext>
              <a:ext uri="{C183D7F6-B498-43B3-948B-1728B52AA6E4}">
                <adec:decorative xmlns:adec="http://schemas.microsoft.com/office/drawing/2017/decorative" val="0"/>
              </a:ext>
            </a:extLst>
          </p:cNvPr>
          <p:cNvSpPr/>
          <p:nvPr/>
        </p:nvSpPr>
        <p:spPr>
          <a:xfrm>
            <a:off x="1173418" y="4288951"/>
            <a:ext cx="9845164" cy="221771"/>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CC33F5A6-CD4C-ECF5-CBDC-C4E7F1FD15CB}"/>
              </a:ext>
            </a:extLst>
          </p:cNvPr>
          <p:cNvSpPr txBox="1"/>
          <p:nvPr/>
        </p:nvSpPr>
        <p:spPr>
          <a:xfrm>
            <a:off x="204883" y="4635830"/>
            <a:ext cx="2650056" cy="2031325"/>
          </a:xfrm>
          <a:prstGeom prst="rect">
            <a:avLst/>
          </a:prstGeom>
          <a:solidFill>
            <a:schemeClr val="accent1">
              <a:lumMod val="20000"/>
              <a:lumOff val="80000"/>
            </a:schemeClr>
          </a:solidFill>
        </p:spPr>
        <p:txBody>
          <a:bodyPr wrap="square" rtlCol="0">
            <a:spAutoFit/>
          </a:bodyPr>
          <a:lstStyle/>
          <a:p>
            <a:r>
              <a:rPr lang="en-US" dirty="0"/>
              <a:t>Typically, less access to health care, poorer health in general, and an inability to isolate all increase a population’s susceptibility and rates of morbidity/</a:t>
            </a:r>
          </a:p>
          <a:p>
            <a:r>
              <a:rPr lang="en-US" dirty="0"/>
              <a:t>mortality.</a:t>
            </a:r>
          </a:p>
        </p:txBody>
      </p:sp>
      <p:sp>
        <p:nvSpPr>
          <p:cNvPr id="31" name="TextBox 30">
            <a:extLst>
              <a:ext uri="{FF2B5EF4-FFF2-40B4-BE49-F238E27FC236}">
                <a16:creationId xmlns:a16="http://schemas.microsoft.com/office/drawing/2014/main" id="{9357E041-FC6D-E9E4-F59C-9C7A4ED24BBD}"/>
              </a:ext>
            </a:extLst>
          </p:cNvPr>
          <p:cNvSpPr txBox="1"/>
          <p:nvPr/>
        </p:nvSpPr>
        <p:spPr>
          <a:xfrm>
            <a:off x="3140517" y="5445312"/>
            <a:ext cx="2650055" cy="1200329"/>
          </a:xfrm>
          <a:prstGeom prst="rect">
            <a:avLst/>
          </a:prstGeom>
          <a:solidFill>
            <a:schemeClr val="accent1">
              <a:lumMod val="20000"/>
              <a:lumOff val="80000"/>
            </a:schemeClr>
          </a:solidFill>
        </p:spPr>
        <p:txBody>
          <a:bodyPr wrap="square" rtlCol="0">
            <a:spAutoFit/>
          </a:bodyPr>
          <a:lstStyle/>
          <a:p>
            <a:r>
              <a:rPr lang="en-US" dirty="0"/>
              <a:t>Increased trade and travel lead to higher rates of transmission.</a:t>
            </a:r>
          </a:p>
          <a:p>
            <a:endParaRPr lang="en-US" dirty="0"/>
          </a:p>
        </p:txBody>
      </p:sp>
      <p:sp>
        <p:nvSpPr>
          <p:cNvPr id="32" name="TextBox 31">
            <a:extLst>
              <a:ext uri="{FF2B5EF4-FFF2-40B4-BE49-F238E27FC236}">
                <a16:creationId xmlns:a16="http://schemas.microsoft.com/office/drawing/2014/main" id="{AF4E3B3A-8D13-4F20-BC46-C620FD6558A1}"/>
              </a:ext>
            </a:extLst>
          </p:cNvPr>
          <p:cNvSpPr txBox="1"/>
          <p:nvPr/>
        </p:nvSpPr>
        <p:spPr>
          <a:xfrm>
            <a:off x="6401429" y="4989543"/>
            <a:ext cx="2593653" cy="1754326"/>
          </a:xfrm>
          <a:prstGeom prst="rect">
            <a:avLst/>
          </a:prstGeom>
          <a:solidFill>
            <a:schemeClr val="accent1">
              <a:lumMod val="20000"/>
              <a:lumOff val="80000"/>
            </a:schemeClr>
          </a:solidFill>
        </p:spPr>
        <p:txBody>
          <a:bodyPr wrap="square" rtlCol="0">
            <a:spAutoFit/>
          </a:bodyPr>
          <a:lstStyle/>
          <a:p>
            <a:r>
              <a:rPr lang="en-US" dirty="0"/>
              <a:t>More human-to-human contact and/or the movement of people to regions where they are more likely to encounter hosts are factors. </a:t>
            </a:r>
          </a:p>
        </p:txBody>
      </p:sp>
      <p:sp>
        <p:nvSpPr>
          <p:cNvPr id="33" name="TextBox 32">
            <a:extLst>
              <a:ext uri="{FF2B5EF4-FFF2-40B4-BE49-F238E27FC236}">
                <a16:creationId xmlns:a16="http://schemas.microsoft.com/office/drawing/2014/main" id="{84CB6EF9-0987-2999-EBDD-5F4A4BA2E963}"/>
              </a:ext>
            </a:extLst>
          </p:cNvPr>
          <p:cNvSpPr txBox="1"/>
          <p:nvPr/>
        </p:nvSpPr>
        <p:spPr>
          <a:xfrm>
            <a:off x="9428045" y="4625556"/>
            <a:ext cx="2650054" cy="1200329"/>
          </a:xfrm>
          <a:prstGeom prst="rect">
            <a:avLst/>
          </a:prstGeom>
          <a:solidFill>
            <a:schemeClr val="accent1">
              <a:lumMod val="20000"/>
              <a:lumOff val="80000"/>
            </a:schemeClr>
          </a:solidFill>
        </p:spPr>
        <p:txBody>
          <a:bodyPr wrap="square" rtlCol="0">
            <a:spAutoFit/>
          </a:bodyPr>
          <a:lstStyle/>
          <a:p>
            <a:r>
              <a:rPr lang="en-US" dirty="0"/>
              <a:t>Troops may spread disease; its occurrence often has feedbacks to poverty and poor health.  </a:t>
            </a:r>
          </a:p>
        </p:txBody>
      </p:sp>
    </p:spTree>
    <p:extLst>
      <p:ext uri="{BB962C8B-B14F-4D97-AF65-F5344CB8AC3E}">
        <p14:creationId xmlns:p14="http://schemas.microsoft.com/office/powerpoint/2010/main" val="41459735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396FE7F-F1D1-3CDD-7780-6194A012D897}"/>
              </a:ext>
            </a:extLst>
          </p:cNvPr>
          <p:cNvSpPr>
            <a:spLocks noGrp="1"/>
          </p:cNvSpPr>
          <p:nvPr>
            <p:ph type="sldNum" sz="quarter" idx="12"/>
          </p:nvPr>
        </p:nvSpPr>
        <p:spPr>
          <a:xfrm>
            <a:off x="11021238" y="6356350"/>
            <a:ext cx="332561" cy="365125"/>
          </a:xfrm>
        </p:spPr>
        <p:txBody>
          <a:bodyPr/>
          <a:lstStyle/>
          <a:p>
            <a:fld id="{856227B3-BD4B-B146-9DD9-5D91D71F00EA}" type="slidenum">
              <a:rPr lang="en-US" smtClean="0"/>
              <a:t>5</a:t>
            </a:fld>
            <a:endParaRPr lang="en-US"/>
          </a:p>
        </p:txBody>
      </p:sp>
      <p:sp>
        <p:nvSpPr>
          <p:cNvPr id="3" name="Title 2">
            <a:extLst>
              <a:ext uri="{FF2B5EF4-FFF2-40B4-BE49-F238E27FC236}">
                <a16:creationId xmlns:a16="http://schemas.microsoft.com/office/drawing/2014/main" id="{CF25F6F5-002B-A994-B58E-7B7979093DC8}"/>
              </a:ext>
            </a:extLst>
          </p:cNvPr>
          <p:cNvSpPr txBox="1">
            <a:spLocks noGrp="1"/>
          </p:cNvSpPr>
          <p:nvPr>
            <p:ph type="title" idx="4294967295"/>
          </p:nvPr>
        </p:nvSpPr>
        <p:spPr>
          <a:xfrm>
            <a:off x="2478709" y="481720"/>
            <a:ext cx="877186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Calibri   "/>
                <a:ea typeface="+mn-ea"/>
                <a:cs typeface="+mn-cs"/>
              </a:rPr>
              <a:t>Worldwide Effects on Disease: </a:t>
            </a:r>
            <a:br>
              <a:rPr kumimoji="0" lang="en-US" sz="3600" b="1" i="0" u="none" strike="noStrike" kern="1200" cap="none" spc="0" normalizeH="0" baseline="0" noProof="0" dirty="0">
                <a:ln>
                  <a:noFill/>
                </a:ln>
                <a:solidFill>
                  <a:schemeClr val="tx1"/>
                </a:solidFill>
                <a:effectLst/>
                <a:uLnTx/>
                <a:uFillTx/>
                <a:latin typeface="Calibri   "/>
                <a:ea typeface="+mn-ea"/>
                <a:cs typeface="+mn-cs"/>
              </a:rPr>
            </a:br>
            <a:r>
              <a:rPr kumimoji="0" lang="en-US" sz="3600" b="1" i="0" u="none" strike="noStrike" kern="1200" cap="none" spc="0" normalizeH="0" baseline="0" noProof="0" dirty="0">
                <a:ln>
                  <a:noFill/>
                </a:ln>
                <a:solidFill>
                  <a:schemeClr val="tx1"/>
                </a:solidFill>
                <a:effectLst/>
                <a:uLnTx/>
                <a:uFillTx/>
                <a:latin typeface="Calibri   "/>
                <a:ea typeface="+mn-ea"/>
                <a:cs typeface="+mn-cs"/>
              </a:rPr>
              <a:t>Climate Change</a:t>
            </a:r>
            <a:endParaRPr kumimoji="0" lang="en-US" sz="1800" b="1" i="0" u="none" strike="noStrike" kern="1200" cap="none" spc="0" normalizeH="0" baseline="0" noProof="0" dirty="0">
              <a:ln>
                <a:noFill/>
              </a:ln>
              <a:solidFill>
                <a:schemeClr val="tx1"/>
              </a:solidFill>
              <a:effectLst/>
              <a:uLnTx/>
              <a:uFillTx/>
              <a:latin typeface="Calibri   "/>
              <a:ea typeface="+mn-ea"/>
              <a:cs typeface="+mn-cs"/>
            </a:endParaRPr>
          </a:p>
        </p:txBody>
      </p:sp>
      <p:sp>
        <p:nvSpPr>
          <p:cNvPr id="4" name="TextBox 3">
            <a:extLst>
              <a:ext uri="{FF2B5EF4-FFF2-40B4-BE49-F238E27FC236}">
                <a16:creationId xmlns:a16="http://schemas.microsoft.com/office/drawing/2014/main" id="{334CAA36-B28B-1083-6B50-34E397F535F5}"/>
              </a:ext>
            </a:extLst>
          </p:cNvPr>
          <p:cNvSpPr txBox="1"/>
          <p:nvPr/>
        </p:nvSpPr>
        <p:spPr>
          <a:xfrm>
            <a:off x="3282057" y="1613097"/>
            <a:ext cx="6059424" cy="353943"/>
          </a:xfrm>
          <a:prstGeom prst="rect">
            <a:avLst/>
          </a:prstGeom>
          <a:noFill/>
        </p:spPr>
        <p:txBody>
          <a:bodyPr wrap="square">
            <a:spAutoFit/>
          </a:bodyPr>
          <a:lstStyle/>
          <a:p>
            <a:pPr algn="ctr"/>
            <a:r>
              <a:rPr lang="en-US" sz="1700" dirty="0">
                <a:effectLst/>
                <a:ea typeface="Times New Roman" panose="02020603050405020304" pitchFamily="18" charset="0"/>
              </a:rPr>
              <a:t>Semenza et al. 2022</a:t>
            </a:r>
            <a:r>
              <a:rPr lang="en-US" sz="1700" dirty="0">
                <a:ea typeface="Times New Roman" panose="02020603050405020304" pitchFamily="18" charset="0"/>
              </a:rPr>
              <a:t>:</a:t>
            </a:r>
            <a:r>
              <a:rPr lang="en-US" sz="1700" dirty="0">
                <a:effectLst/>
                <a:ea typeface="Times New Roman" panose="02020603050405020304" pitchFamily="18" charset="0"/>
              </a:rPr>
              <a:t> </a:t>
            </a:r>
            <a:r>
              <a:rPr lang="en-US" sz="1700" u="sng" dirty="0">
                <a:solidFill>
                  <a:srgbClr val="0563C1"/>
                </a:solidFill>
                <a:effectLst/>
                <a:ea typeface="Times New Roman" panose="02020603050405020304" pitchFamily="18" charset="0"/>
                <a:hlinkClick r:id="rId4"/>
              </a:rPr>
              <a:t>https://doi.org/10.1007/s40121-022-00647-3</a:t>
            </a:r>
            <a:r>
              <a:rPr lang="en-US" sz="1700" dirty="0">
                <a:effectLst/>
              </a:rPr>
              <a:t> </a:t>
            </a:r>
            <a:endParaRPr lang="en-US" sz="1700" dirty="0"/>
          </a:p>
        </p:txBody>
      </p:sp>
      <p:sp>
        <p:nvSpPr>
          <p:cNvPr id="2" name="TextBox 1">
            <a:extLst>
              <a:ext uri="{FF2B5EF4-FFF2-40B4-BE49-F238E27FC236}">
                <a16:creationId xmlns:a16="http://schemas.microsoft.com/office/drawing/2014/main" id="{522599CF-1DD6-F7C1-50FD-83213ECD447E}"/>
              </a:ext>
            </a:extLst>
          </p:cNvPr>
          <p:cNvSpPr txBox="1"/>
          <p:nvPr/>
        </p:nvSpPr>
        <p:spPr>
          <a:xfrm>
            <a:off x="495948" y="2196251"/>
            <a:ext cx="5121787" cy="523220"/>
          </a:xfrm>
          <a:prstGeom prst="rect">
            <a:avLst/>
          </a:prstGeom>
          <a:solidFill>
            <a:srgbClr val="FFFFCC"/>
          </a:solidFill>
        </p:spPr>
        <p:txBody>
          <a:bodyPr wrap="none" rtlCol="0">
            <a:spAutoFit/>
          </a:bodyPr>
          <a:lstStyle/>
          <a:p>
            <a:r>
              <a:rPr lang="en-US" sz="2800" dirty="0">
                <a:solidFill>
                  <a:srgbClr val="0070C0"/>
                </a:solidFill>
              </a:rPr>
              <a:t>Diseases are getting much worse. </a:t>
            </a:r>
          </a:p>
        </p:txBody>
      </p:sp>
      <p:sp>
        <p:nvSpPr>
          <p:cNvPr id="8" name="TextBox 7">
            <a:extLst>
              <a:ext uri="{FF2B5EF4-FFF2-40B4-BE49-F238E27FC236}">
                <a16:creationId xmlns:a16="http://schemas.microsoft.com/office/drawing/2014/main" id="{191BD456-070A-F7D2-DA70-E8D0C2E346B1}"/>
              </a:ext>
            </a:extLst>
          </p:cNvPr>
          <p:cNvSpPr txBox="1"/>
          <p:nvPr/>
        </p:nvSpPr>
        <p:spPr>
          <a:xfrm>
            <a:off x="376706" y="2742852"/>
            <a:ext cx="5102103" cy="3380413"/>
          </a:xfrm>
          <a:prstGeom prst="rect">
            <a:avLst/>
          </a:prstGeom>
          <a:noFill/>
        </p:spPr>
        <p:txBody>
          <a:bodyPr wrap="square" rtlCol="0">
            <a:spAutoFit/>
          </a:bodyPr>
          <a:lstStyle/>
          <a:p>
            <a:pPr marL="457200" indent="-457200">
              <a:spcAft>
                <a:spcPts val="800"/>
              </a:spcAft>
              <a:buFont typeface="Arial" panose="020B0604020202020204" pitchFamily="34" charset="0"/>
              <a:buChar char="•"/>
            </a:pPr>
            <a:r>
              <a:rPr lang="en-US" sz="2600" dirty="0"/>
              <a:t>Many are carried by vectors whose habitat is more suitable under warmer climates </a:t>
            </a:r>
            <a:br>
              <a:rPr lang="en-US" sz="2600" dirty="0"/>
            </a:br>
            <a:r>
              <a:rPr lang="en-US" sz="2000" dirty="0"/>
              <a:t>(e.g., malaria, dengue, Zika, chikungunya).</a:t>
            </a:r>
          </a:p>
          <a:p>
            <a:pPr marL="457200" indent="-457200">
              <a:spcAft>
                <a:spcPts val="800"/>
              </a:spcAft>
              <a:buFont typeface="Arial" panose="020B0604020202020204" pitchFamily="34" charset="0"/>
              <a:buChar char="•"/>
            </a:pPr>
            <a:r>
              <a:rPr lang="en-US" sz="2600" dirty="0"/>
              <a:t>The geographic range for these vectors is expanding.</a:t>
            </a:r>
          </a:p>
          <a:p>
            <a:pPr marL="457200" indent="-457200">
              <a:buFont typeface="Arial" panose="020B0604020202020204" pitchFamily="34" charset="0"/>
              <a:buChar char="•"/>
            </a:pPr>
            <a:r>
              <a:rPr lang="en-US" sz="2600" dirty="0"/>
              <a:t>Transmission seasons are becoming longer. </a:t>
            </a:r>
          </a:p>
        </p:txBody>
      </p:sp>
      <p:pic>
        <p:nvPicPr>
          <p:cNvPr id="9" name="Picture 8" descr="Global map of uneven effects of climate change with warmer regions at higher risk of disease spread by insects.">
            <a:extLst>
              <a:ext uri="{FF2B5EF4-FFF2-40B4-BE49-F238E27FC236}">
                <a16:creationId xmlns:a16="http://schemas.microsoft.com/office/drawing/2014/main" id="{1A59DAA6-403E-0626-388B-52FB6942E937}"/>
              </a:ext>
            </a:extLst>
          </p:cNvPr>
          <p:cNvPicPr>
            <a:picLocks noChangeAspect="1"/>
          </p:cNvPicPr>
          <p:nvPr/>
        </p:nvPicPr>
        <p:blipFill>
          <a:blip r:embed="rId5"/>
          <a:stretch>
            <a:fillRect/>
          </a:stretch>
        </p:blipFill>
        <p:spPr>
          <a:xfrm>
            <a:off x="6096000" y="2254354"/>
            <a:ext cx="5921327" cy="3529691"/>
          </a:xfrm>
          <a:prstGeom prst="rect">
            <a:avLst/>
          </a:prstGeom>
        </p:spPr>
      </p:pic>
      <p:pic>
        <p:nvPicPr>
          <p:cNvPr id="10" name="Picture 9" descr="A mosquito on human skin.">
            <a:extLst>
              <a:ext uri="{FF2B5EF4-FFF2-40B4-BE49-F238E27FC236}">
                <a16:creationId xmlns:a16="http://schemas.microsoft.com/office/drawing/2014/main" id="{64EFBAB3-D790-BE92-C8D0-16969A75F883}"/>
              </a:ext>
            </a:extLst>
          </p:cNvPr>
          <p:cNvPicPr>
            <a:picLocks noChangeAspect="1"/>
          </p:cNvPicPr>
          <p:nvPr/>
        </p:nvPicPr>
        <p:blipFill>
          <a:blip r:embed="rId6"/>
          <a:stretch>
            <a:fillRect/>
          </a:stretch>
        </p:blipFill>
        <p:spPr>
          <a:xfrm>
            <a:off x="4861619" y="4890961"/>
            <a:ext cx="2900299" cy="1595038"/>
          </a:xfrm>
          <a:prstGeom prst="rect">
            <a:avLst/>
          </a:prstGeom>
        </p:spPr>
      </p:pic>
    </p:spTree>
    <p:extLst>
      <p:ext uri="{BB962C8B-B14F-4D97-AF65-F5344CB8AC3E}">
        <p14:creationId xmlns:p14="http://schemas.microsoft.com/office/powerpoint/2010/main" val="166682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2EC47486-FBAD-1B27-5B45-1BD917E6F070}"/>
              </a:ext>
            </a:extLst>
          </p:cNvPr>
          <p:cNvSpPr>
            <a:spLocks noGrp="1"/>
          </p:cNvSpPr>
          <p:nvPr>
            <p:ph type="sldNum" sz="quarter" idx="12"/>
          </p:nvPr>
        </p:nvSpPr>
        <p:spPr>
          <a:xfrm>
            <a:off x="11497055" y="6406056"/>
            <a:ext cx="447149" cy="365125"/>
          </a:xfrm>
        </p:spPr>
        <p:txBody>
          <a:bodyPr/>
          <a:lstStyle/>
          <a:p>
            <a:fld id="{856227B3-BD4B-B146-9DD9-5D91D71F00EA}" type="slidenum">
              <a:rPr lang="en-US" smtClean="0"/>
              <a:t>6</a:t>
            </a:fld>
            <a:endParaRPr lang="en-US" dirty="0"/>
          </a:p>
        </p:txBody>
      </p:sp>
      <p:sp>
        <p:nvSpPr>
          <p:cNvPr id="2" name="Title 1">
            <a:extLst>
              <a:ext uri="{FF2B5EF4-FFF2-40B4-BE49-F238E27FC236}">
                <a16:creationId xmlns:a16="http://schemas.microsoft.com/office/drawing/2014/main" id="{5BCB639A-FD0F-7CB0-BA0B-51AE381A1F44}"/>
              </a:ext>
              <a:ext uri="{C183D7F6-B498-43B3-948B-1728B52AA6E4}">
                <adec:decorative xmlns:adec="http://schemas.microsoft.com/office/drawing/2017/decorative" val="0"/>
              </a:ext>
            </a:extLst>
          </p:cNvPr>
          <p:cNvSpPr txBox="1">
            <a:spLocks noGrp="1"/>
          </p:cNvSpPr>
          <p:nvPr>
            <p:ph type="title" idx="4294967295"/>
          </p:nvPr>
        </p:nvSpPr>
        <p:spPr>
          <a:xfrm>
            <a:off x="2029174" y="501147"/>
            <a:ext cx="877186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Calibri   "/>
                <a:ea typeface="+mn-ea"/>
                <a:cs typeface="+mn-cs"/>
              </a:rPr>
              <a:t>Worldwide Effects on Disease: </a:t>
            </a:r>
            <a:br>
              <a:rPr kumimoji="0" lang="en-US" sz="3600" b="1" i="0" u="none" strike="noStrike" kern="1200" cap="none" spc="0" normalizeH="0" baseline="0" noProof="0" dirty="0">
                <a:ln>
                  <a:noFill/>
                </a:ln>
                <a:solidFill>
                  <a:schemeClr val="tx1"/>
                </a:solidFill>
                <a:effectLst/>
                <a:uLnTx/>
                <a:uFillTx/>
                <a:latin typeface="Calibri   "/>
                <a:ea typeface="+mn-ea"/>
                <a:cs typeface="+mn-cs"/>
              </a:rPr>
            </a:br>
            <a:r>
              <a:rPr kumimoji="0" lang="en-US" sz="3600" b="1" i="0" u="none" strike="noStrike" kern="1200" cap="none" spc="0" normalizeH="0" baseline="0" noProof="0" dirty="0">
                <a:ln>
                  <a:noFill/>
                </a:ln>
                <a:solidFill>
                  <a:schemeClr val="tx1"/>
                </a:solidFill>
                <a:effectLst/>
                <a:uLnTx/>
                <a:uFillTx/>
                <a:latin typeface="Calibri   "/>
                <a:ea typeface="+mn-ea"/>
                <a:cs typeface="+mn-cs"/>
              </a:rPr>
              <a:t>Climate Change (continued)</a:t>
            </a:r>
            <a:endParaRPr kumimoji="0" lang="en-US" sz="1800" b="1" i="0" u="none" strike="noStrike" kern="1200" cap="none" spc="0" normalizeH="0" baseline="0" noProof="0" dirty="0">
              <a:ln>
                <a:noFill/>
              </a:ln>
              <a:solidFill>
                <a:schemeClr val="tx1"/>
              </a:solidFill>
              <a:effectLst/>
              <a:uLnTx/>
              <a:uFillTx/>
              <a:latin typeface="Calibri   "/>
              <a:ea typeface="+mn-ea"/>
              <a:cs typeface="+mn-cs"/>
            </a:endParaRPr>
          </a:p>
        </p:txBody>
      </p:sp>
      <p:sp>
        <p:nvSpPr>
          <p:cNvPr id="7" name="TextBox 6">
            <a:extLst>
              <a:ext uri="{FF2B5EF4-FFF2-40B4-BE49-F238E27FC236}">
                <a16:creationId xmlns:a16="http://schemas.microsoft.com/office/drawing/2014/main" id="{1A9BD3A7-799A-6922-BE84-797CF4416D33}"/>
              </a:ext>
            </a:extLst>
          </p:cNvPr>
          <p:cNvSpPr txBox="1"/>
          <p:nvPr/>
        </p:nvSpPr>
        <p:spPr>
          <a:xfrm>
            <a:off x="3282057" y="1613097"/>
            <a:ext cx="6059424" cy="353943"/>
          </a:xfrm>
          <a:prstGeom prst="rect">
            <a:avLst/>
          </a:prstGeom>
          <a:noFill/>
        </p:spPr>
        <p:txBody>
          <a:bodyPr wrap="square">
            <a:spAutoFit/>
          </a:bodyPr>
          <a:lstStyle/>
          <a:p>
            <a:pPr algn="ctr"/>
            <a:r>
              <a:rPr lang="en-US" sz="1700" dirty="0">
                <a:effectLst/>
                <a:ea typeface="Times New Roman" panose="02020603050405020304" pitchFamily="18" charset="0"/>
              </a:rPr>
              <a:t>Semenza et al. 2022</a:t>
            </a:r>
            <a:r>
              <a:rPr lang="en-US" sz="1700" dirty="0">
                <a:ea typeface="Times New Roman" panose="02020603050405020304" pitchFamily="18" charset="0"/>
              </a:rPr>
              <a:t>:</a:t>
            </a:r>
            <a:r>
              <a:rPr lang="en-US" sz="1700" dirty="0">
                <a:effectLst/>
                <a:ea typeface="Times New Roman" panose="02020603050405020304" pitchFamily="18" charset="0"/>
              </a:rPr>
              <a:t> </a:t>
            </a:r>
            <a:r>
              <a:rPr lang="en-US" sz="1700" u="sng" dirty="0">
                <a:solidFill>
                  <a:srgbClr val="0563C1"/>
                </a:solidFill>
                <a:effectLst/>
                <a:ea typeface="Times New Roman" panose="02020603050405020304" pitchFamily="18" charset="0"/>
                <a:hlinkClick r:id="rId4"/>
              </a:rPr>
              <a:t>https://doi.org/10.1007/s40121-022-00647-3</a:t>
            </a:r>
            <a:r>
              <a:rPr lang="en-US" sz="1700" dirty="0">
                <a:effectLst/>
              </a:rPr>
              <a:t> </a:t>
            </a:r>
            <a:endParaRPr lang="en-US" sz="1700" dirty="0"/>
          </a:p>
        </p:txBody>
      </p:sp>
      <p:pic>
        <p:nvPicPr>
          <p:cNvPr id="18" name="Picture 17" descr="Human risk of disease compounded for socially vulnerable people who are also exposed to hazardous weather.">
            <a:extLst>
              <a:ext uri="{FF2B5EF4-FFF2-40B4-BE49-F238E27FC236}">
                <a16:creationId xmlns:a16="http://schemas.microsoft.com/office/drawing/2014/main" id="{3E669500-7548-5F85-9E9E-503F479EEDCE}"/>
              </a:ext>
            </a:extLst>
          </p:cNvPr>
          <p:cNvPicPr>
            <a:picLocks noChangeAspect="1"/>
          </p:cNvPicPr>
          <p:nvPr/>
        </p:nvPicPr>
        <p:blipFill>
          <a:blip r:embed="rId5"/>
          <a:srcRect r="1172"/>
          <a:stretch>
            <a:fillRect/>
          </a:stretch>
        </p:blipFill>
        <p:spPr>
          <a:xfrm>
            <a:off x="8539435" y="1503314"/>
            <a:ext cx="3588654" cy="3387647"/>
          </a:xfrm>
          <a:prstGeom prst="rect">
            <a:avLst/>
          </a:prstGeom>
        </p:spPr>
      </p:pic>
      <p:sp>
        <p:nvSpPr>
          <p:cNvPr id="12" name="TextBox 11">
            <a:extLst>
              <a:ext uri="{FF2B5EF4-FFF2-40B4-BE49-F238E27FC236}">
                <a16:creationId xmlns:a16="http://schemas.microsoft.com/office/drawing/2014/main" id="{12FE22B6-F54A-5F67-D823-74EE687719F9}"/>
              </a:ext>
            </a:extLst>
          </p:cNvPr>
          <p:cNvSpPr txBox="1"/>
          <p:nvPr/>
        </p:nvSpPr>
        <p:spPr>
          <a:xfrm>
            <a:off x="1028411" y="2093592"/>
            <a:ext cx="6730409" cy="954107"/>
          </a:xfrm>
          <a:prstGeom prst="rect">
            <a:avLst/>
          </a:prstGeom>
          <a:solidFill>
            <a:srgbClr val="FFFFCC"/>
          </a:solidFill>
        </p:spPr>
        <p:txBody>
          <a:bodyPr wrap="square" rtlCol="0">
            <a:spAutoFit/>
          </a:bodyPr>
          <a:lstStyle/>
          <a:p>
            <a:pPr algn="ctr"/>
            <a:r>
              <a:rPr lang="en-US" sz="2800" dirty="0">
                <a:solidFill>
                  <a:srgbClr val="0070C0"/>
                </a:solidFill>
              </a:rPr>
              <a:t>Risk of disease is  compounded by cascading effects of hazards, such as:</a:t>
            </a:r>
          </a:p>
        </p:txBody>
      </p:sp>
      <p:sp>
        <p:nvSpPr>
          <p:cNvPr id="8" name="TextBox 7">
            <a:extLst>
              <a:ext uri="{FF2B5EF4-FFF2-40B4-BE49-F238E27FC236}">
                <a16:creationId xmlns:a16="http://schemas.microsoft.com/office/drawing/2014/main" id="{191BD456-070A-F7D2-DA70-E8D0C2E346B1}"/>
              </a:ext>
            </a:extLst>
          </p:cNvPr>
          <p:cNvSpPr txBox="1"/>
          <p:nvPr/>
        </p:nvSpPr>
        <p:spPr>
          <a:xfrm>
            <a:off x="247796" y="3010793"/>
            <a:ext cx="9460615" cy="3847207"/>
          </a:xfrm>
          <a:prstGeom prst="rect">
            <a:avLst/>
          </a:prstGeom>
          <a:noFill/>
        </p:spPr>
        <p:txBody>
          <a:bodyPr wrap="square" rtlCol="0">
            <a:spAutoFit/>
          </a:bodyPr>
          <a:lstStyle/>
          <a:p>
            <a:pPr marL="349250" indent="-349250">
              <a:buSzPct val="120000"/>
              <a:buFont typeface="Arial" panose="020B0604020202020204" pitchFamily="34" charset="0"/>
              <a:buChar char="•"/>
            </a:pPr>
            <a:r>
              <a:rPr lang="en-US" sz="2600" dirty="0"/>
              <a:t>Extreme precipitation and flooding </a:t>
            </a:r>
          </a:p>
          <a:p>
            <a:pPr marL="349250" indent="-349250">
              <a:spcAft>
                <a:spcPts val="800"/>
              </a:spcAft>
            </a:pPr>
            <a:r>
              <a:rPr lang="en-US" sz="2000" dirty="0"/>
              <a:t>       (e.g., Malaria increases due to more stagnant water where mosquitoes </a:t>
            </a:r>
            <a:br>
              <a:rPr lang="en-US" sz="2000" dirty="0"/>
            </a:br>
            <a:r>
              <a:rPr lang="en-US" sz="2000" dirty="0"/>
              <a:t>breed.)  </a:t>
            </a:r>
            <a:endParaRPr lang="en-US" dirty="0"/>
          </a:p>
          <a:p>
            <a:pPr marL="457200" indent="-457200">
              <a:spcAft>
                <a:spcPts val="800"/>
              </a:spcAft>
              <a:buFont typeface="Arial" panose="020B0604020202020204" pitchFamily="34" charset="0"/>
              <a:buChar char="•"/>
            </a:pPr>
            <a:r>
              <a:rPr lang="en-US" sz="2600" dirty="0"/>
              <a:t>Drought </a:t>
            </a:r>
            <a:br>
              <a:rPr lang="en-US" sz="2600" dirty="0"/>
            </a:br>
            <a:r>
              <a:rPr lang="en-US" sz="2000" dirty="0"/>
              <a:t>(e.g., Cholera spreads in association with malnutrition and </a:t>
            </a:r>
            <a:br>
              <a:rPr lang="en-US" sz="2000" dirty="0"/>
            </a:br>
            <a:r>
              <a:rPr lang="en-US" sz="2000" dirty="0"/>
              <a:t>displacement.)</a:t>
            </a:r>
          </a:p>
          <a:p>
            <a:pPr marL="457200" indent="-457200">
              <a:buFont typeface="Arial" panose="020B0604020202020204" pitchFamily="34" charset="0"/>
              <a:buChar char="•"/>
            </a:pPr>
            <a:r>
              <a:rPr lang="en-US" sz="2600" dirty="0"/>
              <a:t>Elevated temperature</a:t>
            </a:r>
          </a:p>
          <a:p>
            <a:pPr>
              <a:spcAft>
                <a:spcPts val="800"/>
              </a:spcAft>
            </a:pPr>
            <a:r>
              <a:rPr lang="en-US" sz="2000" dirty="0"/>
              <a:t>         (e.g., </a:t>
            </a:r>
            <a:r>
              <a:rPr lang="en-US" sz="2000" i="1" dirty="0"/>
              <a:t>Legionella</a:t>
            </a:r>
            <a:r>
              <a:rPr lang="en-US" sz="2000" dirty="0"/>
              <a:t> spreads as bacteria replicate faster.) </a:t>
            </a:r>
          </a:p>
          <a:p>
            <a:pPr marL="457200" indent="-457200">
              <a:buFont typeface="Arial" panose="020B0604020202020204" pitchFamily="34" charset="0"/>
              <a:buChar char="•"/>
            </a:pPr>
            <a:r>
              <a:rPr lang="en-US" sz="2600" dirty="0"/>
              <a:t>Sea level rise  </a:t>
            </a:r>
          </a:p>
          <a:p>
            <a:pPr lvl="1"/>
            <a:r>
              <a:rPr lang="en-US" sz="2000" dirty="0">
                <a:latin typeface="Calibri    "/>
              </a:rPr>
              <a:t>(e.g., </a:t>
            </a:r>
            <a:r>
              <a:rPr lang="en-US" sz="2000" dirty="0">
                <a:solidFill>
                  <a:srgbClr val="212121"/>
                </a:solidFill>
                <a:latin typeface="Calibri    "/>
              </a:rPr>
              <a:t>S</a:t>
            </a:r>
            <a:r>
              <a:rPr lang="en-US" sz="2000" b="0" i="0" dirty="0">
                <a:solidFill>
                  <a:srgbClr val="212121"/>
                </a:solidFill>
                <a:effectLst/>
                <a:latin typeface="Calibri    "/>
              </a:rPr>
              <a:t>chistosomiasis </a:t>
            </a:r>
            <a:r>
              <a:rPr lang="en-US" sz="2000" dirty="0">
                <a:latin typeface="Calibri    "/>
              </a:rPr>
              <a:t>increases d</a:t>
            </a:r>
            <a:r>
              <a:rPr lang="en-US" sz="2000" b="0" i="0" dirty="0">
                <a:solidFill>
                  <a:srgbClr val="212121"/>
                </a:solidFill>
                <a:effectLst/>
                <a:latin typeface="Calibri    "/>
              </a:rPr>
              <a:t>ue to the parasite’s salinity tolerance.)</a:t>
            </a:r>
            <a:endParaRPr lang="en-US" sz="2000" dirty="0">
              <a:latin typeface="Calibri    "/>
            </a:endParaRPr>
          </a:p>
        </p:txBody>
      </p:sp>
      <p:pic>
        <p:nvPicPr>
          <p:cNvPr id="14" name="Picture 13" descr="corn growing on very dry and cracked soil.">
            <a:extLst>
              <a:ext uri="{FF2B5EF4-FFF2-40B4-BE49-F238E27FC236}">
                <a16:creationId xmlns:a16="http://schemas.microsoft.com/office/drawing/2014/main" id="{9BF923A2-1CE8-68BE-80FA-316527A2C5D5}"/>
              </a:ext>
            </a:extLst>
          </p:cNvPr>
          <p:cNvPicPr>
            <a:picLocks noChangeAspect="1"/>
          </p:cNvPicPr>
          <p:nvPr/>
        </p:nvPicPr>
        <p:blipFill>
          <a:blip r:embed="rId6"/>
          <a:stretch>
            <a:fillRect/>
          </a:stretch>
        </p:blipFill>
        <p:spPr>
          <a:xfrm>
            <a:off x="6861599" y="4357016"/>
            <a:ext cx="2704434" cy="1959052"/>
          </a:xfrm>
          <a:prstGeom prst="rect">
            <a:avLst/>
          </a:prstGeom>
        </p:spPr>
      </p:pic>
      <p:pic>
        <p:nvPicPr>
          <p:cNvPr id="11" name="Picture 10" descr="Aerial view of flooded land.">
            <a:extLst>
              <a:ext uri="{FF2B5EF4-FFF2-40B4-BE49-F238E27FC236}">
                <a16:creationId xmlns:a16="http://schemas.microsoft.com/office/drawing/2014/main" id="{45851791-7C9A-6D41-BD45-142F9D54B114}"/>
              </a:ext>
            </a:extLst>
          </p:cNvPr>
          <p:cNvPicPr>
            <a:picLocks noChangeAspect="1"/>
          </p:cNvPicPr>
          <p:nvPr/>
        </p:nvPicPr>
        <p:blipFill>
          <a:blip r:embed="rId7"/>
          <a:stretch>
            <a:fillRect/>
          </a:stretch>
        </p:blipFill>
        <p:spPr>
          <a:xfrm>
            <a:off x="9018966" y="4786795"/>
            <a:ext cx="2701663" cy="1961823"/>
          </a:xfrm>
          <a:prstGeom prst="rect">
            <a:avLst/>
          </a:prstGeom>
        </p:spPr>
      </p:pic>
    </p:spTree>
    <p:extLst>
      <p:ext uri="{BB962C8B-B14F-4D97-AF65-F5344CB8AC3E}">
        <p14:creationId xmlns:p14="http://schemas.microsoft.com/office/powerpoint/2010/main" val="33287895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F9802FA-5A66-5D0B-1CC8-6FD56454AF2F}"/>
              </a:ext>
            </a:extLst>
          </p:cNvPr>
          <p:cNvSpPr>
            <a:spLocks noGrp="1"/>
          </p:cNvSpPr>
          <p:nvPr>
            <p:ph type="sldNum" sz="quarter" idx="12"/>
          </p:nvPr>
        </p:nvSpPr>
        <p:spPr>
          <a:xfrm flipH="1">
            <a:off x="11687908" y="6453670"/>
            <a:ext cx="123092" cy="64605"/>
          </a:xfrm>
        </p:spPr>
        <p:txBody>
          <a:bodyPr/>
          <a:lstStyle/>
          <a:p>
            <a:fld id="{856227B3-BD4B-B146-9DD9-5D91D71F00EA}" type="slidenum">
              <a:rPr lang="en-US" smtClean="0"/>
              <a:t>7</a:t>
            </a:fld>
            <a:endParaRPr lang="en-US" dirty="0"/>
          </a:p>
        </p:txBody>
      </p:sp>
      <p:sp>
        <p:nvSpPr>
          <p:cNvPr id="2" name="Title 1">
            <a:extLst>
              <a:ext uri="{FF2B5EF4-FFF2-40B4-BE49-F238E27FC236}">
                <a16:creationId xmlns:a16="http://schemas.microsoft.com/office/drawing/2014/main" id="{879F7C3C-3538-F0BF-3C98-F1479D30F5E4}"/>
              </a:ext>
            </a:extLst>
          </p:cNvPr>
          <p:cNvSpPr>
            <a:spLocks noGrp="1"/>
          </p:cNvSpPr>
          <p:nvPr>
            <p:ph type="title"/>
          </p:nvPr>
        </p:nvSpPr>
        <p:spPr>
          <a:xfrm>
            <a:off x="2369471" y="423946"/>
            <a:ext cx="7069014" cy="1436825"/>
          </a:xfrm>
        </p:spPr>
        <p:txBody>
          <a:bodyPr>
            <a:noAutofit/>
          </a:bodyPr>
          <a:lstStyle/>
          <a:p>
            <a:pPr algn="ctr"/>
            <a:r>
              <a:rPr lang="en-US" sz="3600" b="1" dirty="0">
                <a:latin typeface="+mn-lt"/>
              </a:rPr>
              <a:t>Dimensions of Risk Often </a:t>
            </a:r>
            <a:br>
              <a:rPr lang="en-US" sz="3600" b="1" dirty="0">
                <a:latin typeface="+mn-lt"/>
              </a:rPr>
            </a:br>
            <a:r>
              <a:rPr lang="en-US" sz="3600" b="1" dirty="0">
                <a:latin typeface="+mn-lt"/>
              </a:rPr>
              <a:t>Determine Impacts on Humans</a:t>
            </a:r>
          </a:p>
        </p:txBody>
      </p:sp>
      <p:pic>
        <p:nvPicPr>
          <p:cNvPr id="31" name="Picture 30" descr="Human risk of disease compounded for socially vulnerable people who are also exposed to hazardous weather.">
            <a:extLst>
              <a:ext uri="{FF2B5EF4-FFF2-40B4-BE49-F238E27FC236}">
                <a16:creationId xmlns:a16="http://schemas.microsoft.com/office/drawing/2014/main" id="{622A527C-DCD5-B3A9-B42A-5EA1808BB37D}"/>
              </a:ext>
            </a:extLst>
          </p:cNvPr>
          <p:cNvPicPr>
            <a:picLocks noChangeAspect="1"/>
          </p:cNvPicPr>
          <p:nvPr/>
        </p:nvPicPr>
        <p:blipFill rotWithShape="1">
          <a:blip r:embed="rId4"/>
          <a:srcRect t="2294"/>
          <a:stretch/>
        </p:blipFill>
        <p:spPr>
          <a:xfrm>
            <a:off x="8556043" y="874757"/>
            <a:ext cx="2918647" cy="2660400"/>
          </a:xfrm>
          <a:prstGeom prst="rect">
            <a:avLst/>
          </a:prstGeom>
        </p:spPr>
      </p:pic>
      <p:sp>
        <p:nvSpPr>
          <p:cNvPr id="32" name="TextBox 31">
            <a:extLst>
              <a:ext uri="{FF2B5EF4-FFF2-40B4-BE49-F238E27FC236}">
                <a16:creationId xmlns:a16="http://schemas.microsoft.com/office/drawing/2014/main" id="{E4E07025-0741-B671-3C3F-03C98B4C8191}"/>
              </a:ext>
            </a:extLst>
          </p:cNvPr>
          <p:cNvSpPr txBox="1"/>
          <p:nvPr/>
        </p:nvSpPr>
        <p:spPr>
          <a:xfrm>
            <a:off x="1195825" y="1860771"/>
            <a:ext cx="6913877" cy="1384995"/>
          </a:xfrm>
          <a:prstGeom prst="rect">
            <a:avLst/>
          </a:prstGeom>
          <a:solidFill>
            <a:srgbClr val="FFFFCC"/>
          </a:solidFill>
        </p:spPr>
        <p:txBody>
          <a:bodyPr wrap="square" rtlCol="0">
            <a:spAutoFit/>
          </a:bodyPr>
          <a:lstStyle/>
          <a:p>
            <a:pPr algn="ctr"/>
            <a:r>
              <a:rPr lang="en-US" sz="2800" dirty="0">
                <a:solidFill>
                  <a:srgbClr val="0070C0"/>
                </a:solidFill>
              </a:rPr>
              <a:t>Risk of disease is also compounded by cascading effects of vulnerability for those, </a:t>
            </a:r>
          </a:p>
          <a:p>
            <a:pPr algn="ctr"/>
            <a:r>
              <a:rPr lang="en-US" sz="2800" dirty="0">
                <a:solidFill>
                  <a:srgbClr val="0070C0"/>
                </a:solidFill>
              </a:rPr>
              <a:t>for example, who:</a:t>
            </a:r>
          </a:p>
        </p:txBody>
      </p:sp>
      <p:sp>
        <p:nvSpPr>
          <p:cNvPr id="24" name="TextBox 23">
            <a:extLst>
              <a:ext uri="{FF2B5EF4-FFF2-40B4-BE49-F238E27FC236}">
                <a16:creationId xmlns:a16="http://schemas.microsoft.com/office/drawing/2014/main" id="{FEE3D537-BA08-A815-70D4-DEE867AC966D}"/>
              </a:ext>
            </a:extLst>
          </p:cNvPr>
          <p:cNvSpPr txBox="1"/>
          <p:nvPr/>
        </p:nvSpPr>
        <p:spPr>
          <a:xfrm>
            <a:off x="884661" y="3636758"/>
            <a:ext cx="2918647" cy="646331"/>
          </a:xfrm>
          <a:prstGeom prst="rect">
            <a:avLst/>
          </a:prstGeom>
          <a:noFill/>
        </p:spPr>
        <p:txBody>
          <a:bodyPr wrap="square" rtlCol="0">
            <a:spAutoFit/>
          </a:bodyPr>
          <a:lstStyle/>
          <a:p>
            <a:pPr algn="ctr"/>
            <a:r>
              <a:rPr lang="en-US" dirty="0"/>
              <a:t>Have little social support </a:t>
            </a:r>
          </a:p>
          <a:p>
            <a:pPr algn="ctr"/>
            <a:r>
              <a:rPr lang="en-US" dirty="0"/>
              <a:t>or financial resources</a:t>
            </a:r>
          </a:p>
        </p:txBody>
      </p:sp>
      <p:pic>
        <p:nvPicPr>
          <p:cNvPr id="9" name="Picture 8" descr="A group of elderly people sitting outside in chairs">
            <a:extLst>
              <a:ext uri="{FF2B5EF4-FFF2-40B4-BE49-F238E27FC236}">
                <a16:creationId xmlns:a16="http://schemas.microsoft.com/office/drawing/2014/main" id="{738F6AA7-A827-8086-AE8B-16133988A656}"/>
              </a:ext>
            </a:extLst>
          </p:cNvPr>
          <p:cNvPicPr>
            <a:picLocks/>
          </p:cNvPicPr>
          <p:nvPr/>
        </p:nvPicPr>
        <p:blipFill rotWithShape="1">
          <a:blip r:embed="rId5"/>
          <a:srcRect t="5271"/>
          <a:stretch/>
        </p:blipFill>
        <p:spPr>
          <a:xfrm>
            <a:off x="846995" y="4259110"/>
            <a:ext cx="3044952" cy="2194560"/>
          </a:xfrm>
          <a:prstGeom prst="rect">
            <a:avLst/>
          </a:prstGeom>
        </p:spPr>
      </p:pic>
      <p:sp>
        <p:nvSpPr>
          <p:cNvPr id="6" name="TextBox 5">
            <a:extLst>
              <a:ext uri="{FF2B5EF4-FFF2-40B4-BE49-F238E27FC236}">
                <a16:creationId xmlns:a16="http://schemas.microsoft.com/office/drawing/2014/main" id="{081B897E-ED16-09EF-C6DD-ADFA08969E88}"/>
              </a:ext>
            </a:extLst>
          </p:cNvPr>
          <p:cNvSpPr txBox="1"/>
          <p:nvPr/>
        </p:nvSpPr>
        <p:spPr>
          <a:xfrm>
            <a:off x="4419582" y="3654016"/>
            <a:ext cx="3311140" cy="646331"/>
          </a:xfrm>
          <a:prstGeom prst="rect">
            <a:avLst/>
          </a:prstGeom>
          <a:noFill/>
        </p:spPr>
        <p:txBody>
          <a:bodyPr wrap="square" rtlCol="0">
            <a:spAutoFit/>
          </a:bodyPr>
          <a:lstStyle/>
          <a:p>
            <a:pPr algn="ctr"/>
            <a:r>
              <a:rPr lang="en-US" dirty="0"/>
              <a:t>Work in service jobs or live </a:t>
            </a:r>
          </a:p>
          <a:p>
            <a:pPr algn="ctr"/>
            <a:r>
              <a:rPr lang="en-US" dirty="0"/>
              <a:t>in crowded conditions </a:t>
            </a:r>
          </a:p>
        </p:txBody>
      </p:sp>
      <p:pic>
        <p:nvPicPr>
          <p:cNvPr id="5" name="Picture 4" descr="A group of healthcare workers in a room with a patient.">
            <a:extLst>
              <a:ext uri="{FF2B5EF4-FFF2-40B4-BE49-F238E27FC236}">
                <a16:creationId xmlns:a16="http://schemas.microsoft.com/office/drawing/2014/main" id="{7C5788A6-E8DC-475D-1E5F-EC1390A56168}"/>
              </a:ext>
            </a:extLst>
          </p:cNvPr>
          <p:cNvPicPr>
            <a:picLocks/>
          </p:cNvPicPr>
          <p:nvPr/>
        </p:nvPicPr>
        <p:blipFill>
          <a:blip r:embed="rId6"/>
          <a:stretch>
            <a:fillRect/>
          </a:stretch>
        </p:blipFill>
        <p:spPr>
          <a:xfrm>
            <a:off x="4596996" y="4259110"/>
            <a:ext cx="3044952" cy="2194560"/>
          </a:xfrm>
          <a:prstGeom prst="rect">
            <a:avLst/>
          </a:prstGeom>
        </p:spPr>
      </p:pic>
      <p:sp>
        <p:nvSpPr>
          <p:cNvPr id="35" name="TextBox 34">
            <a:extLst>
              <a:ext uri="{FF2B5EF4-FFF2-40B4-BE49-F238E27FC236}">
                <a16:creationId xmlns:a16="http://schemas.microsoft.com/office/drawing/2014/main" id="{2CD4421F-35D3-C33D-92D9-D70FD6F3CD6A}"/>
              </a:ext>
            </a:extLst>
          </p:cNvPr>
          <p:cNvSpPr txBox="1"/>
          <p:nvPr/>
        </p:nvSpPr>
        <p:spPr>
          <a:xfrm>
            <a:off x="8346997" y="3636758"/>
            <a:ext cx="3005031" cy="646331"/>
          </a:xfrm>
          <a:prstGeom prst="rect">
            <a:avLst/>
          </a:prstGeom>
          <a:noFill/>
        </p:spPr>
        <p:txBody>
          <a:bodyPr wrap="square" rtlCol="0">
            <a:spAutoFit/>
          </a:bodyPr>
          <a:lstStyle/>
          <a:p>
            <a:pPr algn="ctr"/>
            <a:r>
              <a:rPr lang="en-US" dirty="0"/>
              <a:t>Face displacement from their homes</a:t>
            </a:r>
          </a:p>
        </p:txBody>
      </p:sp>
      <p:pic>
        <p:nvPicPr>
          <p:cNvPr id="34" name="Picture 33" descr="A man carrying baskets filled with items while walking with two children.">
            <a:extLst>
              <a:ext uri="{FF2B5EF4-FFF2-40B4-BE49-F238E27FC236}">
                <a16:creationId xmlns:a16="http://schemas.microsoft.com/office/drawing/2014/main" id="{7228C128-FBA9-FCB3-A676-D5A88D6637FE}"/>
              </a:ext>
            </a:extLst>
          </p:cNvPr>
          <p:cNvPicPr>
            <a:picLocks noChangeAspect="1"/>
          </p:cNvPicPr>
          <p:nvPr/>
        </p:nvPicPr>
        <p:blipFill>
          <a:blip r:embed="rId7"/>
          <a:stretch>
            <a:fillRect/>
          </a:stretch>
        </p:blipFill>
        <p:spPr>
          <a:xfrm>
            <a:off x="8346997" y="4241304"/>
            <a:ext cx="3041408" cy="2192750"/>
          </a:xfrm>
          <a:prstGeom prst="rect">
            <a:avLst/>
          </a:prstGeom>
        </p:spPr>
      </p:pic>
    </p:spTree>
    <p:extLst>
      <p:ext uri="{BB962C8B-B14F-4D97-AF65-F5344CB8AC3E}">
        <p14:creationId xmlns:p14="http://schemas.microsoft.com/office/powerpoint/2010/main" val="38389533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6" id="{4B5C9E55-8CC9-CF4C-B691-15340858FEDB}" vid="{4542E460-D031-B24F-BD7E-3C1452E0CA2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SESYNC Lesson PPT Template Oct22</Template>
  <TotalTime>1035</TotalTime>
  <Words>1014</Words>
  <Application>Microsoft Macintosh PowerPoint</Application>
  <PresentationFormat>Widescreen</PresentationFormat>
  <Paragraphs>87</Paragraphs>
  <Slides>8</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vt:i4>
      </vt:variant>
    </vt:vector>
  </HeadingPairs>
  <TitlesOfParts>
    <vt:vector size="16" baseType="lpstr">
      <vt:lpstr>AdvPTimes</vt:lpstr>
      <vt:lpstr>Arial</vt:lpstr>
      <vt:lpstr>Calibri</vt:lpstr>
      <vt:lpstr>Calibri   </vt:lpstr>
      <vt:lpstr>Calibri    </vt:lpstr>
      <vt:lpstr>Calibri Light</vt:lpstr>
      <vt:lpstr>Times New Roman</vt:lpstr>
      <vt:lpstr>Office Theme</vt:lpstr>
      <vt:lpstr>Understanding Disease and Illness as a  Socio-Environmental Problem  </vt:lpstr>
      <vt:lpstr>1</vt:lpstr>
      <vt:lpstr>Strong Linkages Between Human Health, Social Dynamics, &amp; the Environment</vt:lpstr>
      <vt:lpstr>The Most-Influential Environmental Factors Affecting  Zoonotic Illnesses</vt:lpstr>
      <vt:lpstr>The Most-Influential Social Factors Affecting Zoonotic Illnesses</vt:lpstr>
      <vt:lpstr>Worldwide Effects on Disease:  Climate Change</vt:lpstr>
      <vt:lpstr>Worldwide Effects on Disease:  Climate Change (continued)</vt:lpstr>
      <vt:lpstr>Dimensions of Risk Often  Determine Impacts on Humans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Disease and Illness as a Socio-environmental Problem</dc:title>
  <dc:creator>Margaret A. Palmer</dc:creator>
  <cp:lastModifiedBy>Alaina Gallagher</cp:lastModifiedBy>
  <cp:revision>19</cp:revision>
  <dcterms:created xsi:type="dcterms:W3CDTF">2023-11-28T18:45:52Z</dcterms:created>
  <dcterms:modified xsi:type="dcterms:W3CDTF">2026-08-26T14:45:44Z</dcterms:modified>
</cp:coreProperties>
</file>