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64" r:id="rId2"/>
    <p:sldId id="257" r:id="rId3"/>
    <p:sldId id="258" r:id="rId4"/>
    <p:sldId id="263"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jLEOz/+UJucxftAFYvH3DAhmZK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135"/>
    <a:srgbClr val="FFFFFF"/>
    <a:srgbClr val="F4FDFF"/>
    <a:srgbClr val="6B5A66"/>
    <a:srgbClr val="0A12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86445" autoAdjust="0"/>
  </p:normalViewPr>
  <p:slideViewPr>
    <p:cSldViewPr snapToGrid="0">
      <p:cViewPr varScale="1">
        <p:scale>
          <a:sx n="102" d="100"/>
          <a:sy n="102" d="100"/>
        </p:scale>
        <p:origin x="208" y="2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29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a:t>
            </a:r>
            <a:r>
              <a:rPr lang="en-US" b="1" dirty="0"/>
              <a:t>: </a:t>
            </a:r>
            <a:r>
              <a:rPr lang="en-US" dirty="0"/>
              <a:t>It may interest learners to ponder how our geological imprint in the Anthropocene will be written largely in plastic and atmospheric CO</a:t>
            </a:r>
            <a:r>
              <a:rPr lang="en-US" baseline="-25000" dirty="0"/>
              <a:t>2 </a:t>
            </a:r>
            <a:r>
              <a:rPr lang="en-US" dirty="0"/>
              <a:t>emissions from fossil fuels. How will future generations look upon our mountains of polymer waste? What polymer relics from 1950–2050 might make our cultures of waste appear ironic, amusing, disgusting, or monstrous to them? </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0018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i="1" dirty="0"/>
              <a:t> </a:t>
            </a:r>
            <a:r>
              <a:rPr lang="en-US" sz="1400" dirty="0"/>
              <a:t>Ask learners: Have you ever engaged in “wishful recycling” where you’re not sure whether an item is recyclable, but you put it in the bin anyway? This is understandable due to the complexity and confusion surrounding recycling symbols and bins, but it is a major problem that causes the contamination of whole batches of recyclable plastic. How can we turn “wishful recycling” into a past mistake by altering the materials, methods, and structural processes of recycling? How can we avoid having to recycle in the first place? </a:t>
            </a:r>
            <a:endParaRPr sz="1400" dirty="0"/>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Note that this lesson will focus on the “target” scenario in purple, which reduces marine pollution to a target of 8 MT by 2030. The idea is to ratchet up every existing diversion technique and develop new approaches in policy, materials science, and bioremediation to reduce plastic pollution by 2030. This is not the most likely scenario, since virgin plastic production is set to increase significantly in the coming decade. Also note the challenges differ based on “high income” versus “upper middle,” “lower middle,” and ”low income” countries.  </a:t>
            </a:r>
            <a:endParaRPr dirty="0"/>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0"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Review the low-hanging fruit in reducing plastic waste: packaging. Have learners discuss the ways they’ve encountered excessive plastic packaging and any methods they’ve used to avoid consuming it. How can we progress beyond reusable shopping bags and water bottles? </a:t>
            </a:r>
          </a:p>
          <a:p>
            <a:endParaRPr lang="en-US" i="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5137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Note that </a:t>
            </a:r>
            <a:r>
              <a:rPr lang="en-US" dirty="0" err="1"/>
              <a:t>Borrelle</a:t>
            </a:r>
            <a:r>
              <a:rPr lang="en-US" dirty="0"/>
              <a:t> et al. identify “middle income” countries as creating the largest share of plastic pollution. How does global inequality contribute to the waste problem? Consider wealthy countries’ offshoring waste to developing countries, lack of waste management facilities, and the lag of cultures used to biodegradable materials in adapting to plastic waste. Also consider how citizens in developing countries have been innovative in creating profit from unregulated waste, as trash pickers in landfill sites. Is this the way we want to provide employment for waste workers in developing countries? What would a better system look like?  </a:t>
            </a:r>
            <a:endParaRPr dirty="0"/>
          </a:p>
        </p:txBody>
      </p:sp>
      <p:sp>
        <p:nvSpPr>
          <p:cNvPr id="136" name="Google Shape;1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These theoretical fixes are in the early stages of development. Still, seeking enzymes that have evolved in plastic-polluted environments is an intriguing new angle for biomimicry. </a:t>
            </a:r>
            <a:endParaRPr dirty="0"/>
          </a:p>
        </p:txBody>
      </p:sp>
      <p:sp>
        <p:nvSpPr>
          <p:cNvPr id="147" name="Google Shape;14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doi.org/10.1126/science.aba365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ongress.gov/bill/117th-congress/senate-bill/984?overview=closed"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doi.org/10.1126/science.abj9099"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creativecommons.org/licenses/by-sa/4.0/" TargetMode="Externa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doi.org/10.1126/science.373.6550.36"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The SESYNC Logo - the letters SESYNC under a green arch">
            <a:extLst>
              <a:ext uri="{FF2B5EF4-FFF2-40B4-BE49-F238E27FC236}">
                <a16:creationId xmlns:a16="http://schemas.microsoft.com/office/drawing/2014/main" id="{44870E12-B137-B65B-9353-9CE1A9BE060F}"/>
              </a:ext>
            </a:extLst>
          </p:cNvPr>
          <p:cNvPicPr>
            <a:picLocks noChangeAspect="1"/>
          </p:cNvPicPr>
          <p:nvPr/>
        </p:nvPicPr>
        <p:blipFill rotWithShape="1">
          <a:blip r:embed="rId3"/>
          <a:srcRect b="21486"/>
          <a:stretch/>
        </p:blipFill>
        <p:spPr>
          <a:xfrm>
            <a:off x="212942" y="347288"/>
            <a:ext cx="3220958" cy="1245483"/>
          </a:xfrm>
          <a:prstGeom prst="rect">
            <a:avLst/>
          </a:prstGeom>
        </p:spPr>
      </p:pic>
      <p:pic>
        <p:nvPicPr>
          <p:cNvPr id="9" name="Picture 8" descr="An array of colorful plastic fragments on a dark surface, likely a table">
            <a:extLst>
              <a:ext uri="{FF2B5EF4-FFF2-40B4-BE49-F238E27FC236}">
                <a16:creationId xmlns:a16="http://schemas.microsoft.com/office/drawing/2014/main" id="{8E387542-1417-1408-1182-2D8E00A5F6B8}"/>
              </a:ext>
            </a:extLst>
          </p:cNvPr>
          <p:cNvPicPr>
            <a:picLocks noChangeAspect="1"/>
          </p:cNvPicPr>
          <p:nvPr/>
        </p:nvPicPr>
        <p:blipFill>
          <a:blip r:embed="rId4"/>
          <a:stretch>
            <a:fillRect/>
          </a:stretch>
        </p:blipFill>
        <p:spPr>
          <a:xfrm>
            <a:off x="0" y="0"/>
            <a:ext cx="12192000" cy="6858000"/>
          </a:xfrm>
          <a:prstGeom prst="rect">
            <a:avLst/>
          </a:prstGeom>
        </p:spPr>
      </p:pic>
      <p:sp useBgFill="1">
        <p:nvSpPr>
          <p:cNvPr id="3" name="Rectangle 2">
            <a:extLst>
              <a:ext uri="{FF2B5EF4-FFF2-40B4-BE49-F238E27FC236}">
                <a16:creationId xmlns:a16="http://schemas.microsoft.com/office/drawing/2014/main" id="{45AB6B59-DBD9-03EB-B5D3-6320224EF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101;p1">
            <a:extLst>
              <a:ext uri="{FF2B5EF4-FFF2-40B4-BE49-F238E27FC236}">
                <a16:creationId xmlns:a16="http://schemas.microsoft.com/office/drawing/2014/main" id="{46782C49-26B2-3EDF-1F17-0EE805550A8B}"/>
              </a:ext>
              <a:ext uri="{C183D7F6-B498-43B3-948B-1728B52AA6E4}">
                <adec:decorative xmlns:adec="http://schemas.microsoft.com/office/drawing/2017/decorative" val="1"/>
              </a:ext>
            </a:extLst>
          </p:cNvPr>
          <p:cNvPicPr preferRelativeResize="0"/>
          <p:nvPr/>
        </p:nvPicPr>
        <p:blipFill rotWithShape="1">
          <a:blip r:embed="rId5"/>
          <a:srcRect t="7860" r="-1" b="7867"/>
          <a:stretch/>
        </p:blipFill>
        <p:spPr>
          <a:xfrm>
            <a:off x="0" y="10"/>
            <a:ext cx="12191675" cy="6857990"/>
          </a:xfrm>
          <a:prstGeom prst="rect">
            <a:avLst/>
          </a:prstGeom>
          <a:noFill/>
        </p:spPr>
      </p:pic>
      <p:sp>
        <p:nvSpPr>
          <p:cNvPr id="5" name="Rectangle 4">
            <a:extLst>
              <a:ext uri="{FF2B5EF4-FFF2-40B4-BE49-F238E27FC236}">
                <a16:creationId xmlns:a16="http://schemas.microsoft.com/office/drawing/2014/main" id="{F051292C-F382-AA19-5DC8-97FFB6697F17}"/>
              </a:ext>
              <a:ext uri="{C183D7F6-B498-43B3-948B-1728B52AA6E4}">
                <adec:decorative xmlns:adec="http://schemas.microsoft.com/office/drawing/2017/decorative" val="1"/>
              </a:ext>
            </a:extLst>
          </p:cNvPr>
          <p:cNvSpPr/>
          <p:nvPr/>
        </p:nvSpPr>
        <p:spPr>
          <a:xfrm>
            <a:off x="563670" y="400832"/>
            <a:ext cx="3494763" cy="1361405"/>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he SESYNC Logo - the letters SESYNC under a green arch">
            <a:extLst>
              <a:ext uri="{FF2B5EF4-FFF2-40B4-BE49-F238E27FC236}">
                <a16:creationId xmlns:a16="http://schemas.microsoft.com/office/drawing/2014/main" id="{90B486D8-60AA-6489-9375-EB59C7552309}"/>
              </a:ext>
            </a:extLst>
          </p:cNvPr>
          <p:cNvPicPr>
            <a:picLocks noChangeAspect="1"/>
          </p:cNvPicPr>
          <p:nvPr/>
        </p:nvPicPr>
        <p:blipFill rotWithShape="1">
          <a:blip r:embed="rId3"/>
          <a:srcRect b="21486"/>
          <a:stretch/>
        </p:blipFill>
        <p:spPr>
          <a:xfrm>
            <a:off x="720246" y="530623"/>
            <a:ext cx="3220958" cy="1245483"/>
          </a:xfrm>
          <a:prstGeom prst="rect">
            <a:avLst/>
          </a:prstGeom>
        </p:spPr>
      </p:pic>
      <p:sp>
        <p:nvSpPr>
          <p:cNvPr id="12" name="Title 11">
            <a:extLst>
              <a:ext uri="{FF2B5EF4-FFF2-40B4-BE49-F238E27FC236}">
                <a16:creationId xmlns:a16="http://schemas.microsoft.com/office/drawing/2014/main" id="{6AE98FFA-C558-106E-33C0-C62ED46D5D92}"/>
              </a:ext>
            </a:extLst>
          </p:cNvPr>
          <p:cNvSpPr>
            <a:spLocks noGrp="1"/>
          </p:cNvSpPr>
          <p:nvPr>
            <p:ph type="title"/>
          </p:nvPr>
        </p:nvSpPr>
        <p:spPr>
          <a:xfrm>
            <a:off x="2673718" y="5669759"/>
            <a:ext cx="7802125" cy="657618"/>
          </a:xfrm>
          <a:solidFill>
            <a:schemeClr val="bg1">
              <a:alpha val="78025"/>
            </a:schemeClr>
          </a:solidFill>
        </p:spPr>
        <p:txBody>
          <a:bodyPr>
            <a:normAutofit fontScale="90000"/>
          </a:bodyPr>
          <a:lstStyle/>
          <a:p>
            <a:pPr algn="ctr"/>
            <a:r>
              <a:rPr lang="en-US" sz="4800" b="1" dirty="0">
                <a:solidFill>
                  <a:srgbClr val="548135"/>
                </a:solidFill>
              </a:rPr>
              <a:t>The Wicked Plastics Problem</a:t>
            </a:r>
          </a:p>
        </p:txBody>
      </p:sp>
    </p:spTree>
    <p:extLst>
      <p:ext uri="{BB962C8B-B14F-4D97-AF65-F5344CB8AC3E}">
        <p14:creationId xmlns:p14="http://schemas.microsoft.com/office/powerpoint/2010/main" val="4232836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6"/>
        <p:cNvGrpSpPr/>
        <p:nvPr/>
      </p:nvGrpSpPr>
      <p:grpSpPr>
        <a:xfrm>
          <a:off x="0" y="0"/>
          <a:ext cx="0" cy="0"/>
          <a:chOff x="0" y="0"/>
          <a:chExt cx="0" cy="0"/>
        </a:xfrm>
      </p:grpSpPr>
      <p:sp>
        <p:nvSpPr>
          <p:cNvPr id="3" name="Title 2">
            <a:extLst>
              <a:ext uri="{FF2B5EF4-FFF2-40B4-BE49-F238E27FC236}">
                <a16:creationId xmlns:a16="http://schemas.microsoft.com/office/drawing/2014/main" id="{8E8A1DD0-2B09-BC4B-7B76-2DD3E5250821}"/>
              </a:ext>
            </a:extLst>
          </p:cNvPr>
          <p:cNvSpPr txBox="1">
            <a:spLocks noGrp="1"/>
          </p:cNvSpPr>
          <p:nvPr>
            <p:ph type="title" idx="4294967295"/>
          </p:nvPr>
        </p:nvSpPr>
        <p:spPr>
          <a:xfrm>
            <a:off x="2043342" y="182879"/>
            <a:ext cx="820808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Reduce, Reuse, Recycle</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DA424EC4-39D1-DE65-C0AA-2C352C1B4C6E}"/>
              </a:ext>
            </a:extLst>
          </p:cNvPr>
          <p:cNvSpPr txBox="1"/>
          <p:nvPr/>
        </p:nvSpPr>
        <p:spPr>
          <a:xfrm>
            <a:off x="1054249" y="853220"/>
            <a:ext cx="10542495" cy="1831271"/>
          </a:xfrm>
          <a:prstGeom prst="rect">
            <a:avLst/>
          </a:prstGeom>
          <a:noFill/>
        </p:spPr>
        <p:txBody>
          <a:bodyPr wrap="square" rtlCol="0">
            <a:spAutoFit/>
          </a:bodyPr>
          <a:lstStyle/>
          <a:p>
            <a:pPr lvl="0" algn="ctr">
              <a:spcBef>
                <a:spcPts val="800"/>
              </a:spcBef>
              <a:spcAft>
                <a:spcPts val="600"/>
              </a:spcAft>
            </a:pP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The </a:t>
            </a:r>
            <a:r>
              <a:rPr lang="en-US" sz="2000" b="1"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Three Rs </a:t>
            </a: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are listed in </a:t>
            </a:r>
            <a:r>
              <a:rPr lang="en-US" sz="2000" b="1"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order of least environmental impact</a:t>
            </a: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t>
            </a:r>
            <a:endPar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ctr">
              <a:lnSpc>
                <a:spcPct val="150000"/>
              </a:lnSpc>
            </a:pPr>
            <a:r>
              <a:rPr lang="en-US" sz="2000" b="1"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REDUCE</a:t>
            </a: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use of plastic wherever possible. If you must buy plastic, </a:t>
            </a:r>
          </a:p>
          <a:p>
            <a:pPr lvl="0" algn="ctr">
              <a:lnSpc>
                <a:spcPct val="150000"/>
              </a:lnSpc>
              <a:spcAft>
                <a:spcPts val="1200"/>
              </a:spcAft>
            </a:pPr>
            <a:r>
              <a:rPr lang="en-US" sz="2000" b="1"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REUSE</a:t>
            </a: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and repurpose the plastic to extend its useful life. If it is useless, </a:t>
            </a:r>
            <a:endPar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0" algn="ctr">
              <a:lnSpc>
                <a:spcPct val="90000"/>
              </a:lnSpc>
              <a:spcAft>
                <a:spcPts val="600"/>
              </a:spcAft>
            </a:pPr>
            <a:r>
              <a:rPr lang="en-US" sz="2000" b="1"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RECYCLE</a:t>
            </a:r>
            <a:r>
              <a:rPr lang="en-US" sz="2000" kern="120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the plastic—if possible. Plastic with #1 and #2 symbols are most frequently recycled.</a:t>
            </a:r>
            <a:endParaRPr lang="en-US" sz="20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set of 5 colored recycling waste bins with multilingual labels. Each bin has a picture of they type of waste it should be used for.">
            <a:extLst>
              <a:ext uri="{FF2B5EF4-FFF2-40B4-BE49-F238E27FC236}">
                <a16:creationId xmlns:a16="http://schemas.microsoft.com/office/drawing/2014/main" id="{92BEEFAA-7D1E-E0D8-3482-E622EB325F9A}"/>
              </a:ext>
            </a:extLst>
          </p:cNvPr>
          <p:cNvPicPr>
            <a:picLocks noChangeAspect="1"/>
          </p:cNvPicPr>
          <p:nvPr/>
        </p:nvPicPr>
        <p:blipFill>
          <a:blip r:embed="rId3"/>
          <a:stretch>
            <a:fillRect/>
          </a:stretch>
        </p:blipFill>
        <p:spPr>
          <a:xfrm>
            <a:off x="0" y="2948326"/>
            <a:ext cx="12192000" cy="3909674"/>
          </a:xfrm>
          <a:prstGeom prst="rect">
            <a:avLst/>
          </a:prstGeom>
        </p:spPr>
      </p:pic>
      <p:sp>
        <p:nvSpPr>
          <p:cNvPr id="8" name="Slide Number Placeholder 7">
            <a:extLst>
              <a:ext uri="{FF2B5EF4-FFF2-40B4-BE49-F238E27FC236}">
                <a16:creationId xmlns:a16="http://schemas.microsoft.com/office/drawing/2014/main" id="{C50A2EB3-57AD-C2EE-91C1-AB443CB877C3}"/>
              </a:ext>
            </a:extLst>
          </p:cNvPr>
          <p:cNvSpPr>
            <a:spLocks noGrp="1"/>
          </p:cNvSpPr>
          <p:nvPr>
            <p:ph type="sldNum" idx="12"/>
          </p:nvPr>
        </p:nvSpPr>
        <p:spPr>
          <a:xfrm>
            <a:off x="9363637" y="6420891"/>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1</a:t>
            </a:fld>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E3A5B8-0379-27D2-027F-07BA8081977D}"/>
              </a:ext>
            </a:extLst>
          </p:cNvPr>
          <p:cNvSpPr>
            <a:spLocks noGrp="1"/>
          </p:cNvSpPr>
          <p:nvPr>
            <p:ph type="sldNum" idx="12"/>
          </p:nvPr>
        </p:nvSpPr>
        <p:spPr>
          <a:xfrm>
            <a:off x="9342121" y="6442414"/>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itle 3">
            <a:extLst>
              <a:ext uri="{FF2B5EF4-FFF2-40B4-BE49-F238E27FC236}">
                <a16:creationId xmlns:a16="http://schemas.microsoft.com/office/drawing/2014/main" id="{80381198-F382-FABC-E749-FA2B3B998A5F}"/>
              </a:ext>
            </a:extLst>
          </p:cNvPr>
          <p:cNvSpPr txBox="1">
            <a:spLocks noGrp="1"/>
          </p:cNvSpPr>
          <p:nvPr>
            <p:ph type="title" idx="4294967295"/>
          </p:nvPr>
        </p:nvSpPr>
        <p:spPr>
          <a:xfrm>
            <a:off x="3287953" y="443208"/>
            <a:ext cx="7497220"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Predicted Growth in Plastic </a:t>
            </a: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W</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aste</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xceeds</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fforts</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to Mitigate Plastic </a:t>
            </a:r>
            <a:r>
              <a:rPr 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ollution</a:t>
            </a:r>
            <a:endPar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B59C9A17-44D0-DE9E-83F3-2BC25FB6766C}"/>
              </a:ext>
            </a:extLst>
          </p:cNvPr>
          <p:cNvSpPr txBox="1"/>
          <p:nvPr/>
        </p:nvSpPr>
        <p:spPr>
          <a:xfrm>
            <a:off x="3656761" y="1293045"/>
            <a:ext cx="6759604" cy="369332"/>
          </a:xfrm>
          <a:prstGeom prst="rect">
            <a:avLst/>
          </a:prstGeom>
          <a:noFill/>
        </p:spPr>
        <p:txBody>
          <a:bodyPr wrap="square" rtlCol="0">
            <a:spAutoFit/>
          </a:bodyPr>
          <a:lstStyle/>
          <a:p>
            <a:pPr lvl="0" algn="ctr"/>
            <a:r>
              <a:rPr lang="en-US" sz="1800" dirty="0" err="1">
                <a:latin typeface="Calibri" panose="020F0502020204030204" pitchFamily="34" charset="0"/>
                <a:ea typeface="Calibri" panose="020F0502020204030204" pitchFamily="34" charset="0"/>
                <a:cs typeface="Calibri" panose="020F0502020204030204" pitchFamily="34" charset="0"/>
              </a:rPr>
              <a:t>Borrelle</a:t>
            </a:r>
            <a:r>
              <a:rPr lang="en-US" sz="1800" dirty="0">
                <a:latin typeface="Calibri" panose="020F0502020204030204" pitchFamily="34" charset="0"/>
                <a:ea typeface="Calibri" panose="020F0502020204030204" pitchFamily="34" charset="0"/>
                <a:cs typeface="Calibri" panose="020F0502020204030204" pitchFamily="34" charset="0"/>
              </a:rPr>
              <a:t> et al. 2020:</a:t>
            </a:r>
            <a:r>
              <a:rPr lang="en-US" sz="1800" dirty="0">
                <a:latin typeface="Calibri" panose="020F0502020204030204" pitchFamily="34" charset="0"/>
                <a:ea typeface="Calibri" panose="020F0502020204030204" pitchFamily="34" charset="0"/>
                <a:cs typeface="Calibri" panose="020F0502020204030204" pitchFamily="34" charset="0"/>
                <a:hlinkClick r:id="rId4"/>
              </a:rPr>
              <a:t> https://doi.org/10.1126/science.aba3656</a:t>
            </a:r>
            <a:r>
              <a:rPr lang="en-US" sz="1800"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descr="Figure 1, This illustrates projected plastic emissions in megatonnes from 2016 to 2030, showing different scenarios for reduction efforts">
            <a:extLst>
              <a:ext uri="{FF2B5EF4-FFF2-40B4-BE49-F238E27FC236}">
                <a16:creationId xmlns:a16="http://schemas.microsoft.com/office/drawing/2014/main" id="{14A6A0A7-95E5-2056-A50A-E70D6D8D5421}"/>
              </a:ext>
            </a:extLst>
          </p:cNvPr>
          <p:cNvPicPr>
            <a:picLocks noChangeAspect="1"/>
          </p:cNvPicPr>
          <p:nvPr/>
        </p:nvPicPr>
        <p:blipFill>
          <a:blip r:embed="rId5"/>
          <a:srcRect l="5538"/>
          <a:stretch>
            <a:fillRect/>
          </a:stretch>
        </p:blipFill>
        <p:spPr>
          <a:xfrm>
            <a:off x="4626864" y="1761137"/>
            <a:ext cx="6759603" cy="5046402"/>
          </a:xfrm>
          <a:prstGeom prst="rect">
            <a:avLst/>
          </a:prstGeom>
        </p:spPr>
      </p:pic>
      <p:sp>
        <p:nvSpPr>
          <p:cNvPr id="7" name="TextBox 6">
            <a:extLst>
              <a:ext uri="{FF2B5EF4-FFF2-40B4-BE49-F238E27FC236}">
                <a16:creationId xmlns:a16="http://schemas.microsoft.com/office/drawing/2014/main" id="{AC988D14-0F9E-98F3-B0F5-808BCAA9A8B0}"/>
              </a:ext>
            </a:extLst>
          </p:cNvPr>
          <p:cNvSpPr txBox="1"/>
          <p:nvPr/>
        </p:nvSpPr>
        <p:spPr>
          <a:xfrm>
            <a:off x="506685" y="2095911"/>
            <a:ext cx="4120179" cy="4278094"/>
          </a:xfrm>
          <a:prstGeom prst="rect">
            <a:avLst/>
          </a:prstGeom>
          <a:noFill/>
        </p:spPr>
        <p:txBody>
          <a:bodyPr wrap="square" rtlCol="0">
            <a:spAutoFit/>
          </a:bodyPr>
          <a:lstStyle/>
          <a:p>
            <a:r>
              <a:rPr lang="en-US" sz="1600" b="1" dirty="0">
                <a:latin typeface="Calibri" panose="020F0502020204030204" pitchFamily="34" charset="0"/>
                <a:ea typeface="Calibri" panose="020F0502020204030204" pitchFamily="34" charset="0"/>
                <a:cs typeface="Calibri" panose="020F0502020204030204" pitchFamily="34" charset="0"/>
              </a:rPr>
              <a:t>Figure 1: Annual global plastic emissions into aquatic ecosystems. </a:t>
            </a:r>
            <a:r>
              <a:rPr lang="en-US" sz="1600" dirty="0">
                <a:latin typeface="Calibri" panose="020F0502020204030204" pitchFamily="34" charset="0"/>
                <a:ea typeface="Calibri" panose="020F0502020204030204" pitchFamily="34" charset="0"/>
                <a:cs typeface="Calibri" panose="020F0502020204030204" pitchFamily="34" charset="0"/>
              </a:rPr>
              <a:t>Data include major rivers, lakes, and the oceans in million metric tons (Mt from 2016 to 2030) </a:t>
            </a:r>
            <a:r>
              <a:rPr lang="en-US" sz="1600" b="1" dirty="0">
                <a:latin typeface="Calibri" panose="020F0502020204030204" pitchFamily="34" charset="0"/>
                <a:ea typeface="Calibri" panose="020F0502020204030204" pitchFamily="34" charset="0"/>
                <a:cs typeface="Calibri" panose="020F0502020204030204" pitchFamily="34" charset="0"/>
              </a:rPr>
              <a:t>(A) </a:t>
            </a:r>
            <a:r>
              <a:rPr lang="en-US" sz="1600" dirty="0">
                <a:latin typeface="Calibri" panose="020F0502020204030204" pitchFamily="34" charset="0"/>
                <a:ea typeface="Calibri" panose="020F0502020204030204" pitchFamily="34" charset="0"/>
                <a:cs typeface="Calibri" panose="020F0502020204030204" pitchFamily="34" charset="0"/>
              </a:rPr>
              <a:t>and for each income status </a:t>
            </a:r>
            <a:r>
              <a:rPr lang="en-US" sz="1600" b="1" dirty="0">
                <a:latin typeface="Calibri" panose="020F0502020204030204" pitchFamily="34" charset="0"/>
                <a:ea typeface="Calibri" panose="020F0502020204030204" pitchFamily="34" charset="0"/>
                <a:cs typeface="Calibri" panose="020F0502020204030204" pitchFamily="34" charset="0"/>
              </a:rPr>
              <a:t>(B) </a:t>
            </a:r>
            <a:r>
              <a:rPr lang="en-US" sz="1600" dirty="0">
                <a:latin typeface="Calibri" panose="020F0502020204030204" pitchFamily="34" charset="0"/>
                <a:ea typeface="Calibri" panose="020F0502020204030204" pitchFamily="34" charset="0"/>
                <a:cs typeface="Calibri" panose="020F0502020204030204" pitchFamily="34" charset="0"/>
              </a:rPr>
              <a:t>as defined by the World Bank (17) showing the BAU (yellow), ambitious (blue), and target &lt;8 Mt (purple) scenarios. Shaded areas represent 80% credible intervals indicating the uncertainty in plastic waste generation and the scenario implementation into the future. Orange horizontal line represents the target of &lt;8 Mt, which is a frequently cited statistic in global policy discussions as an unacceptable amount of plastic emissions to the marine ecosystem alone (a subset of the aquatic ecosystems considered here) (7).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014F739-A269-D030-5BBA-669C4F6C89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A89FB4C3-3763-A30D-9B6B-49A915EBE76B}"/>
              </a:ext>
            </a:extLst>
          </p:cNvPr>
          <p:cNvSpPr txBox="1">
            <a:spLocks noGrp="1"/>
          </p:cNvSpPr>
          <p:nvPr>
            <p:ph type="title" idx="4294967295"/>
          </p:nvPr>
        </p:nvSpPr>
        <p:spPr>
          <a:xfrm>
            <a:off x="5" y="4700343"/>
            <a:ext cx="29561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Reducing Waste</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cxnSp>
        <p:nvCxnSpPr>
          <p:cNvPr id="11" name="Straight Connector 10">
            <a:extLst>
              <a:ext uri="{FF2B5EF4-FFF2-40B4-BE49-F238E27FC236}">
                <a16:creationId xmlns:a16="http://schemas.microsoft.com/office/drawing/2014/main" id="{45A7ADEF-1A54-706E-15E6-2A46094359B0}"/>
              </a:ext>
              <a:ext uri="{C183D7F6-B498-43B3-948B-1728B52AA6E4}">
                <adec:decorative xmlns:adec="http://schemas.microsoft.com/office/drawing/2017/decorative" val="1"/>
              </a:ext>
            </a:extLst>
          </p:cNvPr>
          <p:cNvCxnSpPr>
            <a:cxnSpLocks/>
          </p:cNvCxnSpPr>
          <p:nvPr/>
        </p:nvCxnSpPr>
        <p:spPr>
          <a:xfrm>
            <a:off x="2956142" y="4391999"/>
            <a:ext cx="0" cy="21469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D8B28A-3510-EBCE-B22B-7B17E6239BEA}"/>
              </a:ext>
            </a:extLst>
          </p:cNvPr>
          <p:cNvSpPr txBox="1"/>
          <p:nvPr/>
        </p:nvSpPr>
        <p:spPr>
          <a:xfrm>
            <a:off x="3199503" y="4302292"/>
            <a:ext cx="8380205" cy="2462213"/>
          </a:xfrm>
          <a:prstGeom prst="rect">
            <a:avLst/>
          </a:prstGeom>
          <a:noFill/>
        </p:spPr>
        <p:txBody>
          <a:bodyPr wrap="square" rtlCol="0">
            <a:spAutoFit/>
          </a:bodyPr>
          <a:lstStyle/>
          <a:p>
            <a:pPr lvl="0">
              <a:spcBef>
                <a:spcPts val="1200"/>
              </a:spcBef>
              <a:spcAft>
                <a:spcPts val="1200"/>
              </a:spcAft>
            </a:pPr>
            <a:r>
              <a:rPr lang="en-US" sz="1800" b="1" dirty="0">
                <a:latin typeface="Calibri" panose="020F0502020204030204" pitchFamily="34" charset="0"/>
                <a:ea typeface="Calibri" panose="020F0502020204030204" pitchFamily="34" charset="0"/>
                <a:cs typeface="Calibri" panose="020F0502020204030204" pitchFamily="34" charset="0"/>
              </a:rPr>
              <a:t>To reach target marine waste reductions to 8MT by 2030:</a:t>
            </a:r>
            <a:endParaRPr lang="en-US" sz="1800" dirty="0">
              <a:latin typeface="Calibri" panose="020F0502020204030204" pitchFamily="34" charset="0"/>
              <a:ea typeface="Calibri" panose="020F0502020204030204" pitchFamily="34" charset="0"/>
              <a:cs typeface="Calibri" panose="020F0502020204030204" pitchFamily="34" charset="0"/>
            </a:endParaRPr>
          </a:p>
          <a:p>
            <a:pPr marL="419100" lvl="0" indent="-342900">
              <a:buSzPct val="100000"/>
              <a:buFont typeface="+mj-lt"/>
              <a:buAutoNum type="arabicPeriod"/>
            </a:pPr>
            <a:r>
              <a:rPr lang="en-US" sz="1800" b="1" dirty="0">
                <a:latin typeface="Calibri" panose="020F0502020204030204" pitchFamily="34" charset="0"/>
                <a:ea typeface="Calibri" panose="020F0502020204030204" pitchFamily="34" charset="0"/>
                <a:cs typeface="Calibri" panose="020F0502020204030204" pitchFamily="34" charset="0"/>
              </a:rPr>
              <a:t>Reduce</a:t>
            </a:r>
            <a:r>
              <a:rPr lang="en-US" sz="1800" dirty="0">
                <a:latin typeface="Calibri" panose="020F0502020204030204" pitchFamily="34" charset="0"/>
                <a:ea typeface="Calibri" panose="020F0502020204030204" pitchFamily="34" charset="0"/>
                <a:cs typeface="Calibri" panose="020F0502020204030204" pitchFamily="34" charset="0"/>
              </a:rPr>
              <a:t> or </a:t>
            </a:r>
            <a:r>
              <a:rPr lang="en-US" sz="1800" b="1" dirty="0">
                <a:latin typeface="Calibri" panose="020F0502020204030204" pitchFamily="34" charset="0"/>
                <a:ea typeface="Calibri" panose="020F0502020204030204" pitchFamily="34" charset="0"/>
                <a:cs typeface="Calibri" panose="020F0502020204030204" pitchFamily="34" charset="0"/>
              </a:rPr>
              <a:t>Eliminate</a:t>
            </a:r>
            <a:r>
              <a:rPr lang="en-US" sz="1800" dirty="0">
                <a:latin typeface="Calibri" panose="020F0502020204030204" pitchFamily="34" charset="0"/>
                <a:ea typeface="Calibri" panose="020F0502020204030204" pitchFamily="34" charset="0"/>
                <a:cs typeface="Calibri" panose="020F0502020204030204" pitchFamily="34" charset="0"/>
              </a:rPr>
              <a:t> the use of unnecessary plastics.</a:t>
            </a:r>
          </a:p>
          <a:p>
            <a:pPr marL="808038" lvl="0" indent="-347663">
              <a:buSzPct val="100000"/>
              <a:buFont typeface="Wingdings" pitchFamily="2" charset="2"/>
              <a:buChar char="v"/>
            </a:pPr>
            <a:r>
              <a:rPr lang="en-US" sz="1800" dirty="0">
                <a:latin typeface="Calibri" panose="020F0502020204030204" pitchFamily="34" charset="0"/>
                <a:ea typeface="Calibri" panose="020F0502020204030204" pitchFamily="34" charset="0"/>
                <a:cs typeface="Calibri" panose="020F0502020204030204" pitchFamily="34" charset="0"/>
              </a:rPr>
              <a:t>Packaging alone causes 47% of plastic waste (Smith and </a:t>
            </a:r>
            <a:r>
              <a:rPr lang="en-US" sz="1800" dirty="0" err="1">
                <a:latin typeface="Calibri" panose="020F0502020204030204" pitchFamily="34" charset="0"/>
                <a:ea typeface="Calibri" panose="020F0502020204030204" pitchFamily="34" charset="0"/>
                <a:cs typeface="Calibri" panose="020F0502020204030204" pitchFamily="34" charset="0"/>
              </a:rPr>
              <a:t>Vignieri</a:t>
            </a:r>
            <a:r>
              <a:rPr lang="en-US" sz="1800" dirty="0">
                <a:latin typeface="Calibri" panose="020F0502020204030204" pitchFamily="34" charset="0"/>
                <a:ea typeface="Calibri" panose="020F0502020204030204" pitchFamily="34" charset="0"/>
                <a:cs typeface="Calibri" panose="020F0502020204030204" pitchFamily="34" charset="0"/>
              </a:rPr>
              <a:t> 2021).</a:t>
            </a:r>
          </a:p>
          <a:p>
            <a:pPr lvl="6"/>
            <a:endParaRPr lang="en-US" sz="1800" b="1" dirty="0">
              <a:latin typeface="Calibri" panose="020F0502020204030204" pitchFamily="34" charset="0"/>
              <a:ea typeface="Calibri" panose="020F0502020204030204" pitchFamily="34" charset="0"/>
              <a:cs typeface="Calibri" panose="020F0502020204030204" pitchFamily="34" charset="0"/>
            </a:endParaRPr>
          </a:p>
          <a:p>
            <a:pPr marL="460375" lvl="6" indent="-398463">
              <a:buFont typeface="+mj-lt"/>
              <a:buAutoNum type="arabicPeriod" startAt="2"/>
            </a:pPr>
            <a:r>
              <a:rPr lang="en-US" sz="1800" b="1" dirty="0">
                <a:latin typeface="Calibri" panose="020F0502020204030204" pitchFamily="34" charset="0"/>
                <a:ea typeface="Calibri" panose="020F0502020204030204" pitchFamily="34" charset="0"/>
                <a:cs typeface="Calibri" panose="020F0502020204030204" pitchFamily="34" charset="0"/>
              </a:rPr>
              <a:t>Set global limits </a:t>
            </a:r>
            <a:r>
              <a:rPr lang="en-US" sz="1800" dirty="0">
                <a:latin typeface="Calibri" panose="020F0502020204030204" pitchFamily="34" charset="0"/>
                <a:ea typeface="Calibri" panose="020F0502020204030204" pitchFamily="34" charset="0"/>
                <a:cs typeface="Calibri" panose="020F0502020204030204" pitchFamily="34" charset="0"/>
              </a:rPr>
              <a:t>for virgin plastic production.</a:t>
            </a:r>
          </a:p>
          <a:p>
            <a:pPr marL="808038" lvl="6" indent="-360363">
              <a:buSzPct val="100000"/>
              <a:buFont typeface="Wingdings" pitchFamily="2" charset="2"/>
              <a:buChar char="v"/>
            </a:pPr>
            <a:r>
              <a:rPr lang="en-US" sz="1800" dirty="0">
                <a:latin typeface="Calibri" panose="020F0502020204030204" pitchFamily="34" charset="0"/>
                <a:ea typeface="Calibri" panose="020F0502020204030204" pitchFamily="34" charset="0"/>
                <a:cs typeface="Calibri" panose="020F0502020204030204" pitchFamily="34" charset="0"/>
              </a:rPr>
              <a:t>Production caps, taxes, and requirements to integrate recycled plastic at increasing rates (50% recycled by 2030; 80% by 2040) (</a:t>
            </a:r>
            <a:r>
              <a:rPr lang="en-US" sz="1800" u="sng"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Break Free From Plastic Pollution Act, 2021</a:t>
            </a:r>
            <a:r>
              <a:rPr lang="en-US" sz="1800" dirty="0">
                <a:latin typeface="Calibri" panose="020F0502020204030204" pitchFamily="34" charset="0"/>
                <a:ea typeface="Calibri" panose="020F0502020204030204" pitchFamily="34" charset="0"/>
                <a:cs typeface="Calibri" panose="020F0502020204030204" pitchFamily="34" charset="0"/>
              </a:rPr>
              <a:t>).</a:t>
            </a:r>
            <a:r>
              <a:rPr lang="en-US" sz="1800" b="1" dirty="0">
                <a:latin typeface="Calibri" panose="020F0502020204030204" pitchFamily="34" charset="0"/>
                <a:ea typeface="Calibri" panose="020F0502020204030204" pitchFamily="34" charset="0"/>
                <a:cs typeface="Calibri" panose="020F0502020204030204" pitchFamily="34" charset="0"/>
              </a:rPr>
              <a:t>  </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Infographic that summarizes the lifecycle of plastics from 1950 to 2015. Shows exponential growth in production and breakdown of plastic waste.">
            <a:extLst>
              <a:ext uri="{FF2B5EF4-FFF2-40B4-BE49-F238E27FC236}">
                <a16:creationId xmlns:a16="http://schemas.microsoft.com/office/drawing/2014/main" id="{C7B18E22-CDEF-8D8D-60C8-4B4BC5F932DB}"/>
              </a:ext>
            </a:extLst>
          </p:cNvPr>
          <p:cNvPicPr>
            <a:picLocks noChangeAspect="1"/>
          </p:cNvPicPr>
          <p:nvPr/>
        </p:nvPicPr>
        <p:blipFill>
          <a:blip r:embed="rId4"/>
          <a:stretch>
            <a:fillRect/>
          </a:stretch>
        </p:blipFill>
        <p:spPr>
          <a:xfrm>
            <a:off x="1814" y="0"/>
            <a:ext cx="12190186" cy="3918706"/>
          </a:xfrm>
          <a:prstGeom prst="rect">
            <a:avLst/>
          </a:prstGeom>
        </p:spPr>
      </p:pic>
      <p:sp>
        <p:nvSpPr>
          <p:cNvPr id="10" name="TextBox 9">
            <a:extLst>
              <a:ext uri="{FF2B5EF4-FFF2-40B4-BE49-F238E27FC236}">
                <a16:creationId xmlns:a16="http://schemas.microsoft.com/office/drawing/2014/main" id="{4B9A06A2-9772-FDB5-1084-2E61BB48D3C8}"/>
              </a:ext>
            </a:extLst>
          </p:cNvPr>
          <p:cNvSpPr txBox="1"/>
          <p:nvPr/>
        </p:nvSpPr>
        <p:spPr>
          <a:xfrm>
            <a:off x="5991404" y="3918706"/>
            <a:ext cx="6198782" cy="307777"/>
          </a:xfrm>
          <a:prstGeom prst="rect">
            <a:avLst/>
          </a:prstGeom>
          <a:noFill/>
        </p:spPr>
        <p:txBody>
          <a:bodyPr wrap="square" rtlCol="0">
            <a:spAutoFit/>
          </a:bodyPr>
          <a:lstStyle/>
          <a:p>
            <a:pPr algn="r"/>
            <a:r>
              <a:rPr lang="en-US" dirty="0">
                <a:latin typeface="Calibri" panose="020F0502020204030204" pitchFamily="34" charset="0"/>
                <a:ea typeface="Calibri" panose="020F0502020204030204" pitchFamily="34" charset="0"/>
                <a:cs typeface="Calibri" panose="020F0502020204030204" pitchFamily="34" charset="0"/>
              </a:rPr>
              <a:t>Figure from: Smith &amp; Vignieri2021: </a:t>
            </a:r>
            <a:r>
              <a:rPr lang="en-US" dirty="0">
                <a:latin typeface="Calibri" panose="020F0502020204030204" pitchFamily="34" charset="0"/>
                <a:ea typeface="Calibri" panose="020F0502020204030204" pitchFamily="34" charset="0"/>
                <a:cs typeface="Calibri" panose="020F0502020204030204" pitchFamily="34" charset="0"/>
                <a:hlinkClick r:id="rId5"/>
              </a:rPr>
              <a:t>https://doi.org/10.1126/science.abj9099</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6258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1A5D9A-3505-01C9-CEA5-FF904364C0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7" name="Title 6">
            <a:extLst>
              <a:ext uri="{FF2B5EF4-FFF2-40B4-BE49-F238E27FC236}">
                <a16:creationId xmlns:a16="http://schemas.microsoft.com/office/drawing/2014/main" id="{C4DBC2FE-C03F-8071-E95D-FC9DDB1CBF08}"/>
              </a:ext>
            </a:extLst>
          </p:cNvPr>
          <p:cNvSpPr txBox="1">
            <a:spLocks noGrp="1"/>
          </p:cNvSpPr>
          <p:nvPr>
            <p:ph type="title" idx="4294967295"/>
          </p:nvPr>
        </p:nvSpPr>
        <p:spPr>
          <a:xfrm>
            <a:off x="2979868" y="441064"/>
            <a:ext cx="775626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Reducing Waste Continued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7101F841-302E-369A-F1C6-6977F28C40EA}"/>
              </a:ext>
            </a:extLst>
          </p:cNvPr>
          <p:cNvSpPr txBox="1"/>
          <p:nvPr/>
        </p:nvSpPr>
        <p:spPr>
          <a:xfrm>
            <a:off x="1679761" y="1232700"/>
            <a:ext cx="10356477" cy="2959785"/>
          </a:xfrm>
          <a:prstGeom prst="rect">
            <a:avLst/>
          </a:prstGeom>
          <a:noFill/>
        </p:spPr>
        <p:txBody>
          <a:bodyPr wrap="square" rtlCol="0">
            <a:spAutoFit/>
          </a:bodyPr>
          <a:lstStyle/>
          <a:p>
            <a:pPr lvl="0">
              <a:lnSpc>
                <a:spcPct val="90000"/>
              </a:lnSpc>
              <a:spcAft>
                <a:spcPts val="1000"/>
              </a:spcAft>
            </a:pPr>
            <a:r>
              <a:rPr lang="en-US" sz="2000" b="1" dirty="0">
                <a:latin typeface="Calibri" panose="020F0502020204030204" pitchFamily="34" charset="0"/>
                <a:ea typeface="Calibri" panose="020F0502020204030204" pitchFamily="34" charset="0"/>
                <a:cs typeface="Calibri" panose="020F0502020204030204" pitchFamily="34" charset="0"/>
              </a:rPr>
              <a:t>To reach target marine waste reductions to 8MT by 2030:</a:t>
            </a:r>
          </a:p>
          <a:p>
            <a:pPr lvl="0"/>
            <a:r>
              <a:rPr lang="en-US" sz="2000" b="1" dirty="0">
                <a:latin typeface="Calibri" panose="020F0502020204030204" pitchFamily="34" charset="0"/>
                <a:ea typeface="Calibri" panose="020F0502020204030204" pitchFamily="34" charset="0"/>
                <a:cs typeface="Calibri" panose="020F0502020204030204" pitchFamily="34" charset="0"/>
              </a:rPr>
              <a:t>3. Create global standards </a:t>
            </a:r>
            <a:r>
              <a:rPr lang="en-US" sz="2000" dirty="0">
                <a:latin typeface="Calibri" panose="020F0502020204030204" pitchFamily="34" charset="0"/>
                <a:ea typeface="Calibri" panose="020F0502020204030204" pitchFamily="34" charset="0"/>
                <a:cs typeface="Calibri" panose="020F0502020204030204" pitchFamily="34" charset="0"/>
              </a:rPr>
              <a:t>to recover and recycle plastic </a:t>
            </a:r>
            <a:r>
              <a:rPr lang="en-US" sz="2000" b="1" dirty="0">
                <a:latin typeface="Calibri" panose="020F0502020204030204" pitchFamily="34" charset="0"/>
                <a:ea typeface="Calibri" panose="020F0502020204030204" pitchFamily="34" charset="0"/>
                <a:cs typeface="Calibri" panose="020F0502020204030204" pitchFamily="34" charset="0"/>
              </a:rPr>
              <a:t>by design.</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808038" lvl="0" indent="-338138">
              <a:buSzPct val="10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Advances in materials science can cut polymer molecules down to building blocks </a:t>
            </a:r>
          </a:p>
          <a:p>
            <a:pPr marL="808038" lvl="0" indent="-338138"/>
            <a:r>
              <a:rPr lang="en-US" sz="2000" dirty="0">
                <a:latin typeface="Calibri" panose="020F0502020204030204" pitchFamily="34" charset="0"/>
                <a:ea typeface="Calibri" panose="020F0502020204030204" pitchFamily="34" charset="0"/>
                <a:cs typeface="Calibri" panose="020F0502020204030204" pitchFamily="34" charset="0"/>
              </a:rPr>
              <a:t>	for producing advanced recycled plastic.</a:t>
            </a:r>
          </a:p>
          <a:p>
            <a:pPr marL="808038" lvl="0" indent="-338138">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Seek systemic implementation of container reuse and bottle-deposit systems.</a:t>
            </a:r>
          </a:p>
          <a:p>
            <a:pPr marL="342900" lvl="0" indent="-190500">
              <a:buSzPts val="2400"/>
            </a:pPr>
            <a:endParaRPr lang="en-US" sz="2000" dirty="0">
              <a:latin typeface="Calibri" panose="020F0502020204030204" pitchFamily="34" charset="0"/>
              <a:ea typeface="Calibri" panose="020F0502020204030204" pitchFamily="34" charset="0"/>
              <a:cs typeface="Calibri" panose="020F0502020204030204" pitchFamily="34" charset="0"/>
            </a:endParaRPr>
          </a:p>
          <a:p>
            <a:pPr lvl="0"/>
            <a:r>
              <a:rPr lang="en-US" sz="2000" b="1" dirty="0">
                <a:latin typeface="Calibri" panose="020F0502020204030204" pitchFamily="34" charset="0"/>
                <a:ea typeface="Calibri" panose="020F0502020204030204" pitchFamily="34" charset="0"/>
                <a:cs typeface="Calibri" panose="020F0502020204030204" pitchFamily="34" charset="0"/>
              </a:rPr>
              <a:t>4.</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Develop</a:t>
            </a:r>
            <a:r>
              <a:rPr lang="en-US" sz="2000" dirty="0">
                <a:latin typeface="Calibri" panose="020F0502020204030204" pitchFamily="34" charset="0"/>
                <a:ea typeface="Calibri" panose="020F0502020204030204" pitchFamily="34" charset="0"/>
                <a:cs typeface="Calibri" panose="020F0502020204030204" pitchFamily="34" charset="0"/>
              </a:rPr>
              <a:t> and </a:t>
            </a:r>
            <a:r>
              <a:rPr lang="en-US" sz="2000" b="1" dirty="0">
                <a:latin typeface="Calibri" panose="020F0502020204030204" pitchFamily="34" charset="0"/>
                <a:ea typeface="Calibri" panose="020F0502020204030204" pitchFamily="34" charset="0"/>
                <a:cs typeface="Calibri" panose="020F0502020204030204" pitchFamily="34" charset="0"/>
              </a:rPr>
              <a:t>Scale</a:t>
            </a:r>
            <a:r>
              <a:rPr lang="en-US" sz="2000" dirty="0">
                <a:latin typeface="Calibri" panose="020F0502020204030204" pitchFamily="34" charset="0"/>
                <a:ea typeface="Calibri" panose="020F0502020204030204" pitchFamily="34" charset="0"/>
                <a:cs typeface="Calibri" panose="020F0502020204030204" pitchFamily="34" charset="0"/>
              </a:rPr>
              <a:t> plastic processing and recycling infrastructure.</a:t>
            </a:r>
          </a:p>
          <a:p>
            <a:pPr marL="808038" lvl="0" indent="-338138">
              <a:buSzPct val="10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Clarify consumer options to recycle; achieve better transparency on recycling rates.</a:t>
            </a:r>
          </a:p>
          <a:p>
            <a:pPr marL="808038" lvl="0" indent="-338138">
              <a:buSzPct val="10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Promote global policy and investment in developing countries’ recycling options.    </a:t>
            </a:r>
          </a:p>
        </p:txBody>
      </p:sp>
      <p:pic>
        <p:nvPicPr>
          <p:cNvPr id="10" name="Picture 9" descr="Four batches of small colored plastic granules, likely used to color plastic materials during manufacturing. Displays red, yellow, blue, and orange.">
            <a:extLst>
              <a:ext uri="{FF2B5EF4-FFF2-40B4-BE49-F238E27FC236}">
                <a16:creationId xmlns:a16="http://schemas.microsoft.com/office/drawing/2014/main" id="{B56A66F4-A6FB-A14F-8FD6-8ED06241DEFE}"/>
              </a:ext>
            </a:extLst>
          </p:cNvPr>
          <p:cNvPicPr>
            <a:picLocks noChangeAspect="1"/>
          </p:cNvPicPr>
          <p:nvPr/>
        </p:nvPicPr>
        <p:blipFill>
          <a:blip r:embed="rId4"/>
          <a:stretch>
            <a:fillRect/>
          </a:stretch>
        </p:blipFill>
        <p:spPr>
          <a:xfrm>
            <a:off x="3492500" y="4237186"/>
            <a:ext cx="5207000" cy="2260600"/>
          </a:xfrm>
          <a:prstGeom prst="rect">
            <a:avLst/>
          </a:prstGeom>
        </p:spPr>
      </p:pic>
      <p:sp>
        <p:nvSpPr>
          <p:cNvPr id="11" name="TextBox 10">
            <a:extLst>
              <a:ext uri="{FF2B5EF4-FFF2-40B4-BE49-F238E27FC236}">
                <a16:creationId xmlns:a16="http://schemas.microsoft.com/office/drawing/2014/main" id="{74FE550C-73EC-F494-5048-B39E70E54B18}"/>
              </a:ext>
            </a:extLst>
          </p:cNvPr>
          <p:cNvSpPr txBox="1"/>
          <p:nvPr/>
        </p:nvSpPr>
        <p:spPr>
          <a:xfrm>
            <a:off x="3351381" y="6493756"/>
            <a:ext cx="5400339" cy="292388"/>
          </a:xfrm>
          <a:prstGeom prst="rect">
            <a:avLst/>
          </a:prstGeom>
          <a:noFill/>
        </p:spPr>
        <p:txBody>
          <a:bodyPr wrap="square" rtlCol="0">
            <a:spAutoFit/>
          </a:bodyPr>
          <a:lstStyle/>
          <a:p>
            <a:pPr lvl="0" algn="ctr"/>
            <a:r>
              <a:rPr lang="en-US" sz="1300" i="1" dirty="0">
                <a:latin typeface="Calibri" panose="020F0502020204030204" pitchFamily="34" charset="0"/>
                <a:ea typeface="Calibri" panose="020F0502020204030204" pitchFamily="34" charset="0"/>
                <a:cs typeface="Calibri" panose="020F0502020204030204" pitchFamily="34" charset="0"/>
              </a:rPr>
              <a:t>Image by AMB Enterprise Karachi via Wikimedia Commons, </a:t>
            </a:r>
            <a:r>
              <a:rPr lang="en-US" sz="13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endParaRPr lang="en-US" sz="1300"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356605-036D-AE42-67DB-92A06F192E6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
        <p:nvSpPr>
          <p:cNvPr id="3" name="Title 2">
            <a:extLst>
              <a:ext uri="{FF2B5EF4-FFF2-40B4-BE49-F238E27FC236}">
                <a16:creationId xmlns:a16="http://schemas.microsoft.com/office/drawing/2014/main" id="{D72B9568-40CD-A95D-A07B-D86F8F603B18}"/>
              </a:ext>
            </a:extLst>
          </p:cNvPr>
          <p:cNvSpPr txBox="1">
            <a:spLocks noGrp="1"/>
          </p:cNvSpPr>
          <p:nvPr>
            <p:ph type="title" idx="4294967295"/>
          </p:nvPr>
        </p:nvSpPr>
        <p:spPr>
          <a:xfrm>
            <a:off x="2560445" y="530422"/>
            <a:ext cx="8251115"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The Plastic Eaters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60B9908A-3531-BA45-F15C-7B4E17F31A6A}"/>
              </a:ext>
            </a:extLst>
          </p:cNvPr>
          <p:cNvSpPr txBox="1"/>
          <p:nvPr/>
        </p:nvSpPr>
        <p:spPr>
          <a:xfrm>
            <a:off x="355267" y="1548364"/>
            <a:ext cx="7030058" cy="5139869"/>
          </a:xfrm>
          <a:prstGeom prst="rect">
            <a:avLst/>
          </a:prstGeom>
          <a:noFill/>
        </p:spPr>
        <p:txBody>
          <a:bodyPr wrap="square" rtlCol="0">
            <a:spAutoFit/>
          </a:bodyPr>
          <a:lstStyle/>
          <a:p>
            <a:pPr marL="369570" lvl="0" indent="-342900">
              <a:spcAft>
                <a:spcPts val="1200"/>
              </a:spcAft>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Organisms use </a:t>
            </a:r>
            <a:r>
              <a:rPr lang="en-US" sz="2400" b="1" dirty="0">
                <a:latin typeface="Calibri" panose="020F0502020204030204" pitchFamily="34" charset="0"/>
                <a:ea typeface="Calibri" panose="020F0502020204030204" pitchFamily="34" charset="0"/>
                <a:cs typeface="Calibri" panose="020F0502020204030204" pitchFamily="34" charset="0"/>
              </a:rPr>
              <a:t>enzymes</a:t>
            </a:r>
            <a:r>
              <a:rPr lang="en-US" sz="2400" dirty="0">
                <a:latin typeface="Calibri" panose="020F0502020204030204" pitchFamily="34" charset="0"/>
                <a:ea typeface="Calibri" panose="020F0502020204030204" pitchFamily="34" charset="0"/>
                <a:cs typeface="Calibri" panose="020F0502020204030204" pitchFamily="34" charset="0"/>
              </a:rPr>
              <a:t> to break down tough plant fibers, and some subsist on plastic waste.</a:t>
            </a:r>
          </a:p>
          <a:p>
            <a:pPr marL="369570" lvl="0" indent="-342900">
              <a:spcAft>
                <a:spcPts val="1200"/>
              </a:spcAft>
              <a:buSzPts val="2800"/>
              <a:buChar char="•"/>
            </a:pPr>
            <a:r>
              <a:rPr lang="en-US" sz="2400" b="1" dirty="0">
                <a:latin typeface="Calibri" panose="020F0502020204030204" pitchFamily="34" charset="0"/>
                <a:ea typeface="Calibri" panose="020F0502020204030204" pitchFamily="34" charset="0"/>
                <a:cs typeface="Calibri" panose="020F0502020204030204" pitchFamily="34" charset="0"/>
              </a:rPr>
              <a:t>Microbes</a:t>
            </a:r>
            <a:r>
              <a:rPr lang="en-US" sz="2400" dirty="0">
                <a:latin typeface="Calibri" panose="020F0502020204030204" pitchFamily="34" charset="0"/>
                <a:ea typeface="Calibri" panose="020F0502020204030204" pitchFamily="34" charset="0"/>
                <a:cs typeface="Calibri" panose="020F0502020204030204" pitchFamily="34" charset="0"/>
              </a:rPr>
              <a:t> on </a:t>
            </a:r>
            <a:r>
              <a:rPr lang="en-US" sz="2400" b="1" dirty="0">
                <a:latin typeface="Calibri" panose="020F0502020204030204" pitchFamily="34" charset="0"/>
                <a:ea typeface="Calibri" panose="020F0502020204030204" pitchFamily="34" charset="0"/>
                <a:cs typeface="Calibri" panose="020F0502020204030204" pitchFamily="34" charset="0"/>
              </a:rPr>
              <a:t>plastic bags </a:t>
            </a:r>
            <a:r>
              <a:rPr lang="en-US" sz="2400" dirty="0">
                <a:latin typeface="Calibri" panose="020F0502020204030204" pitchFamily="34" charset="0"/>
                <a:ea typeface="Calibri" panose="020F0502020204030204" pitchFamily="34" charset="0"/>
                <a:cs typeface="Calibri" panose="020F0502020204030204" pitchFamily="34" charset="0"/>
              </a:rPr>
              <a:t>that are stuck in mangrove roots are a promising start to the investigation.</a:t>
            </a:r>
          </a:p>
          <a:p>
            <a:pPr marL="369570" lvl="0" indent="-342900">
              <a:spcAft>
                <a:spcPts val="1200"/>
              </a:spcAft>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How do </a:t>
            </a:r>
            <a:r>
              <a:rPr lang="en-US" sz="2400" b="1" dirty="0">
                <a:latin typeface="Calibri" panose="020F0502020204030204" pitchFamily="34" charset="0"/>
                <a:ea typeface="Calibri" panose="020F0502020204030204" pitchFamily="34" charset="0"/>
                <a:cs typeface="Calibri" panose="020F0502020204030204" pitchFamily="34" charset="0"/>
              </a:rPr>
              <a:t>microbial enzymes </a:t>
            </a:r>
            <a:r>
              <a:rPr lang="en-US" sz="2400" dirty="0">
                <a:latin typeface="Calibri" panose="020F0502020204030204" pitchFamily="34" charset="0"/>
                <a:ea typeface="Calibri" panose="020F0502020204030204" pitchFamily="34" charset="0"/>
                <a:cs typeface="Calibri" panose="020F0502020204030204" pitchFamily="34" charset="0"/>
              </a:rPr>
              <a:t>bind to </a:t>
            </a:r>
            <a:r>
              <a:rPr lang="en-US" sz="2400" b="1" dirty="0">
                <a:latin typeface="Calibri" panose="020F0502020204030204" pitchFamily="34" charset="0"/>
                <a:ea typeface="Calibri" panose="020F0502020204030204" pitchFamily="34" charset="0"/>
                <a:cs typeface="Calibri" panose="020F0502020204030204" pitchFamily="34" charset="0"/>
              </a:rPr>
              <a:t>polymers</a:t>
            </a:r>
            <a:r>
              <a:rPr lang="en-US" sz="2400" dirty="0">
                <a:latin typeface="Calibri" panose="020F0502020204030204" pitchFamily="34" charset="0"/>
                <a:ea typeface="Calibri" panose="020F0502020204030204" pitchFamily="34" charset="0"/>
                <a:cs typeface="Calibri" panose="020F0502020204030204" pitchFamily="34" charset="0"/>
              </a:rPr>
              <a:t> and break their </a:t>
            </a:r>
            <a:r>
              <a:rPr lang="en-US" sz="2400" b="1" dirty="0">
                <a:latin typeface="Calibri" panose="020F0502020204030204" pitchFamily="34" charset="0"/>
                <a:ea typeface="Calibri" panose="020F0502020204030204" pitchFamily="34" charset="0"/>
                <a:cs typeface="Calibri" panose="020F0502020204030204" pitchFamily="34" charset="0"/>
              </a:rPr>
              <a:t>chemical bonds</a:t>
            </a:r>
            <a:r>
              <a:rPr lang="en-US" sz="2400" dirty="0">
                <a:latin typeface="Calibri" panose="020F0502020204030204" pitchFamily="34" charset="0"/>
                <a:ea typeface="Calibri" panose="020F0502020204030204" pitchFamily="34" charset="0"/>
                <a:cs typeface="Calibri" panose="020F0502020204030204" pitchFamily="34" charset="0"/>
              </a:rPr>
              <a:t>?</a:t>
            </a:r>
          </a:p>
          <a:p>
            <a:pPr marL="369570" lvl="0" indent="-342900">
              <a:spcAft>
                <a:spcPts val="1200"/>
              </a:spcAft>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Can </a:t>
            </a:r>
            <a:r>
              <a:rPr lang="en-US" sz="2400" b="1" dirty="0">
                <a:latin typeface="Calibri" panose="020F0502020204030204" pitchFamily="34" charset="0"/>
                <a:ea typeface="Calibri" panose="020F0502020204030204" pitchFamily="34" charset="0"/>
                <a:cs typeface="Calibri" panose="020F0502020204030204" pitchFamily="34" charset="0"/>
              </a:rPr>
              <a:t>fungi</a:t>
            </a:r>
            <a:r>
              <a:rPr lang="en-US" sz="2400" dirty="0">
                <a:latin typeface="Calibri" panose="020F0502020204030204" pitchFamily="34" charset="0"/>
                <a:ea typeface="Calibri" panose="020F0502020204030204" pitchFamily="34" charset="0"/>
                <a:cs typeface="Calibri" panose="020F0502020204030204" pitchFamily="34" charset="0"/>
              </a:rPr>
              <a:t> provide </a:t>
            </a:r>
            <a:r>
              <a:rPr lang="en-US" sz="2400" b="1" dirty="0">
                <a:latin typeface="Calibri" panose="020F0502020204030204" pitchFamily="34" charset="0"/>
                <a:ea typeface="Calibri" panose="020F0502020204030204" pitchFamily="34" charset="0"/>
                <a:cs typeface="Calibri" panose="020F0502020204030204" pitchFamily="34" charset="0"/>
              </a:rPr>
              <a:t>bioremediation</a:t>
            </a:r>
            <a:r>
              <a:rPr lang="en-US" sz="2400" dirty="0">
                <a:latin typeface="Calibri" panose="020F0502020204030204" pitchFamily="34" charset="0"/>
                <a:ea typeface="Calibri" panose="020F0502020204030204" pitchFamily="34" charset="0"/>
                <a:cs typeface="Calibri" panose="020F0502020204030204" pitchFamily="34" charset="0"/>
              </a:rPr>
              <a:t> by revealing evolved enzymes that splice polymers?</a:t>
            </a:r>
          </a:p>
          <a:p>
            <a:pPr marL="369570" lvl="0" indent="-342900">
              <a:spcAft>
                <a:spcPts val="1200"/>
              </a:spcAft>
              <a:buSzPts val="2800"/>
              <a:buChar char="•"/>
            </a:pPr>
            <a:r>
              <a:rPr lang="en-US" sz="2400" dirty="0">
                <a:latin typeface="Calibri" panose="020F0502020204030204" pitchFamily="34" charset="0"/>
                <a:ea typeface="Calibri" panose="020F0502020204030204" pitchFamily="34" charset="0"/>
                <a:cs typeface="Calibri" panose="020F0502020204030204" pitchFamily="34" charset="0"/>
              </a:rPr>
              <a:t>It is </a:t>
            </a:r>
            <a:r>
              <a:rPr lang="en-US" sz="2400" b="1" dirty="0">
                <a:latin typeface="Calibri" panose="020F0502020204030204" pitchFamily="34" charset="0"/>
                <a:ea typeface="Calibri" panose="020F0502020204030204" pitchFamily="34" charset="0"/>
                <a:cs typeface="Calibri" panose="020F0502020204030204" pitchFamily="34" charset="0"/>
              </a:rPr>
              <a:t>harder to break C-C bonds </a:t>
            </a:r>
            <a:r>
              <a:rPr lang="en-US" sz="2400" dirty="0">
                <a:latin typeface="Calibri" panose="020F0502020204030204" pitchFamily="34" charset="0"/>
                <a:ea typeface="Calibri" panose="020F0502020204030204" pitchFamily="34" charset="0"/>
                <a:cs typeface="Calibri" panose="020F0502020204030204" pitchFamily="34" charset="0"/>
              </a:rPr>
              <a:t>than other elements bonded to carbon; this is a problem with C-C bonded polymers like PE and PP.</a:t>
            </a:r>
          </a:p>
        </p:txBody>
      </p:sp>
      <p:pic>
        <p:nvPicPr>
          <p:cNvPr id="8" name="Picture 7" descr="Shows the molecular structures of two polymers, polyethylene terephthalate (PET) and polypropylene, highlighting the specific chemical bond that are harder to break.">
            <a:extLst>
              <a:ext uri="{FF2B5EF4-FFF2-40B4-BE49-F238E27FC236}">
                <a16:creationId xmlns:a16="http://schemas.microsoft.com/office/drawing/2014/main" id="{AC2CAFCD-4B1D-274E-04D7-DAA7D35086ED}"/>
              </a:ext>
            </a:extLst>
          </p:cNvPr>
          <p:cNvPicPr>
            <a:picLocks noChangeAspect="1"/>
          </p:cNvPicPr>
          <p:nvPr/>
        </p:nvPicPr>
        <p:blipFill>
          <a:blip r:embed="rId4"/>
          <a:stretch>
            <a:fillRect/>
          </a:stretch>
        </p:blipFill>
        <p:spPr>
          <a:xfrm>
            <a:off x="7587990" y="1512762"/>
            <a:ext cx="4248743" cy="3686689"/>
          </a:xfrm>
          <a:prstGeom prst="rect">
            <a:avLst/>
          </a:prstGeom>
        </p:spPr>
      </p:pic>
      <p:sp>
        <p:nvSpPr>
          <p:cNvPr id="9" name="TextBox 8">
            <a:extLst>
              <a:ext uri="{FF2B5EF4-FFF2-40B4-BE49-F238E27FC236}">
                <a16:creationId xmlns:a16="http://schemas.microsoft.com/office/drawing/2014/main" id="{ABC5F634-7CEE-5BE8-B731-121B2AF32C11}"/>
              </a:ext>
            </a:extLst>
          </p:cNvPr>
          <p:cNvSpPr txBox="1"/>
          <p:nvPr/>
        </p:nvSpPr>
        <p:spPr>
          <a:xfrm>
            <a:off x="7756264" y="5281138"/>
            <a:ext cx="4080469" cy="584775"/>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Image from figure “Breaking Bonds,” p. 38. in: Cornwall 2021</a:t>
            </a:r>
          </a:p>
        </p:txBody>
      </p:sp>
      <p:sp>
        <p:nvSpPr>
          <p:cNvPr id="4" name="TextBox 3">
            <a:extLst>
              <a:ext uri="{FF2B5EF4-FFF2-40B4-BE49-F238E27FC236}">
                <a16:creationId xmlns:a16="http://schemas.microsoft.com/office/drawing/2014/main" id="{C932F769-1F4F-21E2-10B8-1B21F340E902}"/>
              </a:ext>
            </a:extLst>
          </p:cNvPr>
          <p:cNvSpPr txBox="1"/>
          <p:nvPr/>
        </p:nvSpPr>
        <p:spPr>
          <a:xfrm>
            <a:off x="3661039" y="992087"/>
            <a:ext cx="6049925" cy="369332"/>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Cornwall 2021: </a:t>
            </a:r>
            <a:r>
              <a:rPr lang="en-US" sz="1800" dirty="0">
                <a:latin typeface="Calibri" panose="020F0502020204030204" pitchFamily="34" charset="0"/>
                <a:ea typeface="Calibri" panose="020F0502020204030204" pitchFamily="34" charset="0"/>
                <a:cs typeface="Calibri" panose="020F0502020204030204" pitchFamily="34" charset="0"/>
                <a:hlinkClick r:id="rId5"/>
              </a:rPr>
              <a:t>https://doi.org/10.1126/science.373.6550.36</a:t>
            </a:r>
            <a:r>
              <a:rPr lang="en-US" sz="1800" dirty="0"/>
              <a:t> </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1043</Words>
  <Application>Microsoft Macintosh PowerPoint</Application>
  <PresentationFormat>Widescreen</PresentationFormat>
  <Paragraphs>53</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Office Theme</vt:lpstr>
      <vt:lpstr>The Wicked Plastics Problem</vt:lpstr>
      <vt:lpstr>Reduce, Reuse, Recycle</vt:lpstr>
      <vt:lpstr>Predicted Growth in Plastic Waste Exceeds Efforts to Mitigate Plastic Pollution</vt:lpstr>
      <vt:lpstr>Reducing Waste</vt:lpstr>
      <vt:lpstr>Reducing Waste Continued</vt:lpstr>
      <vt:lpstr>The Plastic Eaters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Heidi CM Scott</dc:creator>
  <cp:lastModifiedBy>Alaina Gallagher</cp:lastModifiedBy>
  <cp:revision>13</cp:revision>
  <dcterms:created xsi:type="dcterms:W3CDTF">2022-09-28T11:57:10Z</dcterms:created>
  <dcterms:modified xsi:type="dcterms:W3CDTF">2026-08-18T17:52:13Z</dcterms:modified>
</cp:coreProperties>
</file>