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59" r:id="rId1"/>
  </p:sldMasterIdLst>
  <p:notesMasterIdLst>
    <p:notesMasterId r:id="rId10"/>
  </p:notesMasterIdLst>
  <p:sldIdLst>
    <p:sldId id="256" r:id="rId2"/>
    <p:sldId id="257" r:id="rId3"/>
    <p:sldId id="267" r:id="rId4"/>
    <p:sldId id="273" r:id="rId5"/>
    <p:sldId id="269" r:id="rId6"/>
    <p:sldId id="277" r:id="rId7"/>
    <p:sldId id="278" r:id="rId8"/>
    <p:sldId id="270" r:id="rId9"/>
  </p:sldIdLst>
  <p:sldSz cx="12192000" cy="6858000"/>
  <p:notesSz cx="6858000" cy="9144000"/>
  <p:defaultTextStyle>
    <a:defPPr>
      <a:defRPr lang="en-US"/>
    </a:defPPr>
    <a:lvl1pPr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478"/>
    <p:restoredTop sz="74689"/>
  </p:normalViewPr>
  <p:slideViewPr>
    <p:cSldViewPr snapToGrid="0">
      <p:cViewPr varScale="1">
        <p:scale>
          <a:sx n="82" d="100"/>
          <a:sy n="82" d="100"/>
        </p:scale>
        <p:origin x="184" y="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Google Shape;3;n">
            <a:extLst>
              <a:ext uri="{FF2B5EF4-FFF2-40B4-BE49-F238E27FC236}">
                <a16:creationId xmlns:a16="http://schemas.microsoft.com/office/drawing/2014/main" id="{C5A9AFBE-6157-2371-7D8D-653FC0F5A1D8}"/>
              </a:ext>
            </a:extLst>
          </p:cNvPr>
          <p:cNvSpPr txBox="1">
            <a:spLocks noGrp="1" noChangeArrowheads="1"/>
          </p:cNvSpPr>
          <p:nvPr>
            <p:ph type="hdr" idx="2"/>
          </p:nvPr>
        </p:nvSpPr>
        <p:spPr bwMode="auto">
          <a:xfrm>
            <a:off x="0" y="0"/>
            <a:ext cx="2971800" cy="458788"/>
          </a:xfrm>
          <a:prstGeom prst="rect">
            <a:avLst/>
          </a:prstGeom>
          <a:noFill/>
          <a:ln>
            <a:noFill/>
          </a:ln>
        </p:spPr>
        <p:txBody>
          <a:bodyPr vert="horz" wrap="square" lIns="91425" tIns="45700" rIns="91425" bIns="45700" numCol="1" anchor="t" anchorCtr="0" compatLnSpc="1">
            <a:prstTxWarp prst="textNoShape">
              <a:avLst/>
            </a:prstTxWarp>
          </a:bodyPr>
          <a:lstStyle>
            <a:lvl1pPr eaLnBrk="1" hangingPunct="1">
              <a:buClr>
                <a:srgbClr val="000000"/>
              </a:buClr>
              <a:buSzPts val="1400"/>
              <a:buFont typeface="Arial" panose="020B0604020202020204" pitchFamily="34" charset="0"/>
              <a:buNone/>
              <a:defRPr sz="120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stStyle>
          <a:p>
            <a:pPr>
              <a:defRPr/>
            </a:pPr>
            <a:endParaRPr lang="en-US" altLang="en-US"/>
          </a:p>
        </p:txBody>
      </p:sp>
      <p:sp>
        <p:nvSpPr>
          <p:cNvPr id="2051" name="Google Shape;4;n">
            <a:extLst>
              <a:ext uri="{FF2B5EF4-FFF2-40B4-BE49-F238E27FC236}">
                <a16:creationId xmlns:a16="http://schemas.microsoft.com/office/drawing/2014/main" id="{B40930C5-5F42-3583-C9A4-243711A199A7}"/>
              </a:ext>
            </a:extLst>
          </p:cNvPr>
          <p:cNvSpPr txBox="1">
            <a:spLocks noGrp="1" noChangeArrowheads="1"/>
          </p:cNvSpPr>
          <p:nvPr>
            <p:ph type="dt" idx="10"/>
          </p:nvPr>
        </p:nvSpPr>
        <p:spPr bwMode="auto">
          <a:xfrm>
            <a:off x="3884613" y="0"/>
            <a:ext cx="2971800" cy="458788"/>
          </a:xfrm>
          <a:prstGeom prst="rect">
            <a:avLst/>
          </a:prstGeom>
          <a:noFill/>
          <a:ln>
            <a:noFill/>
          </a:ln>
        </p:spPr>
        <p:txBody>
          <a:bodyPr vert="horz" wrap="square" lIns="91425" tIns="45700" rIns="91425" bIns="45700" numCol="1" anchor="t" anchorCtr="0" compatLnSpc="1">
            <a:prstTxWarp prst="textNoShape">
              <a:avLst/>
            </a:prstTxWarp>
          </a:bodyPr>
          <a:lstStyle>
            <a:lvl1pPr algn="r" eaLnBrk="1" hangingPunct="1">
              <a:buClr>
                <a:srgbClr val="000000"/>
              </a:buClr>
              <a:buSzPts val="1400"/>
              <a:buFont typeface="Arial" panose="020B0604020202020204" pitchFamily="34" charset="0"/>
              <a:buNone/>
              <a:defRPr sz="120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stStyle>
          <a:p>
            <a:pPr>
              <a:defRPr/>
            </a:pPr>
            <a:endParaRPr lang="en-US" altLang="en-US"/>
          </a:p>
        </p:txBody>
      </p:sp>
      <p:sp>
        <p:nvSpPr>
          <p:cNvPr id="13316" name="Google Shape;5;n">
            <a:extLst>
              <a:ext uri="{FF2B5EF4-FFF2-40B4-BE49-F238E27FC236}">
                <a16:creationId xmlns:a16="http://schemas.microsoft.com/office/drawing/2014/main" id="{8C1DD4C4-3CEE-E4F9-AC27-C973DD71F039}"/>
              </a:ext>
            </a:extLst>
          </p:cNvPr>
          <p:cNvSpPr>
            <a:spLocks noGrp="1" noRot="1" noChangeAspect="1"/>
          </p:cNvSpPr>
          <p:nvPr>
            <p:ph type="sldImg" idx="3"/>
          </p:nvPr>
        </p:nvSpPr>
        <p:spPr bwMode="auto">
          <a:xfrm>
            <a:off x="685800" y="1143000"/>
            <a:ext cx="5486400" cy="3086100"/>
          </a:xfrm>
          <a:custGeom>
            <a:avLst/>
            <a:gdLst>
              <a:gd name="T0" fmla="*/ 0 w 120000"/>
              <a:gd name="T1" fmla="*/ 0 h 120000"/>
              <a:gd name="T2" fmla="*/ 5486400 w 120000"/>
              <a:gd name="T3" fmla="*/ 0 h 120000"/>
              <a:gd name="T4" fmla="*/ 5486400 w 120000"/>
              <a:gd name="T5" fmla="*/ 3086100 h 120000"/>
              <a:gd name="T6" fmla="*/ 0 w 120000"/>
              <a:gd name="T7" fmla="*/ 30861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13317" name="Google Shape;6;n">
            <a:extLst>
              <a:ext uri="{FF2B5EF4-FFF2-40B4-BE49-F238E27FC236}">
                <a16:creationId xmlns:a16="http://schemas.microsoft.com/office/drawing/2014/main" id="{AC64D3E7-EA87-77A8-AB49-31EAE8314BD3}"/>
              </a:ext>
            </a:extLst>
          </p:cNvPr>
          <p:cNvSpPr txBox="1">
            <a:spLocks noGrp="1" noChangeArrowheads="1"/>
          </p:cNvSpPr>
          <p:nvPr>
            <p:ph type="body" idx="1"/>
          </p:nvPr>
        </p:nvSpPr>
        <p:spPr bwMode="auto">
          <a:xfrm>
            <a:off x="685800" y="4400550"/>
            <a:ext cx="5486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n-US" altLang="en-US">
              <a:sym typeface="Arial" panose="020B0604020202020204" pitchFamily="34" charset="0"/>
            </a:endParaRPr>
          </a:p>
        </p:txBody>
      </p:sp>
      <p:sp>
        <p:nvSpPr>
          <p:cNvPr id="2054" name="Google Shape;7;n">
            <a:extLst>
              <a:ext uri="{FF2B5EF4-FFF2-40B4-BE49-F238E27FC236}">
                <a16:creationId xmlns:a16="http://schemas.microsoft.com/office/drawing/2014/main" id="{4CE8655E-B57E-8469-6888-12A2D78BA66D}"/>
              </a:ext>
            </a:extLst>
          </p:cNvPr>
          <p:cNvSpPr txBox="1">
            <a:spLocks noGrp="1" noChangeArrowheads="1"/>
          </p:cNvSpPr>
          <p:nvPr>
            <p:ph type="ftr" idx="11"/>
          </p:nvPr>
        </p:nvSpPr>
        <p:spPr bwMode="auto">
          <a:xfrm>
            <a:off x="0" y="8685213"/>
            <a:ext cx="2971800" cy="458787"/>
          </a:xfrm>
          <a:prstGeom prst="rect">
            <a:avLst/>
          </a:prstGeom>
          <a:noFill/>
          <a:ln>
            <a:noFill/>
          </a:ln>
        </p:spPr>
        <p:txBody>
          <a:bodyPr vert="horz" wrap="square" lIns="91425" tIns="45700" rIns="91425" bIns="45700" numCol="1" anchor="b" anchorCtr="0" compatLnSpc="1">
            <a:prstTxWarp prst="textNoShape">
              <a:avLst/>
            </a:prstTxWarp>
          </a:bodyPr>
          <a:lstStyle>
            <a:lvl1pPr eaLnBrk="1" hangingPunct="1">
              <a:buClr>
                <a:srgbClr val="000000"/>
              </a:buClr>
              <a:buSzPts val="1400"/>
              <a:buFont typeface="Arial" panose="020B0604020202020204" pitchFamily="34" charset="0"/>
              <a:buNone/>
              <a:defRPr sz="120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stStyle>
          <a:p>
            <a:pPr>
              <a:defRPr/>
            </a:pPr>
            <a:endParaRPr lang="en-US" altLang="en-US"/>
          </a:p>
        </p:txBody>
      </p:sp>
      <p:sp>
        <p:nvSpPr>
          <p:cNvPr id="2055" name="Google Shape;8;n">
            <a:extLst>
              <a:ext uri="{FF2B5EF4-FFF2-40B4-BE49-F238E27FC236}">
                <a16:creationId xmlns:a16="http://schemas.microsoft.com/office/drawing/2014/main" id="{F56AC7E9-FAE6-E33E-3C66-1ACFCE193428}"/>
              </a:ext>
            </a:extLst>
          </p:cNvPr>
          <p:cNvSpPr txBox="1">
            <a:spLocks noGrp="1" noChangeArrowheads="1"/>
          </p:cNvSpPr>
          <p:nvPr>
            <p:ph type="sldNum" idx="12"/>
          </p:nvPr>
        </p:nvSpPr>
        <p:spPr bwMode="auto">
          <a:xfrm>
            <a:off x="3884613" y="8685213"/>
            <a:ext cx="2971800" cy="458787"/>
          </a:xfrm>
          <a:prstGeom prst="rect">
            <a:avLst/>
          </a:prstGeom>
          <a:noFill/>
          <a:ln>
            <a:noFill/>
          </a:ln>
        </p:spPr>
        <p:txBody>
          <a:bodyPr vert="horz" wrap="square" lIns="91425" tIns="45700" rIns="91425" bIns="45700" numCol="1" anchor="b" anchorCtr="0" compatLnSpc="1">
            <a:prstTxWarp prst="textNoShape">
              <a:avLst/>
            </a:prstTxWarp>
          </a:bodyPr>
          <a:lstStyle>
            <a:lvl1pPr algn="r" eaLnBrk="1" hangingPunct="1">
              <a:buClr>
                <a:srgbClr val="000000"/>
              </a:buClr>
              <a:buFont typeface="Arial" panose="020B0604020202020204" pitchFamily="34" charset="0"/>
              <a:buNone/>
              <a:defRPr sz="1200" smtClean="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stStyle>
          <a:p>
            <a:pPr>
              <a:defRPr/>
            </a:pPr>
            <a:fld id="{E73C3722-F467-0540-A123-7A21D2070584}" type="slidenum">
              <a:rPr lang="en-US" altLang="en-US"/>
              <a:pPr>
                <a:defRPr/>
              </a:pPr>
              <a:t>‹#›</a:t>
            </a:fld>
            <a:endParaRPr lang="en-US" altLang="en-US"/>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marL="914400" lvl="1"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marL="1371600" lvl="2"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marL="1828800" lvl="3"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marL="2286000" lvl="4"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361" name="Google Shape;85;p1:notes">
            <a:extLst>
              <a:ext uri="{FF2B5EF4-FFF2-40B4-BE49-F238E27FC236}">
                <a16:creationId xmlns:a16="http://schemas.microsoft.com/office/drawing/2014/main" id="{5D8C5307-0097-A4CB-C2CE-5AE97F02EF34}"/>
              </a:ext>
            </a:extLst>
          </p:cNvPr>
          <p:cNvSpPr txBox="1">
            <a:spLocks noGrp="1" noChangeArrowheads="1"/>
          </p:cNvSpPr>
          <p:nvPr>
            <p:ph type="body" idx="1"/>
          </p:nvPr>
        </p:nvSpPr>
        <p:spPr/>
        <p:txBody>
          <a:bodyPr/>
          <a:lstStyle/>
          <a:p>
            <a:pPr marL="0" indent="0" eaLnBrk="1" hangingPunct="1">
              <a:buSzPts val="1400"/>
            </a:pPr>
            <a:endParaRPr lang="en-US" altLang="en-US" sz="120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15362" name="Google Shape;86;p1:notes">
            <a:extLst>
              <a:ext uri="{FF2B5EF4-FFF2-40B4-BE49-F238E27FC236}">
                <a16:creationId xmlns:a16="http://schemas.microsoft.com/office/drawing/2014/main" id="{F5AB8D82-8398-9F8D-C37E-437D99F4CE04}"/>
              </a:ext>
            </a:extLst>
          </p:cNvPr>
          <p:cNvSpPr>
            <a:spLocks noGrp="1" noRot="1" noChangeAspect="1" noTextEdit="1"/>
          </p:cNvSpPr>
          <p:nvPr>
            <p:ph type="sldImg" idx="2"/>
          </p:nvPr>
        </p:nvSpPr>
        <p:spPr>
          <a:noFill/>
          <a:ln>
            <a:headEnd/>
            <a:tailEn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09" name="Google Shape;106;p2:notes">
            <a:extLst>
              <a:ext uri="{FF2B5EF4-FFF2-40B4-BE49-F238E27FC236}">
                <a16:creationId xmlns:a16="http://schemas.microsoft.com/office/drawing/2014/main" id="{1D671A5C-2D87-B999-9DC2-D39FA03A4AC5}"/>
              </a:ext>
            </a:extLst>
          </p:cNvPr>
          <p:cNvSpPr txBox="1">
            <a:spLocks noGrp="1" noChangeArrowheads="1"/>
          </p:cNvSpPr>
          <p:nvPr>
            <p:ph type="body" idx="1"/>
          </p:nvPr>
        </p:nvSpPr>
        <p:spPr/>
        <p:txBody>
          <a:bodyPr/>
          <a:lstStyle/>
          <a:p>
            <a:pPr marL="0" indent="0" eaLnBrk="1" hangingPunct="1">
              <a:buSzPts val="1400"/>
            </a:pPr>
            <a:endParaRPr lang="en-US" altLang="en-US" sz="1200"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17410" name="Google Shape;107;p2:notes">
            <a:extLst>
              <a:ext uri="{FF2B5EF4-FFF2-40B4-BE49-F238E27FC236}">
                <a16:creationId xmlns:a16="http://schemas.microsoft.com/office/drawing/2014/main" id="{D8D7D486-C3A8-2042-BF4F-24524D21E147}"/>
              </a:ext>
            </a:extLst>
          </p:cNvPr>
          <p:cNvSpPr>
            <a:spLocks noGrp="1" noRot="1" noChangeAspect="1" noTextEdit="1"/>
          </p:cNvSpPr>
          <p:nvPr>
            <p:ph type="sldImg" idx="2"/>
          </p:nvPr>
        </p:nvSpPr>
        <p:spPr>
          <a:noFill/>
          <a:ln>
            <a:headEnd/>
            <a:tailEn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7" name="Google Shape;106;p2:notes">
            <a:extLst>
              <a:ext uri="{FF2B5EF4-FFF2-40B4-BE49-F238E27FC236}">
                <a16:creationId xmlns:a16="http://schemas.microsoft.com/office/drawing/2014/main" id="{7FB6EB75-4860-8CBE-E618-66E78DEA8785}"/>
              </a:ext>
            </a:extLst>
          </p:cNvPr>
          <p:cNvSpPr txBox="1">
            <a:spLocks noGrp="1" noChangeArrowheads="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r>
              <a:rPr lang="en-US" altLang="en-US" sz="1200" b="1" i="1"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Notes for Instructor: </a:t>
            </a:r>
            <a:r>
              <a:rPr lang="en-US" sz="1200" dirty="0"/>
              <a:t>Slides are animated, so you can first prompt the participants to answer the questions and then bring up answers.</a:t>
            </a:r>
          </a:p>
          <a:p>
            <a:pPr marL="0" indent="0" eaLnBrk="1" hangingPunct="1">
              <a:buSzPts val="1400"/>
            </a:pPr>
            <a:endParaRPr lang="en-US" altLang="en-US" sz="1200" i="1"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19458" name="Google Shape;107;p2:notes">
            <a:extLst>
              <a:ext uri="{FF2B5EF4-FFF2-40B4-BE49-F238E27FC236}">
                <a16:creationId xmlns:a16="http://schemas.microsoft.com/office/drawing/2014/main" id="{1CF824B4-DF61-FCAF-D212-95CA79B6890D}"/>
              </a:ext>
            </a:extLst>
          </p:cNvPr>
          <p:cNvSpPr>
            <a:spLocks noGrp="1" noRot="1" noChangeAspect="1" noTextEdit="1"/>
          </p:cNvSpPr>
          <p:nvPr>
            <p:ph type="sldImg" idx="2"/>
          </p:nvPr>
        </p:nvSpPr>
        <p:spPr>
          <a:noFill/>
          <a:ln>
            <a:headEnd/>
            <a:tailEn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6EB6FBF6-DD86-F53B-8E40-FCD60E493C34}"/>
            </a:ext>
          </a:extLst>
        </p:cNvPr>
        <p:cNvGrpSpPr/>
        <p:nvPr/>
      </p:nvGrpSpPr>
      <p:grpSpPr>
        <a:xfrm>
          <a:off x="0" y="0"/>
          <a:ext cx="0" cy="0"/>
          <a:chOff x="0" y="0"/>
          <a:chExt cx="0" cy="0"/>
        </a:xfrm>
      </p:grpSpPr>
      <p:sp>
        <p:nvSpPr>
          <p:cNvPr id="19457" name="Google Shape;106;p2:notes">
            <a:extLst>
              <a:ext uri="{FF2B5EF4-FFF2-40B4-BE49-F238E27FC236}">
                <a16:creationId xmlns:a16="http://schemas.microsoft.com/office/drawing/2014/main" id="{356AF76E-BB71-F6D5-07D8-BE4124C10FB3}"/>
              </a:ext>
            </a:extLst>
          </p:cNvPr>
          <p:cNvSpPr txBox="1">
            <a:spLocks noGrp="1" noChangeArrowheads="1"/>
          </p:cNvSpPr>
          <p:nvPr>
            <p:ph type="body" idx="1"/>
          </p:nvPr>
        </p:nvSpPr>
        <p:spPr/>
        <p:txBody>
          <a:bodyPr/>
          <a:lstStyle/>
          <a:p>
            <a:pPr marL="0" indent="0" eaLnBrk="1" hangingPunct="1">
              <a:buSzPts val="1400"/>
            </a:pPr>
            <a:r>
              <a:rPr lang="en-US" altLang="en-US" sz="1200" b="1" i="1"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Notes for Instructor: </a:t>
            </a:r>
          </a:p>
          <a:p>
            <a:pPr marL="0" lvl="0" indent="0" algn="l" rtl="0">
              <a:spcBef>
                <a:spcPts val="0"/>
              </a:spcBef>
              <a:spcAft>
                <a:spcPts val="0"/>
              </a:spcAft>
              <a:buNone/>
            </a:pPr>
            <a:endParaRPr lang="en-US" sz="1200" b="1" dirty="0"/>
          </a:p>
          <a:p>
            <a:pPr marL="0" lvl="0" indent="0" algn="l" rtl="0">
              <a:spcBef>
                <a:spcPts val="0"/>
              </a:spcBef>
              <a:spcAft>
                <a:spcPts val="0"/>
              </a:spcAft>
              <a:buNone/>
            </a:pPr>
            <a:r>
              <a:rPr lang="en-US" sz="1200" b="1" dirty="0"/>
              <a:t>Node Degree Method</a:t>
            </a:r>
            <a:r>
              <a:rPr lang="en-US" sz="1200" dirty="0"/>
              <a:t>: Count the number of links for each node and compare among nodes.  </a:t>
            </a:r>
          </a:p>
          <a:p>
            <a:pPr marL="0" lvl="0" indent="0" algn="l" rtl="0">
              <a:spcBef>
                <a:spcPts val="0"/>
              </a:spcBef>
              <a:spcAft>
                <a:spcPts val="0"/>
              </a:spcAft>
              <a:buNone/>
            </a:pPr>
            <a:r>
              <a:rPr lang="en-US" sz="1200" b="1" dirty="0"/>
              <a:t>Closeness Method</a:t>
            </a:r>
            <a:r>
              <a:rPr lang="en-US" sz="1200" dirty="0"/>
              <a:t>: For a </a:t>
            </a:r>
            <a:r>
              <a:rPr lang="en-US" sz="1200" i="0" dirty="0"/>
              <a:t>node, determine the number of links away it is to every other node; add these numbers up, then divide by the total number of nodes and you have the </a:t>
            </a:r>
            <a:r>
              <a:rPr lang="en-US" sz="1200" i="1" dirty="0"/>
              <a:t>average closeness for that node.</a:t>
            </a:r>
            <a:r>
              <a:rPr lang="en-US" sz="1200" i="0" dirty="0"/>
              <a:t> Do this for every node, and the one with the </a:t>
            </a:r>
            <a:r>
              <a:rPr lang="en-US" sz="1200" b="0" i="1" u="none" dirty="0"/>
              <a:t>shortest</a:t>
            </a:r>
            <a:r>
              <a:rPr lang="en-US" sz="1200" i="0" dirty="0"/>
              <a:t> </a:t>
            </a:r>
            <a:r>
              <a:rPr lang="en-US" sz="1200" i="1" dirty="0"/>
              <a:t>average</a:t>
            </a:r>
            <a:r>
              <a:rPr lang="en-US" sz="1200" i="0" dirty="0"/>
              <a:t> closeness value is where the network’s closeness centrality is the greatest. </a:t>
            </a:r>
            <a:endParaRPr lang="en-US" sz="1200" dirty="0"/>
          </a:p>
          <a:p>
            <a:pPr marL="0" lvl="0" indent="0" algn="l" rtl="0">
              <a:spcBef>
                <a:spcPts val="0"/>
              </a:spcBef>
              <a:spcAft>
                <a:spcPts val="0"/>
              </a:spcAft>
              <a:buNone/>
            </a:pPr>
            <a:r>
              <a:rPr lang="en-US" sz="1200" b="1" i="0" dirty="0"/>
              <a:t>Betweenness Method: </a:t>
            </a:r>
            <a:r>
              <a:rPr lang="en-US" sz="1200" dirty="0">
                <a:solidFill>
                  <a:srgbClr val="292929"/>
                </a:solidFill>
              </a:rPr>
              <a:t>Count the umber of times a node lies on the shortest path between two other nodes in the network.  (</a:t>
            </a:r>
            <a:r>
              <a:rPr lang="en-US" sz="1050" dirty="0">
                <a:solidFill>
                  <a:srgbClr val="292929"/>
                </a:solidFill>
              </a:rPr>
              <a:t>I.e., It bridges nodes and removing it severs parts of the network; it controls the flow of information between nodes and groups of nodes. </a:t>
            </a:r>
            <a:endParaRPr lang="en-US" sz="1200" dirty="0"/>
          </a:p>
          <a:p>
            <a:pPr marL="0" lvl="0" indent="0" algn="l" rtl="0">
              <a:spcBef>
                <a:spcPts val="0"/>
              </a:spcBef>
              <a:spcAft>
                <a:spcPts val="0"/>
              </a:spcAft>
              <a:buNone/>
            </a:pPr>
            <a:endParaRPr lang="en-US" sz="1200" b="0" dirty="0"/>
          </a:p>
          <a:p>
            <a:pPr marL="0" lvl="0" indent="0" algn="l" rtl="0">
              <a:spcBef>
                <a:spcPts val="0"/>
              </a:spcBef>
              <a:spcAft>
                <a:spcPts val="0"/>
              </a:spcAft>
              <a:buNone/>
            </a:pPr>
            <a:r>
              <a:rPr lang="en-US" sz="1200" b="0" dirty="0"/>
              <a:t>The </a:t>
            </a:r>
            <a:r>
              <a:rPr lang="en-US" sz="1200" b="1" dirty="0"/>
              <a:t>NEXT 3 slides </a:t>
            </a:r>
            <a:r>
              <a:rPr lang="en-US" sz="1200" dirty="0"/>
              <a:t>include</a:t>
            </a:r>
            <a:r>
              <a:rPr lang="en-US" sz="1200" b="0" dirty="0"/>
              <a:t> the purple network image</a:t>
            </a:r>
            <a:r>
              <a:rPr lang="en-US" sz="1200" dirty="0"/>
              <a:t>.</a:t>
            </a:r>
            <a:r>
              <a:rPr lang="en-US" sz="1200" b="0" dirty="0"/>
              <a:t> </a:t>
            </a:r>
            <a:r>
              <a:rPr lang="en-US" sz="1200" dirty="0"/>
              <a:t>A</a:t>
            </a:r>
            <a:r>
              <a:rPr lang="en-US" sz="1200" b="0" dirty="0"/>
              <a:t>sk participants to identify the highest node degree; best closeness; and best betweenness. Animation click brings up the answer. </a:t>
            </a:r>
            <a:endParaRPr lang="en-US" sz="1200" dirty="0"/>
          </a:p>
          <a:p>
            <a:pPr marL="0" indent="0" eaLnBrk="1" hangingPunct="1">
              <a:buSzPts val="1400"/>
            </a:pPr>
            <a:endParaRPr lang="en-US" altLang="en-US" sz="1200" i="1"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19458" name="Google Shape;107;p2:notes">
            <a:extLst>
              <a:ext uri="{FF2B5EF4-FFF2-40B4-BE49-F238E27FC236}">
                <a16:creationId xmlns:a16="http://schemas.microsoft.com/office/drawing/2014/main" id="{CDFEF619-4A5D-F978-FFEB-9F49DA4935E2}"/>
              </a:ext>
            </a:extLst>
          </p:cNvPr>
          <p:cNvSpPr>
            <a:spLocks noGrp="1" noRot="1" noChangeAspect="1" noTextEdit="1"/>
          </p:cNvSpPr>
          <p:nvPr>
            <p:ph type="sldImg" idx="2"/>
          </p:nvPr>
        </p:nvSpPr>
        <p:spPr>
          <a:noFill/>
          <a:ln>
            <a:headEnd/>
            <a:tailEnd/>
          </a:ln>
        </p:spPr>
      </p:sp>
    </p:spTree>
    <p:extLst>
      <p:ext uri="{BB962C8B-B14F-4D97-AF65-F5344CB8AC3E}">
        <p14:creationId xmlns:p14="http://schemas.microsoft.com/office/powerpoint/2010/main" val="3368316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553" name="Google Shape;106;p2:notes">
            <a:extLst>
              <a:ext uri="{FF2B5EF4-FFF2-40B4-BE49-F238E27FC236}">
                <a16:creationId xmlns:a16="http://schemas.microsoft.com/office/drawing/2014/main" id="{30FF500A-5380-A49F-10B0-E209E0651168}"/>
              </a:ext>
            </a:extLst>
          </p:cNvPr>
          <p:cNvSpPr txBox="1">
            <a:spLocks noGrp="1" noChangeArrowheads="1"/>
          </p:cNvSpPr>
          <p:nvPr>
            <p:ph type="body" idx="1"/>
          </p:nvPr>
        </p:nvSpPr>
        <p:spPr/>
        <p:txBody>
          <a:bodyPr/>
          <a:lstStyle/>
          <a:p>
            <a:pPr marL="0" indent="0" eaLnBrk="1" hangingPunct="1">
              <a:buSzPts val="1400"/>
            </a:pPr>
            <a:endParaRPr lang="en-US" altLang="en-US" sz="120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23554" name="Google Shape;107;p2:notes">
            <a:extLst>
              <a:ext uri="{FF2B5EF4-FFF2-40B4-BE49-F238E27FC236}">
                <a16:creationId xmlns:a16="http://schemas.microsoft.com/office/drawing/2014/main" id="{77E88035-2AF7-D630-A7FD-A0AFC9B4F9FB}"/>
              </a:ext>
            </a:extLst>
          </p:cNvPr>
          <p:cNvSpPr>
            <a:spLocks noGrp="1" noRot="1" noChangeAspect="1" noTextEdit="1"/>
          </p:cNvSpPr>
          <p:nvPr>
            <p:ph type="sldImg" idx="2"/>
          </p:nvPr>
        </p:nvSpPr>
        <p:spPr>
          <a:ln>
            <a:headEnd/>
            <a:tailEn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544A2B2C-BB7B-EA7E-73D8-69BF9013344A}"/>
            </a:ext>
          </a:extLst>
        </p:cNvPr>
        <p:cNvGrpSpPr/>
        <p:nvPr/>
      </p:nvGrpSpPr>
      <p:grpSpPr>
        <a:xfrm>
          <a:off x="0" y="0"/>
          <a:ext cx="0" cy="0"/>
          <a:chOff x="0" y="0"/>
          <a:chExt cx="0" cy="0"/>
        </a:xfrm>
      </p:grpSpPr>
      <p:sp>
        <p:nvSpPr>
          <p:cNvPr id="23553" name="Google Shape;106;p2:notes">
            <a:extLst>
              <a:ext uri="{FF2B5EF4-FFF2-40B4-BE49-F238E27FC236}">
                <a16:creationId xmlns:a16="http://schemas.microsoft.com/office/drawing/2014/main" id="{22068388-55D5-0E29-6773-E09949ADA401}"/>
              </a:ext>
            </a:extLst>
          </p:cNvPr>
          <p:cNvSpPr txBox="1">
            <a:spLocks noGrp="1" noChangeArrowheads="1"/>
          </p:cNvSpPr>
          <p:nvPr>
            <p:ph type="body" idx="1"/>
          </p:nvPr>
        </p:nvSpPr>
        <p:spPr/>
        <p:txBody>
          <a:bodyPr/>
          <a:lstStyle/>
          <a:p>
            <a:pPr marL="0" indent="0" eaLnBrk="1" hangingPunct="1">
              <a:buSzPts val="1400"/>
            </a:pPr>
            <a:endParaRPr lang="en-US" altLang="en-US" sz="120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23554" name="Google Shape;107;p2:notes">
            <a:extLst>
              <a:ext uri="{FF2B5EF4-FFF2-40B4-BE49-F238E27FC236}">
                <a16:creationId xmlns:a16="http://schemas.microsoft.com/office/drawing/2014/main" id="{EB80A76E-CEBA-47A3-C057-F525742651AC}"/>
              </a:ext>
            </a:extLst>
          </p:cNvPr>
          <p:cNvSpPr>
            <a:spLocks noGrp="1" noRot="1" noChangeAspect="1" noTextEdit="1"/>
          </p:cNvSpPr>
          <p:nvPr>
            <p:ph type="sldImg" idx="2"/>
          </p:nvPr>
        </p:nvSpPr>
        <p:spPr>
          <a:ln>
            <a:headEnd/>
            <a:tailEnd/>
          </a:ln>
        </p:spPr>
      </p:sp>
    </p:spTree>
    <p:extLst>
      <p:ext uri="{BB962C8B-B14F-4D97-AF65-F5344CB8AC3E}">
        <p14:creationId xmlns:p14="http://schemas.microsoft.com/office/powerpoint/2010/main" val="1752955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E97E8DA-C0B4-A767-A2F0-CC3589D50360}"/>
            </a:ext>
          </a:extLst>
        </p:cNvPr>
        <p:cNvGrpSpPr/>
        <p:nvPr/>
      </p:nvGrpSpPr>
      <p:grpSpPr>
        <a:xfrm>
          <a:off x="0" y="0"/>
          <a:ext cx="0" cy="0"/>
          <a:chOff x="0" y="0"/>
          <a:chExt cx="0" cy="0"/>
        </a:xfrm>
      </p:grpSpPr>
      <p:sp>
        <p:nvSpPr>
          <p:cNvPr id="23553" name="Google Shape;106;p2:notes">
            <a:extLst>
              <a:ext uri="{FF2B5EF4-FFF2-40B4-BE49-F238E27FC236}">
                <a16:creationId xmlns:a16="http://schemas.microsoft.com/office/drawing/2014/main" id="{3C07EDD0-19D8-DC0A-9784-CA6BAFC81E96}"/>
              </a:ext>
            </a:extLst>
          </p:cNvPr>
          <p:cNvSpPr txBox="1">
            <a:spLocks noGrp="1" noChangeArrowheads="1"/>
          </p:cNvSpPr>
          <p:nvPr>
            <p:ph type="body" idx="1"/>
          </p:nvPr>
        </p:nvSpPr>
        <p:spPr/>
        <p:txBody>
          <a:bodyPr/>
          <a:lstStyle/>
          <a:p>
            <a:pPr marL="0" indent="0" eaLnBrk="1" hangingPunct="1">
              <a:buSzPts val="1400"/>
            </a:pPr>
            <a:endParaRPr lang="en-US" altLang="en-US" sz="120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23554" name="Google Shape;107;p2:notes">
            <a:extLst>
              <a:ext uri="{FF2B5EF4-FFF2-40B4-BE49-F238E27FC236}">
                <a16:creationId xmlns:a16="http://schemas.microsoft.com/office/drawing/2014/main" id="{7061B49B-D5AD-9C74-1DB0-130223CA7D28}"/>
              </a:ext>
            </a:extLst>
          </p:cNvPr>
          <p:cNvSpPr>
            <a:spLocks noGrp="1" noRot="1" noChangeAspect="1" noTextEdit="1"/>
          </p:cNvSpPr>
          <p:nvPr>
            <p:ph type="sldImg" idx="2"/>
          </p:nvPr>
        </p:nvSpPr>
        <p:spPr>
          <a:ln>
            <a:headEnd/>
            <a:tailEnd/>
          </a:ln>
        </p:spPr>
      </p:sp>
    </p:spTree>
    <p:extLst>
      <p:ext uri="{BB962C8B-B14F-4D97-AF65-F5344CB8AC3E}">
        <p14:creationId xmlns:p14="http://schemas.microsoft.com/office/powerpoint/2010/main" val="1717471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601" name="Google Shape;106;p2:notes">
            <a:extLst>
              <a:ext uri="{FF2B5EF4-FFF2-40B4-BE49-F238E27FC236}">
                <a16:creationId xmlns:a16="http://schemas.microsoft.com/office/drawing/2014/main" id="{4C3DA7B8-6F63-B4F5-1410-94DF87E29E3B}"/>
              </a:ext>
            </a:extLst>
          </p:cNvPr>
          <p:cNvSpPr txBox="1">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ltLang="en-US" sz="1200" b="1" i="1"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Notes for Instructor:  </a:t>
            </a:r>
            <a:endParaRPr lang="en-US" altLang="en-US" sz="1400" b="1" i="1"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400" b="1" i="0" dirty="0">
                <a:latin typeface="Calibri" panose="020F0502020204030204" pitchFamily="34" charset="0"/>
                <a:cs typeface="Calibri" panose="020F0502020204030204" pitchFamily="34" charset="0"/>
                <a:sym typeface="Calibri" panose="020F0502020204030204" pitchFamily="34" charset="0"/>
              </a:rPr>
              <a:t>I</a:t>
            </a:r>
            <a:r>
              <a:rPr lang="en-US" sz="1400" b="1" dirty="0"/>
              <a:t>n this figure, “edge” is synonymous with “links.”  </a:t>
            </a:r>
          </a:p>
          <a:p>
            <a:pPr marL="0" lvl="0" indent="0" algn="l" rtl="0">
              <a:spcBef>
                <a:spcPts val="0"/>
              </a:spcBef>
              <a:spcAft>
                <a:spcPts val="0"/>
              </a:spcAft>
              <a:buNone/>
            </a:pPr>
            <a:endParaRPr lang="en-US" sz="1400" dirty="0"/>
          </a:p>
          <a:p>
            <a:pPr marL="0" lvl="0" indent="0" algn="l" rtl="0">
              <a:spcBef>
                <a:spcPts val="0"/>
              </a:spcBef>
              <a:spcAft>
                <a:spcPts val="0"/>
              </a:spcAft>
              <a:buNone/>
            </a:pPr>
            <a:r>
              <a:rPr lang="en-US" sz="1200" b="1" i="0" u="none" strike="noStrike" dirty="0">
                <a:latin typeface="Calibri"/>
                <a:ea typeface="Calibri"/>
                <a:cs typeface="Calibri"/>
                <a:sym typeface="Calibri"/>
              </a:rPr>
              <a:t>Node diameter </a:t>
            </a:r>
            <a:r>
              <a:rPr lang="en-US" sz="1200" b="0" i="0" u="none" strike="noStrike" dirty="0">
                <a:latin typeface="Calibri"/>
                <a:ea typeface="Calibri"/>
                <a:cs typeface="Calibri"/>
                <a:sym typeface="Calibri"/>
              </a:rPr>
              <a:t>is scaled by household's harvest diversity. </a:t>
            </a:r>
            <a:endParaRPr lang="en-US" sz="1200" dirty="0"/>
          </a:p>
          <a:p>
            <a:pPr marL="0" lvl="0" indent="0" algn="l" rtl="0">
              <a:spcBef>
                <a:spcPts val="0"/>
              </a:spcBef>
              <a:spcAft>
                <a:spcPts val="0"/>
              </a:spcAft>
              <a:buNone/>
            </a:pPr>
            <a:r>
              <a:rPr lang="en-US" sz="1200" b="1" i="0" u="none" strike="noStrike" dirty="0">
                <a:latin typeface="Calibri"/>
                <a:ea typeface="Calibri"/>
                <a:cs typeface="Calibri"/>
                <a:sym typeface="Calibri"/>
              </a:rPr>
              <a:t>Node shading </a:t>
            </a:r>
            <a:r>
              <a:rPr lang="en-US" sz="1200" b="0" i="0" u="none" strike="noStrike" dirty="0">
                <a:latin typeface="Calibri"/>
                <a:ea typeface="Calibri"/>
                <a:cs typeface="Calibri"/>
                <a:sym typeface="Calibri"/>
              </a:rPr>
              <a:t>indicates productivity.</a:t>
            </a:r>
            <a:endParaRPr lang="en-US" sz="1200" dirty="0"/>
          </a:p>
          <a:p>
            <a:pPr marL="0" lvl="0" indent="0" algn="l" rtl="0">
              <a:spcBef>
                <a:spcPts val="0"/>
              </a:spcBef>
              <a:spcAft>
                <a:spcPts val="0"/>
              </a:spcAft>
              <a:buNone/>
            </a:pPr>
            <a:r>
              <a:rPr lang="en-US" sz="1200" b="1" i="0" u="none" strike="noStrike" dirty="0">
                <a:latin typeface="Calibri"/>
                <a:ea typeface="Calibri"/>
                <a:cs typeface="Calibri"/>
                <a:sym typeface="Calibri"/>
              </a:rPr>
              <a:t>The direction of links </a:t>
            </a:r>
            <a:r>
              <a:rPr lang="en-US" sz="1200" b="0" i="0" u="none" strike="noStrike" dirty="0">
                <a:latin typeface="Calibri"/>
                <a:ea typeface="Calibri"/>
                <a:cs typeface="Calibri"/>
                <a:sym typeface="Calibri"/>
              </a:rPr>
              <a:t>is indicated by arrows.</a:t>
            </a:r>
            <a:endParaRPr lang="en-US" sz="1200" dirty="0"/>
          </a:p>
          <a:p>
            <a:pPr marL="0" lvl="0" indent="0" algn="l" rtl="0">
              <a:spcBef>
                <a:spcPts val="0"/>
              </a:spcBef>
              <a:spcAft>
                <a:spcPts val="0"/>
              </a:spcAft>
              <a:buNone/>
            </a:pPr>
            <a:r>
              <a:rPr lang="en-US" sz="1200" b="1" dirty="0">
                <a:latin typeface="Calibri"/>
                <a:ea typeface="Calibri"/>
                <a:cs typeface="Calibri"/>
                <a:sym typeface="Calibri"/>
              </a:rPr>
              <a:t>B</a:t>
            </a:r>
            <a:r>
              <a:rPr lang="en-US" sz="1200" b="1" i="0" u="none" strike="noStrike" dirty="0">
                <a:latin typeface="Calibri"/>
                <a:ea typeface="Calibri"/>
                <a:cs typeface="Calibri"/>
                <a:sym typeface="Calibri"/>
              </a:rPr>
              <a:t>lack links </a:t>
            </a:r>
            <a:r>
              <a:rPr lang="en-US" sz="1200" b="0" i="0" u="none" strike="noStrike" dirty="0">
                <a:latin typeface="Calibri"/>
                <a:ea typeface="Calibri"/>
                <a:cs typeface="Calibri"/>
                <a:sym typeface="Calibri"/>
              </a:rPr>
              <a:t>represent instances of reciprocity. </a:t>
            </a:r>
            <a:endParaRPr lang="en-US" sz="1200" dirty="0"/>
          </a:p>
          <a:p>
            <a:pPr marL="0" lvl="0" indent="0" algn="l" rtl="0">
              <a:spcBef>
                <a:spcPts val="0"/>
              </a:spcBef>
              <a:spcAft>
                <a:spcPts val="0"/>
              </a:spcAft>
              <a:buNone/>
            </a:pPr>
            <a:r>
              <a:rPr lang="en-US" sz="1200" b="1" dirty="0">
                <a:latin typeface="Calibri"/>
                <a:ea typeface="Calibri"/>
                <a:cs typeface="Calibri"/>
                <a:sym typeface="Calibri"/>
              </a:rPr>
              <a:t>The thickest links </a:t>
            </a:r>
            <a:r>
              <a:rPr lang="en-US" sz="1200" dirty="0">
                <a:latin typeface="Calibri"/>
                <a:ea typeface="Calibri"/>
                <a:cs typeface="Calibri"/>
                <a:sym typeface="Calibri"/>
              </a:rPr>
              <a:t>have h</a:t>
            </a:r>
            <a:r>
              <a:rPr lang="en-US" sz="1200" b="0" i="0" u="none" strike="noStrike" dirty="0">
                <a:latin typeface="Calibri"/>
                <a:ea typeface="Calibri"/>
                <a:cs typeface="Calibri"/>
                <a:sym typeface="Calibri"/>
              </a:rPr>
              <a:t>eavier weights (i.e., the transfer of multiple resource types between two households).</a:t>
            </a:r>
            <a:endParaRPr lang="en-US" sz="1200" dirty="0">
              <a:latin typeface="Calibri"/>
              <a:ea typeface="Calibri"/>
              <a:cs typeface="Calibri"/>
              <a:sym typeface="Calibri"/>
            </a:endParaRPr>
          </a:p>
          <a:p>
            <a:pPr marL="0" indent="0" eaLnBrk="1" hangingPunct="1">
              <a:buSzPts val="1400"/>
            </a:pPr>
            <a:endParaRPr lang="en-US" altLang="en-US" sz="1200" i="1"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25602" name="Google Shape;107;p2:notes">
            <a:extLst>
              <a:ext uri="{FF2B5EF4-FFF2-40B4-BE49-F238E27FC236}">
                <a16:creationId xmlns:a16="http://schemas.microsoft.com/office/drawing/2014/main" id="{8C5DD6D8-0579-683D-ED32-16141908B8EE}"/>
              </a:ext>
            </a:extLst>
          </p:cNvPr>
          <p:cNvSpPr>
            <a:spLocks noGrp="1" noRot="1" noChangeAspect="1" noTextEdit="1"/>
          </p:cNvSpPr>
          <p:nvPr>
            <p:ph type="sldImg" idx="2"/>
          </p:nvPr>
        </p:nvSpPr>
        <p:spPr>
          <a:ln>
            <a:headEnd/>
            <a:tailEn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anchor="b">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 name="Google Shape;12;p1">
            <a:extLst>
              <a:ext uri="{FF2B5EF4-FFF2-40B4-BE49-F238E27FC236}">
                <a16:creationId xmlns:a16="http://schemas.microsoft.com/office/drawing/2014/main" id="{68F8CFF0-1046-CEB6-EA5E-95F316CB5FF1}"/>
              </a:ext>
            </a:extLst>
          </p:cNvPr>
          <p:cNvSpPr txBox="1">
            <a:spLocks noGrp="1" noChangeArrowheads="1"/>
          </p:cNvSpPr>
          <p:nvPr>
            <p:ph type="dt" idx="11"/>
          </p:nvPr>
        </p:nvSpPr>
        <p:spPr>
          <a:ln/>
        </p:spPr>
        <p:txBody>
          <a:bodyPr/>
          <a:lstStyle>
            <a:lvl1pPr>
              <a:defRPr/>
            </a:lvl1pPr>
          </a:lstStyle>
          <a:p>
            <a:pPr>
              <a:defRPr/>
            </a:pPr>
            <a:endParaRPr lang="en-US" altLang="en-US"/>
          </a:p>
        </p:txBody>
      </p:sp>
      <p:sp>
        <p:nvSpPr>
          <p:cNvPr id="3" name="Google Shape;13;p1">
            <a:extLst>
              <a:ext uri="{FF2B5EF4-FFF2-40B4-BE49-F238E27FC236}">
                <a16:creationId xmlns:a16="http://schemas.microsoft.com/office/drawing/2014/main" id="{8B4AC709-9047-83DC-0C3E-95460F5E5D5A}"/>
              </a:ext>
            </a:extLst>
          </p:cNvPr>
          <p:cNvSpPr txBox="1">
            <a:spLocks noGrp="1" noChangeArrowheads="1"/>
          </p:cNvSpPr>
          <p:nvPr>
            <p:ph type="ftr" idx="12"/>
          </p:nvPr>
        </p:nvSpPr>
        <p:spPr>
          <a:ln/>
        </p:spPr>
        <p:txBody>
          <a:bodyPr/>
          <a:lstStyle>
            <a:lvl1pPr>
              <a:defRPr/>
            </a:lvl1pPr>
          </a:lstStyle>
          <a:p>
            <a:pPr>
              <a:defRPr/>
            </a:pPr>
            <a:endParaRPr lang="en-US" altLang="en-US"/>
          </a:p>
        </p:txBody>
      </p:sp>
      <p:sp>
        <p:nvSpPr>
          <p:cNvPr id="4" name="Google Shape;14;p1">
            <a:extLst>
              <a:ext uri="{FF2B5EF4-FFF2-40B4-BE49-F238E27FC236}">
                <a16:creationId xmlns:a16="http://schemas.microsoft.com/office/drawing/2014/main" id="{67ECC31C-F545-7C82-4F8F-E2843608724A}"/>
              </a:ext>
            </a:extLst>
          </p:cNvPr>
          <p:cNvSpPr txBox="1">
            <a:spLocks noGrp="1" noChangeArrowheads="1"/>
          </p:cNvSpPr>
          <p:nvPr>
            <p:ph type="sldNum" idx="13"/>
          </p:nvPr>
        </p:nvSpPr>
        <p:spPr>
          <a:ln/>
        </p:spPr>
        <p:txBody>
          <a:bodyPr/>
          <a:lstStyle>
            <a:lvl1pPr>
              <a:defRPr/>
            </a:lvl1pPr>
          </a:lstStyle>
          <a:p>
            <a:pPr>
              <a:defRPr/>
            </a:pPr>
            <a:fld id="{9129F62D-8E58-F64A-B3FE-F11AFACC95E7}" type="slidenum">
              <a:rPr lang="en-US" altLang="en-US"/>
              <a:pPr>
                <a:defRPr/>
              </a:pPr>
              <a:t>‹#›</a:t>
            </a:fld>
            <a:endParaRPr lang="en-US" altLang="en-US"/>
          </a:p>
        </p:txBody>
      </p:sp>
    </p:spTree>
    <p:extLst>
      <p:ext uri="{BB962C8B-B14F-4D97-AF65-F5344CB8AC3E}">
        <p14:creationId xmlns:p14="http://schemas.microsoft.com/office/powerpoint/2010/main" val="2791528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Google Shape;12;p1">
            <a:extLst>
              <a:ext uri="{FF2B5EF4-FFF2-40B4-BE49-F238E27FC236}">
                <a16:creationId xmlns:a16="http://schemas.microsoft.com/office/drawing/2014/main" id="{BEE3CAF5-D8B5-31E7-9ECB-A805A1DC9028}"/>
              </a:ext>
            </a:extLst>
          </p:cNvPr>
          <p:cNvSpPr txBox="1">
            <a:spLocks noGrp="1" noChangeArrowheads="1"/>
          </p:cNvSpPr>
          <p:nvPr>
            <p:ph type="dt" idx="11"/>
          </p:nvPr>
        </p:nvSpPr>
        <p:spPr>
          <a:ln/>
        </p:spPr>
        <p:txBody>
          <a:bodyPr/>
          <a:lstStyle>
            <a:lvl1pPr>
              <a:defRPr/>
            </a:lvl1pPr>
          </a:lstStyle>
          <a:p>
            <a:pPr>
              <a:defRPr/>
            </a:pPr>
            <a:endParaRPr lang="en-US" altLang="en-US"/>
          </a:p>
        </p:txBody>
      </p:sp>
      <p:sp>
        <p:nvSpPr>
          <p:cNvPr id="3" name="Google Shape;13;p1">
            <a:extLst>
              <a:ext uri="{FF2B5EF4-FFF2-40B4-BE49-F238E27FC236}">
                <a16:creationId xmlns:a16="http://schemas.microsoft.com/office/drawing/2014/main" id="{80E6DCED-A727-7CE6-3B2B-7F51633CFD1E}"/>
              </a:ext>
            </a:extLst>
          </p:cNvPr>
          <p:cNvSpPr txBox="1">
            <a:spLocks noGrp="1" noChangeArrowheads="1"/>
          </p:cNvSpPr>
          <p:nvPr>
            <p:ph type="ftr" idx="12"/>
          </p:nvPr>
        </p:nvSpPr>
        <p:spPr>
          <a:ln/>
        </p:spPr>
        <p:txBody>
          <a:bodyPr/>
          <a:lstStyle>
            <a:lvl1pPr>
              <a:defRPr/>
            </a:lvl1pPr>
          </a:lstStyle>
          <a:p>
            <a:pPr>
              <a:defRPr/>
            </a:pPr>
            <a:endParaRPr lang="en-US" altLang="en-US"/>
          </a:p>
        </p:txBody>
      </p:sp>
      <p:sp>
        <p:nvSpPr>
          <p:cNvPr id="4" name="Google Shape;14;p1">
            <a:extLst>
              <a:ext uri="{FF2B5EF4-FFF2-40B4-BE49-F238E27FC236}">
                <a16:creationId xmlns:a16="http://schemas.microsoft.com/office/drawing/2014/main" id="{29A70D6D-8D76-3929-ED4D-5B3821E859E3}"/>
              </a:ext>
            </a:extLst>
          </p:cNvPr>
          <p:cNvSpPr txBox="1">
            <a:spLocks noGrp="1" noChangeArrowheads="1"/>
          </p:cNvSpPr>
          <p:nvPr>
            <p:ph type="sldNum" idx="13"/>
          </p:nvPr>
        </p:nvSpPr>
        <p:spPr>
          <a:ln/>
        </p:spPr>
        <p:txBody>
          <a:bodyPr/>
          <a:lstStyle>
            <a:lvl1pPr>
              <a:defRPr/>
            </a:lvl1pPr>
          </a:lstStyle>
          <a:p>
            <a:pPr>
              <a:defRPr/>
            </a:pPr>
            <a:fld id="{39BAE3BB-A9DF-9642-AC13-E7F36D34D1F7}" type="slidenum">
              <a:rPr lang="en-US" altLang="en-US"/>
              <a:pPr>
                <a:defRPr/>
              </a:pPr>
              <a:t>‹#›</a:t>
            </a:fld>
            <a:endParaRPr lang="en-US" altLang="en-US"/>
          </a:p>
        </p:txBody>
      </p:sp>
    </p:spTree>
    <p:extLst>
      <p:ext uri="{BB962C8B-B14F-4D97-AF65-F5344CB8AC3E}">
        <p14:creationId xmlns:p14="http://schemas.microsoft.com/office/powerpoint/2010/main" val="3505006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Google Shape;12;p1">
            <a:extLst>
              <a:ext uri="{FF2B5EF4-FFF2-40B4-BE49-F238E27FC236}">
                <a16:creationId xmlns:a16="http://schemas.microsoft.com/office/drawing/2014/main" id="{594F908E-E210-A302-3AFE-E1C945495CAC}"/>
              </a:ext>
            </a:extLst>
          </p:cNvPr>
          <p:cNvSpPr txBox="1">
            <a:spLocks noGrp="1" noChangeArrowheads="1"/>
          </p:cNvSpPr>
          <p:nvPr>
            <p:ph type="dt" idx="11"/>
          </p:nvPr>
        </p:nvSpPr>
        <p:spPr>
          <a:ln/>
        </p:spPr>
        <p:txBody>
          <a:bodyPr/>
          <a:lstStyle>
            <a:lvl1pPr>
              <a:defRPr/>
            </a:lvl1pPr>
          </a:lstStyle>
          <a:p>
            <a:pPr>
              <a:defRPr/>
            </a:pPr>
            <a:endParaRPr lang="en-US" altLang="en-US"/>
          </a:p>
        </p:txBody>
      </p:sp>
      <p:sp>
        <p:nvSpPr>
          <p:cNvPr id="3" name="Google Shape;13;p1">
            <a:extLst>
              <a:ext uri="{FF2B5EF4-FFF2-40B4-BE49-F238E27FC236}">
                <a16:creationId xmlns:a16="http://schemas.microsoft.com/office/drawing/2014/main" id="{66EE1DBB-D12E-81B1-1DA7-722765C2DFB3}"/>
              </a:ext>
            </a:extLst>
          </p:cNvPr>
          <p:cNvSpPr txBox="1">
            <a:spLocks noGrp="1" noChangeArrowheads="1"/>
          </p:cNvSpPr>
          <p:nvPr>
            <p:ph type="ftr" idx="12"/>
          </p:nvPr>
        </p:nvSpPr>
        <p:spPr>
          <a:ln/>
        </p:spPr>
        <p:txBody>
          <a:bodyPr/>
          <a:lstStyle>
            <a:lvl1pPr>
              <a:defRPr/>
            </a:lvl1pPr>
          </a:lstStyle>
          <a:p>
            <a:pPr>
              <a:defRPr/>
            </a:pPr>
            <a:endParaRPr lang="en-US" altLang="en-US"/>
          </a:p>
        </p:txBody>
      </p:sp>
      <p:sp>
        <p:nvSpPr>
          <p:cNvPr id="4" name="Google Shape;14;p1">
            <a:extLst>
              <a:ext uri="{FF2B5EF4-FFF2-40B4-BE49-F238E27FC236}">
                <a16:creationId xmlns:a16="http://schemas.microsoft.com/office/drawing/2014/main" id="{077BF78C-EBDC-9732-81E8-DD3400F07009}"/>
              </a:ext>
            </a:extLst>
          </p:cNvPr>
          <p:cNvSpPr txBox="1">
            <a:spLocks noGrp="1" noChangeArrowheads="1"/>
          </p:cNvSpPr>
          <p:nvPr>
            <p:ph type="sldNum" idx="13"/>
          </p:nvPr>
        </p:nvSpPr>
        <p:spPr>
          <a:ln/>
        </p:spPr>
        <p:txBody>
          <a:bodyPr/>
          <a:lstStyle>
            <a:lvl1pPr>
              <a:defRPr/>
            </a:lvl1pPr>
          </a:lstStyle>
          <a:p>
            <a:pPr>
              <a:defRPr/>
            </a:pPr>
            <a:fld id="{059A21BF-4F2B-DA47-902E-CDD9AB93D6B7}" type="slidenum">
              <a:rPr lang="en-US" altLang="en-US"/>
              <a:pPr>
                <a:defRPr/>
              </a:pPr>
              <a:t>‹#›</a:t>
            </a:fld>
            <a:endParaRPr lang="en-US" altLang="en-US"/>
          </a:p>
        </p:txBody>
      </p:sp>
    </p:spTree>
    <p:extLst>
      <p:ext uri="{BB962C8B-B14F-4D97-AF65-F5344CB8AC3E}">
        <p14:creationId xmlns:p14="http://schemas.microsoft.com/office/powerpoint/2010/main" val="1579630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563"/>
          </a:xfrm>
          <a:prstGeom prst="rect">
            <a:avLst/>
          </a:prstGeom>
          <a:noFill/>
          <a:ln>
            <a:noFill/>
          </a:ln>
        </p:spPr>
        <p:txBody>
          <a:bodyPr spcFirstLastPara="1">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0" y="1825625"/>
            <a:ext cx="10515600" cy="4351338"/>
          </a:xfrm>
          <a:prstGeom prst="rect">
            <a:avLst/>
          </a:prstGeom>
          <a:noFill/>
          <a:ln>
            <a:noFill/>
          </a:ln>
        </p:spPr>
        <p:txBody>
          <a:bodyPr spcFirstLastPara="1">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Google Shape;12;p1">
            <a:extLst>
              <a:ext uri="{FF2B5EF4-FFF2-40B4-BE49-F238E27FC236}">
                <a16:creationId xmlns:a16="http://schemas.microsoft.com/office/drawing/2014/main" id="{8A91572D-F8E6-0B9C-AA53-501A22019AC0}"/>
              </a:ext>
            </a:extLst>
          </p:cNvPr>
          <p:cNvSpPr txBox="1">
            <a:spLocks noGrp="1" noChangeArrowheads="1"/>
          </p:cNvSpPr>
          <p:nvPr>
            <p:ph type="dt" idx="11"/>
          </p:nvPr>
        </p:nvSpPr>
        <p:spPr>
          <a:ln/>
        </p:spPr>
        <p:txBody>
          <a:bodyPr/>
          <a:lstStyle>
            <a:lvl1pPr>
              <a:defRPr/>
            </a:lvl1pPr>
          </a:lstStyle>
          <a:p>
            <a:pPr>
              <a:defRPr/>
            </a:pPr>
            <a:endParaRPr lang="en-US" altLang="en-US"/>
          </a:p>
        </p:txBody>
      </p:sp>
      <p:sp>
        <p:nvSpPr>
          <p:cNvPr id="3" name="Google Shape;13;p1">
            <a:extLst>
              <a:ext uri="{FF2B5EF4-FFF2-40B4-BE49-F238E27FC236}">
                <a16:creationId xmlns:a16="http://schemas.microsoft.com/office/drawing/2014/main" id="{DD804B9C-7C31-5202-9808-720DF8CA4F27}"/>
              </a:ext>
            </a:extLst>
          </p:cNvPr>
          <p:cNvSpPr txBox="1">
            <a:spLocks noGrp="1" noChangeArrowheads="1"/>
          </p:cNvSpPr>
          <p:nvPr>
            <p:ph type="ftr" idx="12"/>
          </p:nvPr>
        </p:nvSpPr>
        <p:spPr>
          <a:ln/>
        </p:spPr>
        <p:txBody>
          <a:bodyPr/>
          <a:lstStyle>
            <a:lvl1pPr>
              <a:defRPr/>
            </a:lvl1pPr>
          </a:lstStyle>
          <a:p>
            <a:pPr>
              <a:defRPr/>
            </a:pPr>
            <a:endParaRPr lang="en-US" altLang="en-US"/>
          </a:p>
        </p:txBody>
      </p:sp>
      <p:sp>
        <p:nvSpPr>
          <p:cNvPr id="4" name="Google Shape;14;p1">
            <a:extLst>
              <a:ext uri="{FF2B5EF4-FFF2-40B4-BE49-F238E27FC236}">
                <a16:creationId xmlns:a16="http://schemas.microsoft.com/office/drawing/2014/main" id="{E88EE46B-5FDC-ABB2-6B63-FCB9B137A9DE}"/>
              </a:ext>
            </a:extLst>
          </p:cNvPr>
          <p:cNvSpPr txBox="1">
            <a:spLocks noGrp="1" noChangeArrowheads="1"/>
          </p:cNvSpPr>
          <p:nvPr>
            <p:ph type="sldNum" idx="13"/>
          </p:nvPr>
        </p:nvSpPr>
        <p:spPr>
          <a:ln/>
        </p:spPr>
        <p:txBody>
          <a:bodyPr/>
          <a:lstStyle>
            <a:lvl1pPr>
              <a:defRPr/>
            </a:lvl1pPr>
          </a:lstStyle>
          <a:p>
            <a:pPr>
              <a:defRPr/>
            </a:pPr>
            <a:fld id="{05227600-4710-2940-9D35-6863960AFCAF}" type="slidenum">
              <a:rPr lang="en-US" altLang="en-US"/>
              <a:pPr>
                <a:defRPr/>
              </a:pPr>
              <a:t>‹#›</a:t>
            </a:fld>
            <a:endParaRPr lang="en-US" altLang="en-US"/>
          </a:p>
        </p:txBody>
      </p:sp>
    </p:spTree>
    <p:extLst>
      <p:ext uri="{BB962C8B-B14F-4D97-AF65-F5344CB8AC3E}">
        <p14:creationId xmlns:p14="http://schemas.microsoft.com/office/powerpoint/2010/main" val="4023808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0" y="1709738"/>
            <a:ext cx="10515600" cy="2852737"/>
          </a:xfrm>
          <a:prstGeom prst="rect">
            <a:avLst/>
          </a:prstGeom>
          <a:noFill/>
          <a:ln>
            <a:noFill/>
          </a:ln>
        </p:spPr>
        <p:txBody>
          <a:bodyPr spcFirstLastPara="1" anchor="b">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1850" y="4589463"/>
            <a:ext cx="10515600" cy="1500187"/>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 name="Google Shape;12;p1">
            <a:extLst>
              <a:ext uri="{FF2B5EF4-FFF2-40B4-BE49-F238E27FC236}">
                <a16:creationId xmlns:a16="http://schemas.microsoft.com/office/drawing/2014/main" id="{510110A7-4B31-B290-380B-43AD8120640C}"/>
              </a:ext>
            </a:extLst>
          </p:cNvPr>
          <p:cNvSpPr txBox="1">
            <a:spLocks noGrp="1" noChangeArrowheads="1"/>
          </p:cNvSpPr>
          <p:nvPr>
            <p:ph type="dt" idx="11"/>
          </p:nvPr>
        </p:nvSpPr>
        <p:spPr>
          <a:ln/>
        </p:spPr>
        <p:txBody>
          <a:bodyPr/>
          <a:lstStyle>
            <a:lvl1pPr>
              <a:defRPr/>
            </a:lvl1pPr>
          </a:lstStyle>
          <a:p>
            <a:pPr>
              <a:defRPr/>
            </a:pPr>
            <a:endParaRPr lang="en-US" altLang="en-US"/>
          </a:p>
        </p:txBody>
      </p:sp>
      <p:sp>
        <p:nvSpPr>
          <p:cNvPr id="3" name="Google Shape;13;p1">
            <a:extLst>
              <a:ext uri="{FF2B5EF4-FFF2-40B4-BE49-F238E27FC236}">
                <a16:creationId xmlns:a16="http://schemas.microsoft.com/office/drawing/2014/main" id="{E15E94CB-78EE-5601-FC4C-5FB2E260E054}"/>
              </a:ext>
            </a:extLst>
          </p:cNvPr>
          <p:cNvSpPr txBox="1">
            <a:spLocks noGrp="1" noChangeArrowheads="1"/>
          </p:cNvSpPr>
          <p:nvPr>
            <p:ph type="ftr" idx="12"/>
          </p:nvPr>
        </p:nvSpPr>
        <p:spPr>
          <a:ln/>
        </p:spPr>
        <p:txBody>
          <a:bodyPr/>
          <a:lstStyle>
            <a:lvl1pPr>
              <a:defRPr/>
            </a:lvl1pPr>
          </a:lstStyle>
          <a:p>
            <a:pPr>
              <a:defRPr/>
            </a:pPr>
            <a:endParaRPr lang="en-US" altLang="en-US"/>
          </a:p>
        </p:txBody>
      </p:sp>
      <p:sp>
        <p:nvSpPr>
          <p:cNvPr id="4" name="Google Shape;14;p1">
            <a:extLst>
              <a:ext uri="{FF2B5EF4-FFF2-40B4-BE49-F238E27FC236}">
                <a16:creationId xmlns:a16="http://schemas.microsoft.com/office/drawing/2014/main" id="{A9033449-546A-D4A2-70F0-60CE6F81A4E9}"/>
              </a:ext>
            </a:extLst>
          </p:cNvPr>
          <p:cNvSpPr txBox="1">
            <a:spLocks noGrp="1" noChangeArrowheads="1"/>
          </p:cNvSpPr>
          <p:nvPr>
            <p:ph type="sldNum" idx="13"/>
          </p:nvPr>
        </p:nvSpPr>
        <p:spPr>
          <a:ln/>
        </p:spPr>
        <p:txBody>
          <a:bodyPr/>
          <a:lstStyle>
            <a:lvl1pPr>
              <a:defRPr/>
            </a:lvl1pPr>
          </a:lstStyle>
          <a:p>
            <a:pPr>
              <a:defRPr/>
            </a:pPr>
            <a:fld id="{94FC70FC-F31A-D249-9A53-D3DBFEACC24C}" type="slidenum">
              <a:rPr lang="en-US" altLang="en-US"/>
              <a:pPr>
                <a:defRPr/>
              </a:pPr>
              <a:t>‹#›</a:t>
            </a:fld>
            <a:endParaRPr lang="en-US" altLang="en-US"/>
          </a:p>
        </p:txBody>
      </p:sp>
    </p:spTree>
    <p:extLst>
      <p:ext uri="{BB962C8B-B14F-4D97-AF65-F5344CB8AC3E}">
        <p14:creationId xmlns:p14="http://schemas.microsoft.com/office/powerpoint/2010/main" val="4158491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0" y="365125"/>
            <a:ext cx="10515600" cy="1325563"/>
          </a:xfrm>
          <a:prstGeom prst="rect">
            <a:avLst/>
          </a:prstGeom>
          <a:noFill/>
          <a:ln>
            <a:noFill/>
          </a:ln>
        </p:spPr>
        <p:txBody>
          <a:bodyPr spcFirstLastPara="1">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0" y="1825625"/>
            <a:ext cx="5181600" cy="4351338"/>
          </a:xfrm>
          <a:prstGeom prst="rect">
            <a:avLst/>
          </a:prstGeom>
          <a:noFill/>
          <a:ln>
            <a:noFill/>
          </a:ln>
        </p:spPr>
        <p:txBody>
          <a:bodyPr spcFirstLastPara="1">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0" y="1825625"/>
            <a:ext cx="5181600" cy="4351338"/>
          </a:xfrm>
          <a:prstGeom prst="rect">
            <a:avLst/>
          </a:prstGeom>
          <a:noFill/>
          <a:ln>
            <a:noFill/>
          </a:ln>
        </p:spPr>
        <p:txBody>
          <a:bodyPr spcFirstLastPara="1">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Google Shape;12;p1">
            <a:extLst>
              <a:ext uri="{FF2B5EF4-FFF2-40B4-BE49-F238E27FC236}">
                <a16:creationId xmlns:a16="http://schemas.microsoft.com/office/drawing/2014/main" id="{EBD77ECB-3647-D835-7911-1EE21FEB4457}"/>
              </a:ext>
            </a:extLst>
          </p:cNvPr>
          <p:cNvSpPr txBox="1">
            <a:spLocks noGrp="1" noChangeArrowheads="1"/>
          </p:cNvSpPr>
          <p:nvPr>
            <p:ph type="dt" idx="11"/>
          </p:nvPr>
        </p:nvSpPr>
        <p:spPr>
          <a:ln/>
        </p:spPr>
        <p:txBody>
          <a:bodyPr/>
          <a:lstStyle>
            <a:lvl1pPr>
              <a:defRPr/>
            </a:lvl1pPr>
          </a:lstStyle>
          <a:p>
            <a:pPr>
              <a:defRPr/>
            </a:pPr>
            <a:endParaRPr lang="en-US" altLang="en-US"/>
          </a:p>
        </p:txBody>
      </p:sp>
      <p:sp>
        <p:nvSpPr>
          <p:cNvPr id="3" name="Google Shape;13;p1">
            <a:extLst>
              <a:ext uri="{FF2B5EF4-FFF2-40B4-BE49-F238E27FC236}">
                <a16:creationId xmlns:a16="http://schemas.microsoft.com/office/drawing/2014/main" id="{EF12D23D-5A8B-FF1B-54DB-DA42736BFE4E}"/>
              </a:ext>
            </a:extLst>
          </p:cNvPr>
          <p:cNvSpPr txBox="1">
            <a:spLocks noGrp="1" noChangeArrowheads="1"/>
          </p:cNvSpPr>
          <p:nvPr>
            <p:ph type="ftr" idx="12"/>
          </p:nvPr>
        </p:nvSpPr>
        <p:spPr>
          <a:ln/>
        </p:spPr>
        <p:txBody>
          <a:bodyPr/>
          <a:lstStyle>
            <a:lvl1pPr>
              <a:defRPr/>
            </a:lvl1pPr>
          </a:lstStyle>
          <a:p>
            <a:pPr>
              <a:defRPr/>
            </a:pPr>
            <a:endParaRPr lang="en-US" altLang="en-US"/>
          </a:p>
        </p:txBody>
      </p:sp>
      <p:sp>
        <p:nvSpPr>
          <p:cNvPr id="4" name="Google Shape;14;p1">
            <a:extLst>
              <a:ext uri="{FF2B5EF4-FFF2-40B4-BE49-F238E27FC236}">
                <a16:creationId xmlns:a16="http://schemas.microsoft.com/office/drawing/2014/main" id="{4F309E03-26DA-D62F-A3B8-789DD3A32D6E}"/>
              </a:ext>
            </a:extLst>
          </p:cNvPr>
          <p:cNvSpPr txBox="1">
            <a:spLocks noGrp="1" noChangeArrowheads="1"/>
          </p:cNvSpPr>
          <p:nvPr>
            <p:ph type="sldNum" idx="13"/>
          </p:nvPr>
        </p:nvSpPr>
        <p:spPr>
          <a:ln/>
        </p:spPr>
        <p:txBody>
          <a:bodyPr/>
          <a:lstStyle>
            <a:lvl1pPr>
              <a:defRPr/>
            </a:lvl1pPr>
          </a:lstStyle>
          <a:p>
            <a:pPr>
              <a:defRPr/>
            </a:pPr>
            <a:fld id="{95E69DA8-5EBC-1E43-B4B4-048B9CA49B8C}" type="slidenum">
              <a:rPr lang="en-US" altLang="en-US"/>
              <a:pPr>
                <a:defRPr/>
              </a:pPr>
              <a:t>‹#›</a:t>
            </a:fld>
            <a:endParaRPr lang="en-US" altLang="en-US"/>
          </a:p>
        </p:txBody>
      </p:sp>
    </p:spTree>
    <p:extLst>
      <p:ext uri="{BB962C8B-B14F-4D97-AF65-F5344CB8AC3E}">
        <p14:creationId xmlns:p14="http://schemas.microsoft.com/office/powerpoint/2010/main" val="1503331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5"/>
            <a:ext cx="10515600" cy="1325563"/>
          </a:xfrm>
          <a:prstGeom prst="rect">
            <a:avLst/>
          </a:prstGeom>
          <a:noFill/>
          <a:ln>
            <a:noFill/>
          </a:ln>
        </p:spPr>
        <p:txBody>
          <a:bodyPr spcFirstLastPara="1">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8" y="1681163"/>
            <a:ext cx="5157787" cy="823912"/>
          </a:xfrm>
          <a:prstGeom prst="rect">
            <a:avLst/>
          </a:prstGeom>
          <a:noFill/>
          <a:ln>
            <a:noFill/>
          </a:ln>
        </p:spPr>
        <p:txBody>
          <a:bodyPr spcFirstLastPara="1" anchor="b">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88" y="2505075"/>
            <a:ext cx="5157787" cy="3684588"/>
          </a:xfrm>
          <a:prstGeom prst="rect">
            <a:avLst/>
          </a:prstGeom>
          <a:noFill/>
          <a:ln>
            <a:noFill/>
          </a:ln>
        </p:spPr>
        <p:txBody>
          <a:bodyPr spcFirstLastPara="1">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0" y="1681163"/>
            <a:ext cx="5183188" cy="823912"/>
          </a:xfrm>
          <a:prstGeom prst="rect">
            <a:avLst/>
          </a:prstGeom>
          <a:noFill/>
          <a:ln>
            <a:noFill/>
          </a:ln>
        </p:spPr>
        <p:txBody>
          <a:bodyPr spcFirstLastPara="1" anchor="b">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0" y="2505075"/>
            <a:ext cx="5183188" cy="3684588"/>
          </a:xfrm>
          <a:prstGeom prst="rect">
            <a:avLst/>
          </a:prstGeom>
          <a:noFill/>
          <a:ln>
            <a:noFill/>
          </a:ln>
        </p:spPr>
        <p:txBody>
          <a:bodyPr spcFirstLastPara="1">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Google Shape;12;p1">
            <a:extLst>
              <a:ext uri="{FF2B5EF4-FFF2-40B4-BE49-F238E27FC236}">
                <a16:creationId xmlns:a16="http://schemas.microsoft.com/office/drawing/2014/main" id="{F6020DF7-08D3-BB19-5FA4-0D7741B89E30}"/>
              </a:ext>
            </a:extLst>
          </p:cNvPr>
          <p:cNvSpPr txBox="1">
            <a:spLocks noGrp="1" noChangeArrowheads="1"/>
          </p:cNvSpPr>
          <p:nvPr>
            <p:ph type="dt" idx="11"/>
          </p:nvPr>
        </p:nvSpPr>
        <p:spPr>
          <a:ln/>
        </p:spPr>
        <p:txBody>
          <a:bodyPr/>
          <a:lstStyle>
            <a:lvl1pPr>
              <a:defRPr/>
            </a:lvl1pPr>
          </a:lstStyle>
          <a:p>
            <a:pPr>
              <a:defRPr/>
            </a:pPr>
            <a:endParaRPr lang="en-US" altLang="en-US"/>
          </a:p>
        </p:txBody>
      </p:sp>
      <p:sp>
        <p:nvSpPr>
          <p:cNvPr id="3" name="Google Shape;13;p1">
            <a:extLst>
              <a:ext uri="{FF2B5EF4-FFF2-40B4-BE49-F238E27FC236}">
                <a16:creationId xmlns:a16="http://schemas.microsoft.com/office/drawing/2014/main" id="{1DF3892E-2D89-F68E-E010-0383BAD1C5FC}"/>
              </a:ext>
            </a:extLst>
          </p:cNvPr>
          <p:cNvSpPr txBox="1">
            <a:spLocks noGrp="1" noChangeArrowheads="1"/>
          </p:cNvSpPr>
          <p:nvPr>
            <p:ph type="ftr" idx="12"/>
          </p:nvPr>
        </p:nvSpPr>
        <p:spPr>
          <a:ln/>
        </p:spPr>
        <p:txBody>
          <a:bodyPr/>
          <a:lstStyle>
            <a:lvl1pPr>
              <a:defRPr/>
            </a:lvl1pPr>
          </a:lstStyle>
          <a:p>
            <a:pPr>
              <a:defRPr/>
            </a:pPr>
            <a:endParaRPr lang="en-US" altLang="en-US"/>
          </a:p>
        </p:txBody>
      </p:sp>
      <p:sp>
        <p:nvSpPr>
          <p:cNvPr id="4" name="Google Shape;14;p1">
            <a:extLst>
              <a:ext uri="{FF2B5EF4-FFF2-40B4-BE49-F238E27FC236}">
                <a16:creationId xmlns:a16="http://schemas.microsoft.com/office/drawing/2014/main" id="{06E47F58-793A-7E13-968F-C8DE26C19D77}"/>
              </a:ext>
            </a:extLst>
          </p:cNvPr>
          <p:cNvSpPr txBox="1">
            <a:spLocks noGrp="1" noChangeArrowheads="1"/>
          </p:cNvSpPr>
          <p:nvPr>
            <p:ph type="sldNum" idx="13"/>
          </p:nvPr>
        </p:nvSpPr>
        <p:spPr>
          <a:ln/>
        </p:spPr>
        <p:txBody>
          <a:bodyPr/>
          <a:lstStyle>
            <a:lvl1pPr>
              <a:defRPr/>
            </a:lvl1pPr>
          </a:lstStyle>
          <a:p>
            <a:pPr>
              <a:defRPr/>
            </a:pPr>
            <a:fld id="{07205D0D-9D6F-F846-80CC-BB2867C9D942}" type="slidenum">
              <a:rPr lang="en-US" altLang="en-US"/>
              <a:pPr>
                <a:defRPr/>
              </a:pPr>
              <a:t>‹#›</a:t>
            </a:fld>
            <a:endParaRPr lang="en-US" altLang="en-US"/>
          </a:p>
        </p:txBody>
      </p:sp>
    </p:spTree>
    <p:extLst>
      <p:ext uri="{BB962C8B-B14F-4D97-AF65-F5344CB8AC3E}">
        <p14:creationId xmlns:p14="http://schemas.microsoft.com/office/powerpoint/2010/main" val="4239644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0" y="365125"/>
            <a:ext cx="10515600" cy="1325563"/>
          </a:xfrm>
          <a:prstGeom prst="rect">
            <a:avLst/>
          </a:prstGeom>
          <a:noFill/>
          <a:ln>
            <a:noFill/>
          </a:ln>
        </p:spPr>
        <p:txBody>
          <a:bodyPr spcFirstLastPara="1">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 name="Google Shape;12;p1">
            <a:extLst>
              <a:ext uri="{FF2B5EF4-FFF2-40B4-BE49-F238E27FC236}">
                <a16:creationId xmlns:a16="http://schemas.microsoft.com/office/drawing/2014/main" id="{D93E9C56-EA5A-2B96-7D1C-43AB6BEB533D}"/>
              </a:ext>
            </a:extLst>
          </p:cNvPr>
          <p:cNvSpPr txBox="1">
            <a:spLocks noGrp="1" noChangeArrowheads="1"/>
          </p:cNvSpPr>
          <p:nvPr>
            <p:ph type="dt" idx="11"/>
          </p:nvPr>
        </p:nvSpPr>
        <p:spPr>
          <a:ln/>
        </p:spPr>
        <p:txBody>
          <a:bodyPr/>
          <a:lstStyle>
            <a:lvl1pPr>
              <a:defRPr/>
            </a:lvl1pPr>
          </a:lstStyle>
          <a:p>
            <a:pPr>
              <a:defRPr/>
            </a:pPr>
            <a:endParaRPr lang="en-US" altLang="en-US"/>
          </a:p>
        </p:txBody>
      </p:sp>
      <p:sp>
        <p:nvSpPr>
          <p:cNvPr id="3" name="Google Shape;13;p1">
            <a:extLst>
              <a:ext uri="{FF2B5EF4-FFF2-40B4-BE49-F238E27FC236}">
                <a16:creationId xmlns:a16="http://schemas.microsoft.com/office/drawing/2014/main" id="{D30F9C39-7509-C4D7-0692-AC9C9ED5920C}"/>
              </a:ext>
            </a:extLst>
          </p:cNvPr>
          <p:cNvSpPr txBox="1">
            <a:spLocks noGrp="1" noChangeArrowheads="1"/>
          </p:cNvSpPr>
          <p:nvPr>
            <p:ph type="ftr" idx="12"/>
          </p:nvPr>
        </p:nvSpPr>
        <p:spPr>
          <a:ln/>
        </p:spPr>
        <p:txBody>
          <a:bodyPr/>
          <a:lstStyle>
            <a:lvl1pPr>
              <a:defRPr/>
            </a:lvl1pPr>
          </a:lstStyle>
          <a:p>
            <a:pPr>
              <a:defRPr/>
            </a:pPr>
            <a:endParaRPr lang="en-US" altLang="en-US"/>
          </a:p>
        </p:txBody>
      </p:sp>
      <p:sp>
        <p:nvSpPr>
          <p:cNvPr id="4" name="Google Shape;14;p1">
            <a:extLst>
              <a:ext uri="{FF2B5EF4-FFF2-40B4-BE49-F238E27FC236}">
                <a16:creationId xmlns:a16="http://schemas.microsoft.com/office/drawing/2014/main" id="{6E412C74-BFFB-23A5-FEBF-2B19639ED3C0}"/>
              </a:ext>
            </a:extLst>
          </p:cNvPr>
          <p:cNvSpPr txBox="1">
            <a:spLocks noGrp="1" noChangeArrowheads="1"/>
          </p:cNvSpPr>
          <p:nvPr>
            <p:ph type="sldNum" idx="13"/>
          </p:nvPr>
        </p:nvSpPr>
        <p:spPr>
          <a:ln/>
        </p:spPr>
        <p:txBody>
          <a:bodyPr/>
          <a:lstStyle>
            <a:lvl1pPr>
              <a:defRPr/>
            </a:lvl1pPr>
          </a:lstStyle>
          <a:p>
            <a:pPr>
              <a:defRPr/>
            </a:pPr>
            <a:fld id="{B1C5F632-DFD3-C34F-8359-6F41CE9EF1F6}" type="slidenum">
              <a:rPr lang="en-US" altLang="en-US"/>
              <a:pPr>
                <a:defRPr/>
              </a:pPr>
              <a:t>‹#›</a:t>
            </a:fld>
            <a:endParaRPr lang="en-US" altLang="en-US"/>
          </a:p>
        </p:txBody>
      </p:sp>
    </p:spTree>
    <p:extLst>
      <p:ext uri="{BB962C8B-B14F-4D97-AF65-F5344CB8AC3E}">
        <p14:creationId xmlns:p14="http://schemas.microsoft.com/office/powerpoint/2010/main" val="1576984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2" name="Google Shape;12;p1">
            <a:extLst>
              <a:ext uri="{FF2B5EF4-FFF2-40B4-BE49-F238E27FC236}">
                <a16:creationId xmlns:a16="http://schemas.microsoft.com/office/drawing/2014/main" id="{1AB5091F-CC32-D93B-6BDE-1B78525A5993}"/>
              </a:ext>
            </a:extLst>
          </p:cNvPr>
          <p:cNvSpPr txBox="1">
            <a:spLocks noGrp="1" noChangeArrowheads="1"/>
          </p:cNvSpPr>
          <p:nvPr>
            <p:ph type="dt" idx="11"/>
          </p:nvPr>
        </p:nvSpPr>
        <p:spPr>
          <a:ln/>
        </p:spPr>
        <p:txBody>
          <a:bodyPr/>
          <a:lstStyle>
            <a:lvl1pPr>
              <a:defRPr/>
            </a:lvl1pPr>
          </a:lstStyle>
          <a:p>
            <a:pPr>
              <a:defRPr/>
            </a:pPr>
            <a:endParaRPr lang="en-US" altLang="en-US"/>
          </a:p>
        </p:txBody>
      </p:sp>
      <p:sp>
        <p:nvSpPr>
          <p:cNvPr id="3" name="Google Shape;13;p1">
            <a:extLst>
              <a:ext uri="{FF2B5EF4-FFF2-40B4-BE49-F238E27FC236}">
                <a16:creationId xmlns:a16="http://schemas.microsoft.com/office/drawing/2014/main" id="{45A8EF1B-31AA-448C-733D-26BFF7B7EF97}"/>
              </a:ext>
            </a:extLst>
          </p:cNvPr>
          <p:cNvSpPr txBox="1">
            <a:spLocks noGrp="1" noChangeArrowheads="1"/>
          </p:cNvSpPr>
          <p:nvPr>
            <p:ph type="ftr" idx="12"/>
          </p:nvPr>
        </p:nvSpPr>
        <p:spPr>
          <a:ln/>
        </p:spPr>
        <p:txBody>
          <a:bodyPr/>
          <a:lstStyle>
            <a:lvl1pPr>
              <a:defRPr/>
            </a:lvl1pPr>
          </a:lstStyle>
          <a:p>
            <a:pPr>
              <a:defRPr/>
            </a:pPr>
            <a:endParaRPr lang="en-US" altLang="en-US"/>
          </a:p>
        </p:txBody>
      </p:sp>
      <p:sp>
        <p:nvSpPr>
          <p:cNvPr id="4" name="Google Shape;14;p1">
            <a:extLst>
              <a:ext uri="{FF2B5EF4-FFF2-40B4-BE49-F238E27FC236}">
                <a16:creationId xmlns:a16="http://schemas.microsoft.com/office/drawing/2014/main" id="{2B18A24A-DAFF-02EC-4339-95C554194DF5}"/>
              </a:ext>
            </a:extLst>
          </p:cNvPr>
          <p:cNvSpPr txBox="1">
            <a:spLocks noGrp="1" noChangeArrowheads="1"/>
          </p:cNvSpPr>
          <p:nvPr>
            <p:ph type="sldNum" idx="13"/>
          </p:nvPr>
        </p:nvSpPr>
        <p:spPr>
          <a:ln/>
        </p:spPr>
        <p:txBody>
          <a:bodyPr/>
          <a:lstStyle>
            <a:lvl1pPr>
              <a:defRPr/>
            </a:lvl1pPr>
          </a:lstStyle>
          <a:p>
            <a:pPr>
              <a:defRPr/>
            </a:pPr>
            <a:fld id="{213425BE-68D8-374B-8253-2466812FE872}" type="slidenum">
              <a:rPr lang="en-US" altLang="en-US"/>
              <a:pPr>
                <a:defRPr/>
              </a:pPr>
              <a:t>‹#›</a:t>
            </a:fld>
            <a:endParaRPr lang="en-US" altLang="en-US"/>
          </a:p>
        </p:txBody>
      </p:sp>
    </p:spTree>
    <p:extLst>
      <p:ext uri="{BB962C8B-B14F-4D97-AF65-F5344CB8AC3E}">
        <p14:creationId xmlns:p14="http://schemas.microsoft.com/office/powerpoint/2010/main" val="783566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anchor="b">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 name="Google Shape;12;p1">
            <a:extLst>
              <a:ext uri="{FF2B5EF4-FFF2-40B4-BE49-F238E27FC236}">
                <a16:creationId xmlns:a16="http://schemas.microsoft.com/office/drawing/2014/main" id="{EE613D90-FC6F-B576-E3B8-3858D7949530}"/>
              </a:ext>
            </a:extLst>
          </p:cNvPr>
          <p:cNvSpPr txBox="1">
            <a:spLocks noGrp="1" noChangeArrowheads="1"/>
          </p:cNvSpPr>
          <p:nvPr>
            <p:ph type="dt" idx="11"/>
          </p:nvPr>
        </p:nvSpPr>
        <p:spPr>
          <a:ln/>
        </p:spPr>
        <p:txBody>
          <a:bodyPr/>
          <a:lstStyle>
            <a:lvl1pPr>
              <a:defRPr/>
            </a:lvl1pPr>
          </a:lstStyle>
          <a:p>
            <a:pPr>
              <a:defRPr/>
            </a:pPr>
            <a:endParaRPr lang="en-US" altLang="en-US"/>
          </a:p>
        </p:txBody>
      </p:sp>
      <p:sp>
        <p:nvSpPr>
          <p:cNvPr id="3" name="Google Shape;13;p1">
            <a:extLst>
              <a:ext uri="{FF2B5EF4-FFF2-40B4-BE49-F238E27FC236}">
                <a16:creationId xmlns:a16="http://schemas.microsoft.com/office/drawing/2014/main" id="{8DCF1E74-FD3A-40A1-ED32-5582436BAB92}"/>
              </a:ext>
            </a:extLst>
          </p:cNvPr>
          <p:cNvSpPr txBox="1">
            <a:spLocks noGrp="1" noChangeArrowheads="1"/>
          </p:cNvSpPr>
          <p:nvPr>
            <p:ph type="ftr" idx="12"/>
          </p:nvPr>
        </p:nvSpPr>
        <p:spPr>
          <a:ln/>
        </p:spPr>
        <p:txBody>
          <a:bodyPr/>
          <a:lstStyle>
            <a:lvl1pPr>
              <a:defRPr/>
            </a:lvl1pPr>
          </a:lstStyle>
          <a:p>
            <a:pPr>
              <a:defRPr/>
            </a:pPr>
            <a:endParaRPr lang="en-US" altLang="en-US"/>
          </a:p>
        </p:txBody>
      </p:sp>
      <p:sp>
        <p:nvSpPr>
          <p:cNvPr id="4" name="Google Shape;14;p1">
            <a:extLst>
              <a:ext uri="{FF2B5EF4-FFF2-40B4-BE49-F238E27FC236}">
                <a16:creationId xmlns:a16="http://schemas.microsoft.com/office/drawing/2014/main" id="{9D2D2AAF-A087-245D-8AF4-E8FB81F87820}"/>
              </a:ext>
            </a:extLst>
          </p:cNvPr>
          <p:cNvSpPr txBox="1">
            <a:spLocks noGrp="1" noChangeArrowheads="1"/>
          </p:cNvSpPr>
          <p:nvPr>
            <p:ph type="sldNum" idx="13"/>
          </p:nvPr>
        </p:nvSpPr>
        <p:spPr>
          <a:ln/>
        </p:spPr>
        <p:txBody>
          <a:bodyPr/>
          <a:lstStyle>
            <a:lvl1pPr>
              <a:defRPr/>
            </a:lvl1pPr>
          </a:lstStyle>
          <a:p>
            <a:pPr>
              <a:defRPr/>
            </a:pPr>
            <a:fld id="{AAD25794-948D-F440-8C16-A4780D2CF9CE}" type="slidenum">
              <a:rPr lang="en-US" altLang="en-US"/>
              <a:pPr>
                <a:defRPr/>
              </a:pPr>
              <a:t>‹#›</a:t>
            </a:fld>
            <a:endParaRPr lang="en-US" altLang="en-US"/>
          </a:p>
        </p:txBody>
      </p:sp>
    </p:spTree>
    <p:extLst>
      <p:ext uri="{BB962C8B-B14F-4D97-AF65-F5344CB8AC3E}">
        <p14:creationId xmlns:p14="http://schemas.microsoft.com/office/powerpoint/2010/main" val="1489848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anchor="b">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 name="Google Shape;12;p1">
            <a:extLst>
              <a:ext uri="{FF2B5EF4-FFF2-40B4-BE49-F238E27FC236}">
                <a16:creationId xmlns:a16="http://schemas.microsoft.com/office/drawing/2014/main" id="{3E3D5C72-2B0D-498C-23B6-4E90554C7F88}"/>
              </a:ext>
            </a:extLst>
          </p:cNvPr>
          <p:cNvSpPr txBox="1">
            <a:spLocks noGrp="1" noChangeArrowheads="1"/>
          </p:cNvSpPr>
          <p:nvPr>
            <p:ph type="dt" idx="11"/>
          </p:nvPr>
        </p:nvSpPr>
        <p:spPr>
          <a:ln/>
        </p:spPr>
        <p:txBody>
          <a:bodyPr/>
          <a:lstStyle>
            <a:lvl1pPr>
              <a:defRPr/>
            </a:lvl1pPr>
          </a:lstStyle>
          <a:p>
            <a:pPr>
              <a:defRPr/>
            </a:pPr>
            <a:endParaRPr lang="en-US" altLang="en-US"/>
          </a:p>
        </p:txBody>
      </p:sp>
      <p:sp>
        <p:nvSpPr>
          <p:cNvPr id="3" name="Google Shape;13;p1">
            <a:extLst>
              <a:ext uri="{FF2B5EF4-FFF2-40B4-BE49-F238E27FC236}">
                <a16:creationId xmlns:a16="http://schemas.microsoft.com/office/drawing/2014/main" id="{14F0EDAC-CB33-9B3A-089A-433FA4AEE227}"/>
              </a:ext>
            </a:extLst>
          </p:cNvPr>
          <p:cNvSpPr txBox="1">
            <a:spLocks noGrp="1" noChangeArrowheads="1"/>
          </p:cNvSpPr>
          <p:nvPr>
            <p:ph type="ftr" idx="12"/>
          </p:nvPr>
        </p:nvSpPr>
        <p:spPr>
          <a:ln/>
        </p:spPr>
        <p:txBody>
          <a:bodyPr/>
          <a:lstStyle>
            <a:lvl1pPr>
              <a:defRPr/>
            </a:lvl1pPr>
          </a:lstStyle>
          <a:p>
            <a:pPr>
              <a:defRPr/>
            </a:pPr>
            <a:endParaRPr lang="en-US" altLang="en-US"/>
          </a:p>
        </p:txBody>
      </p:sp>
      <p:sp>
        <p:nvSpPr>
          <p:cNvPr id="4" name="Google Shape;14;p1">
            <a:extLst>
              <a:ext uri="{FF2B5EF4-FFF2-40B4-BE49-F238E27FC236}">
                <a16:creationId xmlns:a16="http://schemas.microsoft.com/office/drawing/2014/main" id="{0E003AF2-09EF-E144-F09D-5047D9EA1D25}"/>
              </a:ext>
            </a:extLst>
          </p:cNvPr>
          <p:cNvSpPr txBox="1">
            <a:spLocks noGrp="1" noChangeArrowheads="1"/>
          </p:cNvSpPr>
          <p:nvPr>
            <p:ph type="sldNum" idx="13"/>
          </p:nvPr>
        </p:nvSpPr>
        <p:spPr>
          <a:ln/>
        </p:spPr>
        <p:txBody>
          <a:bodyPr/>
          <a:lstStyle>
            <a:lvl1pPr>
              <a:defRPr/>
            </a:lvl1pPr>
          </a:lstStyle>
          <a:p>
            <a:pPr>
              <a:defRPr/>
            </a:pPr>
            <a:fld id="{9DF2020F-16AC-3A42-8284-9B61A7A5B73E}" type="slidenum">
              <a:rPr lang="en-US" altLang="en-US"/>
              <a:pPr>
                <a:defRPr/>
              </a:pPr>
              <a:t>‹#›</a:t>
            </a:fld>
            <a:endParaRPr lang="en-US" altLang="en-US"/>
          </a:p>
        </p:txBody>
      </p:sp>
    </p:spTree>
    <p:extLst>
      <p:ext uri="{BB962C8B-B14F-4D97-AF65-F5344CB8AC3E}">
        <p14:creationId xmlns:p14="http://schemas.microsoft.com/office/powerpoint/2010/main" val="3027932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Google Shape;10;p1">
            <a:extLst>
              <a:ext uri="{FF2B5EF4-FFF2-40B4-BE49-F238E27FC236}">
                <a16:creationId xmlns:a16="http://schemas.microsoft.com/office/drawing/2014/main" id="{629BDBEA-C339-D5E7-CCCF-E59D81C3B402}"/>
              </a:ext>
            </a:extLst>
          </p:cNvPr>
          <p:cNvSpPr txBox="1">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p>
            <a:pPr lvl="0"/>
            <a:endParaRPr lang="en-US" altLang="en-US">
              <a:sym typeface="Arial" panose="020B0604020202020204" pitchFamily="34" charset="0"/>
            </a:endParaRPr>
          </a:p>
        </p:txBody>
      </p:sp>
      <p:sp>
        <p:nvSpPr>
          <p:cNvPr id="1027" name="Google Shape;11;p1">
            <a:extLst>
              <a:ext uri="{FF2B5EF4-FFF2-40B4-BE49-F238E27FC236}">
                <a16:creationId xmlns:a16="http://schemas.microsoft.com/office/drawing/2014/main" id="{98470D7C-1813-1A67-3B11-9F95F63D0C63}"/>
              </a:ext>
            </a:extLst>
          </p:cNvPr>
          <p:cNvSpPr txBox="1">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n-US" altLang="en-US">
              <a:sym typeface="Arial" panose="020B0604020202020204" pitchFamily="34" charset="0"/>
            </a:endParaRPr>
          </a:p>
        </p:txBody>
      </p:sp>
      <p:sp>
        <p:nvSpPr>
          <p:cNvPr id="1028" name="Google Shape;12;p1">
            <a:extLst>
              <a:ext uri="{FF2B5EF4-FFF2-40B4-BE49-F238E27FC236}">
                <a16:creationId xmlns:a16="http://schemas.microsoft.com/office/drawing/2014/main" id="{CA711192-8642-A1F5-092E-FE1983EFC90A}"/>
              </a:ext>
            </a:extLst>
          </p:cNvPr>
          <p:cNvSpPr txBox="1">
            <a:spLocks noGrp="1" noChangeArrowheads="1"/>
          </p:cNvSpPr>
          <p:nvPr>
            <p:ph type="dt" idx="10"/>
          </p:nvPr>
        </p:nvSpPr>
        <p:spPr bwMode="auto">
          <a:xfrm>
            <a:off x="838200" y="6356350"/>
            <a:ext cx="2743200" cy="365125"/>
          </a:xfrm>
          <a:prstGeom prst="rect">
            <a:avLst/>
          </a:prstGeom>
          <a:noFill/>
          <a:ln>
            <a:noFill/>
          </a:ln>
        </p:spPr>
        <p:txBody>
          <a:bodyPr vert="horz" wrap="square" lIns="91425" tIns="45700" rIns="91425" bIns="45700" numCol="1" anchor="ctr" anchorCtr="0" compatLnSpc="1">
            <a:prstTxWarp prst="textNoShape">
              <a:avLst/>
            </a:prstTxWarp>
          </a:bodyPr>
          <a:lstStyle>
            <a:lvl1pPr eaLnBrk="1" hangingPunct="1">
              <a:buClr>
                <a:srgbClr val="000000"/>
              </a:buClr>
              <a:buSzPts val="1400"/>
              <a:buFont typeface="Arial" panose="020B0604020202020204" pitchFamily="34" charset="0"/>
              <a:buNone/>
              <a:defRPr sz="1200">
                <a:solidFill>
                  <a:srgbClr val="888888"/>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stStyle>
          <a:p>
            <a:pPr>
              <a:defRPr/>
            </a:pPr>
            <a:endParaRPr lang="en-US" altLang="en-US"/>
          </a:p>
        </p:txBody>
      </p:sp>
      <p:sp>
        <p:nvSpPr>
          <p:cNvPr id="1029" name="Google Shape;13;p1">
            <a:extLst>
              <a:ext uri="{FF2B5EF4-FFF2-40B4-BE49-F238E27FC236}">
                <a16:creationId xmlns:a16="http://schemas.microsoft.com/office/drawing/2014/main" id="{3FA17725-C950-89CC-A910-8EC93E93AEE8}"/>
              </a:ext>
            </a:extLst>
          </p:cNvPr>
          <p:cNvSpPr txBox="1">
            <a:spLocks noGrp="1" noChangeArrowheads="1"/>
          </p:cNvSpPr>
          <p:nvPr>
            <p:ph type="ftr" idx="11"/>
          </p:nvPr>
        </p:nvSpPr>
        <p:spPr bwMode="auto">
          <a:xfrm>
            <a:off x="4038600" y="6356350"/>
            <a:ext cx="4114800" cy="365125"/>
          </a:xfrm>
          <a:prstGeom prst="rect">
            <a:avLst/>
          </a:prstGeom>
          <a:noFill/>
          <a:ln>
            <a:noFill/>
          </a:ln>
        </p:spPr>
        <p:txBody>
          <a:bodyPr vert="horz" wrap="square" lIns="91425" tIns="45700" rIns="91425" bIns="45700" numCol="1" anchor="ctr" anchorCtr="0" compatLnSpc="1">
            <a:prstTxWarp prst="textNoShape">
              <a:avLst/>
            </a:prstTxWarp>
          </a:bodyPr>
          <a:lstStyle>
            <a:lvl1pPr algn="ctr" eaLnBrk="1" hangingPunct="1">
              <a:buClr>
                <a:srgbClr val="000000"/>
              </a:buClr>
              <a:buSzPts val="1400"/>
              <a:buFont typeface="Arial" panose="020B0604020202020204" pitchFamily="34" charset="0"/>
              <a:buNone/>
              <a:defRPr sz="1200">
                <a:solidFill>
                  <a:srgbClr val="888888"/>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stStyle>
          <a:p>
            <a:pPr>
              <a:defRPr/>
            </a:pPr>
            <a:endParaRPr lang="en-US" altLang="en-US"/>
          </a:p>
        </p:txBody>
      </p:sp>
      <p:sp>
        <p:nvSpPr>
          <p:cNvPr id="1030" name="Google Shape;14;p1">
            <a:extLst>
              <a:ext uri="{FF2B5EF4-FFF2-40B4-BE49-F238E27FC236}">
                <a16:creationId xmlns:a16="http://schemas.microsoft.com/office/drawing/2014/main" id="{938E85E5-3BC5-0E9C-69AA-07568BC6B4B1}"/>
              </a:ext>
            </a:extLst>
          </p:cNvPr>
          <p:cNvSpPr txBox="1">
            <a:spLocks noGrp="1" noChangeArrowheads="1"/>
          </p:cNvSpPr>
          <p:nvPr>
            <p:ph type="sldNum" idx="12"/>
          </p:nvPr>
        </p:nvSpPr>
        <p:spPr bwMode="auto">
          <a:xfrm>
            <a:off x="8610600" y="6356350"/>
            <a:ext cx="2743200" cy="365125"/>
          </a:xfrm>
          <a:prstGeom prst="rect">
            <a:avLst/>
          </a:prstGeom>
          <a:noFill/>
          <a:ln>
            <a:noFill/>
          </a:ln>
        </p:spPr>
        <p:txBody>
          <a:bodyPr vert="horz" wrap="square" lIns="91425" tIns="45700" rIns="91425" bIns="45700" numCol="1" anchor="ctr" anchorCtr="0" compatLnSpc="1">
            <a:prstTxWarp prst="textNoShape">
              <a:avLst/>
            </a:prstTxWarp>
          </a:bodyPr>
          <a:lstStyle>
            <a:lvl1pPr algn="r" eaLnBrk="1" hangingPunct="1">
              <a:buClr>
                <a:srgbClr val="000000"/>
              </a:buClr>
              <a:buFont typeface="Arial" panose="020B0604020202020204" pitchFamily="34" charset="0"/>
              <a:buNone/>
              <a:defRPr sz="1200" smtClean="0">
                <a:solidFill>
                  <a:srgbClr val="888888"/>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stStyle>
          <a:p>
            <a:pPr>
              <a:defRPr/>
            </a:pPr>
            <a:fld id="{3D166F98-581E-2C41-9F78-DC6DA591FB75}" type="slidenum">
              <a:rPr lang="en-US" altLang="en-US"/>
              <a:pPr>
                <a:defRPr/>
              </a:pPr>
              <a:t>‹#›</a:t>
            </a:fld>
            <a:endParaRPr lang="en-US" altLang="en-US"/>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doi.org/10.1002/ajhb.23573" TargetMode="Externa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he SESYNC logo—the letters SESYNC under a green arch">
            <a:extLst>
              <a:ext uri="{FF2B5EF4-FFF2-40B4-BE49-F238E27FC236}">
                <a16:creationId xmlns:a16="http://schemas.microsoft.com/office/drawing/2014/main" id="{DCD98BE8-3412-223B-6C15-76138CEDFE61}"/>
              </a:ext>
            </a:extLst>
          </p:cNvPr>
          <p:cNvPicPr>
            <a:picLocks noChangeAspect="1"/>
          </p:cNvPicPr>
          <p:nvPr/>
        </p:nvPicPr>
        <p:blipFill>
          <a:blip r:embed="rId3"/>
          <a:stretch>
            <a:fillRect/>
          </a:stretch>
        </p:blipFill>
        <p:spPr>
          <a:xfrm>
            <a:off x="316847" y="472817"/>
            <a:ext cx="3429000" cy="1257300"/>
          </a:xfrm>
          <a:prstGeom prst="rect">
            <a:avLst/>
          </a:prstGeom>
        </p:spPr>
      </p:pic>
      <p:sp>
        <p:nvSpPr>
          <p:cNvPr id="4" name="Title 3">
            <a:extLst>
              <a:ext uri="{FF2B5EF4-FFF2-40B4-BE49-F238E27FC236}">
                <a16:creationId xmlns:a16="http://schemas.microsoft.com/office/drawing/2014/main" id="{5495CBF4-7738-8E8F-3AC4-2EDCBCE8C9C1}"/>
              </a:ext>
            </a:extLst>
          </p:cNvPr>
          <p:cNvSpPr>
            <a:spLocks noGrp="1"/>
          </p:cNvSpPr>
          <p:nvPr>
            <p:ph type="ctrTitle"/>
          </p:nvPr>
        </p:nvSpPr>
        <p:spPr>
          <a:xfrm>
            <a:off x="112375" y="3996562"/>
            <a:ext cx="5164277" cy="1590093"/>
          </a:xfrm>
        </p:spPr>
        <p:txBody>
          <a:bodyPr>
            <a:noAutofit/>
          </a:bodyPr>
          <a:lstStyle/>
          <a:p>
            <a:pPr lvl="0">
              <a:lnSpc>
                <a:spcPct val="100000"/>
              </a:lnSpc>
            </a:pPr>
            <a:r>
              <a:rPr lang="en-US" sz="4800" dirty="0">
                <a:solidFill>
                  <a:schemeClr val="tx1"/>
                </a:solidFill>
                <a:latin typeface="Calibri" panose="020F0502020204030204" pitchFamily="34" charset="0"/>
                <a:ea typeface="Twentieth Century"/>
                <a:cs typeface="Calibri" panose="020F0502020204030204" pitchFamily="34" charset="0"/>
                <a:sym typeface="Twentieth Century"/>
              </a:rPr>
              <a:t>Network Methods to Understand Complex Systems Part 2: Social</a:t>
            </a:r>
            <a:endParaRPr lang="en-US" sz="4800" dirty="0">
              <a:solidFill>
                <a:schemeClr val="tx1"/>
              </a:solidFill>
              <a:latin typeface="Calibri" panose="020F0502020204030204" pitchFamily="34" charset="0"/>
              <a:cs typeface="Calibri" panose="020F0502020204030204" pitchFamily="34" charset="0"/>
            </a:endParaRPr>
          </a:p>
        </p:txBody>
      </p:sp>
      <p:pic>
        <p:nvPicPr>
          <p:cNvPr id="6" name="Picture 5" descr="An example network with nodes containing symbols such as trees, DNA, a chart, a frog, etc. ">
            <a:extLst>
              <a:ext uri="{FF2B5EF4-FFF2-40B4-BE49-F238E27FC236}">
                <a16:creationId xmlns:a16="http://schemas.microsoft.com/office/drawing/2014/main" id="{DCE39E9B-F523-F41F-D6FA-C4EE0A92DDCE}"/>
              </a:ext>
            </a:extLst>
          </p:cNvPr>
          <p:cNvPicPr>
            <a:picLocks noChangeAspect="1"/>
          </p:cNvPicPr>
          <p:nvPr/>
        </p:nvPicPr>
        <p:blipFill>
          <a:blip r:embed="rId4"/>
          <a:stretch>
            <a:fillRect/>
          </a:stretch>
        </p:blipFill>
        <p:spPr>
          <a:xfrm>
            <a:off x="5276652" y="863522"/>
            <a:ext cx="6708578" cy="513095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6387" name="Slide Number Placeholder 3">
            <a:extLst>
              <a:ext uri="{FF2B5EF4-FFF2-40B4-BE49-F238E27FC236}">
                <a16:creationId xmlns:a16="http://schemas.microsoft.com/office/drawing/2014/main" id="{72D3C7A1-B434-39CF-B3C1-9908450AF837}"/>
              </a:ext>
            </a:extLst>
          </p:cNvPr>
          <p:cNvSpPr>
            <a:spLocks noGrp="1" noChangeArrowheads="1"/>
          </p:cNvSpPr>
          <p:nvPr>
            <p:ph type="sldNum" sz="quarter" idx="13"/>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0F7DE9A2-AA07-D240-8B6C-AF745D2B9CD8}" type="slidenum">
              <a:rPr lang="en-US" altLang="en-US" sz="1200">
                <a:solidFill>
                  <a:srgbClr val="888888"/>
                </a:solidFill>
                <a:latin typeface="Calibri" panose="020F0502020204030204" pitchFamily="34" charset="0"/>
                <a:cs typeface="Calibri" panose="020F0502020204030204" pitchFamily="34" charset="0"/>
                <a:sym typeface="Calibri" panose="020F0502020204030204" pitchFamily="34" charset="0"/>
              </a:rPr>
              <a:pPr/>
              <a:t>1</a:t>
            </a:fld>
            <a:endParaRPr lang="en-US" altLang="en-US" sz="1200">
              <a:solidFill>
                <a:srgbClr val="888888"/>
              </a:solidFill>
              <a:latin typeface="Calibri" panose="020F0502020204030204" pitchFamily="34" charset="0"/>
              <a:cs typeface="Calibri" panose="020F0502020204030204" pitchFamily="34" charset="0"/>
              <a:sym typeface="Calibri" panose="020F0502020204030204" pitchFamily="34" charset="0"/>
            </a:endParaRPr>
          </a:p>
        </p:txBody>
      </p:sp>
      <p:sp>
        <p:nvSpPr>
          <p:cNvPr id="7" name="Title 6">
            <a:extLst>
              <a:ext uri="{FF2B5EF4-FFF2-40B4-BE49-F238E27FC236}">
                <a16:creationId xmlns:a16="http://schemas.microsoft.com/office/drawing/2014/main" id="{533F9848-D3E6-08A1-C44F-58757122940B}"/>
              </a:ext>
            </a:extLst>
          </p:cNvPr>
          <p:cNvSpPr>
            <a:spLocks noGrp="1"/>
          </p:cNvSpPr>
          <p:nvPr>
            <p:ph type="title"/>
          </p:nvPr>
        </p:nvSpPr>
        <p:spPr>
          <a:xfrm>
            <a:off x="2633732" y="583785"/>
            <a:ext cx="7885043" cy="1325563"/>
          </a:xfrm>
        </p:spPr>
        <p:txBody>
          <a:bodyPr>
            <a:normAutofit/>
          </a:bodyPr>
          <a:lstStyle/>
          <a:p>
            <a:pPr algn="ctr"/>
            <a:r>
              <a:rPr lang="en-US" sz="3600" b="1" dirty="0">
                <a:latin typeface="Calibri" panose="020F0502020204030204" pitchFamily="34" charset="0"/>
                <a:cs typeface="Calibri" panose="020F0502020204030204" pitchFamily="34" charset="0"/>
              </a:rPr>
              <a:t>Centrality Network Analysis in Social Systems</a:t>
            </a:r>
            <a:endParaRPr lang="en-US" sz="3600" dirty="0">
              <a:latin typeface="Calibri" panose="020F0502020204030204" pitchFamily="34" charset="0"/>
              <a:cs typeface="Calibri" panose="020F0502020204030204" pitchFamily="34" charset="0"/>
            </a:endParaRPr>
          </a:p>
        </p:txBody>
      </p:sp>
      <p:pic>
        <p:nvPicPr>
          <p:cNvPr id="6" name="Picture 5" descr="An example illustation of a network containing nodes represented by numbered purple circles connected by arrows indicating their interactions. ">
            <a:extLst>
              <a:ext uri="{FF2B5EF4-FFF2-40B4-BE49-F238E27FC236}">
                <a16:creationId xmlns:a16="http://schemas.microsoft.com/office/drawing/2014/main" id="{54A015CC-0D88-6299-B695-CBA45D0DFD84}"/>
              </a:ext>
            </a:extLst>
          </p:cNvPr>
          <p:cNvPicPr>
            <a:picLocks noChangeAspect="1"/>
          </p:cNvPicPr>
          <p:nvPr/>
        </p:nvPicPr>
        <p:blipFill>
          <a:blip r:embed="rId4"/>
          <a:srcRect/>
          <a:stretch/>
        </p:blipFill>
        <p:spPr>
          <a:xfrm>
            <a:off x="2508250" y="1612900"/>
            <a:ext cx="7175500" cy="52451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8435" name="Slide Number Placeholder 3">
            <a:extLst>
              <a:ext uri="{FF2B5EF4-FFF2-40B4-BE49-F238E27FC236}">
                <a16:creationId xmlns:a16="http://schemas.microsoft.com/office/drawing/2014/main" id="{AF75E191-9DF0-3468-7FEC-35D9D901349B}"/>
              </a:ext>
            </a:extLst>
          </p:cNvPr>
          <p:cNvSpPr>
            <a:spLocks noGrp="1" noChangeArrowheads="1"/>
          </p:cNvSpPr>
          <p:nvPr>
            <p:ph type="sldNum" sz="quarter" idx="13"/>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183861A2-6888-A243-8ECA-34AAEBFD70D1}" type="slidenum">
              <a:rPr lang="en-US" altLang="en-US" sz="1200">
                <a:solidFill>
                  <a:srgbClr val="888888"/>
                </a:solidFill>
                <a:latin typeface="Calibri" panose="020F0502020204030204" pitchFamily="34" charset="0"/>
                <a:cs typeface="Calibri" panose="020F0502020204030204" pitchFamily="34" charset="0"/>
                <a:sym typeface="Calibri" panose="020F0502020204030204" pitchFamily="34" charset="0"/>
              </a:rPr>
              <a:pPr/>
              <a:t>2</a:t>
            </a:fld>
            <a:endParaRPr lang="en-US" altLang="en-US" sz="1200">
              <a:solidFill>
                <a:srgbClr val="888888"/>
              </a:solidFill>
              <a:latin typeface="Calibri" panose="020F0502020204030204" pitchFamily="34" charset="0"/>
              <a:cs typeface="Calibri" panose="020F0502020204030204" pitchFamily="34" charset="0"/>
              <a:sym typeface="Calibri" panose="020F0502020204030204" pitchFamily="34" charset="0"/>
            </a:endParaRPr>
          </a:p>
        </p:txBody>
      </p:sp>
      <p:sp>
        <p:nvSpPr>
          <p:cNvPr id="18434" name="Title 1">
            <a:extLst>
              <a:ext uri="{FF2B5EF4-FFF2-40B4-BE49-F238E27FC236}">
                <a16:creationId xmlns:a16="http://schemas.microsoft.com/office/drawing/2014/main" id="{41C85894-D098-35A4-2CD3-71F542B87193}"/>
              </a:ext>
            </a:extLst>
          </p:cNvPr>
          <p:cNvSpPr txBox="1">
            <a:spLocks noGrp="1" noChangeArrowheads="1"/>
          </p:cNvSpPr>
          <p:nvPr>
            <p:ph type="title"/>
          </p:nvPr>
        </p:nvSpPr>
        <p:spPr>
          <a:xfrm>
            <a:off x="3121025" y="648758"/>
            <a:ext cx="7372350" cy="722312"/>
          </a:xfrm>
        </p:spPr>
        <p:txBody>
          <a:bodyPr/>
          <a:lstStyle/>
          <a:p>
            <a:pPr algn="ctr" eaLnBrk="1" hangingPunct="1">
              <a:spcBef>
                <a:spcPct val="0"/>
              </a:spcBef>
              <a:spcAft>
                <a:spcPct val="0"/>
              </a:spcAft>
              <a:buClr>
                <a:srgbClr val="000000"/>
              </a:buClr>
              <a:buFont typeface="Calibri" panose="020F0502020204030204" pitchFamily="34" charset="0"/>
              <a:buNone/>
            </a:pPr>
            <a:r>
              <a:rPr lang="en-US" altLang="en-US" sz="3600" b="1"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Network Centrality Metrics</a:t>
            </a:r>
          </a:p>
        </p:txBody>
      </p:sp>
      <p:sp>
        <p:nvSpPr>
          <p:cNvPr id="18436" name="TextBox 4">
            <a:extLst>
              <a:ext uri="{FF2B5EF4-FFF2-40B4-BE49-F238E27FC236}">
                <a16:creationId xmlns:a16="http://schemas.microsoft.com/office/drawing/2014/main" id="{61E18B88-B36C-1B82-A7B5-2AEBE27F704B}"/>
              </a:ext>
            </a:extLst>
          </p:cNvPr>
          <p:cNvSpPr txBox="1">
            <a:spLocks noChangeArrowheads="1"/>
          </p:cNvSpPr>
          <p:nvPr/>
        </p:nvSpPr>
        <p:spPr bwMode="auto">
          <a:xfrm>
            <a:off x="2182415" y="1616941"/>
            <a:ext cx="9249569"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2800" b="1" dirty="0">
                <a:latin typeface="Calibri" panose="020F0502020204030204" pitchFamily="34" charset="0"/>
                <a:cs typeface="Calibri" panose="020F0502020204030204" pitchFamily="34" charset="0"/>
              </a:rPr>
              <a:t>What are they and why are they useful?</a:t>
            </a:r>
          </a:p>
          <a:p>
            <a:pPr marL="342900" indent="-342900" eaLnBrk="1" hangingPunct="1">
              <a:buFont typeface="Arial" panose="020B0604020202020204" pitchFamily="34" charset="0"/>
              <a:buChar char="•"/>
            </a:pPr>
            <a:r>
              <a:rPr lang="en-US" altLang="en-US" sz="2400" dirty="0">
                <a:latin typeface="Calibri" panose="020F0502020204030204" pitchFamily="34" charset="0"/>
                <a:cs typeface="Calibri" panose="020F0502020204030204" pitchFamily="34" charset="0"/>
              </a:rPr>
              <a:t>Characterize aspects of a node’s position in a network</a:t>
            </a:r>
          </a:p>
          <a:p>
            <a:pPr marL="342900" indent="-342900" eaLnBrk="1" hangingPunct="1">
              <a:buFont typeface="Arial" panose="020B0604020202020204" pitchFamily="34" charset="0"/>
              <a:buChar char="•"/>
            </a:pPr>
            <a:r>
              <a:rPr lang="en-US" altLang="en-US" sz="2400" dirty="0">
                <a:latin typeface="Calibri" panose="020F0502020204030204" pitchFamily="34" charset="0"/>
                <a:cs typeface="Calibri" panose="020F0502020204030204" pitchFamily="34" charset="0"/>
              </a:rPr>
              <a:t>Useful in identifying most influential actor* (node)</a:t>
            </a:r>
          </a:p>
          <a:p>
            <a:pPr lvl="1" indent="0" eaLnBrk="1" hangingPunct="1"/>
            <a:r>
              <a:rPr lang="en-US" altLang="en-US" sz="2400" dirty="0">
                <a:latin typeface="Calibri" panose="020F0502020204030204" pitchFamily="34" charset="0"/>
                <a:cs typeface="Calibri" panose="020F0502020204030204" pitchFamily="34" charset="0"/>
              </a:rPr>
              <a:t>*actor = person, institution, group</a:t>
            </a:r>
          </a:p>
          <a:p>
            <a:pPr marL="11113" lvl="1" indent="0" eaLnBrk="1" hangingPunct="1"/>
            <a:endParaRPr lang="en-US" altLang="en-US" sz="2400" dirty="0">
              <a:latin typeface="Calibri" panose="020F0502020204030204" pitchFamily="34" charset="0"/>
              <a:cs typeface="Calibri" panose="020F0502020204030204" pitchFamily="34" charset="0"/>
            </a:endParaRPr>
          </a:p>
          <a:p>
            <a:pPr marL="11113" lvl="1" indent="0" eaLnBrk="1" hangingPunct="1"/>
            <a:r>
              <a:rPr lang="en-US" altLang="en-US" sz="2800" b="1" dirty="0">
                <a:latin typeface="Calibri" panose="020F0502020204030204" pitchFamily="34" charset="0"/>
                <a:cs typeface="Calibri" panose="020F0502020204030204" pitchFamily="34" charset="0"/>
              </a:rPr>
              <a:t>How is an actor’s influence in a network assessed?</a:t>
            </a:r>
          </a:p>
          <a:p>
            <a:pPr marL="457200" lvl="0" indent="-457200">
              <a:spcBef>
                <a:spcPts val="0"/>
              </a:spcBef>
              <a:spcAft>
                <a:spcPts val="0"/>
              </a:spcAft>
              <a:buClr>
                <a:srgbClr val="292929"/>
              </a:buClr>
              <a:buSzPct val="100000"/>
              <a:buFont typeface="+mj-lt"/>
              <a:buAutoNum type="arabicPeriod"/>
            </a:pPr>
            <a:r>
              <a:rPr lang="en-US" sz="2400" dirty="0">
                <a:solidFill>
                  <a:srgbClr val="292929"/>
                </a:solidFill>
                <a:latin typeface="Calibri" panose="020F0502020204030204" pitchFamily="34" charset="0"/>
                <a:ea typeface="Twentieth Century"/>
                <a:cs typeface="Calibri" panose="020F0502020204030204" pitchFamily="34" charset="0"/>
                <a:sym typeface="Twentieth Century"/>
              </a:rPr>
              <a:t>Number of relationships?</a:t>
            </a:r>
            <a:endParaRPr lang="en-US" sz="2400" dirty="0">
              <a:latin typeface="Calibri" panose="020F0502020204030204" pitchFamily="34" charset="0"/>
              <a:cs typeface="Calibri" panose="020F0502020204030204" pitchFamily="34" charset="0"/>
            </a:endParaRPr>
          </a:p>
          <a:p>
            <a:pPr marL="457200" lvl="0" indent="-457200">
              <a:spcBef>
                <a:spcPts val="0"/>
              </a:spcBef>
              <a:spcAft>
                <a:spcPts val="0"/>
              </a:spcAft>
              <a:buClr>
                <a:srgbClr val="292929"/>
              </a:buClr>
              <a:buSzPct val="100000"/>
              <a:buFont typeface="+mj-lt"/>
              <a:buAutoNum type="arabicPeriod"/>
            </a:pPr>
            <a:r>
              <a:rPr lang="en-US" sz="2400" dirty="0">
                <a:solidFill>
                  <a:srgbClr val="292929"/>
                </a:solidFill>
                <a:latin typeface="Calibri" panose="020F0502020204030204" pitchFamily="34" charset="0"/>
                <a:ea typeface="Twentieth Century"/>
                <a:cs typeface="Calibri" panose="020F0502020204030204" pitchFamily="34" charset="0"/>
                <a:sym typeface="Twentieth Century"/>
              </a:rPr>
              <a:t>Speed of influence? </a:t>
            </a:r>
            <a:endParaRPr lang="en-US" sz="2400" dirty="0">
              <a:latin typeface="Calibri" panose="020F0502020204030204" pitchFamily="34" charset="0"/>
              <a:cs typeface="Calibri" panose="020F0502020204030204" pitchFamily="34" charset="0"/>
            </a:endParaRPr>
          </a:p>
          <a:p>
            <a:pPr marL="457200" lvl="0" indent="-457200">
              <a:spcBef>
                <a:spcPts val="0"/>
              </a:spcBef>
              <a:spcAft>
                <a:spcPts val="0"/>
              </a:spcAft>
              <a:buClr>
                <a:srgbClr val="292929"/>
              </a:buClr>
              <a:buSzPct val="100000"/>
              <a:buFont typeface="+mj-lt"/>
              <a:buAutoNum type="arabicPeriod"/>
            </a:pPr>
            <a:r>
              <a:rPr lang="en-US" sz="2400" dirty="0">
                <a:solidFill>
                  <a:srgbClr val="292929"/>
                </a:solidFill>
                <a:latin typeface="Calibri" panose="020F0502020204030204" pitchFamily="34" charset="0"/>
                <a:ea typeface="Twentieth Century"/>
                <a:cs typeface="Calibri" panose="020F0502020204030204" pitchFamily="34" charset="0"/>
                <a:sym typeface="Twentieth Century"/>
              </a:rPr>
              <a:t>Ability to connect others?</a:t>
            </a:r>
            <a:endParaRPr lang="en-US" sz="2400" dirty="0">
              <a:latin typeface="Calibri" panose="020F0502020204030204" pitchFamily="34" charset="0"/>
              <a:cs typeface="Calibri" panose="020F0502020204030204" pitchFamily="34" charset="0"/>
            </a:endParaRPr>
          </a:p>
          <a:p>
            <a:pPr lvl="0">
              <a:spcBef>
                <a:spcPts val="0"/>
              </a:spcBef>
              <a:spcAft>
                <a:spcPts val="0"/>
              </a:spcAft>
            </a:pPr>
            <a:endParaRPr lang="en-US" sz="2400" dirty="0">
              <a:solidFill>
                <a:srgbClr val="292929"/>
              </a:solidFill>
              <a:latin typeface="Calibri" panose="020F0502020204030204" pitchFamily="34" charset="0"/>
              <a:ea typeface="Twentieth Century"/>
              <a:cs typeface="Calibri" panose="020F0502020204030204" pitchFamily="34" charset="0"/>
              <a:sym typeface="Twentieth Century"/>
            </a:endParaRPr>
          </a:p>
          <a:p>
            <a:pPr lvl="0" algn="ctr">
              <a:spcBef>
                <a:spcPts val="0"/>
              </a:spcBef>
              <a:spcAft>
                <a:spcPts val="0"/>
              </a:spcAft>
            </a:pPr>
            <a:r>
              <a:rPr lang="en-US" sz="2400" i="1" dirty="0">
                <a:solidFill>
                  <a:schemeClr val="dk1"/>
                </a:solidFill>
                <a:latin typeface="Calibri" panose="020F0502020204030204" pitchFamily="34" charset="0"/>
                <a:ea typeface="Twentieth Century"/>
                <a:cs typeface="Calibri" panose="020F0502020204030204" pitchFamily="34" charset="0"/>
                <a:sym typeface="Twentieth Century"/>
              </a:rPr>
              <a:t>There’s a centrality metric for each…</a:t>
            </a:r>
            <a:endParaRPr lang="en-US" altLang="en-US" dirty="0"/>
          </a:p>
          <a:p>
            <a:pPr eaLnBrk="1" hangingPunct="1"/>
            <a:endParaRPr lang="en-US"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67321972-AEFC-C88C-BAFF-65A852D2AEA9}"/>
            </a:ext>
          </a:extLst>
        </p:cNvPr>
        <p:cNvGrpSpPr/>
        <p:nvPr/>
      </p:nvGrpSpPr>
      <p:grpSpPr>
        <a:xfrm>
          <a:off x="0" y="0"/>
          <a:ext cx="0" cy="0"/>
          <a:chOff x="0" y="0"/>
          <a:chExt cx="0" cy="0"/>
        </a:xfrm>
      </p:grpSpPr>
      <p:sp>
        <p:nvSpPr>
          <p:cNvPr id="18435" name="Slide Number Placeholder 3">
            <a:extLst>
              <a:ext uri="{FF2B5EF4-FFF2-40B4-BE49-F238E27FC236}">
                <a16:creationId xmlns:a16="http://schemas.microsoft.com/office/drawing/2014/main" id="{79484CB9-7575-93EC-BF2A-BCC9C2A19024}"/>
              </a:ext>
            </a:extLst>
          </p:cNvPr>
          <p:cNvSpPr>
            <a:spLocks noGrp="1" noChangeArrowheads="1"/>
          </p:cNvSpPr>
          <p:nvPr>
            <p:ph type="sldNum" sz="quarter" idx="13"/>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183861A2-6888-A243-8ECA-34AAEBFD70D1}" type="slidenum">
              <a:rPr lang="en-US" altLang="en-US" sz="1200">
                <a:solidFill>
                  <a:srgbClr val="888888"/>
                </a:solidFill>
                <a:latin typeface="Calibri" panose="020F0502020204030204" pitchFamily="34" charset="0"/>
                <a:cs typeface="Calibri" panose="020F0502020204030204" pitchFamily="34" charset="0"/>
                <a:sym typeface="Calibri" panose="020F0502020204030204" pitchFamily="34" charset="0"/>
              </a:rPr>
              <a:pPr/>
              <a:t>3</a:t>
            </a:fld>
            <a:endParaRPr lang="en-US" altLang="en-US" sz="1200">
              <a:solidFill>
                <a:srgbClr val="888888"/>
              </a:solidFill>
              <a:latin typeface="Calibri" panose="020F0502020204030204" pitchFamily="34" charset="0"/>
              <a:cs typeface="Calibri" panose="020F0502020204030204" pitchFamily="34" charset="0"/>
              <a:sym typeface="Calibri" panose="020F0502020204030204" pitchFamily="34" charset="0"/>
            </a:endParaRPr>
          </a:p>
        </p:txBody>
      </p:sp>
      <p:sp>
        <p:nvSpPr>
          <p:cNvPr id="18434" name="Title 1">
            <a:extLst>
              <a:ext uri="{FF2B5EF4-FFF2-40B4-BE49-F238E27FC236}">
                <a16:creationId xmlns:a16="http://schemas.microsoft.com/office/drawing/2014/main" id="{5CF2FBA3-6381-948B-4169-08F997FF9227}"/>
              </a:ext>
            </a:extLst>
          </p:cNvPr>
          <p:cNvSpPr txBox="1">
            <a:spLocks noGrp="1" noChangeArrowheads="1"/>
          </p:cNvSpPr>
          <p:nvPr>
            <p:ph type="title"/>
          </p:nvPr>
        </p:nvSpPr>
        <p:spPr>
          <a:xfrm>
            <a:off x="3425825" y="510836"/>
            <a:ext cx="7372350" cy="722312"/>
          </a:xfrm>
        </p:spPr>
        <p:txBody>
          <a:bodyPr/>
          <a:lstStyle/>
          <a:p>
            <a:pPr algn="ctr" eaLnBrk="1" hangingPunct="1">
              <a:spcBef>
                <a:spcPct val="0"/>
              </a:spcBef>
              <a:spcAft>
                <a:spcPct val="0"/>
              </a:spcAft>
              <a:buClr>
                <a:srgbClr val="000000"/>
              </a:buClr>
              <a:buFont typeface="Calibri" panose="020F0502020204030204" pitchFamily="34" charset="0"/>
              <a:buNone/>
            </a:pPr>
            <a:r>
              <a:rPr lang="en-US" altLang="en-US" sz="3600" b="1"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Centrality Metrics</a:t>
            </a:r>
          </a:p>
        </p:txBody>
      </p:sp>
      <p:sp>
        <p:nvSpPr>
          <p:cNvPr id="2" name="TextBox 1">
            <a:extLst>
              <a:ext uri="{FF2B5EF4-FFF2-40B4-BE49-F238E27FC236}">
                <a16:creationId xmlns:a16="http://schemas.microsoft.com/office/drawing/2014/main" id="{354604CF-AAA4-9A8E-C3C9-1D5F9ED9F1D0}"/>
              </a:ext>
            </a:extLst>
          </p:cNvPr>
          <p:cNvSpPr txBox="1"/>
          <p:nvPr/>
        </p:nvSpPr>
        <p:spPr>
          <a:xfrm>
            <a:off x="6528550" y="1387824"/>
            <a:ext cx="3099460" cy="1877437"/>
          </a:xfrm>
          <a:prstGeom prst="rect">
            <a:avLst/>
          </a:prstGeom>
          <a:noFill/>
        </p:spPr>
        <p:txBody>
          <a:bodyPr wrap="square" rtlCol="0">
            <a:spAutoFit/>
          </a:bodyPr>
          <a:lstStyle/>
          <a:p>
            <a:pPr algn="ctr"/>
            <a:r>
              <a:rPr lang="en-US" sz="2800" b="1" dirty="0">
                <a:latin typeface="Calibri" panose="020F0502020204030204" pitchFamily="34" charset="0"/>
                <a:cs typeface="Calibri" panose="020F0502020204030204" pitchFamily="34" charset="0"/>
              </a:rPr>
              <a:t>Node Degree</a:t>
            </a:r>
          </a:p>
          <a:p>
            <a:pPr lvl="0" algn="ctr">
              <a:spcBef>
                <a:spcPts val="0"/>
              </a:spcBef>
              <a:spcAft>
                <a:spcPts val="0"/>
              </a:spcAft>
            </a:pPr>
            <a:r>
              <a:rPr lang="en-US" sz="2200" dirty="0">
                <a:solidFill>
                  <a:srgbClr val="3333FF"/>
                </a:solidFill>
                <a:latin typeface="Calibri" panose="020F0502020204030204" pitchFamily="34" charset="0"/>
                <a:ea typeface="Arial"/>
                <a:cs typeface="Calibri" panose="020F0502020204030204" pitchFamily="34" charset="0"/>
                <a:sym typeface="Arial"/>
              </a:rPr>
              <a:t>node linked to the </a:t>
            </a:r>
            <a:endParaRPr lang="en-US" sz="2200" dirty="0">
              <a:solidFill>
                <a:srgbClr val="3333FF"/>
              </a:solidFill>
              <a:latin typeface="Calibri" panose="020F0502020204030204" pitchFamily="34" charset="0"/>
              <a:cs typeface="Calibri" panose="020F0502020204030204" pitchFamily="34" charset="0"/>
            </a:endParaRPr>
          </a:p>
          <a:p>
            <a:pPr lvl="0" algn="ctr">
              <a:spcBef>
                <a:spcPts val="0"/>
              </a:spcBef>
              <a:spcAft>
                <a:spcPts val="0"/>
              </a:spcAft>
            </a:pPr>
            <a:r>
              <a:rPr lang="en-US" sz="2200" dirty="0">
                <a:solidFill>
                  <a:srgbClr val="3333FF"/>
                </a:solidFill>
                <a:latin typeface="Calibri" panose="020F0502020204030204" pitchFamily="34" charset="0"/>
                <a:ea typeface="Arial"/>
                <a:cs typeface="Calibri" panose="020F0502020204030204" pitchFamily="34" charset="0"/>
                <a:sym typeface="Arial"/>
              </a:rPr>
              <a:t>most other nodes</a:t>
            </a:r>
            <a:endParaRPr lang="en-US" sz="2200" dirty="0">
              <a:solidFill>
                <a:srgbClr val="3333FF"/>
              </a:solidFill>
              <a:latin typeface="Calibri" panose="020F0502020204030204" pitchFamily="34" charset="0"/>
              <a:cs typeface="Calibri" panose="020F0502020204030204" pitchFamily="34" charset="0"/>
            </a:endParaRPr>
          </a:p>
          <a:p>
            <a:pPr lvl="0" algn="ctr">
              <a:spcBef>
                <a:spcPts val="0"/>
              </a:spcBef>
              <a:spcAft>
                <a:spcPts val="0"/>
              </a:spcAft>
            </a:pPr>
            <a:r>
              <a:rPr lang="en-US" sz="2200" dirty="0">
                <a:solidFill>
                  <a:schemeClr val="dk1"/>
                </a:solidFill>
                <a:latin typeface="Calibri" panose="020F0502020204030204" pitchFamily="34" charset="0"/>
                <a:ea typeface="Arial"/>
                <a:cs typeface="Calibri" panose="020F0502020204030204" pitchFamily="34" charset="0"/>
                <a:sym typeface="Arial"/>
              </a:rPr>
              <a:t>(reflects # of relationships)</a:t>
            </a:r>
            <a:endParaRPr lang="en-US" sz="22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F105CFCE-91B4-518F-C288-AA9ADD816DB8}"/>
              </a:ext>
            </a:extLst>
          </p:cNvPr>
          <p:cNvSpPr txBox="1"/>
          <p:nvPr/>
        </p:nvSpPr>
        <p:spPr>
          <a:xfrm>
            <a:off x="8964169" y="2314153"/>
            <a:ext cx="3099460" cy="2554545"/>
          </a:xfrm>
          <a:prstGeom prst="rect">
            <a:avLst/>
          </a:prstGeom>
          <a:noFill/>
        </p:spPr>
        <p:txBody>
          <a:bodyPr wrap="square" rtlCol="0">
            <a:spAutoFit/>
          </a:bodyPr>
          <a:lstStyle/>
          <a:p>
            <a:pPr algn="ctr"/>
            <a:r>
              <a:rPr lang="en-US" sz="2800" b="1" dirty="0">
                <a:latin typeface="Calibri" panose="020F0502020204030204" pitchFamily="34" charset="0"/>
                <a:cs typeface="Calibri" panose="020F0502020204030204" pitchFamily="34" charset="0"/>
              </a:rPr>
              <a:t>Closeness</a:t>
            </a:r>
          </a:p>
          <a:p>
            <a:pPr lvl="0" algn="ctr">
              <a:spcBef>
                <a:spcPts val="0"/>
              </a:spcBef>
              <a:spcAft>
                <a:spcPts val="0"/>
              </a:spcAft>
            </a:pPr>
            <a:r>
              <a:rPr lang="en-US" sz="2200" dirty="0">
                <a:solidFill>
                  <a:srgbClr val="3333FF"/>
                </a:solidFill>
                <a:latin typeface="Calibri" panose="020F0502020204030204" pitchFamily="34" charset="0"/>
                <a:ea typeface="Arial"/>
                <a:cs typeface="Calibri" panose="020F0502020204030204" pitchFamily="34" charset="0"/>
                <a:sym typeface="Arial"/>
              </a:rPr>
              <a:t>has shortest average mean distance to all other nodes</a:t>
            </a:r>
          </a:p>
          <a:p>
            <a:pPr lvl="0" algn="ctr">
              <a:spcBef>
                <a:spcPts val="0"/>
              </a:spcBef>
              <a:spcAft>
                <a:spcPts val="0"/>
              </a:spcAft>
            </a:pPr>
            <a:r>
              <a:rPr lang="en-US" sz="2200" dirty="0">
                <a:solidFill>
                  <a:schemeClr val="dk1"/>
                </a:solidFill>
                <a:latin typeface="Calibri" panose="020F0502020204030204" pitchFamily="34" charset="0"/>
                <a:ea typeface="Arial"/>
                <a:cs typeface="Calibri" panose="020F0502020204030204" pitchFamily="34" charset="0"/>
                <a:sym typeface="Arial"/>
              </a:rPr>
              <a:t>(reflects ability to influence </a:t>
            </a:r>
          </a:p>
          <a:p>
            <a:pPr lvl="0" algn="ctr">
              <a:spcBef>
                <a:spcPts val="0"/>
              </a:spcBef>
              <a:spcAft>
                <a:spcPts val="0"/>
              </a:spcAft>
            </a:pPr>
            <a:r>
              <a:rPr lang="en-US" sz="2200" dirty="0">
                <a:solidFill>
                  <a:schemeClr val="dk1"/>
                </a:solidFill>
                <a:latin typeface="Calibri" panose="020F0502020204030204" pitchFamily="34" charset="0"/>
                <a:ea typeface="Arial"/>
                <a:cs typeface="Calibri" panose="020F0502020204030204" pitchFamily="34" charset="0"/>
                <a:sym typeface="Arial"/>
              </a:rPr>
              <a:t>others “quickly”) </a:t>
            </a:r>
            <a:endParaRPr lang="en-US" sz="22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BF8C1E20-4AF8-A179-36A7-426A11CB3141}"/>
              </a:ext>
            </a:extLst>
          </p:cNvPr>
          <p:cNvSpPr txBox="1"/>
          <p:nvPr/>
        </p:nvSpPr>
        <p:spPr>
          <a:xfrm>
            <a:off x="7252471" y="4868698"/>
            <a:ext cx="3423397" cy="1877437"/>
          </a:xfrm>
          <a:prstGeom prst="rect">
            <a:avLst/>
          </a:prstGeom>
          <a:noFill/>
        </p:spPr>
        <p:txBody>
          <a:bodyPr wrap="square" rtlCol="0">
            <a:spAutoFit/>
          </a:bodyPr>
          <a:lstStyle/>
          <a:p>
            <a:pPr algn="ctr"/>
            <a:r>
              <a:rPr lang="en-US" sz="2800" b="1" dirty="0">
                <a:latin typeface="Calibri" panose="020F0502020204030204" pitchFamily="34" charset="0"/>
                <a:cs typeface="Calibri" panose="020F0502020204030204" pitchFamily="34" charset="0"/>
              </a:rPr>
              <a:t>Betweenness</a:t>
            </a:r>
          </a:p>
          <a:p>
            <a:pPr lvl="0" algn="ctr">
              <a:spcBef>
                <a:spcPts val="0"/>
              </a:spcBef>
              <a:spcAft>
                <a:spcPts val="0"/>
              </a:spcAft>
            </a:pPr>
            <a:r>
              <a:rPr lang="en-US" sz="2200" dirty="0">
                <a:solidFill>
                  <a:srgbClr val="3333FF"/>
                </a:solidFill>
                <a:latin typeface="Calibri" panose="020F0502020204030204" pitchFamily="34" charset="0"/>
                <a:ea typeface="Arial"/>
                <a:cs typeface="Calibri" panose="020F0502020204030204" pitchFamily="34" charset="0"/>
                <a:sym typeface="Arial"/>
              </a:rPr>
              <a:t>falls on the shortest paths the most times </a:t>
            </a:r>
          </a:p>
          <a:p>
            <a:pPr lvl="0" algn="ctr">
              <a:spcBef>
                <a:spcPts val="0"/>
              </a:spcBef>
              <a:spcAft>
                <a:spcPts val="0"/>
              </a:spcAft>
            </a:pPr>
            <a:r>
              <a:rPr lang="en-US" sz="2200" dirty="0">
                <a:solidFill>
                  <a:schemeClr val="dk1"/>
                </a:solidFill>
                <a:latin typeface="Calibri" panose="020F0502020204030204" pitchFamily="34" charset="0"/>
                <a:ea typeface="Arial"/>
                <a:cs typeface="Calibri" panose="020F0502020204030204" pitchFamily="34" charset="0"/>
                <a:sym typeface="Arial"/>
              </a:rPr>
              <a:t>(reflects bridging between parts of network)</a:t>
            </a:r>
            <a:endParaRPr lang="en-US" sz="2200" dirty="0">
              <a:solidFill>
                <a:srgbClr val="3333FF"/>
              </a:solidFill>
              <a:latin typeface="Calibri" panose="020F0502020204030204" pitchFamily="34" charset="0"/>
              <a:ea typeface="Arial"/>
              <a:cs typeface="Calibri" panose="020F0502020204030204" pitchFamily="34" charset="0"/>
              <a:sym typeface="Arial"/>
            </a:endParaRPr>
          </a:p>
        </p:txBody>
      </p:sp>
      <p:pic>
        <p:nvPicPr>
          <p:cNvPr id="5" name="Picture 4" descr="An example illustation of a network containing nodes represented by numbered purple circles connected by arrows indicating their interactions. &#10;">
            <a:extLst>
              <a:ext uri="{FF2B5EF4-FFF2-40B4-BE49-F238E27FC236}">
                <a16:creationId xmlns:a16="http://schemas.microsoft.com/office/drawing/2014/main" id="{E4D48094-DC2D-D885-6CE2-8DF7C668ABB0}"/>
              </a:ext>
            </a:extLst>
          </p:cNvPr>
          <p:cNvPicPr>
            <a:picLocks noChangeAspect="1"/>
          </p:cNvPicPr>
          <p:nvPr/>
        </p:nvPicPr>
        <p:blipFill>
          <a:blip r:embed="rId4"/>
          <a:srcRect/>
          <a:stretch/>
        </p:blipFill>
        <p:spPr>
          <a:xfrm>
            <a:off x="173353" y="1387824"/>
            <a:ext cx="7175500" cy="5245100"/>
          </a:xfrm>
          <a:prstGeom prst="rect">
            <a:avLst/>
          </a:prstGeom>
        </p:spPr>
      </p:pic>
    </p:spTree>
    <p:extLst>
      <p:ext uri="{BB962C8B-B14F-4D97-AF65-F5344CB8AC3E}">
        <p14:creationId xmlns:p14="http://schemas.microsoft.com/office/powerpoint/2010/main" val="2526599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2531" name="Slide Number Placeholder 3">
            <a:extLst>
              <a:ext uri="{FF2B5EF4-FFF2-40B4-BE49-F238E27FC236}">
                <a16:creationId xmlns:a16="http://schemas.microsoft.com/office/drawing/2014/main" id="{F60B60BD-E464-385A-2021-6D53342DF8B5}"/>
              </a:ext>
            </a:extLst>
          </p:cNvPr>
          <p:cNvSpPr>
            <a:spLocks noGrp="1" noChangeArrowheads="1"/>
          </p:cNvSpPr>
          <p:nvPr>
            <p:ph type="sldNum" sz="quarter" idx="13"/>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C78C58E5-D608-8D47-B742-29BAD20DE3C6}" type="slidenum">
              <a:rPr lang="en-US" altLang="en-US" sz="1200">
                <a:solidFill>
                  <a:srgbClr val="888888"/>
                </a:solidFill>
                <a:latin typeface="Calibri" panose="020F0502020204030204" pitchFamily="34" charset="0"/>
                <a:cs typeface="Calibri" panose="020F0502020204030204" pitchFamily="34" charset="0"/>
                <a:sym typeface="Calibri" panose="020F0502020204030204" pitchFamily="34" charset="0"/>
              </a:rPr>
              <a:pPr/>
              <a:t>4</a:t>
            </a:fld>
            <a:endParaRPr lang="en-US" altLang="en-US" sz="1200">
              <a:solidFill>
                <a:srgbClr val="888888"/>
              </a:solidFill>
              <a:latin typeface="Calibri" panose="020F0502020204030204" pitchFamily="34" charset="0"/>
              <a:cs typeface="Calibri" panose="020F0502020204030204" pitchFamily="34" charset="0"/>
              <a:sym typeface="Calibri" panose="020F0502020204030204" pitchFamily="34" charset="0"/>
            </a:endParaRPr>
          </a:p>
        </p:txBody>
      </p:sp>
      <p:sp>
        <p:nvSpPr>
          <p:cNvPr id="22530" name="Title 1">
            <a:extLst>
              <a:ext uri="{FF2B5EF4-FFF2-40B4-BE49-F238E27FC236}">
                <a16:creationId xmlns:a16="http://schemas.microsoft.com/office/drawing/2014/main" id="{DF10219A-937C-869C-D5EF-A52CFF335152}"/>
              </a:ext>
            </a:extLst>
          </p:cNvPr>
          <p:cNvSpPr txBox="1">
            <a:spLocks noGrp="1" noChangeArrowheads="1"/>
          </p:cNvSpPr>
          <p:nvPr>
            <p:ph type="title"/>
          </p:nvPr>
        </p:nvSpPr>
        <p:spPr>
          <a:xfrm>
            <a:off x="2409825" y="611188"/>
            <a:ext cx="7372350" cy="722312"/>
          </a:xfrm>
        </p:spPr>
        <p:txBody>
          <a:bodyPr/>
          <a:lstStyle/>
          <a:p>
            <a:pPr algn="ctr" eaLnBrk="1" hangingPunct="1">
              <a:spcBef>
                <a:spcPct val="0"/>
              </a:spcBef>
              <a:spcAft>
                <a:spcPct val="0"/>
              </a:spcAft>
              <a:buClr>
                <a:srgbClr val="000000"/>
              </a:buClr>
              <a:buFont typeface="Calibri" panose="020F0502020204030204" pitchFamily="34" charset="0"/>
              <a:buNone/>
            </a:pPr>
            <a:r>
              <a:rPr lang="en-US" altLang="en-US" sz="3600" b="1"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Node Degree</a:t>
            </a:r>
          </a:p>
        </p:txBody>
      </p:sp>
      <p:pic>
        <p:nvPicPr>
          <p:cNvPr id="22703" name="Picture 22702" descr="An example illustation of a network containing nodes represented by numbered purple circles connected by arrows indicating their interactions. &#10;">
            <a:extLst>
              <a:ext uri="{FF2B5EF4-FFF2-40B4-BE49-F238E27FC236}">
                <a16:creationId xmlns:a16="http://schemas.microsoft.com/office/drawing/2014/main" id="{0170AFAC-0C04-3852-A997-36C6614C00C0}"/>
              </a:ext>
            </a:extLst>
          </p:cNvPr>
          <p:cNvPicPr>
            <a:picLocks noChangeAspect="1"/>
          </p:cNvPicPr>
          <p:nvPr/>
        </p:nvPicPr>
        <p:blipFill>
          <a:blip r:embed="rId4"/>
          <a:srcRect/>
          <a:stretch/>
        </p:blipFill>
        <p:spPr>
          <a:xfrm>
            <a:off x="2508250" y="1333500"/>
            <a:ext cx="7175500" cy="5245100"/>
          </a:xfrm>
          <a:prstGeom prst="rect">
            <a:avLst/>
          </a:prstGeom>
        </p:spPr>
      </p:pic>
      <p:pic>
        <p:nvPicPr>
          <p:cNvPr id="3" name="Picture 2" descr="An example illustation of a network containing nodes represented by numbered purple circles connected by arrows indicating their interactions. If using the node degree metric, Node 5 is highlighted in blue to show that it’s the node linked to the most other nodes. ">
            <a:extLst>
              <a:ext uri="{FF2B5EF4-FFF2-40B4-BE49-F238E27FC236}">
                <a16:creationId xmlns:a16="http://schemas.microsoft.com/office/drawing/2014/main" id="{3C693EEE-960B-F64F-8091-119E4E92A100}"/>
              </a:ext>
            </a:extLst>
          </p:cNvPr>
          <p:cNvPicPr>
            <a:picLocks noChangeAspect="1"/>
          </p:cNvPicPr>
          <p:nvPr/>
        </p:nvPicPr>
        <p:blipFill>
          <a:blip r:embed="rId5"/>
          <a:stretch>
            <a:fillRect/>
          </a:stretch>
        </p:blipFill>
        <p:spPr>
          <a:xfrm>
            <a:off x="2508250" y="1333500"/>
            <a:ext cx="7175500" cy="52451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7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E41120F3-CE36-D835-E8D2-83F0C45D6BFB}"/>
            </a:ext>
          </a:extLst>
        </p:cNvPr>
        <p:cNvGrpSpPr/>
        <p:nvPr/>
      </p:nvGrpSpPr>
      <p:grpSpPr>
        <a:xfrm>
          <a:off x="0" y="0"/>
          <a:ext cx="0" cy="0"/>
          <a:chOff x="0" y="0"/>
          <a:chExt cx="0" cy="0"/>
        </a:xfrm>
      </p:grpSpPr>
      <p:sp>
        <p:nvSpPr>
          <p:cNvPr id="22531" name="Slide Number Placeholder 3">
            <a:extLst>
              <a:ext uri="{FF2B5EF4-FFF2-40B4-BE49-F238E27FC236}">
                <a16:creationId xmlns:a16="http://schemas.microsoft.com/office/drawing/2014/main" id="{37C96771-1F98-1D31-EF80-F2C1E57D81CA}"/>
              </a:ext>
            </a:extLst>
          </p:cNvPr>
          <p:cNvSpPr>
            <a:spLocks noGrp="1" noChangeArrowheads="1"/>
          </p:cNvSpPr>
          <p:nvPr>
            <p:ph type="sldNum" sz="quarter" idx="13"/>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C78C58E5-D608-8D47-B742-29BAD20DE3C6}" type="slidenum">
              <a:rPr lang="en-US" altLang="en-US" sz="1200">
                <a:solidFill>
                  <a:srgbClr val="888888"/>
                </a:solidFill>
                <a:latin typeface="Calibri" panose="020F0502020204030204" pitchFamily="34" charset="0"/>
                <a:cs typeface="Calibri" panose="020F0502020204030204" pitchFamily="34" charset="0"/>
                <a:sym typeface="Calibri" panose="020F0502020204030204" pitchFamily="34" charset="0"/>
              </a:rPr>
              <a:pPr/>
              <a:t>5</a:t>
            </a:fld>
            <a:endParaRPr lang="en-US" altLang="en-US" sz="1200">
              <a:solidFill>
                <a:srgbClr val="888888"/>
              </a:solidFill>
              <a:latin typeface="Calibri" panose="020F0502020204030204" pitchFamily="34" charset="0"/>
              <a:cs typeface="Calibri" panose="020F0502020204030204" pitchFamily="34" charset="0"/>
              <a:sym typeface="Calibri" panose="020F0502020204030204" pitchFamily="34" charset="0"/>
            </a:endParaRPr>
          </a:p>
        </p:txBody>
      </p:sp>
      <p:sp>
        <p:nvSpPr>
          <p:cNvPr id="22530" name="Title 1">
            <a:extLst>
              <a:ext uri="{FF2B5EF4-FFF2-40B4-BE49-F238E27FC236}">
                <a16:creationId xmlns:a16="http://schemas.microsoft.com/office/drawing/2014/main" id="{2101D389-40F2-FAD4-4AF6-2B62D0B0834A}"/>
              </a:ext>
            </a:extLst>
          </p:cNvPr>
          <p:cNvSpPr txBox="1">
            <a:spLocks noGrp="1" noChangeArrowheads="1"/>
          </p:cNvSpPr>
          <p:nvPr>
            <p:ph type="title"/>
          </p:nvPr>
        </p:nvSpPr>
        <p:spPr>
          <a:xfrm>
            <a:off x="2409825" y="611188"/>
            <a:ext cx="7372350" cy="722312"/>
          </a:xfrm>
        </p:spPr>
        <p:txBody>
          <a:bodyPr/>
          <a:lstStyle/>
          <a:p>
            <a:pPr algn="ctr" eaLnBrk="1" hangingPunct="1">
              <a:spcBef>
                <a:spcPct val="0"/>
              </a:spcBef>
              <a:spcAft>
                <a:spcPct val="0"/>
              </a:spcAft>
              <a:buClr>
                <a:srgbClr val="000000"/>
              </a:buClr>
              <a:buFont typeface="Calibri" panose="020F0502020204030204" pitchFamily="34" charset="0"/>
              <a:buNone/>
            </a:pPr>
            <a:r>
              <a:rPr lang="en-US" altLang="en-US" sz="3600" b="1"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Closeness Centrality</a:t>
            </a:r>
          </a:p>
        </p:txBody>
      </p:sp>
      <p:pic>
        <p:nvPicPr>
          <p:cNvPr id="22703" name="Picture 22702" descr="An example illustation of a network containing nodes represented by numbered purple circles connected by arrows indicating their interactions. ">
            <a:extLst>
              <a:ext uri="{FF2B5EF4-FFF2-40B4-BE49-F238E27FC236}">
                <a16:creationId xmlns:a16="http://schemas.microsoft.com/office/drawing/2014/main" id="{EBD0487E-5567-B7AF-5365-565437259CE4}"/>
              </a:ext>
            </a:extLst>
          </p:cNvPr>
          <p:cNvPicPr>
            <a:picLocks noChangeAspect="1"/>
          </p:cNvPicPr>
          <p:nvPr/>
        </p:nvPicPr>
        <p:blipFill>
          <a:blip r:embed="rId4"/>
          <a:srcRect/>
          <a:stretch/>
        </p:blipFill>
        <p:spPr>
          <a:xfrm>
            <a:off x="2508250" y="1333500"/>
            <a:ext cx="7175500" cy="5245100"/>
          </a:xfrm>
          <a:prstGeom prst="rect">
            <a:avLst/>
          </a:prstGeom>
        </p:spPr>
      </p:pic>
      <p:pic>
        <p:nvPicPr>
          <p:cNvPr id="6" name="Picture 5" descr="An example illustation of a network containing nodes represented by numbered purple circles connected by arrows indicating their interactions. If using the closeness centrality metric, Node 10 is highlighted in green to show that it’s the node that has the shortest average mean distance to all other nodes (reflects ability to influence others “quickly”).&#10;">
            <a:extLst>
              <a:ext uri="{FF2B5EF4-FFF2-40B4-BE49-F238E27FC236}">
                <a16:creationId xmlns:a16="http://schemas.microsoft.com/office/drawing/2014/main" id="{6086F27E-D73A-0363-C091-ABC15C04577C}"/>
              </a:ext>
            </a:extLst>
          </p:cNvPr>
          <p:cNvPicPr>
            <a:picLocks noChangeAspect="1"/>
          </p:cNvPicPr>
          <p:nvPr/>
        </p:nvPicPr>
        <p:blipFill>
          <a:blip r:embed="rId5"/>
          <a:stretch>
            <a:fillRect/>
          </a:stretch>
        </p:blipFill>
        <p:spPr>
          <a:xfrm>
            <a:off x="2508250" y="1333500"/>
            <a:ext cx="7175500" cy="5245100"/>
          </a:xfrm>
          <a:prstGeom prst="rect">
            <a:avLst/>
          </a:prstGeom>
        </p:spPr>
      </p:pic>
    </p:spTree>
    <p:extLst>
      <p:ext uri="{BB962C8B-B14F-4D97-AF65-F5344CB8AC3E}">
        <p14:creationId xmlns:p14="http://schemas.microsoft.com/office/powerpoint/2010/main" val="32772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7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14357746-F3C2-F563-4230-069F6BC534DA}"/>
            </a:ext>
          </a:extLst>
        </p:cNvPr>
        <p:cNvGrpSpPr/>
        <p:nvPr/>
      </p:nvGrpSpPr>
      <p:grpSpPr>
        <a:xfrm>
          <a:off x="0" y="0"/>
          <a:ext cx="0" cy="0"/>
          <a:chOff x="0" y="0"/>
          <a:chExt cx="0" cy="0"/>
        </a:xfrm>
      </p:grpSpPr>
      <p:sp>
        <p:nvSpPr>
          <p:cNvPr id="22531" name="Slide Number Placeholder 3">
            <a:extLst>
              <a:ext uri="{FF2B5EF4-FFF2-40B4-BE49-F238E27FC236}">
                <a16:creationId xmlns:a16="http://schemas.microsoft.com/office/drawing/2014/main" id="{86115FC0-2E6A-8188-5457-C75D3CA6AC9E}"/>
              </a:ext>
            </a:extLst>
          </p:cNvPr>
          <p:cNvSpPr>
            <a:spLocks noGrp="1" noChangeArrowheads="1"/>
          </p:cNvSpPr>
          <p:nvPr>
            <p:ph type="sldNum" sz="quarter" idx="13"/>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C78C58E5-D608-8D47-B742-29BAD20DE3C6}" type="slidenum">
              <a:rPr lang="en-US" altLang="en-US" sz="1200">
                <a:solidFill>
                  <a:srgbClr val="888888"/>
                </a:solidFill>
                <a:latin typeface="Calibri" panose="020F0502020204030204" pitchFamily="34" charset="0"/>
                <a:cs typeface="Calibri" panose="020F0502020204030204" pitchFamily="34" charset="0"/>
                <a:sym typeface="Calibri" panose="020F0502020204030204" pitchFamily="34" charset="0"/>
              </a:rPr>
              <a:pPr/>
              <a:t>6</a:t>
            </a:fld>
            <a:endParaRPr lang="en-US" altLang="en-US" sz="1200">
              <a:solidFill>
                <a:srgbClr val="888888"/>
              </a:solidFill>
              <a:latin typeface="Calibri" panose="020F0502020204030204" pitchFamily="34" charset="0"/>
              <a:cs typeface="Calibri" panose="020F0502020204030204" pitchFamily="34" charset="0"/>
              <a:sym typeface="Calibri" panose="020F0502020204030204" pitchFamily="34" charset="0"/>
            </a:endParaRPr>
          </a:p>
        </p:txBody>
      </p:sp>
      <p:sp>
        <p:nvSpPr>
          <p:cNvPr id="22530" name="Title 1">
            <a:extLst>
              <a:ext uri="{FF2B5EF4-FFF2-40B4-BE49-F238E27FC236}">
                <a16:creationId xmlns:a16="http://schemas.microsoft.com/office/drawing/2014/main" id="{96B1C1A6-FDC1-690D-A994-254EECADB405}"/>
              </a:ext>
            </a:extLst>
          </p:cNvPr>
          <p:cNvSpPr txBox="1">
            <a:spLocks noGrp="1" noChangeArrowheads="1"/>
          </p:cNvSpPr>
          <p:nvPr>
            <p:ph type="title"/>
          </p:nvPr>
        </p:nvSpPr>
        <p:spPr>
          <a:xfrm>
            <a:off x="2409825" y="611188"/>
            <a:ext cx="7372350" cy="722312"/>
          </a:xfrm>
        </p:spPr>
        <p:txBody>
          <a:bodyPr/>
          <a:lstStyle/>
          <a:p>
            <a:pPr algn="ctr" eaLnBrk="1" hangingPunct="1">
              <a:spcBef>
                <a:spcPct val="0"/>
              </a:spcBef>
              <a:spcAft>
                <a:spcPct val="0"/>
              </a:spcAft>
              <a:buClr>
                <a:srgbClr val="000000"/>
              </a:buClr>
              <a:buFont typeface="Calibri" panose="020F0502020204030204" pitchFamily="34" charset="0"/>
              <a:buNone/>
            </a:pPr>
            <a:r>
              <a:rPr lang="en-US" altLang="en-US" sz="3600" b="1"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Betweenness Centrality</a:t>
            </a:r>
          </a:p>
        </p:txBody>
      </p:sp>
      <p:pic>
        <p:nvPicPr>
          <p:cNvPr id="22703" name="Picture 22702" descr="An example illustation of a network containing nodes represented by numbered purple circles connected by arrows indicating their interactions. ">
            <a:extLst>
              <a:ext uri="{FF2B5EF4-FFF2-40B4-BE49-F238E27FC236}">
                <a16:creationId xmlns:a16="http://schemas.microsoft.com/office/drawing/2014/main" id="{ED2E6590-4862-3339-B9CE-91969110BD4C}"/>
              </a:ext>
            </a:extLst>
          </p:cNvPr>
          <p:cNvPicPr>
            <a:picLocks noChangeAspect="1"/>
          </p:cNvPicPr>
          <p:nvPr/>
        </p:nvPicPr>
        <p:blipFill>
          <a:blip r:embed="rId4"/>
          <a:srcRect/>
          <a:stretch/>
        </p:blipFill>
        <p:spPr>
          <a:xfrm>
            <a:off x="2508250" y="1333500"/>
            <a:ext cx="7175500" cy="5245100"/>
          </a:xfrm>
          <a:prstGeom prst="rect">
            <a:avLst/>
          </a:prstGeom>
        </p:spPr>
      </p:pic>
      <p:pic>
        <p:nvPicPr>
          <p:cNvPr id="4" name="Picture 3" descr="An example illustation of a network containing nodes represented by numbered purple circles connected by arrows indicating their interactions. If using the betweenness metric, Node 12 is highlighted in red to show that it’s the node that falls on the shortest paths the most times (reflects bridging between parts of network).&#10;">
            <a:extLst>
              <a:ext uri="{FF2B5EF4-FFF2-40B4-BE49-F238E27FC236}">
                <a16:creationId xmlns:a16="http://schemas.microsoft.com/office/drawing/2014/main" id="{9D1E966D-04F2-0ED2-6B5D-02BA248F296F}"/>
              </a:ext>
            </a:extLst>
          </p:cNvPr>
          <p:cNvPicPr>
            <a:picLocks noChangeAspect="1"/>
          </p:cNvPicPr>
          <p:nvPr/>
        </p:nvPicPr>
        <p:blipFill>
          <a:blip r:embed="rId5"/>
          <a:stretch>
            <a:fillRect/>
          </a:stretch>
        </p:blipFill>
        <p:spPr>
          <a:xfrm>
            <a:off x="2508250" y="1333500"/>
            <a:ext cx="7175500" cy="5245100"/>
          </a:xfrm>
          <a:prstGeom prst="rect">
            <a:avLst/>
          </a:prstGeom>
        </p:spPr>
      </p:pic>
    </p:spTree>
    <p:extLst>
      <p:ext uri="{BB962C8B-B14F-4D97-AF65-F5344CB8AC3E}">
        <p14:creationId xmlns:p14="http://schemas.microsoft.com/office/powerpoint/2010/main" val="4030319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7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4579" name="Slide Number Placeholder 3">
            <a:extLst>
              <a:ext uri="{FF2B5EF4-FFF2-40B4-BE49-F238E27FC236}">
                <a16:creationId xmlns:a16="http://schemas.microsoft.com/office/drawing/2014/main" id="{071869A6-4576-6767-9F9A-1B98F1BCD596}"/>
              </a:ext>
            </a:extLst>
          </p:cNvPr>
          <p:cNvSpPr>
            <a:spLocks noGrp="1" noChangeArrowheads="1"/>
          </p:cNvSpPr>
          <p:nvPr>
            <p:ph type="sldNum" sz="quarter" idx="13"/>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38B6F6EE-D3E0-7543-A2D1-3C570A5820D3}" type="slidenum">
              <a:rPr lang="en-US" altLang="en-US" sz="1200">
                <a:solidFill>
                  <a:srgbClr val="888888"/>
                </a:solidFill>
                <a:latin typeface="Calibri" panose="020F0502020204030204" pitchFamily="34" charset="0"/>
                <a:cs typeface="Calibri" panose="020F0502020204030204" pitchFamily="34" charset="0"/>
                <a:sym typeface="Calibri" panose="020F0502020204030204" pitchFamily="34" charset="0"/>
              </a:rPr>
              <a:pPr/>
              <a:t>7</a:t>
            </a:fld>
            <a:endParaRPr lang="en-US" altLang="en-US" sz="1200">
              <a:solidFill>
                <a:srgbClr val="888888"/>
              </a:solidFill>
              <a:latin typeface="Calibri" panose="020F0502020204030204" pitchFamily="34" charset="0"/>
              <a:cs typeface="Calibri" panose="020F0502020204030204" pitchFamily="34" charset="0"/>
              <a:sym typeface="Calibri" panose="020F0502020204030204" pitchFamily="34" charset="0"/>
            </a:endParaRPr>
          </a:p>
        </p:txBody>
      </p:sp>
      <p:sp>
        <p:nvSpPr>
          <p:cNvPr id="24578" name="Title 1">
            <a:extLst>
              <a:ext uri="{FF2B5EF4-FFF2-40B4-BE49-F238E27FC236}">
                <a16:creationId xmlns:a16="http://schemas.microsoft.com/office/drawing/2014/main" id="{0DB1586E-EA16-5780-C37B-4C6294DE514C}"/>
              </a:ext>
            </a:extLst>
          </p:cNvPr>
          <p:cNvSpPr txBox="1">
            <a:spLocks noGrp="1" noChangeArrowheads="1"/>
          </p:cNvSpPr>
          <p:nvPr>
            <p:ph type="title"/>
          </p:nvPr>
        </p:nvSpPr>
        <p:spPr>
          <a:xfrm>
            <a:off x="3344847" y="565109"/>
            <a:ext cx="7372350" cy="722312"/>
          </a:xfrm>
        </p:spPr>
        <p:txBody>
          <a:bodyPr>
            <a:normAutofit fontScale="90000"/>
          </a:bodyPr>
          <a:lstStyle/>
          <a:p>
            <a:pPr algn="ctr" eaLnBrk="1" hangingPunct="1">
              <a:spcBef>
                <a:spcPct val="0"/>
              </a:spcBef>
              <a:spcAft>
                <a:spcPct val="0"/>
              </a:spcAft>
              <a:buClr>
                <a:srgbClr val="000000"/>
              </a:buClr>
              <a:buFont typeface="Calibri" panose="020F0502020204030204" pitchFamily="34" charset="0"/>
              <a:buNone/>
            </a:pPr>
            <a:r>
              <a:rPr lang="en-US" altLang="en-US" sz="3600" b="1"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Example: Aniak Food-Sharing </a:t>
            </a:r>
            <a:br>
              <a:rPr lang="en-US" altLang="en-US" sz="3600" b="1"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br>
            <a:r>
              <a:rPr lang="en-US" altLang="en-US" sz="3600" b="1"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Network</a:t>
            </a:r>
          </a:p>
        </p:txBody>
      </p:sp>
      <p:pic>
        <p:nvPicPr>
          <p:cNvPr id="3" name="Picture 2" descr="A network graph that links subsistence harvest diversity and productivity to adaptive capacity in an Alaskan food-sharing network. ">
            <a:extLst>
              <a:ext uri="{FF2B5EF4-FFF2-40B4-BE49-F238E27FC236}">
                <a16:creationId xmlns:a16="http://schemas.microsoft.com/office/drawing/2014/main" id="{F8ACF5EA-ED9D-42EE-7429-05EABA0A43B0}"/>
              </a:ext>
            </a:extLst>
          </p:cNvPr>
          <p:cNvPicPr>
            <a:picLocks noChangeAspect="1"/>
          </p:cNvPicPr>
          <p:nvPr/>
        </p:nvPicPr>
        <p:blipFill>
          <a:blip r:embed="rId4"/>
          <a:stretch>
            <a:fillRect/>
          </a:stretch>
        </p:blipFill>
        <p:spPr>
          <a:xfrm>
            <a:off x="3110486" y="1383558"/>
            <a:ext cx="7841071" cy="5337917"/>
          </a:xfrm>
          <a:prstGeom prst="rect">
            <a:avLst/>
          </a:prstGeom>
        </p:spPr>
      </p:pic>
      <p:sp>
        <p:nvSpPr>
          <p:cNvPr id="7" name="TextBox 6">
            <a:extLst>
              <a:ext uri="{FF2B5EF4-FFF2-40B4-BE49-F238E27FC236}">
                <a16:creationId xmlns:a16="http://schemas.microsoft.com/office/drawing/2014/main" id="{4970C1AB-59F8-5007-2345-78E709549ACA}"/>
              </a:ext>
            </a:extLst>
          </p:cNvPr>
          <p:cNvSpPr txBox="1"/>
          <p:nvPr/>
        </p:nvSpPr>
        <p:spPr>
          <a:xfrm>
            <a:off x="284726" y="2489911"/>
            <a:ext cx="2592945" cy="2554545"/>
          </a:xfrm>
          <a:prstGeom prst="rect">
            <a:avLst/>
          </a:prstGeom>
          <a:noFill/>
        </p:spPr>
        <p:txBody>
          <a:bodyPr wrap="square" rtlCol="0">
            <a:spAutoFit/>
          </a:bodyPr>
          <a:lstStyle/>
          <a:p>
            <a:r>
              <a:rPr lang="en-US" sz="2000" dirty="0">
                <a:latin typeface="Calibri" panose="020F0502020204030204" pitchFamily="34" charset="0"/>
                <a:ea typeface="Twentieth Century"/>
                <a:cs typeface="Calibri" panose="020F0502020204030204" pitchFamily="34" charset="0"/>
                <a:sym typeface="Twentieth Century"/>
              </a:rPr>
              <a:t>Source: Figure 2 from </a:t>
            </a:r>
            <a:r>
              <a:rPr lang="en-US" sz="2000" dirty="0">
                <a:latin typeface="Calibri" panose="020F0502020204030204" pitchFamily="34" charset="0"/>
                <a:ea typeface="Twentieth Century"/>
                <a:cs typeface="Calibri" panose="020F0502020204030204" pitchFamily="34" charset="0"/>
                <a:sym typeface="Twentieth Century"/>
                <a:hlinkClick r:id="rId5"/>
              </a:rPr>
              <a:t>Scaggs et al. 2021</a:t>
            </a:r>
            <a:r>
              <a:rPr lang="en-US" sz="2000" dirty="0">
                <a:latin typeface="Calibri" panose="020F0502020204030204" pitchFamily="34" charset="0"/>
                <a:ea typeface="Twentieth Century"/>
                <a:cs typeface="Calibri" panose="020F0502020204030204" pitchFamily="34" charset="0"/>
                <a:sym typeface="Twentieth Century"/>
              </a:rPr>
              <a:t>. Linking subsistence harvest diversity and productivity to adaptive capacity in an Alaskan food-sharing network. </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TotalTime>
  <Words>451</Words>
  <Application>Microsoft Macintosh PowerPoint</Application>
  <PresentationFormat>Widescreen</PresentationFormat>
  <Paragraphs>54</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Network Methods to Understand Complex Systems Part 2: Social</vt:lpstr>
      <vt:lpstr>Centrality Network Analysis in Social Systems</vt:lpstr>
      <vt:lpstr>Network Centrality Metrics</vt:lpstr>
      <vt:lpstr>Centrality Metrics</vt:lpstr>
      <vt:lpstr>Node Degree</vt:lpstr>
      <vt:lpstr>Closeness Centrality</vt:lpstr>
      <vt:lpstr>Betweenness Centrality</vt:lpstr>
      <vt:lpstr>Example: Aniak Food-Sharing  Network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Alaina Gallagher</cp:lastModifiedBy>
  <cp:revision>8</cp:revision>
  <dcterms:modified xsi:type="dcterms:W3CDTF">2026-08-19T16:22:11Z</dcterms:modified>
</cp:coreProperties>
</file>