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0"/>
  </p:notesMasterIdLst>
  <p:sldIdLst>
    <p:sldId id="256" r:id="rId2"/>
    <p:sldId id="257" r:id="rId3"/>
    <p:sldId id="258" r:id="rId4"/>
    <p:sldId id="264" r:id="rId5"/>
    <p:sldId id="260" r:id="rId6"/>
    <p:sldId id="261" r:id="rId7"/>
    <p:sldId id="265" r:id="rId8"/>
    <p:sldId id="266"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huY/MjwF/QwhEBo7+eN9jojAP8q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B6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86445" autoAdjust="0"/>
  </p:normalViewPr>
  <p:slideViewPr>
    <p:cSldViewPr snapToGrid="0">
      <p:cViewPr varScale="1">
        <p:scale>
          <a:sx n="76" d="100"/>
          <a:sy n="76" d="100"/>
        </p:scale>
        <p:origin x="200" y="784"/>
      </p:cViewPr>
      <p:guideLst/>
    </p:cSldViewPr>
  </p:slideViewPr>
  <p:outlineViewPr>
    <p:cViewPr>
      <p:scale>
        <a:sx n="33" d="100"/>
        <a:sy n="33" d="100"/>
      </p:scale>
      <p:origin x="0" y="-426"/>
    </p:cViewPr>
  </p:outlineViewPr>
  <p:notesTextViewPr>
    <p:cViewPr>
      <p:scale>
        <a:sx n="1" d="1"/>
        <a:sy n="1" d="1"/>
      </p:scale>
      <p:origin x="0" y="0"/>
    </p:cViewPr>
  </p:notesTextViewPr>
  <p:notesViewPr>
    <p:cSldViewPr snapToGrid="0">
      <p:cViewPr varScale="1">
        <p:scale>
          <a:sx n="90" d="100"/>
          <a:sy n="90" d="100"/>
        </p:scale>
        <p:origin x="412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Look at the variety of foods provided by local growers in Virginia. How does this variety and locality compare with a standard grocery store? What social, health, and environmental benefits come out of this style of food retailing? How accessible do you think this food is to low-income residents, in terms of price points, market location, and community outreach?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Learners will review these SDGs and identify which ones are supported by the specific agrobiodiversity linkages identified in Zimmerer et al. 2021. Learners may enjoy discussing how many of the human-centered goals rely on the support and innovation of sustainable environmental practices. For example, how can gender equality be achieved without equal access to clean water, nutritious food, and safe living spaces? How does global poverty affect access to clean energy? Which of the SDGs seem most clearly related to urban agrobiodiversity in the United States?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 cities develop, modernize, and infill in the 21</a:t>
            </a:r>
            <a:r>
              <a:rPr lang="en-US" baseline="30000" dirty="0"/>
              <a:t>st</a:t>
            </a:r>
            <a:r>
              <a:rPr lang="en-US" dirty="0"/>
              <a:t> century, what opportunities to develop urban food production and distribution emerge? What specific examples can learners share? </a:t>
            </a:r>
            <a:endParaRPr dirty="0"/>
          </a:p>
        </p:txBody>
      </p:sp>
      <p:sp>
        <p:nvSpPr>
          <p:cNvPr id="117" name="Google Shape;11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14288" algn="l"/>
            <a:r>
              <a:rPr lang="en-US" b="1" i="1" dirty="0"/>
              <a:t>Notes for Instructor: </a:t>
            </a:r>
            <a:r>
              <a:rPr lang="en-US" dirty="0"/>
              <a:t>In the United States since 1950, much of the peri-urban land has been sacrificed to suburban development, which includes roads, lawns, and large houses. How might this </a:t>
            </a:r>
            <a:r>
              <a:rPr lang="en-US" dirty="0" err="1"/>
              <a:t>petroculture</a:t>
            </a:r>
            <a:r>
              <a:rPr lang="en-US" dirty="0"/>
              <a:t> landscape be retrofitted to integrate sustainable food production, including varied, nutritious foods and economic and social opportunities for local people? </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03420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u="none" dirty="0"/>
              <a:t>Notes for Instructor: </a:t>
            </a:r>
            <a:r>
              <a:rPr lang="en-US" dirty="0"/>
              <a:t>Corporate food suppliers like Sysco and U.S. Foods dominate the markets for restaurant food supply. Large grocery store chains rely on long-haul supplies to provide a variety of foods throughout the year at affordable prices. What negative effects does this style of provision have on climate change, agrarian health, and social connections to food cultures? </a:t>
            </a:r>
          </a:p>
          <a:p>
            <a:pPr marL="0" lvl="0" indent="0" algn="l" rtl="0">
              <a:lnSpc>
                <a:spcPct val="100000"/>
              </a:lnSpc>
              <a:spcBef>
                <a:spcPts val="0"/>
              </a:spcBef>
              <a:spcAft>
                <a:spcPts val="0"/>
              </a:spcAft>
              <a:buSzPts val="1400"/>
              <a:buNone/>
            </a:pPr>
            <a:endParaRPr lang="en-US" dirty="0"/>
          </a:p>
        </p:txBody>
      </p:sp>
      <p:sp>
        <p:nvSpPr>
          <p:cNvPr id="138" name="Google Shape;13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How do food assistance programs like the U.S. Supplemental Nutrition Assistance Program (SNAP) aim to supplement not just calorie supply to low-income people but also the quality and diversity of their diet? https://</a:t>
            </a:r>
            <a:r>
              <a:rPr lang="en-US" dirty="0" err="1"/>
              <a:t>www.fns.usda.gov</a:t>
            </a:r>
            <a:r>
              <a:rPr lang="en-US" dirty="0"/>
              <a:t>/snap/supplemental-nutrition-assistance-program </a:t>
            </a:r>
            <a:endParaRPr dirty="0"/>
          </a:p>
          <a:p>
            <a:pPr marL="0" lvl="0" indent="0" algn="l" rtl="0">
              <a:lnSpc>
                <a:spcPct val="100000"/>
              </a:lnSpc>
              <a:spcBef>
                <a:spcPts val="0"/>
              </a:spcBef>
              <a:spcAft>
                <a:spcPts val="0"/>
              </a:spcAft>
              <a:buSzPts val="1400"/>
              <a:buNone/>
            </a:pPr>
            <a:r>
              <a:rPr lang="en-US" dirty="0"/>
              <a:t>In what ways do price points at urban retailers, including groceries and restaurants, actually impose different realities upon city dwellers, according to their incomes? </a:t>
            </a:r>
            <a:endParaRPr dirty="0"/>
          </a:p>
        </p:txBody>
      </p:sp>
      <p:sp>
        <p:nvSpPr>
          <p:cNvPr id="148" name="Google Shape;14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defTabSz="57150"/>
            <a:r>
              <a:rPr lang="en-US" b="1" i="1" dirty="0"/>
              <a:t>Notes for Instructor: </a:t>
            </a:r>
            <a:r>
              <a:rPr lang="en-US" i="0" dirty="0"/>
              <a:t>The urban poor can benefit from low-cost, open-air (flea) markets, which may not have the same marketing or style of fashionable farmer’s markets but can effectively recover ripe and slightly damaged produce for consumption. What other programs exist to reduce food waste by redirecting imperfect or oversupplied goods to lower price markets? </a:t>
            </a:r>
          </a:p>
          <a:p>
            <a:endParaRPr lang="en-US" i="1" dirty="0"/>
          </a:p>
          <a:p>
            <a:endParaRPr lang="en-US" i="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7152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doi.org/10.1016/j.oneear.2021.10.01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16/j.oneear.2021.10.01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3.0/deed.en" TargetMode="External"/><Relationship Id="rId5" Type="http://schemas.openxmlformats.org/officeDocument/2006/relationships/image" Target="../media/image7.jpg"/><Relationship Id="rId4" Type="http://schemas.openxmlformats.org/officeDocument/2006/relationships/hyperlink" Target="https://doi.org/10.1016/j.oneear.2021.10.01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016/j.oneear.2021.10.01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creativecommons.org/licenses/by-sa/4.0/deed.en"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doi.org/10.1016/j.oneear.2021.10.012"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5" name="Picture 4" descr="The SESYNC Logo - the letters SESYNC under a green arch">
            <a:extLst>
              <a:ext uri="{FF2B5EF4-FFF2-40B4-BE49-F238E27FC236}">
                <a16:creationId xmlns:a16="http://schemas.microsoft.com/office/drawing/2014/main" id="{C69CC091-8BA5-86E7-9CAD-D12DEF0D287B}"/>
              </a:ext>
            </a:extLst>
          </p:cNvPr>
          <p:cNvPicPr>
            <a:picLocks noChangeAspect="1"/>
          </p:cNvPicPr>
          <p:nvPr/>
        </p:nvPicPr>
        <p:blipFill>
          <a:blip r:embed="rId3"/>
          <a:stretch>
            <a:fillRect/>
          </a:stretch>
        </p:blipFill>
        <p:spPr>
          <a:xfrm>
            <a:off x="155944" y="188575"/>
            <a:ext cx="3428571" cy="1257143"/>
          </a:xfrm>
          <a:prstGeom prst="rect">
            <a:avLst/>
          </a:prstGeom>
        </p:spPr>
      </p:pic>
      <p:sp>
        <p:nvSpPr>
          <p:cNvPr id="10" name="TextBox 9">
            <a:extLst>
              <a:ext uri="{FF2B5EF4-FFF2-40B4-BE49-F238E27FC236}">
                <a16:creationId xmlns:a16="http://schemas.microsoft.com/office/drawing/2014/main" id="{9A0C929F-21DC-C6BB-378F-55A6550F2B02}"/>
              </a:ext>
            </a:extLst>
          </p:cNvPr>
          <p:cNvSpPr txBox="1"/>
          <p:nvPr/>
        </p:nvSpPr>
        <p:spPr>
          <a:xfrm>
            <a:off x="3854479" y="727783"/>
            <a:ext cx="7079742" cy="1446550"/>
          </a:xfrm>
          <a:prstGeom prst="rect">
            <a:avLst/>
          </a:prstGeom>
          <a:noFill/>
        </p:spPr>
        <p:txBody>
          <a:bodyPr wrap="square" rtlCol="0">
            <a:spAutoFit/>
          </a:bodyPr>
          <a:lstStyle/>
          <a:p>
            <a:pPr algn="ctr"/>
            <a:r>
              <a:rPr lang="en-US" sz="4400" b="1" dirty="0">
                <a:latin typeface="Calibri" panose="020F0502020204030204" pitchFamily="34" charset="0"/>
                <a:ea typeface="Calibri" panose="020F0502020204030204" pitchFamily="34" charset="0"/>
                <a:cs typeface="Calibri" panose="020F0502020204030204" pitchFamily="34" charset="0"/>
              </a:rPr>
              <a:t>Sustainable Development: </a:t>
            </a:r>
            <a:r>
              <a:rPr lang="en-US" sz="4400" b="1" dirty="0">
                <a:solidFill>
                  <a:schemeClr val="tx1"/>
                </a:solidFill>
                <a:latin typeface="Calibri" panose="020F0502020204030204" pitchFamily="34" charset="0"/>
                <a:ea typeface="Calibri" panose="020F0502020204030204" pitchFamily="34" charset="0"/>
                <a:cs typeface="Calibri" panose="020F0502020204030204" pitchFamily="34" charset="0"/>
              </a:rPr>
              <a:t>Urban Agrobiodiversity </a:t>
            </a:r>
            <a:endParaRPr lang="en-US" sz="4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People shopping at a farmer’s market. A wide variety of fresh fruits and vegetables are for sale.">
            <a:extLst>
              <a:ext uri="{FF2B5EF4-FFF2-40B4-BE49-F238E27FC236}">
                <a16:creationId xmlns:a16="http://schemas.microsoft.com/office/drawing/2014/main" id="{0AEBF3DC-2BEB-7556-3552-22635A394A8F}"/>
              </a:ext>
            </a:extLst>
          </p:cNvPr>
          <p:cNvPicPr>
            <a:picLocks noChangeAspect="1"/>
          </p:cNvPicPr>
          <p:nvPr/>
        </p:nvPicPr>
        <p:blipFill>
          <a:blip r:embed="rId4"/>
          <a:stretch>
            <a:fillRect/>
          </a:stretch>
        </p:blipFill>
        <p:spPr>
          <a:xfrm>
            <a:off x="3378124" y="2132252"/>
            <a:ext cx="7353300" cy="4181475"/>
          </a:xfrm>
          <a:prstGeom prst="rect">
            <a:avLst/>
          </a:prstGeom>
        </p:spPr>
      </p:pic>
      <p:sp>
        <p:nvSpPr>
          <p:cNvPr id="11" name="TextBox 10">
            <a:extLst>
              <a:ext uri="{FF2B5EF4-FFF2-40B4-BE49-F238E27FC236}">
                <a16:creationId xmlns:a16="http://schemas.microsoft.com/office/drawing/2014/main" id="{FAE9ACF7-92CF-A1DA-24DF-522838BDBB29}"/>
              </a:ext>
            </a:extLst>
          </p:cNvPr>
          <p:cNvSpPr txBox="1"/>
          <p:nvPr/>
        </p:nvSpPr>
        <p:spPr>
          <a:xfrm>
            <a:off x="3142981" y="6305564"/>
            <a:ext cx="7895470" cy="584775"/>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A farmer’s market in Alexandria, VA, just outside of Washington, DC, via Wikimedia Commons, Public Domain.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9C8CBA-B6DE-94F2-546D-5B9590FB8663}"/>
              </a:ext>
            </a:extLst>
          </p:cNvPr>
          <p:cNvSpPr>
            <a:spLocks noGrp="1"/>
          </p:cNvSpPr>
          <p:nvPr>
            <p:ph type="sldNum" idx="12"/>
          </p:nvPr>
        </p:nvSpPr>
        <p:spPr>
          <a:xfrm>
            <a:off x="9293506" y="6356350"/>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A196EB6D-1FE3-36A9-B2CF-74A24713C33B}"/>
              </a:ext>
            </a:extLst>
          </p:cNvPr>
          <p:cNvSpPr txBox="1">
            <a:spLocks noGrp="1"/>
          </p:cNvSpPr>
          <p:nvPr>
            <p:ph type="title" idx="4294967295"/>
          </p:nvPr>
        </p:nvSpPr>
        <p:spPr>
          <a:xfrm>
            <a:off x="4108760" y="346574"/>
            <a:ext cx="5184746"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The UN’s 17 Sustainable Development Goals (SDGs)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5" name="Picture 4" descr="Displays the 17 United Nations Sustainable Development Goals: ending poverty and hunger, promoting health and education, and achieving gender equality">
            <a:extLst>
              <a:ext uri="{FF2B5EF4-FFF2-40B4-BE49-F238E27FC236}">
                <a16:creationId xmlns:a16="http://schemas.microsoft.com/office/drawing/2014/main" id="{5221DAA4-D506-F0EC-5A90-0228FD652BB6}"/>
              </a:ext>
            </a:extLst>
          </p:cNvPr>
          <p:cNvPicPr>
            <a:picLocks noChangeAspect="1"/>
          </p:cNvPicPr>
          <p:nvPr/>
        </p:nvPicPr>
        <p:blipFill>
          <a:blip r:embed="rId4"/>
          <a:stretch>
            <a:fillRect/>
          </a:stretch>
        </p:blipFill>
        <p:spPr>
          <a:xfrm>
            <a:off x="881099" y="1423792"/>
            <a:ext cx="10707594" cy="53823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5C634D-F381-2E22-13F4-DC57BA573B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5" name="Title 4">
            <a:extLst>
              <a:ext uri="{FF2B5EF4-FFF2-40B4-BE49-F238E27FC236}">
                <a16:creationId xmlns:a16="http://schemas.microsoft.com/office/drawing/2014/main" id="{9ACB1D96-D13F-CB93-1162-CF65C1554CF3}"/>
              </a:ext>
            </a:extLst>
          </p:cNvPr>
          <p:cNvSpPr txBox="1">
            <a:spLocks noGrp="1"/>
          </p:cNvSpPr>
          <p:nvPr>
            <p:ph type="title" idx="4294967295"/>
          </p:nvPr>
        </p:nvSpPr>
        <p:spPr>
          <a:xfrm>
            <a:off x="2858947" y="647618"/>
            <a:ext cx="819931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 Urbanization and Agrobiodiversity: Leveraging a Key Nexus for Sustainable Development</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 name="TextBox 7">
            <a:extLst>
              <a:ext uri="{FF2B5EF4-FFF2-40B4-BE49-F238E27FC236}">
                <a16:creationId xmlns:a16="http://schemas.microsoft.com/office/drawing/2014/main" id="{99D20ADB-A721-C60C-9CE3-17EF3D34FAE9}"/>
              </a:ext>
            </a:extLst>
          </p:cNvPr>
          <p:cNvSpPr txBox="1"/>
          <p:nvPr/>
        </p:nvSpPr>
        <p:spPr>
          <a:xfrm>
            <a:off x="3151360" y="1706574"/>
            <a:ext cx="7614483" cy="400110"/>
          </a:xfrm>
          <a:prstGeom prst="rect">
            <a:avLst/>
          </a:prstGeom>
          <a:noFill/>
        </p:spPr>
        <p:txBody>
          <a:bodyPr wrap="square" rtlCol="0">
            <a:spAutoFit/>
          </a:bodyPr>
          <a:lstStyle/>
          <a:p>
            <a:pPr lvl="0" algn="ctr"/>
            <a:r>
              <a:rPr lang="en-US" sz="2000" dirty="0">
                <a:latin typeface="Calibri" panose="020F0502020204030204" pitchFamily="34" charset="0"/>
                <a:cs typeface="Calibri" panose="020F0502020204030204" pitchFamily="34" charset="0"/>
              </a:rPr>
              <a:t>Zimmerer et al. 2021: </a:t>
            </a:r>
            <a:r>
              <a:rPr lang="en-US" sz="2000" dirty="0">
                <a:latin typeface="Calibri" panose="020F0502020204030204" pitchFamily="34" charset="0"/>
                <a:cs typeface="Calibri" panose="020F0502020204030204" pitchFamily="34" charset="0"/>
                <a:hlinkClick r:id="rId4"/>
              </a:rPr>
              <a:t>https://doi.org/10.1016/j.oneear.2021.10.012</a:t>
            </a:r>
            <a:endParaRPr lang="en-US" sz="2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F68E628-8968-F911-78DA-3443B817B7A7}"/>
              </a:ext>
            </a:extLst>
          </p:cNvPr>
          <p:cNvSpPr txBox="1"/>
          <p:nvPr/>
        </p:nvSpPr>
        <p:spPr>
          <a:xfrm>
            <a:off x="331758" y="2228129"/>
            <a:ext cx="5324730" cy="1569660"/>
          </a:xfrm>
          <a:prstGeom prst="rect">
            <a:avLst/>
          </a:prstGeom>
          <a:noFill/>
        </p:spPr>
        <p:txBody>
          <a:bodyPr wrap="square" rtlCol="0">
            <a:spAutoFit/>
          </a:bodyPr>
          <a:lstStyle/>
          <a:p>
            <a:pPr lvl="0"/>
            <a:r>
              <a:rPr lang="en-US" sz="2400" b="1" dirty="0">
                <a:latin typeface="Calibri" panose="020F0502020204030204" pitchFamily="34" charset="0"/>
                <a:cs typeface="Calibri" panose="020F0502020204030204" pitchFamily="34" charset="0"/>
              </a:rPr>
              <a:t>Agrobiodiversity</a:t>
            </a:r>
            <a:r>
              <a:rPr lang="en-US" sz="2400" dirty="0">
                <a:latin typeface="Calibri" panose="020F0502020204030204" pitchFamily="34" charset="0"/>
                <a:cs typeface="Calibri" panose="020F0502020204030204" pitchFamily="34" charset="0"/>
              </a:rPr>
              <a:t>: Umbrella term referring to biodiversity in food production and consumption, as well as in food-producing agroecosystems. </a:t>
            </a:r>
          </a:p>
        </p:txBody>
      </p:sp>
      <p:sp>
        <p:nvSpPr>
          <p:cNvPr id="7" name="TextBox 6">
            <a:extLst>
              <a:ext uri="{FF2B5EF4-FFF2-40B4-BE49-F238E27FC236}">
                <a16:creationId xmlns:a16="http://schemas.microsoft.com/office/drawing/2014/main" id="{9DD4F0D6-7984-9622-C322-868741B754C5}"/>
              </a:ext>
            </a:extLst>
          </p:cNvPr>
          <p:cNvSpPr txBox="1"/>
          <p:nvPr/>
        </p:nvSpPr>
        <p:spPr>
          <a:xfrm>
            <a:off x="416689" y="3913109"/>
            <a:ext cx="4558393" cy="2693045"/>
          </a:xfrm>
          <a:prstGeom prst="rect">
            <a:avLst/>
          </a:prstGeom>
          <a:noFill/>
        </p:spPr>
        <p:txBody>
          <a:bodyPr wrap="square" rtlCol="0">
            <a:spAutoFit/>
          </a:bodyPr>
          <a:lstStyle/>
          <a:p>
            <a:pPr lvl="0"/>
            <a:r>
              <a:rPr lang="en-US" sz="2400" b="1" dirty="0">
                <a:latin typeface="Calibri" panose="020F0502020204030204" pitchFamily="34" charset="0"/>
                <a:cs typeface="Calibri" panose="020F0502020204030204" pitchFamily="34" charset="0"/>
              </a:rPr>
              <a:t>Zimmerer et al. identify four key </a:t>
            </a:r>
            <a:br>
              <a:rPr lang="en-US" sz="2400" b="1" dirty="0">
                <a:latin typeface="Calibri" panose="020F0502020204030204" pitchFamily="34" charset="0"/>
                <a:cs typeface="Calibri" panose="020F0502020204030204" pitchFamily="34" charset="0"/>
              </a:rPr>
            </a:br>
            <a:r>
              <a:rPr lang="en-US" sz="2400" b="1" dirty="0">
                <a:latin typeface="Calibri" panose="020F0502020204030204" pitchFamily="34" charset="0"/>
                <a:cs typeface="Calibri" panose="020F0502020204030204" pitchFamily="34" charset="0"/>
              </a:rPr>
              <a:t>linkages:</a:t>
            </a:r>
          </a:p>
          <a:p>
            <a:pPr marL="342900" lvl="0" indent="-3429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Urban and peri-urban land use</a:t>
            </a:r>
          </a:p>
          <a:p>
            <a:pPr marL="342900" lvl="0" indent="-3429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Urban food supply chains</a:t>
            </a:r>
          </a:p>
          <a:p>
            <a:pPr marL="342900" lvl="0" indent="-3429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Urban food access</a:t>
            </a:r>
          </a:p>
          <a:p>
            <a:pPr marL="342900" lvl="0" indent="-342900">
              <a:spcAft>
                <a:spcPts val="1000"/>
              </a:spcAft>
              <a:buSzPts val="2400"/>
              <a:buFont typeface="Noto Sans Symbols"/>
              <a:buChar char="✔"/>
            </a:pPr>
            <a:r>
              <a:rPr lang="en-US" sz="2400" dirty="0">
                <a:latin typeface="Calibri" panose="020F0502020204030204" pitchFamily="34" charset="0"/>
                <a:cs typeface="Calibri" panose="020F0502020204030204" pitchFamily="34" charset="0"/>
              </a:rPr>
              <a:t>Urban food retailing</a:t>
            </a:r>
            <a:endParaRPr lang="en-US" sz="2400" b="1" dirty="0">
              <a:latin typeface="Calibri" panose="020F0502020204030204" pitchFamily="34" charset="0"/>
              <a:cs typeface="Calibri" panose="020F0502020204030204" pitchFamily="34" charset="0"/>
            </a:endParaRPr>
          </a:p>
        </p:txBody>
      </p:sp>
      <p:pic>
        <p:nvPicPr>
          <p:cNvPr id="10" name="Picture 9" descr="This shows a rooftop garden with raised beds featuring tomato plants and various other vegetables.">
            <a:extLst>
              <a:ext uri="{FF2B5EF4-FFF2-40B4-BE49-F238E27FC236}">
                <a16:creationId xmlns:a16="http://schemas.microsoft.com/office/drawing/2014/main" id="{3C15A6E5-BAE0-BE47-B619-415ADCD96CF7}"/>
              </a:ext>
            </a:extLst>
          </p:cNvPr>
          <p:cNvPicPr>
            <a:picLocks noChangeAspect="1"/>
          </p:cNvPicPr>
          <p:nvPr/>
        </p:nvPicPr>
        <p:blipFill>
          <a:blip r:embed="rId5"/>
          <a:stretch>
            <a:fillRect/>
          </a:stretch>
        </p:blipFill>
        <p:spPr>
          <a:xfrm>
            <a:off x="5311662" y="2228129"/>
            <a:ext cx="6463649" cy="44933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A6BFCE-8EFE-60BA-00A5-AA0F83CA7F30}"/>
              </a:ext>
            </a:extLst>
          </p:cNvPr>
          <p:cNvSpPr>
            <a:spLocks noGrp="1"/>
          </p:cNvSpPr>
          <p:nvPr>
            <p:ph type="sldNum" idx="12"/>
          </p:nvPr>
        </p:nvSpPr>
        <p:spPr>
          <a:xfrm>
            <a:off x="2464437" y="6448950"/>
            <a:ext cx="2743200" cy="365125"/>
          </a:xfrm>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2" name="Title 1">
            <a:extLst>
              <a:ext uri="{FF2B5EF4-FFF2-40B4-BE49-F238E27FC236}">
                <a16:creationId xmlns:a16="http://schemas.microsoft.com/office/drawing/2014/main" id="{832ABC30-1212-E9A7-BE82-B895E883B0E7}"/>
              </a:ext>
            </a:extLst>
          </p:cNvPr>
          <p:cNvSpPr>
            <a:spLocks noGrp="1"/>
          </p:cNvSpPr>
          <p:nvPr>
            <p:ph type="title"/>
          </p:nvPr>
        </p:nvSpPr>
        <p:spPr>
          <a:xfrm>
            <a:off x="45449" y="151081"/>
            <a:ext cx="5217154" cy="690064"/>
          </a:xfrm>
        </p:spPr>
        <p:txBody>
          <a:bodyPr anchor="b">
            <a:normAutofit fontScale="90000"/>
          </a:bodyPr>
          <a:lstStyle/>
          <a:p>
            <a:pPr algn="ctr"/>
            <a:r>
              <a:rPr lang="en-US" sz="3600" b="1" dirty="0">
                <a:solidFill>
                  <a:srgbClr val="000000"/>
                </a:solidFill>
                <a:latin typeface="Calibri" panose="020F0502020204030204" pitchFamily="34" charset="0"/>
                <a:ea typeface="Arial"/>
                <a:cs typeface="Calibri" panose="020F0502020204030204" pitchFamily="34" charset="0"/>
                <a:sym typeface="Arial"/>
              </a:rPr>
              <a:t>Urban &amp; Peri-Urban Land Use </a:t>
            </a:r>
            <a:endParaRPr lang="en-US" sz="3400" dirty="0"/>
          </a:p>
        </p:txBody>
      </p:sp>
      <p:sp>
        <p:nvSpPr>
          <p:cNvPr id="4" name="TextBox 3">
            <a:extLst>
              <a:ext uri="{FF2B5EF4-FFF2-40B4-BE49-F238E27FC236}">
                <a16:creationId xmlns:a16="http://schemas.microsoft.com/office/drawing/2014/main" id="{DEE69B5E-ABDC-4F88-EA1A-AF12CE83CA9D}"/>
              </a:ext>
            </a:extLst>
          </p:cNvPr>
          <p:cNvSpPr txBox="1"/>
          <p:nvPr/>
        </p:nvSpPr>
        <p:spPr>
          <a:xfrm>
            <a:off x="-1" y="810382"/>
            <a:ext cx="5358619" cy="646331"/>
          </a:xfrm>
          <a:prstGeom prst="rect">
            <a:avLst/>
          </a:prstGeom>
          <a:noFill/>
        </p:spPr>
        <p:txBody>
          <a:bodyPr wrap="square" rtlCol="0">
            <a:spAutoFit/>
          </a:bodyPr>
          <a:lstStyle/>
          <a:p>
            <a:pPr lvl="0" algn="ctr"/>
            <a:r>
              <a:rPr lang="en-US" sz="1800" dirty="0">
                <a:latin typeface="Calibri" panose="020F0502020204030204" pitchFamily="34" charset="0"/>
                <a:cs typeface="Calibri" panose="020F0502020204030204" pitchFamily="34" charset="0"/>
              </a:rPr>
              <a:t>Zimmerer et al. 2021: </a:t>
            </a:r>
            <a:r>
              <a:rPr lang="en-US" sz="1800" dirty="0">
                <a:latin typeface="Calibri" panose="020F0502020204030204" pitchFamily="34" charset="0"/>
                <a:cs typeface="Calibri" panose="020F0502020204030204" pitchFamily="34" charset="0"/>
                <a:hlinkClick r:id="rId3"/>
              </a:rPr>
              <a:t>https://doi.org/10.1016/j.oneear.2021.10.012</a:t>
            </a:r>
            <a:endParaRPr lang="en-US" sz="1800" dirty="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582C94EF-959A-F7A1-1B3E-7C5118E89196}"/>
              </a:ext>
            </a:extLst>
          </p:cNvPr>
          <p:cNvSpPr>
            <a:spLocks noGrp="1"/>
          </p:cNvSpPr>
          <p:nvPr>
            <p:ph type="body" idx="1"/>
          </p:nvPr>
        </p:nvSpPr>
        <p:spPr>
          <a:xfrm>
            <a:off x="104209" y="1724558"/>
            <a:ext cx="5158394" cy="4982361"/>
          </a:xfrm>
        </p:spPr>
        <p:txBody>
          <a:bodyPr anchor="t">
            <a:normAutofit fontScale="85000" lnSpcReduction="20000"/>
          </a:bodyPr>
          <a:lstStyle/>
          <a:p>
            <a:pPr marL="457200" lvl="0" indent="-457200" algn="l" rtl="0">
              <a:lnSpc>
                <a:spcPct val="110000"/>
              </a:lnSpc>
              <a:spcBef>
                <a:spcPts val="0"/>
              </a:spcBef>
              <a:spcAft>
                <a:spcPts val="800"/>
              </a:spcAft>
              <a:buClr>
                <a:schemeClr val="dk1"/>
              </a:buClr>
              <a:buSzPts val="2400"/>
              <a:buFont typeface="Noto Sans Symbols"/>
              <a:buChar char="✔"/>
            </a:pPr>
            <a:r>
              <a:rPr lang="en-US" sz="2600" dirty="0">
                <a:latin typeface="Calibri" panose="020F0502020204030204" pitchFamily="34" charset="0"/>
                <a:cs typeface="Calibri" panose="020F0502020204030204" pitchFamily="34" charset="0"/>
              </a:rPr>
              <a:t>Surveys and sensing of urban fringe croplands show great capacity for dynamic sustainable food production.</a:t>
            </a:r>
          </a:p>
          <a:p>
            <a:pPr marL="457200" lvl="0" indent="-457200" algn="l" rtl="0">
              <a:lnSpc>
                <a:spcPct val="110000"/>
              </a:lnSpc>
              <a:spcBef>
                <a:spcPts val="0"/>
              </a:spcBef>
              <a:spcAft>
                <a:spcPts val="800"/>
              </a:spcAft>
              <a:buClr>
                <a:schemeClr val="dk1"/>
              </a:buClr>
              <a:buSzPts val="2400"/>
              <a:buFont typeface="Noto Sans Symbols"/>
              <a:buChar char="✔"/>
            </a:pPr>
            <a:r>
              <a:rPr lang="en-US" sz="2600" dirty="0">
                <a:latin typeface="Calibri" panose="020F0502020204030204" pitchFamily="34" charset="0"/>
                <a:cs typeface="Calibri" panose="020F0502020204030204" pitchFamily="34" charset="0"/>
              </a:rPr>
              <a:t>Incorporates diverse species, local and global, ideally adapted to local food needs and climate change futures.</a:t>
            </a:r>
          </a:p>
          <a:p>
            <a:pPr marL="457200" lvl="0" indent="-457200" algn="l" rtl="0">
              <a:lnSpc>
                <a:spcPct val="110000"/>
              </a:lnSpc>
              <a:spcBef>
                <a:spcPts val="0"/>
              </a:spcBef>
              <a:spcAft>
                <a:spcPts val="1000"/>
              </a:spcAft>
              <a:buClr>
                <a:schemeClr val="dk1"/>
              </a:buClr>
              <a:buSzPts val="2400"/>
              <a:buFont typeface="Noto Sans Symbols"/>
              <a:buChar char="✔"/>
            </a:pPr>
            <a:r>
              <a:rPr lang="en-US" sz="2600" dirty="0">
                <a:latin typeface="Calibri" panose="020F0502020204030204" pitchFamily="34" charset="0"/>
                <a:cs typeface="Calibri" panose="020F0502020204030204" pitchFamily="34" charset="0"/>
              </a:rPr>
              <a:t>Case study in Hanoi, Vietnam shows its capacity to grow up to 83% of vegetables and “significant” meat (1561).</a:t>
            </a:r>
          </a:p>
          <a:p>
            <a:pPr marL="457200" lvl="0" indent="-457200" algn="l" rtl="0">
              <a:lnSpc>
                <a:spcPct val="110000"/>
              </a:lnSpc>
              <a:spcBef>
                <a:spcPts val="0"/>
              </a:spcBef>
              <a:spcAft>
                <a:spcPts val="0"/>
              </a:spcAft>
              <a:buClr>
                <a:schemeClr val="dk1"/>
              </a:buClr>
              <a:buSzPts val="2400"/>
              <a:buFont typeface="Noto Sans Symbols"/>
              <a:buChar char="✔"/>
            </a:pPr>
            <a:r>
              <a:rPr lang="en-US" sz="2600" dirty="0">
                <a:latin typeface="Calibri" panose="020F0502020204030204" pitchFamily="34" charset="0"/>
                <a:cs typeface="Calibri" panose="020F0502020204030204" pitchFamily="34" charset="0"/>
              </a:rPr>
              <a:t>Developed countries like the U.S. and Australia have shown an ability to cultivate up to 34% of overall food, including vegetables, fruits, eggs, and milk (1560).</a:t>
            </a:r>
            <a:endParaRPr lang="en-US" sz="1800" dirty="0"/>
          </a:p>
        </p:txBody>
      </p:sp>
      <p:sp>
        <p:nvSpPr>
          <p:cNvPr id="8" name="Rectangle 7">
            <a:extLst>
              <a:ext uri="{FF2B5EF4-FFF2-40B4-BE49-F238E27FC236}">
                <a16:creationId xmlns:a16="http://schemas.microsoft.com/office/drawing/2014/main" id="{8FDC5C45-8AC2-6A04-DDFF-489229306305}"/>
              </a:ext>
              <a:ext uri="{C183D7F6-B498-43B3-948B-1728B52AA6E4}">
                <adec:decorative xmlns:adec="http://schemas.microsoft.com/office/drawing/2017/decorative" val="1"/>
              </a:ext>
            </a:extLst>
          </p:cNvPr>
          <p:cNvSpPr/>
          <p:nvPr/>
        </p:nvSpPr>
        <p:spPr>
          <a:xfrm>
            <a:off x="0" y="1460784"/>
            <a:ext cx="6314303" cy="56347"/>
          </a:xfrm>
          <a:prstGeom prst="rect">
            <a:avLst/>
          </a:prstGeom>
          <a:solidFill>
            <a:srgbClr val="75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vibrant vegetable garden with impressive cultivation and various crop rows. A person is watering the plants.">
            <a:extLst>
              <a:ext uri="{FF2B5EF4-FFF2-40B4-BE49-F238E27FC236}">
                <a16:creationId xmlns:a16="http://schemas.microsoft.com/office/drawing/2014/main" id="{66574B2C-8798-11AB-885F-92E5E9929CE5}"/>
              </a:ext>
            </a:extLst>
          </p:cNvPr>
          <p:cNvPicPr>
            <a:picLocks noChangeAspect="1"/>
          </p:cNvPicPr>
          <p:nvPr/>
        </p:nvPicPr>
        <p:blipFill>
          <a:blip r:embed="rId4"/>
          <a:srcRect b="1889"/>
          <a:stretch>
            <a:fillRect/>
          </a:stretch>
        </p:blipFill>
        <p:spPr>
          <a:xfrm>
            <a:off x="5204797" y="0"/>
            <a:ext cx="6977351" cy="6858000"/>
          </a:xfrm>
          <a:prstGeom prst="rect">
            <a:avLst/>
          </a:prstGeom>
        </p:spPr>
      </p:pic>
      <p:sp>
        <p:nvSpPr>
          <p:cNvPr id="9" name="TextBox 8">
            <a:extLst>
              <a:ext uri="{FF2B5EF4-FFF2-40B4-BE49-F238E27FC236}">
                <a16:creationId xmlns:a16="http://schemas.microsoft.com/office/drawing/2014/main" id="{61E58F70-5F44-A65F-93BC-F31EB6993F1E}"/>
              </a:ext>
            </a:extLst>
          </p:cNvPr>
          <p:cNvSpPr txBox="1"/>
          <p:nvPr/>
        </p:nvSpPr>
        <p:spPr>
          <a:xfrm>
            <a:off x="6608037" y="6211669"/>
            <a:ext cx="4992129" cy="646331"/>
          </a:xfrm>
          <a:prstGeom prst="rect">
            <a:avLst/>
          </a:prstGeom>
          <a:solidFill>
            <a:schemeClr val="bg1">
              <a:alpha val="73422"/>
            </a:schemeClr>
          </a:solidFill>
        </p:spPr>
        <p:txBody>
          <a:bodyPr wrap="square" rtlCol="0">
            <a:spAutoFit/>
          </a:bodyPr>
          <a:lstStyle/>
          <a:p>
            <a:pPr marL="0" marR="0" lvl="0" indent="0" algn="ctr" rtl="0">
              <a:lnSpc>
                <a:spcPct val="100000"/>
              </a:lnSpc>
              <a:spcBef>
                <a:spcPts val="0"/>
              </a:spcBef>
              <a:spcAft>
                <a:spcPts val="0"/>
              </a:spcAft>
              <a:buNone/>
            </a:pPr>
            <a:r>
              <a:rPr lang="en-US" sz="1800" b="0" i="1" u="none" strike="noStrike" cap="none" dirty="0">
                <a:solidFill>
                  <a:srgbClr val="000000"/>
                </a:solidFill>
                <a:sym typeface="Arial"/>
              </a:rPr>
              <a:t>Hanoi, Vietnam peri-urban farmer </a:t>
            </a:r>
            <a:endParaRPr lang="en-US" sz="1800" dirty="0"/>
          </a:p>
          <a:p>
            <a:pPr marL="0" marR="0" lvl="0" indent="0" algn="ctr" rtl="0">
              <a:lnSpc>
                <a:spcPct val="100000"/>
              </a:lnSpc>
              <a:spcBef>
                <a:spcPts val="0"/>
              </a:spcBef>
              <a:spcAft>
                <a:spcPts val="0"/>
              </a:spcAft>
              <a:buNone/>
            </a:pPr>
            <a:r>
              <a:rPr lang="en-US" sz="1800" b="0" i="1" u="none" strike="noStrike" cap="none" dirty="0">
                <a:solidFill>
                  <a:srgbClr val="000000"/>
                </a:solidFill>
                <a:sym typeface="Arial"/>
              </a:rPr>
              <a:t>Photo by Karl S. Zimmerer </a:t>
            </a:r>
            <a:endParaRPr lang="en-US" dirty="0"/>
          </a:p>
        </p:txBody>
      </p:sp>
      <p:sp>
        <p:nvSpPr>
          <p:cNvPr id="7" name="Rectangle 6">
            <a:extLst>
              <a:ext uri="{FF2B5EF4-FFF2-40B4-BE49-F238E27FC236}">
                <a16:creationId xmlns:a16="http://schemas.microsoft.com/office/drawing/2014/main" id="{67EA1AFF-305D-4E65-5079-A36A071938B0}"/>
              </a:ext>
              <a:ext uri="{C183D7F6-B498-43B3-948B-1728B52AA6E4}">
                <adec:decorative xmlns:adec="http://schemas.microsoft.com/office/drawing/2017/decorative" val="1"/>
              </a:ext>
            </a:extLst>
          </p:cNvPr>
          <p:cNvSpPr/>
          <p:nvPr/>
        </p:nvSpPr>
        <p:spPr>
          <a:xfrm>
            <a:off x="-1" y="-1145"/>
            <a:ext cx="12146552" cy="195959"/>
          </a:xfrm>
          <a:prstGeom prst="rect">
            <a:avLst/>
          </a:prstGeom>
          <a:solidFill>
            <a:srgbClr val="75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8745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9"/>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6371FE0-2E6D-7F1B-A30F-2494DBA4F1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7" name="Title 6">
            <a:extLst>
              <a:ext uri="{FF2B5EF4-FFF2-40B4-BE49-F238E27FC236}">
                <a16:creationId xmlns:a16="http://schemas.microsoft.com/office/drawing/2014/main" id="{26A4055B-9F36-E939-CC68-8D56ED328B87}"/>
              </a:ext>
            </a:extLst>
          </p:cNvPr>
          <p:cNvSpPr txBox="1">
            <a:spLocks noGrp="1"/>
          </p:cNvSpPr>
          <p:nvPr>
            <p:ph type="title" idx="4294967295"/>
          </p:nvPr>
        </p:nvSpPr>
        <p:spPr>
          <a:xfrm>
            <a:off x="3530279" y="531676"/>
            <a:ext cx="611241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Urban Food Supply Chains</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6DF7629C-5ED3-D0E2-EAD5-182E536CFCDE}"/>
              </a:ext>
            </a:extLst>
          </p:cNvPr>
          <p:cNvSpPr txBox="1"/>
          <p:nvPr/>
        </p:nvSpPr>
        <p:spPr>
          <a:xfrm>
            <a:off x="3907177" y="1062565"/>
            <a:ext cx="5358619" cy="646331"/>
          </a:xfrm>
          <a:prstGeom prst="rect">
            <a:avLst/>
          </a:prstGeom>
          <a:noFill/>
        </p:spPr>
        <p:txBody>
          <a:bodyPr wrap="square" rtlCol="0">
            <a:spAutoFit/>
          </a:bodyPr>
          <a:lstStyle/>
          <a:p>
            <a:pPr lvl="0" algn="ctr"/>
            <a:r>
              <a:rPr lang="en-US" sz="1800" dirty="0">
                <a:latin typeface="Calibri" panose="020F0502020204030204" pitchFamily="34" charset="0"/>
                <a:cs typeface="Calibri" panose="020F0502020204030204" pitchFamily="34" charset="0"/>
              </a:rPr>
              <a:t>Zimmerer et al. 2021: </a:t>
            </a:r>
            <a:r>
              <a:rPr lang="en-US" sz="1800" dirty="0">
                <a:latin typeface="Calibri" panose="020F0502020204030204" pitchFamily="34" charset="0"/>
                <a:cs typeface="Calibri" panose="020F0502020204030204" pitchFamily="34" charset="0"/>
                <a:hlinkClick r:id="rId4"/>
              </a:rPr>
              <a:t>https://doi.org/10.1016/j.oneear.2021.10.012</a:t>
            </a:r>
            <a:endParaRPr lang="en-US" sz="1800" dirty="0">
              <a:latin typeface="Calibri" panose="020F0502020204030204" pitchFamily="34" charset="0"/>
              <a:cs typeface="Calibri" panose="020F0502020204030204" pitchFamily="34" charset="0"/>
            </a:endParaRPr>
          </a:p>
        </p:txBody>
      </p:sp>
      <p:pic>
        <p:nvPicPr>
          <p:cNvPr id="12" name="Picture 11" descr="a commercial semi-truck and trailer with the Sysco logo, a major food service distributor">
            <a:extLst>
              <a:ext uri="{FF2B5EF4-FFF2-40B4-BE49-F238E27FC236}">
                <a16:creationId xmlns:a16="http://schemas.microsoft.com/office/drawing/2014/main" id="{B7592491-5C86-B425-E343-4C3348C0B503}"/>
              </a:ext>
            </a:extLst>
          </p:cNvPr>
          <p:cNvPicPr>
            <a:picLocks noChangeAspect="1"/>
          </p:cNvPicPr>
          <p:nvPr/>
        </p:nvPicPr>
        <p:blipFill>
          <a:blip r:embed="rId5"/>
          <a:stretch>
            <a:fillRect/>
          </a:stretch>
        </p:blipFill>
        <p:spPr>
          <a:xfrm>
            <a:off x="8365238" y="2181695"/>
            <a:ext cx="3524250" cy="1762125"/>
          </a:xfrm>
          <a:prstGeom prst="rect">
            <a:avLst/>
          </a:prstGeom>
        </p:spPr>
      </p:pic>
      <p:sp>
        <p:nvSpPr>
          <p:cNvPr id="13" name="TextBox 12">
            <a:extLst>
              <a:ext uri="{FF2B5EF4-FFF2-40B4-BE49-F238E27FC236}">
                <a16:creationId xmlns:a16="http://schemas.microsoft.com/office/drawing/2014/main" id="{A4401DE8-8B46-2FFD-4E55-84925A60BEBC}"/>
              </a:ext>
            </a:extLst>
          </p:cNvPr>
          <p:cNvSpPr txBox="1"/>
          <p:nvPr/>
        </p:nvSpPr>
        <p:spPr>
          <a:xfrm>
            <a:off x="8365238" y="4026154"/>
            <a:ext cx="3411410" cy="523220"/>
          </a:xfrm>
          <a:prstGeom prst="rect">
            <a:avLst/>
          </a:prstGeom>
          <a:noFill/>
        </p:spPr>
        <p:txBody>
          <a:bodyPr wrap="square" rtlCol="0">
            <a:spAutoFit/>
          </a:bodyPr>
          <a:lstStyle/>
          <a:p>
            <a:pPr lvl="0" algn="ctr"/>
            <a:r>
              <a:rPr lang="en-US" i="1" dirty="0">
                <a:latin typeface="Calibri" panose="020F0502020204030204" pitchFamily="34" charset="0"/>
                <a:ea typeface="Calibri" panose="020F0502020204030204" pitchFamily="34" charset="0"/>
                <a:cs typeface="Calibri" panose="020F0502020204030204" pitchFamily="34" charset="0"/>
              </a:rPr>
              <a:t>Unaltered photo by </a:t>
            </a:r>
            <a:r>
              <a:rPr lang="en-US" i="1" dirty="0" err="1">
                <a:latin typeface="Calibri" panose="020F0502020204030204" pitchFamily="34" charset="0"/>
                <a:ea typeface="Calibri" panose="020F0502020204030204" pitchFamily="34" charset="0"/>
                <a:cs typeface="Calibri" panose="020F0502020204030204" pitchFamily="34" charset="0"/>
              </a:rPr>
              <a:t>Ewkada</a:t>
            </a:r>
            <a:endParaRPr lang="en-US" i="1" dirty="0">
              <a:latin typeface="Calibri" panose="020F0502020204030204" pitchFamily="34" charset="0"/>
              <a:ea typeface="Calibri" panose="020F0502020204030204" pitchFamily="34" charset="0"/>
              <a:cs typeface="Calibri" panose="020F0502020204030204" pitchFamily="34" charset="0"/>
            </a:endParaRPr>
          </a:p>
          <a:p>
            <a:pPr lvl="0" algn="ctr"/>
            <a:r>
              <a:rPr lang="en-US" i="1" dirty="0">
                <a:latin typeface="Calibri" panose="020F0502020204030204" pitchFamily="34" charset="0"/>
                <a:ea typeface="Calibri" panose="020F0502020204030204" pitchFamily="34" charset="0"/>
                <a:cs typeface="Calibri" panose="020F0502020204030204" pitchFamily="34" charset="0"/>
              </a:rPr>
              <a:t>via Wikimedia Commons,</a:t>
            </a:r>
            <a:r>
              <a:rPr lang="en-US" i="1"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en-US"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3.0</a:t>
            </a:r>
            <a:endParaRPr lang="en-US"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5770B8A3-7447-462B-0B6B-A091C34964D9}"/>
              </a:ext>
            </a:extLst>
          </p:cNvPr>
          <p:cNvSpPr>
            <a:spLocks noGrp="1"/>
          </p:cNvSpPr>
          <p:nvPr>
            <p:ph type="body" idx="1"/>
          </p:nvPr>
        </p:nvSpPr>
        <p:spPr>
          <a:xfrm>
            <a:off x="358932" y="2011855"/>
            <a:ext cx="7927088" cy="4982361"/>
          </a:xfrm>
        </p:spPr>
        <p:txBody>
          <a:bodyPr anchor="t">
            <a:noAutofit/>
          </a:bodyPr>
          <a:lstStyle/>
          <a:p>
            <a:pPr marL="457200" lvl="0" indent="-457200" algn="l" rtl="0">
              <a:lnSpc>
                <a:spcPct val="110000"/>
              </a:lnSpc>
              <a:spcBef>
                <a:spcPts val="0"/>
              </a:spcBef>
              <a:spcAft>
                <a:spcPts val="1000"/>
              </a:spcAft>
              <a:buClr>
                <a:schemeClr val="dk1"/>
              </a:buClr>
              <a:buSzPts val="2400"/>
              <a:buFont typeface="Noto Sans Symbols"/>
              <a:buChar char="✔"/>
            </a:pPr>
            <a:r>
              <a:rPr lang="en-US" sz="2200" dirty="0">
                <a:latin typeface="Calibri" panose="020F0502020204030204" pitchFamily="34" charset="0"/>
                <a:cs typeface="Calibri" panose="020F0502020204030204" pitchFamily="34" charset="0"/>
              </a:rPr>
              <a:t>Medium- and long-distance food supply chains include national and international sources.</a:t>
            </a:r>
          </a:p>
          <a:p>
            <a:pPr marL="457200" lvl="0" indent="-457200" algn="l" rtl="0">
              <a:lnSpc>
                <a:spcPct val="110000"/>
              </a:lnSpc>
              <a:spcBef>
                <a:spcPts val="0"/>
              </a:spcBef>
              <a:spcAft>
                <a:spcPts val="1000"/>
              </a:spcAft>
              <a:buClr>
                <a:schemeClr val="dk1"/>
              </a:buClr>
              <a:buSzPts val="2400"/>
              <a:buFont typeface="Noto Sans Symbols"/>
              <a:buChar char="✔"/>
            </a:pPr>
            <a:r>
              <a:rPr lang="en-US" sz="2200" dirty="0">
                <a:latin typeface="Calibri" panose="020F0502020204030204" pitchFamily="34" charset="0"/>
                <a:cs typeface="Calibri" panose="020F0502020204030204" pitchFamily="34" charset="0"/>
              </a:rPr>
              <a:t>They increase the volume, diversity, and seasonal availability of food in cities, including among the urban poor.</a:t>
            </a:r>
          </a:p>
          <a:p>
            <a:pPr indent="-457200">
              <a:lnSpc>
                <a:spcPct val="110000"/>
              </a:lnSpc>
              <a:spcBef>
                <a:spcPts val="0"/>
              </a:spcBef>
              <a:spcAft>
                <a:spcPts val="1000"/>
              </a:spcAft>
              <a:buSzPts val="2400"/>
              <a:buFont typeface="Noto Sans Symbols"/>
              <a:buChar char="✔"/>
            </a:pPr>
            <a:r>
              <a:rPr lang="en-US" sz="2200" dirty="0">
                <a:latin typeface="Calibri" panose="020F0502020204030204" pitchFamily="34" charset="0"/>
                <a:cs typeface="Calibri" panose="020F0502020204030204" pitchFamily="34" charset="0"/>
              </a:rPr>
              <a:t>Some ethnic and exotic foodstuffs rely on long-distance suppliers because local agriculture lacks the means, markets, or climate to provision them.</a:t>
            </a:r>
          </a:p>
          <a:p>
            <a:pPr marL="457200" lvl="0" indent="-457200" algn="l" rtl="0">
              <a:lnSpc>
                <a:spcPct val="110000"/>
              </a:lnSpc>
              <a:spcBef>
                <a:spcPts val="0"/>
              </a:spcBef>
              <a:spcAft>
                <a:spcPts val="1000"/>
              </a:spcAft>
              <a:buClr>
                <a:schemeClr val="dk1"/>
              </a:buClr>
              <a:buSzPts val="2400"/>
              <a:buFont typeface="Noto Sans Symbols"/>
              <a:buChar char="✔"/>
            </a:pPr>
            <a:endParaRPr lang="en-US" sz="22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BAEBF33-EDE0-BC2E-97DB-8962E84FC8C9}"/>
              </a:ext>
            </a:extLst>
          </p:cNvPr>
          <p:cNvSpPr txBox="1"/>
          <p:nvPr/>
        </p:nvSpPr>
        <p:spPr>
          <a:xfrm>
            <a:off x="358932" y="5007180"/>
            <a:ext cx="10257183" cy="1319144"/>
          </a:xfrm>
          <a:prstGeom prst="rect">
            <a:avLst/>
          </a:prstGeom>
          <a:noFill/>
        </p:spPr>
        <p:txBody>
          <a:bodyPr wrap="square" rtlCol="0">
            <a:spAutoFit/>
          </a:bodyPr>
          <a:lstStyle/>
          <a:p>
            <a:pPr marL="457200" indent="-444500">
              <a:lnSpc>
                <a:spcPct val="110000"/>
              </a:lnSpc>
              <a:spcAft>
                <a:spcPts val="1000"/>
              </a:spcAft>
              <a:buSzPts val="2400"/>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Supply chains drive standardized and homogenized crops and livestock but do not always suppress local agrobiodiversity (1560).</a:t>
            </a:r>
            <a:endParaRPr lang="en-US" sz="2200" dirty="0">
              <a:latin typeface="Calibri" panose="020F0502020204030204" pitchFamily="34" charset="0"/>
              <a:cs typeface="Calibri" panose="020F0502020204030204" pitchFamily="34" charset="0"/>
            </a:endParaRPr>
          </a:p>
          <a:p>
            <a:pPr indent="-457200">
              <a:lnSpc>
                <a:spcPct val="110000"/>
              </a:lnSpc>
              <a:spcAft>
                <a:spcPts val="1000"/>
              </a:spcAft>
              <a:buSzPts val="2400"/>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“Food miles” and industrial-style agriculture exacerbate climate change.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69330-AD93-8032-1EB1-8EA7E08898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7DBC89C2-2EBB-5516-5ABE-9BC62C5561CA}"/>
              </a:ext>
            </a:extLst>
          </p:cNvPr>
          <p:cNvSpPr txBox="1">
            <a:spLocks noGrp="1"/>
          </p:cNvSpPr>
          <p:nvPr>
            <p:ph type="title" idx="4294967295"/>
          </p:nvPr>
        </p:nvSpPr>
        <p:spPr>
          <a:xfrm>
            <a:off x="5393802" y="405824"/>
            <a:ext cx="606513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Urban Food Access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FB3247ED-4377-957E-B42F-BD93BEC8F310}"/>
              </a:ext>
            </a:extLst>
          </p:cNvPr>
          <p:cNvSpPr txBox="1"/>
          <p:nvPr/>
        </p:nvSpPr>
        <p:spPr>
          <a:xfrm>
            <a:off x="5747059" y="858557"/>
            <a:ext cx="5358619" cy="646331"/>
          </a:xfrm>
          <a:prstGeom prst="rect">
            <a:avLst/>
          </a:prstGeom>
          <a:noFill/>
        </p:spPr>
        <p:txBody>
          <a:bodyPr wrap="square" rtlCol="0">
            <a:spAutoFit/>
          </a:bodyPr>
          <a:lstStyle/>
          <a:p>
            <a:pPr lvl="0" algn="ctr"/>
            <a:r>
              <a:rPr lang="en-US" sz="1800" dirty="0">
                <a:latin typeface="Calibri" panose="020F0502020204030204" pitchFamily="34" charset="0"/>
                <a:cs typeface="Calibri" panose="020F0502020204030204" pitchFamily="34" charset="0"/>
              </a:rPr>
              <a:t>Zimmerer et al. 2021: </a:t>
            </a:r>
            <a:r>
              <a:rPr lang="en-US" sz="1800" dirty="0">
                <a:latin typeface="Calibri" panose="020F0502020204030204" pitchFamily="34" charset="0"/>
                <a:cs typeface="Calibri" panose="020F0502020204030204" pitchFamily="34" charset="0"/>
                <a:hlinkClick r:id="rId3"/>
              </a:rPr>
              <a:t>https://doi.org/10.1016/j.oneear.2021.10.012</a:t>
            </a:r>
            <a:endParaRPr lang="en-US" sz="1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241AEB8-4BDA-BFEC-A7F1-DC6218DB586E}"/>
              </a:ext>
            </a:extLst>
          </p:cNvPr>
          <p:cNvSpPr txBox="1"/>
          <p:nvPr/>
        </p:nvSpPr>
        <p:spPr>
          <a:xfrm>
            <a:off x="5301205" y="1660767"/>
            <a:ext cx="6065134" cy="4539704"/>
          </a:xfrm>
          <a:prstGeom prst="rect">
            <a:avLst/>
          </a:prstGeom>
          <a:noFill/>
        </p:spPr>
        <p:txBody>
          <a:bodyPr wrap="square" rtlCol="0">
            <a:spAutoFit/>
          </a:bodyPr>
          <a:lstStyle/>
          <a:p>
            <a:pPr marL="457200" indent="-457200">
              <a:spcBef>
                <a:spcPts val="1000"/>
              </a:spcBef>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1/3 of the global population, including the urban poor, suffers from low dietary diversity (1560).</a:t>
            </a:r>
          </a:p>
          <a:p>
            <a:pPr marL="457200" indent="-457200">
              <a:spcBef>
                <a:spcPts val="1000"/>
              </a:spcBef>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Contrastingly, urban “foodie” cultures display extensive diversity and supply for the wealthy.</a:t>
            </a:r>
          </a:p>
          <a:p>
            <a:pPr marL="457200" lvl="0" indent="-457200">
              <a:spcBef>
                <a:spcPts val="1000"/>
              </a:spcBef>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Gentrification diminishes low-income urban populations’ access to affordable and varied diets.</a:t>
            </a:r>
          </a:p>
          <a:p>
            <a:pPr marL="457200" lvl="0" indent="-457200">
              <a:spcBef>
                <a:spcPts val="1000"/>
              </a:spcBef>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Diverse urban sociocultural groups can support food diversification, even at the production level with linkages to urban and peri-urban farms.</a:t>
            </a:r>
            <a:endParaRPr lang="en-US" sz="2200" b="1"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display of fresh peaches, blueberries in plastic containters, and a variety of jams and jellies">
            <a:extLst>
              <a:ext uri="{FF2B5EF4-FFF2-40B4-BE49-F238E27FC236}">
                <a16:creationId xmlns:a16="http://schemas.microsoft.com/office/drawing/2014/main" id="{F40B5135-BC03-AD1C-FFFA-EE7EB68A5BFC}"/>
              </a:ext>
            </a:extLst>
          </p:cNvPr>
          <p:cNvPicPr>
            <a:picLocks noChangeAspect="1"/>
          </p:cNvPicPr>
          <p:nvPr/>
        </p:nvPicPr>
        <p:blipFill>
          <a:blip r:embed="rId4"/>
          <a:stretch>
            <a:fillRect/>
          </a:stretch>
        </p:blipFill>
        <p:spPr>
          <a:xfrm>
            <a:off x="0" y="0"/>
            <a:ext cx="463867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AF48BE-95B8-3677-BB55-D82B93AF2F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1">
            <a:extLst>
              <a:ext uri="{FF2B5EF4-FFF2-40B4-BE49-F238E27FC236}">
                <a16:creationId xmlns:a16="http://schemas.microsoft.com/office/drawing/2014/main" id="{F2BD755B-10A4-6694-7EB7-124C8B4910A6}"/>
              </a:ext>
            </a:extLst>
          </p:cNvPr>
          <p:cNvSpPr>
            <a:spLocks noGrp="1"/>
          </p:cNvSpPr>
          <p:nvPr>
            <p:ph type="title"/>
          </p:nvPr>
        </p:nvSpPr>
        <p:spPr>
          <a:xfrm>
            <a:off x="6417733" y="135218"/>
            <a:ext cx="5543607" cy="710642"/>
          </a:xfrm>
        </p:spPr>
        <p:txBody>
          <a:bodyPr anchor="b">
            <a:norm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sym typeface="Arial"/>
              </a:rPr>
              <a:t>Urban Food Retailing</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6F22122D-B98C-7BC4-4C45-1A48611E3F2E}"/>
              </a:ext>
            </a:extLst>
          </p:cNvPr>
          <p:cNvSpPr>
            <a:spLocks noGrp="1"/>
          </p:cNvSpPr>
          <p:nvPr>
            <p:ph type="body" idx="1"/>
          </p:nvPr>
        </p:nvSpPr>
        <p:spPr>
          <a:xfrm>
            <a:off x="6302403" y="1116871"/>
            <a:ext cx="5774266" cy="5422041"/>
          </a:xfrm>
        </p:spPr>
        <p:txBody>
          <a:bodyPr>
            <a:noAutofit/>
          </a:bodyPr>
          <a:lstStyle/>
          <a:p>
            <a:pPr marL="457200" lvl="0" indent="-457200" rtl="0">
              <a:lnSpc>
                <a:spcPct val="100000"/>
              </a:lnSpc>
              <a:spcBef>
                <a:spcPts val="1000"/>
              </a:spcBef>
              <a:spcAft>
                <a:spcPts val="1000"/>
              </a:spcAft>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A variety of retail options increases food diversity.</a:t>
            </a:r>
          </a:p>
          <a:p>
            <a:pPr marL="457200" lvl="0" indent="-457200" rtl="0">
              <a:lnSpc>
                <a:spcPct val="100000"/>
              </a:lnSpc>
              <a:spcBef>
                <a:spcPts val="0"/>
              </a:spcBef>
              <a:spcAft>
                <a:spcPts val="1000"/>
              </a:spcAft>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Outlets include grocery and corner stores, farmer’s markets, CSAs, street vendors, and restaurants. </a:t>
            </a:r>
          </a:p>
          <a:p>
            <a:pPr marL="457200" lvl="0" indent="-457200" rtl="0">
              <a:lnSpc>
                <a:spcPct val="100000"/>
              </a:lnSpc>
              <a:spcBef>
                <a:spcPts val="0"/>
              </a:spcBef>
              <a:spcAft>
                <a:spcPts val="1000"/>
              </a:spcAft>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The quality, diversity, and affordability of food varies greatly among these retail options, but more options tend to result in higher nutrition and participation in urban agrobiodiversity (1561).</a:t>
            </a:r>
          </a:p>
          <a:p>
            <a:pPr marL="457200" lvl="0" indent="-457200" rtl="0">
              <a:lnSpc>
                <a:spcPct val="100000"/>
              </a:lnSpc>
              <a:spcBef>
                <a:spcPts val="0"/>
              </a:spcBef>
              <a:spcAft>
                <a:spcPts val="1000"/>
              </a:spcAft>
              <a:buClr>
                <a:schemeClr val="dk1"/>
              </a:buClr>
              <a:buSzPts val="3267"/>
              <a:buFont typeface="Noto Sans Symbols"/>
              <a:buChar char="✔"/>
            </a:pPr>
            <a:r>
              <a:rPr lang="en-US" sz="2200" dirty="0">
                <a:latin typeface="Calibri" panose="020F0502020204030204" pitchFamily="34" charset="0"/>
                <a:ea typeface="Calibri" panose="020F0502020204030204" pitchFamily="34" charset="0"/>
                <a:cs typeface="Calibri" panose="020F0502020204030204" pitchFamily="34" charset="0"/>
              </a:rPr>
              <a:t>Poverty-affected urban populations stand to gain the most from development of these four key linkages in agrobiodiversity.</a:t>
            </a:r>
          </a:p>
        </p:txBody>
      </p:sp>
      <p:pic>
        <p:nvPicPr>
          <p:cNvPr id="9" name="Picture 8" descr="Shows the rear view of a heavily loaded truck with a large amount of green and yellow bananas">
            <a:extLst>
              <a:ext uri="{FF2B5EF4-FFF2-40B4-BE49-F238E27FC236}">
                <a16:creationId xmlns:a16="http://schemas.microsoft.com/office/drawing/2014/main" id="{A5479687-56AB-ACE4-E268-44E5985E96A8}"/>
              </a:ext>
            </a:extLst>
          </p:cNvPr>
          <p:cNvPicPr>
            <a:picLocks noChangeAspect="1"/>
          </p:cNvPicPr>
          <p:nvPr/>
        </p:nvPicPr>
        <p:blipFill>
          <a:blip r:embed="rId3"/>
          <a:stretch>
            <a:fillRect/>
          </a:stretch>
        </p:blipFill>
        <p:spPr>
          <a:xfrm>
            <a:off x="0" y="0"/>
            <a:ext cx="6096000" cy="6858000"/>
          </a:xfrm>
          <a:prstGeom prst="rect">
            <a:avLst/>
          </a:prstGeom>
        </p:spPr>
      </p:pic>
      <p:sp>
        <p:nvSpPr>
          <p:cNvPr id="10" name="TextBox 9">
            <a:extLst>
              <a:ext uri="{FF2B5EF4-FFF2-40B4-BE49-F238E27FC236}">
                <a16:creationId xmlns:a16="http://schemas.microsoft.com/office/drawing/2014/main" id="{9E6D0419-710C-09EA-231A-EEAB56500741}"/>
              </a:ext>
            </a:extLst>
          </p:cNvPr>
          <p:cNvSpPr txBox="1"/>
          <p:nvPr/>
        </p:nvSpPr>
        <p:spPr>
          <a:xfrm>
            <a:off x="740780" y="5998129"/>
            <a:ext cx="4166886" cy="738664"/>
          </a:xfrm>
          <a:prstGeom prst="rect">
            <a:avLst/>
          </a:prstGeom>
          <a:noFill/>
        </p:spPr>
        <p:txBody>
          <a:bodyPr wrap="square" rtlCol="0">
            <a:spAutoFit/>
          </a:bodyPr>
          <a:lstStyle/>
          <a:p>
            <a:pPr lvl="0" algn="ct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A banana truck at a local market. </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lgn="ct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Photo by Fran Hogan via Wikimedia Commons,</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lgn="ctr"/>
            <a:r>
              <a:rPr lang="en-US"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4.0</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0494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40E5F37-5CE0-0705-04D3-2EB7260FF5E7}"/>
              </a:ext>
            </a:extLst>
          </p:cNvPr>
          <p:cNvSpPr>
            <a:spLocks noGrp="1"/>
          </p:cNvSpPr>
          <p:nvPr>
            <p:ph type="sldNum" idx="12"/>
          </p:nvPr>
        </p:nvSpPr>
        <p:spPr>
          <a:xfrm>
            <a:off x="9317736" y="6356350"/>
            <a:ext cx="2743200" cy="365125"/>
          </a:xfrm>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6" name="Title 5">
            <a:extLst>
              <a:ext uri="{FF2B5EF4-FFF2-40B4-BE49-F238E27FC236}">
                <a16:creationId xmlns:a16="http://schemas.microsoft.com/office/drawing/2014/main" id="{0B205188-4A8A-7204-979A-3E7879D176AF}"/>
              </a:ext>
            </a:extLst>
          </p:cNvPr>
          <p:cNvSpPr txBox="1">
            <a:spLocks noGrp="1"/>
          </p:cNvSpPr>
          <p:nvPr>
            <p:ph type="title" idx="4294967295"/>
          </p:nvPr>
        </p:nvSpPr>
        <p:spPr>
          <a:xfrm>
            <a:off x="139147" y="136525"/>
            <a:ext cx="12052854" cy="4462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3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Table: Hypothesized Urbanization-Agrobiodiversity Linkages (UAL), Assumptions, &amp; Methods</a:t>
            </a:r>
          </a:p>
        </p:txBody>
      </p:sp>
      <p:graphicFrame>
        <p:nvGraphicFramePr>
          <p:cNvPr id="3" name="Table 2">
            <a:extLst>
              <a:ext uri="{FF2B5EF4-FFF2-40B4-BE49-F238E27FC236}">
                <a16:creationId xmlns:a16="http://schemas.microsoft.com/office/drawing/2014/main" id="{11945B31-A5BD-C3E2-61DA-19076DA7B615}"/>
              </a:ext>
            </a:extLst>
          </p:cNvPr>
          <p:cNvGraphicFramePr>
            <a:graphicFrameLocks noGrp="1"/>
          </p:cNvGraphicFramePr>
          <p:nvPr>
            <p:extLst>
              <p:ext uri="{D42A27DB-BD31-4B8C-83A1-F6EECF244321}">
                <p14:modId xmlns:p14="http://schemas.microsoft.com/office/powerpoint/2010/main" val="3311372656"/>
              </p:ext>
            </p:extLst>
          </p:nvPr>
        </p:nvGraphicFramePr>
        <p:xfrm>
          <a:off x="0" y="899497"/>
          <a:ext cx="12192000" cy="620268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1394109779"/>
                    </a:ext>
                  </a:extLst>
                </a:gridCol>
                <a:gridCol w="3048000">
                  <a:extLst>
                    <a:ext uri="{9D8B030D-6E8A-4147-A177-3AD203B41FA5}">
                      <a16:colId xmlns:a16="http://schemas.microsoft.com/office/drawing/2014/main" val="3441282495"/>
                    </a:ext>
                  </a:extLst>
                </a:gridCol>
                <a:gridCol w="3048000">
                  <a:extLst>
                    <a:ext uri="{9D8B030D-6E8A-4147-A177-3AD203B41FA5}">
                      <a16:colId xmlns:a16="http://schemas.microsoft.com/office/drawing/2014/main" val="4115826905"/>
                    </a:ext>
                  </a:extLst>
                </a:gridCol>
                <a:gridCol w="3048000">
                  <a:extLst>
                    <a:ext uri="{9D8B030D-6E8A-4147-A177-3AD203B41FA5}">
                      <a16:colId xmlns:a16="http://schemas.microsoft.com/office/drawing/2014/main" val="2070986209"/>
                    </a:ext>
                  </a:extLst>
                </a:gridCol>
              </a:tblGrid>
              <a:tr h="0">
                <a:tc>
                  <a:txBody>
                    <a:bodyPr/>
                    <a:lstStyle/>
                    <a:p>
                      <a:pPr algn="ctr" fontAlgn="b">
                        <a:buNone/>
                      </a:pPr>
                      <a:r>
                        <a:rPr lang="en-US" sz="1600" dirty="0">
                          <a:solidFill>
                            <a:srgbClr val="000000"/>
                          </a:solidFill>
                          <a:effectLst/>
                        </a:rPr>
                        <a:t>Hypothesized UAL</a:t>
                      </a:r>
                    </a:p>
                  </a:txBody>
                  <a:tcPr anchor="ctr"/>
                </a:tc>
                <a:tc>
                  <a:txBody>
                    <a:bodyPr/>
                    <a:lstStyle/>
                    <a:p>
                      <a:pPr algn="ctr" fontAlgn="b">
                        <a:buNone/>
                      </a:pPr>
                      <a:r>
                        <a:rPr lang="en-US" sz="1600" dirty="0">
                          <a:solidFill>
                            <a:srgbClr val="000000"/>
                          </a:solidFill>
                          <a:effectLst/>
                        </a:rPr>
                        <a:t>Assumed Processes in the Urbanization Driver</a:t>
                      </a:r>
                    </a:p>
                  </a:txBody>
                  <a:tcPr anchor="ctr"/>
                </a:tc>
                <a:tc>
                  <a:txBody>
                    <a:bodyPr/>
                    <a:lstStyle/>
                    <a:p>
                      <a:pPr algn="ctr" fontAlgn="b">
                        <a:buNone/>
                      </a:pPr>
                      <a:r>
                        <a:rPr lang="en-US" sz="1600" dirty="0">
                          <a:solidFill>
                            <a:srgbClr val="000000"/>
                          </a:solidFill>
                          <a:effectLst/>
                        </a:rPr>
                        <a:t>Assumed Agrobiodiversity Impact</a:t>
                      </a:r>
                    </a:p>
                  </a:txBody>
                  <a:tcPr anchor="ctr"/>
                </a:tc>
                <a:tc>
                  <a:txBody>
                    <a:bodyPr/>
                    <a:lstStyle/>
                    <a:p>
                      <a:pPr algn="ctr" fontAlgn="b">
                        <a:buNone/>
                      </a:pPr>
                      <a:r>
                        <a:rPr lang="en-US" sz="1600" dirty="0">
                          <a:solidFill>
                            <a:srgbClr val="000000"/>
                          </a:solidFill>
                          <a:effectLst/>
                        </a:rPr>
                        <a:t>Methods</a:t>
                      </a:r>
                    </a:p>
                  </a:txBody>
                  <a:tcPr anchor="ctr"/>
                </a:tc>
                <a:extLst>
                  <a:ext uri="{0D108BD9-81ED-4DB2-BD59-A6C34878D82A}">
                    <a16:rowId xmlns:a16="http://schemas.microsoft.com/office/drawing/2014/main" val="2556020143"/>
                  </a:ext>
                </a:extLst>
              </a:tr>
              <a:tr h="370840">
                <a:tc>
                  <a:txBody>
                    <a:bodyPr/>
                    <a:lstStyle/>
                    <a:p>
                      <a:pPr algn="l">
                        <a:buNone/>
                      </a:pPr>
                      <a:r>
                        <a:rPr lang="en-US" sz="1500" b="0" dirty="0">
                          <a:effectLst/>
                        </a:rPr>
                        <a:t>(1) Changes in food-producing land use in urban and peri-urban spaces</a:t>
                      </a:r>
                    </a:p>
                  </a:txBody>
                  <a:tcPr anchor="ctr"/>
                </a:tc>
                <a:tc>
                  <a:txBody>
                    <a:bodyPr/>
                    <a:lstStyle/>
                    <a:p>
                      <a:pPr algn="l">
                        <a:buNone/>
                      </a:pPr>
                      <a:r>
                        <a:rPr lang="en-US" sz="1500" b="0" dirty="0">
                          <a:effectLst/>
                        </a:rPr>
                        <a:t>urban expansion includes physical and </a:t>
                      </a:r>
                      <a:r>
                        <a:rPr lang="en-US" sz="1500" b="0" dirty="0">
                          <a:effectLst/>
                          <a:latin typeface="Calibri" panose="020F0502020204030204" pitchFamily="34" charset="0"/>
                          <a:ea typeface="Calibri" panose="020F0502020204030204" pitchFamily="34" charset="0"/>
                          <a:cs typeface="Calibri" panose="020F0502020204030204" pitchFamily="34" charset="0"/>
                        </a:rPr>
                        <a:t>resource</a:t>
                      </a:r>
                      <a:r>
                        <a:rPr lang="en-US" sz="1500" b="0" dirty="0">
                          <a:effectLst/>
                        </a:rPr>
                        <a:t> footprints as well as diversified farming</a:t>
                      </a:r>
                    </a:p>
                  </a:txBody>
                  <a:tcPr anchor="ctr"/>
                </a:tc>
                <a:tc>
                  <a:txBody>
                    <a:bodyPr/>
                    <a:lstStyle/>
                    <a:p>
                      <a:pPr algn="l">
                        <a:buNone/>
                      </a:pPr>
                      <a:r>
                        <a:rPr lang="en-US" sz="1500" b="0" dirty="0">
                          <a:effectLst/>
                        </a:rPr>
                        <a:t>moderate to high agrobiodiversity in urban and peri-urban agriculture</a:t>
                      </a:r>
                    </a:p>
                  </a:txBody>
                  <a:tcPr anchor="ctr"/>
                </a:tc>
                <a:tc>
                  <a:txBody>
                    <a:bodyPr/>
                    <a:lstStyle/>
                    <a:p>
                      <a:pPr algn="l">
                        <a:buNone/>
                      </a:pPr>
                      <a:r>
                        <a:rPr lang="en-US" sz="1500" b="0">
                          <a:effectLst/>
                        </a:rPr>
                        <a:t>land-use and resource change analysis integrated with agrobiodiversity science and agroecology applied to diversified farming</a:t>
                      </a:r>
                    </a:p>
                  </a:txBody>
                  <a:tcPr anchor="ctr"/>
                </a:tc>
                <a:extLst>
                  <a:ext uri="{0D108BD9-81ED-4DB2-BD59-A6C34878D82A}">
                    <a16:rowId xmlns:a16="http://schemas.microsoft.com/office/drawing/2014/main" val="1874759143"/>
                  </a:ext>
                </a:extLst>
              </a:tr>
              <a:tr h="370840">
                <a:tc>
                  <a:txBody>
                    <a:bodyPr/>
                    <a:lstStyle/>
                    <a:p>
                      <a:pPr algn="l">
                        <a:buNone/>
                      </a:pPr>
                      <a:r>
                        <a:rPr lang="en-US" sz="1500" b="0" dirty="0">
                          <a:effectLst/>
                        </a:rPr>
                        <a:t>(2) Urban-directed food supply chains</a:t>
                      </a:r>
                    </a:p>
                  </a:txBody>
                  <a:tcPr anchor="ctr"/>
                </a:tc>
                <a:tc>
                  <a:txBody>
                    <a:bodyPr/>
                    <a:lstStyle/>
                    <a:p>
                      <a:pPr algn="l">
                        <a:buNone/>
                      </a:pPr>
                      <a:r>
                        <a:rPr lang="en-US" sz="1500" b="0">
                          <a:effectLst/>
                        </a:rPr>
                        <a:t>urbanization drives distinct mixtures of food chains (national, international, local)</a:t>
                      </a:r>
                    </a:p>
                  </a:txBody>
                  <a:tcPr anchor="ctr"/>
                </a:tc>
                <a:tc>
                  <a:txBody>
                    <a:bodyPr/>
                    <a:lstStyle/>
                    <a:p>
                      <a:pPr algn="l">
                        <a:buNone/>
                      </a:pPr>
                      <a:r>
                        <a:rPr lang="en-US" sz="1500" b="0" dirty="0">
                          <a:effectLst/>
                        </a:rPr>
                        <a:t>certain mixes of food chains result in higher agrobiodiversity</a:t>
                      </a:r>
                    </a:p>
                  </a:txBody>
                  <a:tcPr anchor="ctr"/>
                </a:tc>
                <a:tc>
                  <a:txBody>
                    <a:bodyPr/>
                    <a:lstStyle/>
                    <a:p>
                      <a:pPr algn="l">
                        <a:buNone/>
                      </a:pPr>
                      <a:r>
                        <a:rPr lang="en-US" sz="1500" b="0" dirty="0">
                          <a:effectLst/>
                        </a:rPr>
                        <a:t>economics, policy, and food-systems analysis of supply chains combined with agrobiodiversity science and agroecology in source areas</a:t>
                      </a:r>
                    </a:p>
                  </a:txBody>
                  <a:tcPr anchor="ctr"/>
                </a:tc>
                <a:extLst>
                  <a:ext uri="{0D108BD9-81ED-4DB2-BD59-A6C34878D82A}">
                    <a16:rowId xmlns:a16="http://schemas.microsoft.com/office/drawing/2014/main" val="1668920084"/>
                  </a:ext>
                </a:extLst>
              </a:tr>
              <a:tr h="370840">
                <a:tc>
                  <a:txBody>
                    <a:bodyPr/>
                    <a:lstStyle/>
                    <a:p>
                      <a:pPr algn="l">
                        <a:buNone/>
                      </a:pPr>
                      <a:r>
                        <a:rPr lang="en-US" sz="1500" b="0" dirty="0">
                          <a:effectLst/>
                        </a:rPr>
                        <a:t>(3) Food access and foodways of urban populations</a:t>
                      </a:r>
                    </a:p>
                  </a:txBody>
                  <a:tcPr anchor="ctr"/>
                </a:tc>
                <a:tc>
                  <a:txBody>
                    <a:bodyPr/>
                    <a:lstStyle/>
                    <a:p>
                      <a:pPr algn="l">
                        <a:buNone/>
                      </a:pPr>
                      <a:r>
                        <a:rPr lang="en-US" sz="1500" b="0">
                          <a:effectLst/>
                        </a:rPr>
                        <a:t>urbanization drives demographic and cultural trends that include “foodies,” immigrants, and other sub-populations</a:t>
                      </a:r>
                    </a:p>
                  </a:txBody>
                  <a:tcPr anchor="ctr"/>
                </a:tc>
                <a:tc>
                  <a:txBody>
                    <a:bodyPr/>
                    <a:lstStyle/>
                    <a:p>
                      <a:pPr algn="l">
                        <a:buNone/>
                      </a:pPr>
                      <a:r>
                        <a:rPr lang="en-US" sz="1500" b="0" dirty="0">
                          <a:effectLst/>
                        </a:rPr>
                        <a:t>“foodie” and immigrant groups associated with notably higher food biodiversity</a:t>
                      </a:r>
                    </a:p>
                  </a:txBody>
                  <a:tcPr anchor="ctr"/>
                </a:tc>
                <a:tc>
                  <a:txBody>
                    <a:bodyPr/>
                    <a:lstStyle/>
                    <a:p>
                      <a:pPr algn="l">
                        <a:buNone/>
                      </a:pPr>
                      <a:r>
                        <a:rPr lang="en-US" sz="1500" b="0">
                          <a:effectLst/>
                        </a:rPr>
                        <a:t>cultural, food-system, and sociological analysis of food practices combined with agrobiodiversity science; these approaches need to focus on access and quality of diverse diets of food- and nutrition-insecure populations</a:t>
                      </a:r>
                    </a:p>
                  </a:txBody>
                  <a:tcPr anchor="ctr"/>
                </a:tc>
                <a:extLst>
                  <a:ext uri="{0D108BD9-81ED-4DB2-BD59-A6C34878D82A}">
                    <a16:rowId xmlns:a16="http://schemas.microsoft.com/office/drawing/2014/main" val="2294208147"/>
                  </a:ext>
                </a:extLst>
              </a:tr>
              <a:tr h="370840">
                <a:tc>
                  <a:txBody>
                    <a:bodyPr/>
                    <a:lstStyle/>
                    <a:p>
                      <a:pPr algn="l">
                        <a:buNone/>
                      </a:pPr>
                      <a:r>
                        <a:rPr lang="en-US" sz="1500" b="0" dirty="0">
                          <a:effectLst/>
                        </a:rPr>
                        <a:t>(4) Range of urban food retail types and sub-types</a:t>
                      </a:r>
                    </a:p>
                  </a:txBody>
                  <a:tcPr anchor="ctr"/>
                </a:tc>
                <a:tc>
                  <a:txBody>
                    <a:bodyPr/>
                    <a:lstStyle/>
                    <a:p>
                      <a:pPr algn="l">
                        <a:buNone/>
                      </a:pPr>
                      <a:r>
                        <a:rPr lang="en-US" sz="1500" b="0" dirty="0">
                          <a:effectLst/>
                        </a:rPr>
                        <a:t>urbanization differences lead to distinct food retailing and to influences of surrounding infrastructure (e.g., transport accessibility of food markets)</a:t>
                      </a:r>
                    </a:p>
                  </a:txBody>
                  <a:tcPr anchor="ctr"/>
                </a:tc>
                <a:tc>
                  <a:txBody>
                    <a:bodyPr/>
                    <a:lstStyle/>
                    <a:p>
                      <a:pPr algn="l">
                        <a:buNone/>
                      </a:pPr>
                      <a:r>
                        <a:rPr lang="en-US" sz="1500" b="0" dirty="0">
                          <a:effectLst/>
                        </a:rPr>
                        <a:t>mix of food market types (e.g., greengrocer prevalence) and infrastructure influences food biodiversity</a:t>
                      </a:r>
                    </a:p>
                  </a:txBody>
                  <a:tcPr anchor="ctr"/>
                </a:tc>
                <a:tc>
                  <a:txBody>
                    <a:bodyPr/>
                    <a:lstStyle/>
                    <a:p>
                      <a:pPr algn="l">
                        <a:buNone/>
                      </a:pPr>
                      <a:r>
                        <a:rPr lang="en-US" sz="1500" b="0" dirty="0">
                          <a:effectLst/>
                        </a:rPr>
                        <a:t>economics and retail analysis through diverse approaches such as business and infrastructure assessment combined with agrobiodiversity science</a:t>
                      </a:r>
                    </a:p>
                  </a:txBody>
                  <a:tcPr anchor="ctr"/>
                </a:tc>
                <a:extLst>
                  <a:ext uri="{0D108BD9-81ED-4DB2-BD59-A6C34878D82A}">
                    <a16:rowId xmlns:a16="http://schemas.microsoft.com/office/drawing/2014/main" val="1254972576"/>
                  </a:ext>
                </a:extLst>
              </a:tr>
            </a:tbl>
          </a:graphicData>
        </a:graphic>
      </p:graphicFrame>
      <p:sp>
        <p:nvSpPr>
          <p:cNvPr id="2" name="TextBox 1">
            <a:extLst>
              <a:ext uri="{FF2B5EF4-FFF2-40B4-BE49-F238E27FC236}">
                <a16:creationId xmlns:a16="http://schemas.microsoft.com/office/drawing/2014/main" id="{AE5243DC-0892-2D7A-1983-98B4A469F206}"/>
              </a:ext>
            </a:extLst>
          </p:cNvPr>
          <p:cNvSpPr txBox="1"/>
          <p:nvPr/>
        </p:nvSpPr>
        <p:spPr>
          <a:xfrm>
            <a:off x="2358332" y="530165"/>
            <a:ext cx="7614483" cy="369332"/>
          </a:xfrm>
          <a:prstGeom prst="rect">
            <a:avLst/>
          </a:prstGeom>
          <a:noFill/>
        </p:spPr>
        <p:txBody>
          <a:bodyPr wrap="square" rtlCol="0">
            <a:spAutoFit/>
          </a:bodyPr>
          <a:lstStyle/>
          <a:p>
            <a:pPr lvl="0" algn="ctr"/>
            <a:r>
              <a:rPr lang="en-US" sz="1800" dirty="0">
                <a:latin typeface="Calibri" panose="020F0502020204030204" pitchFamily="34" charset="0"/>
                <a:cs typeface="Calibri" panose="020F0502020204030204" pitchFamily="34" charset="0"/>
              </a:rPr>
              <a:t>Zimmerer et al. 2021: </a:t>
            </a:r>
            <a:r>
              <a:rPr lang="en-US" sz="1800" dirty="0">
                <a:latin typeface="Calibri" panose="020F0502020204030204" pitchFamily="34" charset="0"/>
                <a:cs typeface="Calibri" panose="020F0502020204030204" pitchFamily="34" charset="0"/>
                <a:hlinkClick r:id="rId2"/>
              </a:rPr>
              <a:t>https://doi.org/10.1016/j.oneear.2021.10.012</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533552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1325</Words>
  <Application>Microsoft Macintosh PowerPoint</Application>
  <PresentationFormat>Widescreen</PresentationFormat>
  <Paragraphs>85</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Noto Sans Symbols</vt:lpstr>
      <vt:lpstr>Office Theme</vt:lpstr>
      <vt:lpstr>PowerPoint Presentation</vt:lpstr>
      <vt:lpstr>The UN’s 17 Sustainable Development Goals (SDGs)</vt:lpstr>
      <vt:lpstr> Urbanization and Agrobiodiversity: Leveraging a Key Nexus for Sustainable Development</vt:lpstr>
      <vt:lpstr>Urban &amp; Peri-Urban Land Use </vt:lpstr>
      <vt:lpstr>Urban Food Supply Chains</vt:lpstr>
      <vt:lpstr>Urban Food Access</vt:lpstr>
      <vt:lpstr>Urban Food Retailing</vt:lpstr>
      <vt:lpstr>Table: Hypothesized Urbanization-Agrobiodiversity Linkages (UAL), Assumptions, &amp; Methods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Development:  Urban Agrobiodiversity  </dc:title>
  <dc:creator>Heidi CM Scott</dc:creator>
  <cp:lastModifiedBy>Alaina Gallagher</cp:lastModifiedBy>
  <cp:revision>16</cp:revision>
  <dcterms:created xsi:type="dcterms:W3CDTF">2022-09-28T11:57:10Z</dcterms:created>
  <dcterms:modified xsi:type="dcterms:W3CDTF">2026-08-18T16:41:52Z</dcterms:modified>
</cp:coreProperties>
</file>