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69" r:id="rId4"/>
    <p:sldId id="270"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jJybDX31GaanBIaGYQN5EpLpiI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66" autoAdjust="0"/>
    <p:restoredTop sz="86445" autoAdjust="0"/>
  </p:normalViewPr>
  <p:slideViewPr>
    <p:cSldViewPr snapToGrid="0" snapToObjects="1">
      <p:cViewPr varScale="1">
        <p:scale>
          <a:sx n="82" d="100"/>
          <a:sy n="82" d="100"/>
        </p:scale>
        <p:origin x="168" y="63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0" d="100"/>
          <a:sy n="90" d="100"/>
        </p:scale>
        <p:origin x="412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400" b="1" i="1" dirty="0"/>
              <a:t>Notes for Instructor: </a:t>
            </a:r>
            <a:r>
              <a:rPr lang="en-US" sz="1400" dirty="0"/>
              <a:t>This lesson focusses on SDG #5. Learners may benefit from briefly considering how the other goals would support or depend upon our success in implementing Gender Equality. For example, how does #5 inherently overlap with #1, #2, #3, and #4? How do the environmental goals of #6, #7, #11, #12, #13, #14, and #15 resonate with Gender Equality? What’s the role of strong institutions (#16) and partnerships (#17) in making gains on gender equality in the developing world? </a:t>
            </a:r>
            <a:endParaRPr sz="1400" dirty="0"/>
          </a:p>
        </p:txBody>
      </p:sp>
      <p:sp>
        <p:nvSpPr>
          <p:cNvPr id="106" name="Google Shape;10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dirty="0"/>
              <a:t>Many of these challenges may be interesting to discuss in more depth with learners. They might consider how deeply seeded cultural inequalities have been reinforced by patriarchal and colonial histories. Marked successes result from girls’ education and access to birth control, as a starting point. Educating boys and men about gender equality is an important companion to empowering girls. And intersectionality is a fascinating multi-identity social dynamic that may help reveal how women experience inequality differently from one another. </a:t>
            </a:r>
            <a:endParaRPr dirty="0"/>
          </a:p>
        </p:txBody>
      </p:sp>
      <p:sp>
        <p:nvSpPr>
          <p:cNvPr id="118" name="Google Shape;11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035516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How do some of these technologies help women prepare for a climate changed present and future? How might some technology actually exacerbate environmental impacts?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054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dirty="0"/>
              <a:t>Note that local, small-scale aquaculture run by women with domestic duties can measurably improve the nutrition in a household as well as its income. In all three sectors, changes in the gender balance of leadership and governance are priorities that have the potential to make a difference in women’s empowerment. How can communities work to include women in important roles, and how will that impact the potential of girls who are in danger of becoming pregnant or child brides? </a:t>
            </a:r>
          </a:p>
        </p:txBody>
      </p:sp>
      <p:sp>
        <p:nvSpPr>
          <p:cNvPr id="118" name="Google Shape;11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203769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dirty="0"/>
              <a:t>Gender stereotypes endure and delimit women’s ability to work outside the home. What are some methods to change a patriarchal culture to greater value women as equal workers in many occupations? How can men be taught to feel good about gender equality? </a:t>
            </a:r>
            <a:endParaRPr dirty="0"/>
          </a:p>
        </p:txBody>
      </p:sp>
      <p:sp>
        <p:nvSpPr>
          <p:cNvPr id="118" name="Google Shape;11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3660017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image" Target="../media/image5.jpg"/><Relationship Id="rId4" Type="http://schemas.openxmlformats.org/officeDocument/2006/relationships/hyperlink" Target="https://doi.org/10.1088/1748-9326/ab2f57"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88/1748-9326/ab2f5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doi.org/10.1088/1748-9326/ab2f5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88/1748-9326/ab2f5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4" name="Picture 3" descr="The SESYNC logo - the letters SESYNC under a green arch">
            <a:extLst>
              <a:ext uri="{FF2B5EF4-FFF2-40B4-BE49-F238E27FC236}">
                <a16:creationId xmlns:a16="http://schemas.microsoft.com/office/drawing/2014/main" id="{065EE87E-D04F-7E50-5D4B-781530743F64}"/>
              </a:ext>
            </a:extLst>
          </p:cNvPr>
          <p:cNvPicPr>
            <a:picLocks noChangeAspect="1"/>
          </p:cNvPicPr>
          <p:nvPr/>
        </p:nvPicPr>
        <p:blipFill>
          <a:blip r:embed="rId3"/>
          <a:stretch>
            <a:fillRect/>
          </a:stretch>
        </p:blipFill>
        <p:spPr>
          <a:xfrm>
            <a:off x="167595" y="308434"/>
            <a:ext cx="2773998" cy="1017133"/>
          </a:xfrm>
          <a:prstGeom prst="rect">
            <a:avLst/>
          </a:prstGeom>
        </p:spPr>
      </p:pic>
      <p:sp>
        <p:nvSpPr>
          <p:cNvPr id="6" name="Title 5">
            <a:extLst>
              <a:ext uri="{FF2B5EF4-FFF2-40B4-BE49-F238E27FC236}">
                <a16:creationId xmlns:a16="http://schemas.microsoft.com/office/drawing/2014/main" id="{804138AD-CA3A-4B2C-E4DF-8F896458D431}"/>
              </a:ext>
            </a:extLst>
          </p:cNvPr>
          <p:cNvSpPr>
            <a:spLocks noGrp="1"/>
          </p:cNvSpPr>
          <p:nvPr>
            <p:ph type="ctrTitle"/>
          </p:nvPr>
        </p:nvSpPr>
        <p:spPr>
          <a:xfrm>
            <a:off x="3166533" y="591558"/>
            <a:ext cx="9025467" cy="1163323"/>
          </a:xfrm>
        </p:spPr>
        <p:txBody>
          <a:bodyPr>
            <a:no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Advancing Sustainable Development Goals: </a:t>
            </a:r>
            <a:br>
              <a:rPr lang="en-US" sz="3600" b="1" dirty="0">
                <a:latin typeface="Calibri" panose="020F0502020204030204" pitchFamily="34" charset="0"/>
                <a:ea typeface="Calibri" panose="020F0502020204030204" pitchFamily="34" charset="0"/>
                <a:cs typeface="Calibri" panose="020F0502020204030204" pitchFamily="34" charset="0"/>
              </a:rPr>
            </a:br>
            <a: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rPr>
              <a:t>Gender Equality &amp; Environmental Health</a:t>
            </a:r>
            <a:r>
              <a:rPr lang="en-US" sz="3600"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endParaRPr lang="en-US" sz="3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woman in Ghana at a USAID event.">
            <a:extLst>
              <a:ext uri="{FF2B5EF4-FFF2-40B4-BE49-F238E27FC236}">
                <a16:creationId xmlns:a16="http://schemas.microsoft.com/office/drawing/2014/main" id="{17CAEE43-FE17-665F-45B8-266F77944505}"/>
              </a:ext>
            </a:extLst>
          </p:cNvPr>
          <p:cNvPicPr>
            <a:picLocks noChangeAspect="1"/>
          </p:cNvPicPr>
          <p:nvPr/>
        </p:nvPicPr>
        <p:blipFill>
          <a:blip r:embed="rId4"/>
          <a:stretch>
            <a:fillRect/>
          </a:stretch>
        </p:blipFill>
        <p:spPr>
          <a:xfrm>
            <a:off x="3959692" y="1866530"/>
            <a:ext cx="7439147" cy="4865557"/>
          </a:xfrm>
          <a:prstGeom prst="rect">
            <a:avLst/>
          </a:prstGeom>
        </p:spPr>
      </p:pic>
      <p:sp>
        <p:nvSpPr>
          <p:cNvPr id="2" name="TextBox 1">
            <a:extLst>
              <a:ext uri="{FF2B5EF4-FFF2-40B4-BE49-F238E27FC236}">
                <a16:creationId xmlns:a16="http://schemas.microsoft.com/office/drawing/2014/main" id="{D9A71184-5CB6-C344-8DB6-60D7CABB952D}"/>
              </a:ext>
            </a:extLst>
          </p:cNvPr>
          <p:cNvSpPr txBox="1"/>
          <p:nvPr/>
        </p:nvSpPr>
        <p:spPr>
          <a:xfrm>
            <a:off x="3944801" y="6147312"/>
            <a:ext cx="3415931" cy="584775"/>
          </a:xfrm>
          <a:prstGeom prst="rect">
            <a:avLst/>
          </a:prstGeom>
          <a:solidFill>
            <a:srgbClr val="FFFFFF">
              <a:alpha val="72549"/>
            </a:srgbClr>
          </a:solidFill>
        </p:spPr>
        <p:txBody>
          <a:bodyPr wrap="square" rtlCol="0">
            <a:spAutoFit/>
          </a:bodyPr>
          <a:lstStyle/>
          <a:p>
            <a:pPr algn="ctr"/>
            <a:r>
              <a:rPr lang="en-US" sz="1600" dirty="0">
                <a:latin typeface="Calibri" panose="020F0502020204030204" pitchFamily="34" charset="0"/>
                <a:cs typeface="Calibri" panose="020F0502020204030204" pitchFamily="34" charset="0"/>
              </a:rPr>
              <a:t>A woman in Ghana at a USAID event.</a:t>
            </a:r>
          </a:p>
          <a:p>
            <a:pPr algn="ctr"/>
            <a:r>
              <a:rPr lang="en-US" sz="1600" dirty="0">
                <a:latin typeface="Calibri" panose="020F0502020204030204" pitchFamily="34" charset="0"/>
                <a:cs typeface="Calibri" panose="020F0502020204030204" pitchFamily="34" charset="0"/>
              </a:rPr>
              <a:t>Public Domain courtesy of USAID</a:t>
            </a:r>
            <a:r>
              <a:rPr lang="en-US" dirty="0"/>
              <a:t>.</a:t>
            </a:r>
          </a:p>
        </p:txBody>
      </p:sp>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315746"/>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2AEA82-B3AB-E5AF-733F-95FB36D154E3}"/>
              </a:ext>
            </a:extLst>
          </p:cNvPr>
          <p:cNvSpPr>
            <a:spLocks noGrp="1"/>
          </p:cNvSpPr>
          <p:nvPr>
            <p:ph type="sldNum" idx="12"/>
          </p:nvPr>
        </p:nvSpPr>
        <p:spPr>
          <a:xfrm>
            <a:off x="9201130" y="6450705"/>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CE86B9BD-1646-778B-9E19-910AC00F3401}"/>
              </a:ext>
            </a:extLst>
          </p:cNvPr>
          <p:cNvSpPr txBox="1">
            <a:spLocks noGrp="1"/>
          </p:cNvSpPr>
          <p:nvPr>
            <p:ph type="title" idx="4294967295"/>
          </p:nvPr>
        </p:nvSpPr>
        <p:spPr>
          <a:xfrm>
            <a:off x="4133087" y="407295"/>
            <a:ext cx="5068043"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The UN’s 17 Sustainable </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Development Goals (SDGs)</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7" name="Picture 6" descr="Graphic listing the UN's 17 Sustainable Development Goals as a universal call to action to end poverty and protect the planet. The goals are interconnected with action in one area affecting the outcomes in others.">
            <a:extLst>
              <a:ext uri="{FF2B5EF4-FFF2-40B4-BE49-F238E27FC236}">
                <a16:creationId xmlns:a16="http://schemas.microsoft.com/office/drawing/2014/main" id="{011E90DE-CD66-53E5-DBB0-F871E1AF8E8B}"/>
              </a:ext>
            </a:extLst>
          </p:cNvPr>
          <p:cNvPicPr>
            <a:picLocks noChangeAspect="1"/>
          </p:cNvPicPr>
          <p:nvPr/>
        </p:nvPicPr>
        <p:blipFill>
          <a:blip r:embed="rId4"/>
          <a:stretch>
            <a:fillRect/>
          </a:stretch>
        </p:blipFill>
        <p:spPr>
          <a:xfrm>
            <a:off x="794783" y="1483171"/>
            <a:ext cx="10602433" cy="5332659"/>
          </a:xfrm>
          <a:prstGeom prst="rect">
            <a:avLst/>
          </a:prstGeom>
        </p:spPr>
      </p:pic>
      <p:sp>
        <p:nvSpPr>
          <p:cNvPr id="4" name="Rounded Rectangle 3" descr="Rounded red rectangle highlighting the sustainable development goal #5: Gender Equality.">
            <a:extLst>
              <a:ext uri="{FF2B5EF4-FFF2-40B4-BE49-F238E27FC236}">
                <a16:creationId xmlns:a16="http://schemas.microsoft.com/office/drawing/2014/main" id="{16C17A19-8B19-F149-B9A1-45931AD9400F}"/>
              </a:ext>
              <a:ext uri="{C183D7F6-B498-43B3-948B-1728B52AA6E4}">
                <adec:decorative xmlns:adec="http://schemas.microsoft.com/office/drawing/2017/decorative" val="0"/>
              </a:ext>
            </a:extLst>
          </p:cNvPr>
          <p:cNvSpPr/>
          <p:nvPr/>
        </p:nvSpPr>
        <p:spPr>
          <a:xfrm>
            <a:off x="7818380" y="1483362"/>
            <a:ext cx="1813630" cy="1795931"/>
          </a:xfrm>
          <a:prstGeom prst="roundRect">
            <a:avLst/>
          </a:prstGeom>
          <a:solidFill>
            <a:schemeClr val="accent4">
              <a:lumMod val="40000"/>
              <a:lumOff val="60000"/>
              <a:alpha val="34000"/>
            </a:schemeClr>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D072339-9FA1-E95F-02A1-F74D2D4BAF3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6" name="Title 5">
            <a:extLst>
              <a:ext uri="{FF2B5EF4-FFF2-40B4-BE49-F238E27FC236}">
                <a16:creationId xmlns:a16="http://schemas.microsoft.com/office/drawing/2014/main" id="{CE004F43-3B75-4C68-77EC-4678538D944A}"/>
              </a:ext>
            </a:extLst>
          </p:cNvPr>
          <p:cNvSpPr txBox="1">
            <a:spLocks noGrp="1"/>
          </p:cNvSpPr>
          <p:nvPr>
            <p:ph type="title" idx="4294967295"/>
          </p:nvPr>
        </p:nvSpPr>
        <p:spPr>
          <a:xfrm>
            <a:off x="2451179" y="693519"/>
            <a:ext cx="890262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Gendered Vulnerability &amp; Sustainable Livelihood Interventions in Era of Climate Change</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0326CDF5-B718-DA91-B0C1-16D570BC4A09}"/>
              </a:ext>
            </a:extLst>
          </p:cNvPr>
          <p:cNvSpPr txBox="1"/>
          <p:nvPr/>
        </p:nvSpPr>
        <p:spPr>
          <a:xfrm>
            <a:off x="4280453" y="1679998"/>
            <a:ext cx="6173089" cy="369332"/>
          </a:xfrm>
          <a:prstGeom prst="rect">
            <a:avLst/>
          </a:prstGeom>
          <a:noFill/>
        </p:spPr>
        <p:txBody>
          <a:bodyPr wrap="square" rtlCol="0">
            <a:spAutoFit/>
          </a:bodyPr>
          <a:lstStyle/>
          <a:p>
            <a:r>
              <a:rPr lang="en-US" sz="1800" dirty="0">
                <a:latin typeface="Calibri" panose="020F0502020204030204" pitchFamily="34" charset="0"/>
                <a:ea typeface="Calibri" panose="020F0502020204030204" pitchFamily="34" charset="0"/>
                <a:cs typeface="Calibri" panose="020F0502020204030204" pitchFamily="34" charset="0"/>
              </a:rPr>
              <a:t>Call &amp; Sellers 2019: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https://doi.org/10.1088/1748-9326/ab2f57</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D3DD571C-C3C4-C418-5EFE-0FB3BDCA0939}"/>
              </a:ext>
            </a:extLst>
          </p:cNvPr>
          <p:cNvSpPr txBox="1"/>
          <p:nvPr/>
        </p:nvSpPr>
        <p:spPr>
          <a:xfrm>
            <a:off x="323805" y="1884282"/>
            <a:ext cx="4136571"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Women’s Inequality:</a:t>
            </a:r>
          </a:p>
        </p:txBody>
      </p:sp>
      <p:sp>
        <p:nvSpPr>
          <p:cNvPr id="5" name="TextBox 4">
            <a:extLst>
              <a:ext uri="{FF2B5EF4-FFF2-40B4-BE49-F238E27FC236}">
                <a16:creationId xmlns:a16="http://schemas.microsoft.com/office/drawing/2014/main" id="{9E556A45-5543-54FE-2098-F3324572A1FB}"/>
              </a:ext>
            </a:extLst>
          </p:cNvPr>
          <p:cNvSpPr txBox="1"/>
          <p:nvPr/>
        </p:nvSpPr>
        <p:spPr>
          <a:xfrm>
            <a:off x="323805" y="2376938"/>
            <a:ext cx="3564836" cy="4616648"/>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Problems</a:t>
            </a:r>
            <a:r>
              <a:rPr lang="en-US" sz="2400" dirty="0">
                <a:latin typeface="Calibri" panose="020F0502020204030204" pitchFamily="34" charset="0"/>
                <a:cs typeface="Calibri" panose="020F0502020204030204" pitchFamily="34" charset="0"/>
              </a:rPr>
              <a:t>:</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Discrimination; stereotypes</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Domestic violence</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Poverty; poor nutrition</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Lack of education &amp; family planning</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Intersectionality</a:t>
            </a:r>
          </a:p>
          <a:p>
            <a:pPr marL="342900" indent="-34290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Patriarchy; colonial history</a:t>
            </a:r>
          </a:p>
          <a:p>
            <a:endParaRPr lang="en-US" dirty="0"/>
          </a:p>
        </p:txBody>
      </p:sp>
      <p:sp>
        <p:nvSpPr>
          <p:cNvPr id="4" name="TextBox 3">
            <a:extLst>
              <a:ext uri="{FF2B5EF4-FFF2-40B4-BE49-F238E27FC236}">
                <a16:creationId xmlns:a16="http://schemas.microsoft.com/office/drawing/2014/main" id="{BC279D8E-69E2-293B-A9B9-37609F4B15B7}"/>
              </a:ext>
            </a:extLst>
          </p:cNvPr>
          <p:cNvSpPr txBox="1"/>
          <p:nvPr/>
        </p:nvSpPr>
        <p:spPr>
          <a:xfrm>
            <a:off x="3814881" y="2407502"/>
            <a:ext cx="3712355" cy="4514056"/>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Solutions:</a:t>
            </a:r>
          </a:p>
          <a:p>
            <a:pPr marL="285750" indent="-28575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Gender equality education</a:t>
            </a:r>
          </a:p>
          <a:p>
            <a:pPr marL="285750" indent="-28575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Rebalanced gender duties</a:t>
            </a:r>
          </a:p>
          <a:p>
            <a:pPr marL="285750" indent="-28575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Contraceptives and family planning support</a:t>
            </a:r>
          </a:p>
          <a:p>
            <a:pPr marL="285750" indent="-28575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Financing for women’s entrepreneurship</a:t>
            </a:r>
          </a:p>
          <a:p>
            <a:pPr marL="285750" indent="-285750">
              <a:spcAft>
                <a:spcPts val="800"/>
              </a:spcAft>
              <a:buFont typeface="Arial" panose="020B0604020202020204" pitchFamily="34" charset="0"/>
              <a:buChar char="•"/>
            </a:pPr>
            <a:r>
              <a:rPr lang="en-US" sz="2400" dirty="0">
                <a:latin typeface="Calibri" panose="020F0502020204030204" pitchFamily="34" charset="0"/>
                <a:cs typeface="Calibri" panose="020F0502020204030204" pitchFamily="34" charset="0"/>
              </a:rPr>
              <a:t>Governance roles for women</a:t>
            </a:r>
            <a:endParaRPr lang="en-US" sz="2400" b="1" dirty="0"/>
          </a:p>
          <a:p>
            <a:endParaRPr lang="en-US" dirty="0"/>
          </a:p>
        </p:txBody>
      </p:sp>
      <p:pic>
        <p:nvPicPr>
          <p:cNvPr id="13" name="Picture 12" descr="shows a student holding a sign for United Nations Sustainable Development Goal 1: No Poverty">
            <a:extLst>
              <a:ext uri="{FF2B5EF4-FFF2-40B4-BE49-F238E27FC236}">
                <a16:creationId xmlns:a16="http://schemas.microsoft.com/office/drawing/2014/main" id="{B0E4FDBC-C0F0-73C6-9F9D-5258FBC9525D}"/>
              </a:ext>
            </a:extLst>
          </p:cNvPr>
          <p:cNvPicPr>
            <a:picLocks noChangeAspect="1"/>
          </p:cNvPicPr>
          <p:nvPr/>
        </p:nvPicPr>
        <p:blipFill>
          <a:blip r:embed="rId5"/>
          <a:srcRect l="4588" t="912" r="4752" b="-912"/>
          <a:stretch>
            <a:fillRect/>
          </a:stretch>
        </p:blipFill>
        <p:spPr>
          <a:xfrm>
            <a:off x="7527236" y="2523755"/>
            <a:ext cx="4429912" cy="3257550"/>
          </a:xfrm>
          <a:prstGeom prst="rect">
            <a:avLst/>
          </a:prstGeom>
        </p:spPr>
      </p:pic>
      <p:sp>
        <p:nvSpPr>
          <p:cNvPr id="11" name="TextBox 10">
            <a:extLst>
              <a:ext uri="{FF2B5EF4-FFF2-40B4-BE49-F238E27FC236}">
                <a16:creationId xmlns:a16="http://schemas.microsoft.com/office/drawing/2014/main" id="{1FEBC1EE-B9AE-494A-823C-A56215E5EFB4}"/>
              </a:ext>
            </a:extLst>
          </p:cNvPr>
          <p:cNvSpPr txBox="1"/>
          <p:nvPr/>
        </p:nvSpPr>
        <p:spPr>
          <a:xfrm>
            <a:off x="8122799" y="5864928"/>
            <a:ext cx="3718802" cy="830997"/>
          </a:xfrm>
          <a:prstGeom prst="rect">
            <a:avLst/>
          </a:prstGeom>
          <a:noFill/>
        </p:spPr>
        <p:txBody>
          <a:bodyPr wrap="square" rtlCol="0">
            <a:spAutoFit/>
          </a:bodyPr>
          <a:lstStyle/>
          <a:p>
            <a:pPr algn="ctr"/>
            <a:r>
              <a:rPr lang="en-US" sz="1600" i="1" dirty="0">
                <a:latin typeface="Calibri" panose="020F0502020204030204" pitchFamily="34" charset="0"/>
                <a:ea typeface="Calibri" panose="020F0502020204030204" pitchFamily="34" charset="0"/>
                <a:cs typeface="Calibri" panose="020F0502020204030204" pitchFamily="34" charset="0"/>
              </a:rPr>
              <a:t>School girl in Ghana holds an SDG placard. </a:t>
            </a:r>
          </a:p>
          <a:p>
            <a:pPr algn="ctr"/>
            <a:r>
              <a:rPr lang="en-US" sz="1600" i="1" dirty="0">
                <a:latin typeface="Calibri" panose="020F0502020204030204" pitchFamily="34" charset="0"/>
                <a:ea typeface="Calibri" panose="020F0502020204030204" pitchFamily="34" charset="0"/>
                <a:cs typeface="Calibri" panose="020F0502020204030204" pitchFamily="34" charset="0"/>
              </a:rPr>
              <a:t>Photo by </a:t>
            </a:r>
            <a:r>
              <a:rPr lang="en-US" sz="1600" i="1" dirty="0" err="1">
                <a:latin typeface="Calibri" panose="020F0502020204030204" pitchFamily="34" charset="0"/>
                <a:ea typeface="Calibri" panose="020F0502020204030204" pitchFamily="34" charset="0"/>
                <a:cs typeface="Calibri" panose="020F0502020204030204" pitchFamily="34" charset="0"/>
              </a:rPr>
              <a:t>Fquasie</a:t>
            </a:r>
            <a:r>
              <a:rPr lang="en-US" sz="1600" i="1"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i="1" u="sng" dirty="0">
                <a:latin typeface="Calibri" panose="020F0502020204030204" pitchFamily="34" charset="0"/>
                <a:ea typeface="Calibri" panose="020F0502020204030204" pitchFamily="34" charset="0"/>
                <a:cs typeface="Calibri" panose="020F0502020204030204" pitchFamily="34" charset="0"/>
                <a:hlinkClick r:id="rId6"/>
              </a:rPr>
              <a:t>4.0</a:t>
            </a:r>
            <a:r>
              <a:rPr lang="en-US" sz="1600" i="1" dirty="0">
                <a:latin typeface="Calibri" panose="020F0502020204030204" pitchFamily="34" charset="0"/>
                <a:ea typeface="Calibri" panose="020F0502020204030204" pitchFamily="34" charset="0"/>
                <a:cs typeface="Calibri" panose="020F0502020204030204" pitchFamily="34" charset="0"/>
              </a:rPr>
              <a:t>. </a:t>
            </a:r>
            <a:endParaRPr lang="en-US" dirty="0"/>
          </a:p>
        </p:txBody>
      </p:sp>
    </p:spTree>
    <p:extLst>
      <p:ext uri="{BB962C8B-B14F-4D97-AF65-F5344CB8AC3E}">
        <p14:creationId xmlns:p14="http://schemas.microsoft.com/office/powerpoint/2010/main" val="2204700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301E704C-D736-D621-5617-A8DD1B82AD4A}"/>
              </a:ext>
            </a:extLst>
          </p:cNvPr>
          <p:cNvSpPr txBox="1">
            <a:spLocks noGrp="1"/>
          </p:cNvSpPr>
          <p:nvPr>
            <p:ph type="title" idx="4294967295"/>
          </p:nvPr>
        </p:nvSpPr>
        <p:spPr>
          <a:xfrm>
            <a:off x="973880" y="253870"/>
            <a:ext cx="516742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Agriculture Solutions</a:t>
            </a:r>
          </a:p>
        </p:txBody>
      </p:sp>
      <p:sp>
        <p:nvSpPr>
          <p:cNvPr id="12" name="TextBox 11">
            <a:extLst>
              <a:ext uri="{FF2B5EF4-FFF2-40B4-BE49-F238E27FC236}">
                <a16:creationId xmlns:a16="http://schemas.microsoft.com/office/drawing/2014/main" id="{A2F0307C-5CD4-718B-1B6C-C902FA893DA2}"/>
              </a:ext>
            </a:extLst>
          </p:cNvPr>
          <p:cNvSpPr txBox="1"/>
          <p:nvPr/>
        </p:nvSpPr>
        <p:spPr>
          <a:xfrm>
            <a:off x="360232" y="1015582"/>
            <a:ext cx="6173089"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Call &amp; Sellers 2019: </a:t>
            </a:r>
            <a:r>
              <a:rPr lang="en-US" sz="1800" dirty="0">
                <a:latin typeface="Calibri" panose="020F0502020204030204" pitchFamily="34" charset="0"/>
                <a:ea typeface="Calibri" panose="020F0502020204030204" pitchFamily="34" charset="0"/>
                <a:cs typeface="Calibri" panose="020F0502020204030204" pitchFamily="34" charset="0"/>
                <a:hlinkClick r:id="rId3"/>
              </a:rPr>
              <a:t>https://doi.org/10.1088/1748-9326/ab2f57</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6A898EF-5A5E-00DD-389A-F358AF8AFE18}"/>
              </a:ext>
            </a:extLst>
          </p:cNvPr>
          <p:cNvSpPr txBox="1"/>
          <p:nvPr/>
        </p:nvSpPr>
        <p:spPr>
          <a:xfrm>
            <a:off x="273346" y="1862382"/>
            <a:ext cx="6696975" cy="5066002"/>
          </a:xfrm>
          <a:prstGeom prst="rect">
            <a:avLst/>
          </a:prstGeom>
          <a:noFill/>
        </p:spPr>
        <p:txBody>
          <a:bodyPr wrap="square" rtlCol="0">
            <a:spAutoFit/>
          </a:bodyPr>
          <a:lstStyle/>
          <a:p>
            <a:pPr marL="342900" indent="-342900">
              <a:lnSpc>
                <a:spcPct val="90000"/>
              </a:lnSpc>
              <a:spcAft>
                <a:spcPts val="1200"/>
              </a:spcAft>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Climate-Smart Agriculture: </a:t>
            </a:r>
            <a:r>
              <a:rPr lang="en-US" sz="2400" dirty="0">
                <a:latin typeface="Calibri" panose="020F0502020204030204" pitchFamily="34" charset="0"/>
                <a:ea typeface="Calibri" panose="020F0502020204030204" pitchFamily="34" charset="0"/>
                <a:cs typeface="Calibri" panose="020F0502020204030204" pitchFamily="34" charset="0"/>
              </a:rPr>
              <a:t>No-till planting, intercropping, biodiverse vegetated strips, soil bunds, landscaping to reduce runoff, climate adapted crops</a:t>
            </a:r>
          </a:p>
          <a:p>
            <a:pPr marL="342900" indent="-342900">
              <a:lnSpc>
                <a:spcPct val="90000"/>
              </a:lnSpc>
              <a:spcAft>
                <a:spcPts val="1200"/>
              </a:spcAft>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Agricultural Technology</a:t>
            </a:r>
            <a:r>
              <a:rPr lang="en-US" sz="2400" dirty="0">
                <a:latin typeface="Calibri" panose="020F0502020204030204" pitchFamily="34" charset="0"/>
                <a:ea typeface="Calibri" panose="020F0502020204030204" pitchFamily="34" charset="0"/>
                <a:cs typeface="Calibri" panose="020F0502020204030204" pitchFamily="34" charset="0"/>
              </a:rPr>
              <a:t>: Advanced seeds, fertilizer, methods and education for best practices</a:t>
            </a:r>
          </a:p>
          <a:p>
            <a:pPr marL="342900" indent="-342900">
              <a:lnSpc>
                <a:spcPct val="90000"/>
              </a:lnSpc>
              <a:spcAft>
                <a:spcPts val="1200"/>
              </a:spcAft>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Ownership Opportunities: </a:t>
            </a:r>
            <a:r>
              <a:rPr lang="en-US" sz="2400" dirty="0">
                <a:latin typeface="Calibri" panose="020F0502020204030204" pitchFamily="34" charset="0"/>
                <a:ea typeface="Calibri" panose="020F0502020204030204" pitchFamily="34" charset="0"/>
                <a:cs typeface="Calibri" panose="020F0502020204030204" pitchFamily="34" charset="0"/>
              </a:rPr>
              <a:t>Land access, ownership, and financing for women</a:t>
            </a:r>
          </a:p>
          <a:p>
            <a:pPr marL="342900" indent="-342900">
              <a:lnSpc>
                <a:spcPct val="90000"/>
              </a:lnSpc>
              <a:spcAft>
                <a:spcPts val="1200"/>
              </a:spcAft>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Leadership Opportunities: </a:t>
            </a:r>
            <a:r>
              <a:rPr lang="en-US" sz="2400" dirty="0">
                <a:latin typeface="Calibri" panose="020F0502020204030204" pitchFamily="34" charset="0"/>
                <a:ea typeface="Calibri" panose="020F0502020204030204" pitchFamily="34" charset="0"/>
                <a:cs typeface="Calibri" panose="020F0502020204030204" pitchFamily="34" charset="0"/>
              </a:rPr>
              <a:t>Farmers’ organizations with dedicated leadership and governance roles for women </a:t>
            </a: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itchFamily="2" charset="2"/>
              <a:buChar char="ü"/>
            </a:pPr>
            <a:endParaRPr lang="en-US" sz="2400" b="1" dirty="0"/>
          </a:p>
        </p:txBody>
      </p:sp>
      <p:pic>
        <p:nvPicPr>
          <p:cNvPr id="8" name="Picture 7" descr="A woman threshing harvested sorghum">
            <a:extLst>
              <a:ext uri="{FF2B5EF4-FFF2-40B4-BE49-F238E27FC236}">
                <a16:creationId xmlns:a16="http://schemas.microsoft.com/office/drawing/2014/main" id="{706552FD-4B72-7DDE-1018-32AF4A89E8C2}"/>
              </a:ext>
            </a:extLst>
          </p:cNvPr>
          <p:cNvPicPr>
            <a:picLocks noChangeAspect="1"/>
          </p:cNvPicPr>
          <p:nvPr/>
        </p:nvPicPr>
        <p:blipFill>
          <a:blip r:embed="rId4"/>
          <a:stretch>
            <a:fillRect/>
          </a:stretch>
        </p:blipFill>
        <p:spPr>
          <a:xfrm>
            <a:off x="7517081" y="0"/>
            <a:ext cx="4674919" cy="6895507"/>
          </a:xfrm>
          <a:prstGeom prst="rect">
            <a:avLst/>
          </a:prstGeom>
        </p:spPr>
      </p:pic>
      <p:sp>
        <p:nvSpPr>
          <p:cNvPr id="9" name="TextBox 8">
            <a:extLst>
              <a:ext uri="{FF2B5EF4-FFF2-40B4-BE49-F238E27FC236}">
                <a16:creationId xmlns:a16="http://schemas.microsoft.com/office/drawing/2014/main" id="{57C11BDF-BBAD-3D59-9DEE-1428B893AD30}"/>
              </a:ext>
            </a:extLst>
          </p:cNvPr>
          <p:cNvSpPr txBox="1"/>
          <p:nvPr/>
        </p:nvSpPr>
        <p:spPr>
          <a:xfrm>
            <a:off x="8174429" y="5857322"/>
            <a:ext cx="3360222" cy="738664"/>
          </a:xfrm>
          <a:prstGeom prst="rect">
            <a:avLst/>
          </a:prstGeom>
          <a:solidFill>
            <a:srgbClr val="FFFFFF">
              <a:alpha val="76078"/>
            </a:srgbClr>
          </a:solidFill>
        </p:spPr>
        <p:txBody>
          <a:bodyPr wrap="square" rtlCol="0">
            <a:spAutoFit/>
          </a:bodyPr>
          <a:lstStyle/>
          <a:p>
            <a:pPr algn="ctr"/>
            <a:r>
              <a:rPr lang="en-US" i="1" dirty="0"/>
              <a:t>Woman pounding sorghum in Ghana. </a:t>
            </a:r>
          </a:p>
          <a:p>
            <a:pPr algn="ctr"/>
            <a:r>
              <a:rPr lang="en-US" i="1" dirty="0"/>
              <a:t>Photo by Ibn Shiraz via Wikimedia </a:t>
            </a:r>
          </a:p>
          <a:p>
            <a:pPr algn="ctr"/>
            <a:r>
              <a:rPr lang="en-US" i="1" dirty="0"/>
              <a:t>Commons, </a:t>
            </a:r>
            <a:r>
              <a:rPr lang="en-US" i="1" u="sng" dirty="0">
                <a:hlinkClick r:id="rId5"/>
              </a:rPr>
              <a:t>4.0</a:t>
            </a:r>
            <a:r>
              <a:rPr lang="en-US" i="1" dirty="0"/>
              <a:t>.</a:t>
            </a:r>
            <a:endParaRPr lang="en-US" dirty="0"/>
          </a:p>
        </p:txBody>
      </p:sp>
      <p:cxnSp>
        <p:nvCxnSpPr>
          <p:cNvPr id="10" name="Straight Connector 9">
            <a:extLst>
              <a:ext uri="{FF2B5EF4-FFF2-40B4-BE49-F238E27FC236}">
                <a16:creationId xmlns:a16="http://schemas.microsoft.com/office/drawing/2014/main" id="{F669D2D3-3631-990A-262C-9E294E74D53E}"/>
              </a:ext>
              <a:ext uri="{C183D7F6-B498-43B3-948B-1728B52AA6E4}">
                <adec:decorative xmlns:adec="http://schemas.microsoft.com/office/drawing/2017/decorative" val="1"/>
              </a:ext>
            </a:extLst>
          </p:cNvPr>
          <p:cNvCxnSpPr>
            <a:cxnSpLocks/>
          </p:cNvCxnSpPr>
          <p:nvPr/>
        </p:nvCxnSpPr>
        <p:spPr>
          <a:xfrm>
            <a:off x="581864" y="1500295"/>
            <a:ext cx="5951457"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A12F3D2-C1A1-D668-D994-C9492443C92A}"/>
              </a:ext>
            </a:extLst>
          </p:cNvPr>
          <p:cNvSpPr>
            <a:spLocks noGrp="1"/>
          </p:cNvSpPr>
          <p:nvPr>
            <p:ph type="sldNum" idx="12"/>
          </p:nvPr>
        </p:nvSpPr>
        <p:spPr>
          <a:xfrm>
            <a:off x="9338211" y="6356350"/>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3</a:t>
            </a:fld>
            <a:endParaRPr lang="en-US" dirty="0">
              <a:solidFill>
                <a:schemeClr val="bg1"/>
              </a:solidFill>
            </a:endParaRPr>
          </a:p>
        </p:txBody>
      </p:sp>
    </p:spTree>
    <p:extLst>
      <p:ext uri="{BB962C8B-B14F-4D97-AF65-F5344CB8AC3E}">
        <p14:creationId xmlns:p14="http://schemas.microsoft.com/office/powerpoint/2010/main" val="395492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9"/>
        <p:cNvGrpSpPr/>
        <p:nvPr/>
      </p:nvGrpSpPr>
      <p:grpSpPr>
        <a:xfrm>
          <a:off x="0" y="0"/>
          <a:ext cx="0" cy="0"/>
          <a:chOff x="0" y="0"/>
          <a:chExt cx="0" cy="0"/>
        </a:xfrm>
      </p:grpSpPr>
      <p:sp useBgFill="1">
        <p:nvSpPr>
          <p:cNvPr id="138" name="Rectangle 13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7A0C53D-0641-55D4-D1C2-B89635BB3E66}"/>
              </a:ext>
            </a:extLst>
          </p:cNvPr>
          <p:cNvSpPr txBox="1">
            <a:spLocks noGrp="1"/>
          </p:cNvSpPr>
          <p:nvPr>
            <p:ph type="title" idx="4294967295"/>
          </p:nvPr>
        </p:nvSpPr>
        <p:spPr>
          <a:xfrm>
            <a:off x="342353" y="128536"/>
            <a:ext cx="480345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Fishing &amp; Aquaculture Solutions</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6" name="TextBox 5">
            <a:extLst>
              <a:ext uri="{FF2B5EF4-FFF2-40B4-BE49-F238E27FC236}">
                <a16:creationId xmlns:a16="http://schemas.microsoft.com/office/drawing/2014/main" id="{BD26BC48-EB86-376C-1614-85A1985121BF}"/>
              </a:ext>
            </a:extLst>
          </p:cNvPr>
          <p:cNvSpPr txBox="1"/>
          <p:nvPr/>
        </p:nvSpPr>
        <p:spPr>
          <a:xfrm>
            <a:off x="174932" y="1269318"/>
            <a:ext cx="5399451" cy="646331"/>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Call &amp; Sellers 2019: </a:t>
            </a:r>
            <a:br>
              <a:rPr lang="en-US" sz="1800" dirty="0">
                <a:latin typeface="Calibri" panose="020F0502020204030204" pitchFamily="34" charset="0"/>
                <a:ea typeface="Calibri" panose="020F0502020204030204" pitchFamily="34" charset="0"/>
                <a:cs typeface="Calibri" panose="020F0502020204030204" pitchFamily="34" charset="0"/>
              </a:rPr>
            </a:br>
            <a:r>
              <a:rPr lang="en-US" sz="1800" dirty="0">
                <a:latin typeface="Calibri" panose="020F0502020204030204" pitchFamily="34" charset="0"/>
                <a:ea typeface="Calibri" panose="020F0502020204030204" pitchFamily="34" charset="0"/>
                <a:cs typeface="Calibri" panose="020F0502020204030204" pitchFamily="34" charset="0"/>
                <a:hlinkClick r:id="rId3"/>
              </a:rPr>
              <a:t>https://doi.org/10.1088/1748-9326/ab2f57</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71B24DF-31DD-78BA-6F1D-1BBE0AC5148C}"/>
              </a:ext>
            </a:extLst>
          </p:cNvPr>
          <p:cNvSpPr txBox="1"/>
          <p:nvPr/>
        </p:nvSpPr>
        <p:spPr>
          <a:xfrm>
            <a:off x="-86225" y="2113818"/>
            <a:ext cx="5399450" cy="4539704"/>
          </a:xfrm>
          <a:prstGeom prst="rect">
            <a:avLst/>
          </a:prstGeom>
          <a:noFill/>
        </p:spPr>
        <p:txBody>
          <a:bodyPr wrap="square" rtlCol="0">
            <a:spAutoFit/>
          </a:bodyPr>
          <a:lstStyle/>
          <a:p>
            <a:pPr marL="685800" indent="-342900">
              <a:spcAft>
                <a:spcPts val="1000"/>
              </a:spcAft>
              <a:buSzPct val="1000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Marine Protected Areas:</a:t>
            </a:r>
            <a:r>
              <a:rPr lang="en-US" sz="2400" dirty="0">
                <a:latin typeface="Calibri" panose="020F0502020204030204" pitchFamily="34" charset="0"/>
                <a:ea typeface="Calibri" panose="020F0502020204030204" pitchFamily="34" charset="0"/>
                <a:cs typeface="Calibri" panose="020F0502020204030204" pitchFamily="34" charset="0"/>
              </a:rPr>
              <a:t> Equality of access and women’s governance</a:t>
            </a:r>
          </a:p>
          <a:p>
            <a:pPr marL="685800" indent="-342900">
              <a:spcAft>
                <a:spcPts val="1000"/>
              </a:spcAft>
              <a:buSzPct val="1000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Aquaculture: </a:t>
            </a:r>
            <a:r>
              <a:rPr lang="en-US" sz="2400" dirty="0">
                <a:latin typeface="Calibri" panose="020F0502020204030204" pitchFamily="34" charset="0"/>
                <a:ea typeface="Calibri" panose="020F0502020204030204" pitchFamily="34" charset="0"/>
                <a:cs typeface="Calibri" panose="020F0502020204030204" pitchFamily="34" charset="0"/>
              </a:rPr>
              <a:t>Women-targeted training, financing, technical support</a:t>
            </a:r>
          </a:p>
          <a:p>
            <a:pPr marL="685800" indent="-342900">
              <a:spcAft>
                <a:spcPts val="1000"/>
              </a:spcAft>
              <a:buSzPct val="1000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Aquaculture Design: </a:t>
            </a:r>
            <a:r>
              <a:rPr lang="en-US" sz="2400" dirty="0">
                <a:latin typeface="Calibri" panose="020F0502020204030204" pitchFamily="34" charset="0"/>
                <a:ea typeface="Calibri" panose="020F0502020204030204" pitchFamily="34" charset="0"/>
                <a:cs typeface="Calibri" panose="020F0502020204030204" pitchFamily="34" charset="0"/>
              </a:rPr>
              <a:t>Species that work with local, small-scale operations</a:t>
            </a:r>
          </a:p>
          <a:p>
            <a:pPr marL="685800" indent="-342900">
              <a:buSzPct val="1000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Leadership Opportunities: </a:t>
            </a:r>
            <a:r>
              <a:rPr lang="en-US" sz="2400" dirty="0">
                <a:latin typeface="Calibri" panose="020F0502020204030204" pitchFamily="34" charset="0"/>
                <a:ea typeface="Calibri" panose="020F0502020204030204" pitchFamily="34" charset="0"/>
                <a:cs typeface="Calibri" panose="020F0502020204030204" pitchFamily="34" charset="0"/>
              </a:rPr>
              <a:t>Opportunities for women in fishery and aquaculture organizations</a:t>
            </a:r>
          </a:p>
        </p:txBody>
      </p:sp>
      <p:pic>
        <p:nvPicPr>
          <p:cNvPr id="5" name="Picture 4" descr="A woman in a canoe">
            <a:extLst>
              <a:ext uri="{FF2B5EF4-FFF2-40B4-BE49-F238E27FC236}">
                <a16:creationId xmlns:a16="http://schemas.microsoft.com/office/drawing/2014/main" id="{4C1DAB34-6AB9-3E4A-BF49-40B1C5A0B156}"/>
              </a:ext>
            </a:extLst>
          </p:cNvPr>
          <p:cNvPicPr>
            <a:picLocks noChangeAspect="1"/>
          </p:cNvPicPr>
          <p:nvPr/>
        </p:nvPicPr>
        <p:blipFill rotWithShape="1">
          <a:blip r:embed="rId4"/>
          <a:srcRect l="8695" r="24352" b="-1"/>
          <a:stretch/>
        </p:blipFill>
        <p:spPr>
          <a:xfrm>
            <a:off x="5313225" y="21915"/>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ext Placeholder 2">
            <a:extLst>
              <a:ext uri="{FF2B5EF4-FFF2-40B4-BE49-F238E27FC236}">
                <a16:creationId xmlns:a16="http://schemas.microsoft.com/office/drawing/2014/main" id="{7C1F63DA-1779-FAB5-2F90-E19AF83095F2}"/>
              </a:ext>
            </a:extLst>
          </p:cNvPr>
          <p:cNvSpPr>
            <a:spLocks noGrp="1"/>
          </p:cNvSpPr>
          <p:nvPr>
            <p:ph type="body" idx="1"/>
          </p:nvPr>
        </p:nvSpPr>
        <p:spPr>
          <a:xfrm>
            <a:off x="6369025" y="5897216"/>
            <a:ext cx="5316145" cy="551829"/>
          </a:xfrm>
          <a:solidFill>
            <a:srgbClr val="FFFFFF">
              <a:alpha val="72157"/>
            </a:srgbClr>
          </a:solidFill>
        </p:spPr>
        <p:txBody>
          <a:bodyPr vert="horz" lIns="91440" tIns="45720" rIns="91440" bIns="45720" rtlCol="0">
            <a:noAutofit/>
          </a:bodyPr>
          <a:lstStyle/>
          <a:p>
            <a:pPr marL="228600" indent="0" algn="ctr">
              <a:spcBef>
                <a:spcPts val="0"/>
              </a:spcBef>
              <a:buNone/>
            </a:pPr>
            <a:r>
              <a:rPr lang="en-US" sz="1600" kern="1200" dirty="0">
                <a:latin typeface="Calibri" panose="020F0502020204030204" pitchFamily="34" charset="0"/>
                <a:ea typeface="+mn-ea"/>
                <a:cs typeface="Calibri" panose="020F0502020204030204" pitchFamily="34" charset="0"/>
              </a:rPr>
              <a:t>Woman fishing in the Mekong, Don Det, Laos. </a:t>
            </a:r>
          </a:p>
          <a:p>
            <a:pPr marL="228600" indent="0" algn="ctr">
              <a:spcBef>
                <a:spcPts val="0"/>
              </a:spcBef>
              <a:buNone/>
            </a:pPr>
            <a:r>
              <a:rPr lang="en-US" sz="1600" kern="1200" dirty="0">
                <a:latin typeface="Calibri" panose="020F0502020204030204" pitchFamily="34" charset="0"/>
                <a:ea typeface="+mn-ea"/>
                <a:cs typeface="Calibri" panose="020F0502020204030204" pitchFamily="34" charset="0"/>
              </a:rPr>
              <a:t>Picture by Basile Moran via Wikimedia Commons, </a:t>
            </a:r>
            <a:r>
              <a:rPr lang="en-US" sz="1600" kern="1200" dirty="0">
                <a:latin typeface="Calibri" panose="020F0502020204030204" pitchFamily="34" charset="0"/>
                <a:ea typeface="+mn-ea"/>
                <a:cs typeface="Calibri" panose="020F0502020204030204" pitchFamily="34" charset="0"/>
                <a:hlinkClick r:id="rId5"/>
              </a:rPr>
              <a:t>4.0</a:t>
            </a:r>
            <a:endParaRPr lang="en-US" sz="1600" kern="1200" dirty="0">
              <a:latin typeface="Calibri" panose="020F0502020204030204" pitchFamily="34" charset="0"/>
              <a:ea typeface="+mn-ea"/>
              <a:cs typeface="Calibri" panose="020F0502020204030204" pitchFamily="34" charset="0"/>
            </a:endParaRPr>
          </a:p>
        </p:txBody>
      </p:sp>
      <p:cxnSp>
        <p:nvCxnSpPr>
          <p:cNvPr id="14" name="Straight Connector 13">
            <a:extLst>
              <a:ext uri="{FF2B5EF4-FFF2-40B4-BE49-F238E27FC236}">
                <a16:creationId xmlns:a16="http://schemas.microsoft.com/office/drawing/2014/main" id="{1FEC38C1-3763-248F-1F4A-21FC3E0D3232}"/>
              </a:ext>
              <a:ext uri="{C183D7F6-B498-43B3-948B-1728B52AA6E4}">
                <adec:decorative xmlns:adec="http://schemas.microsoft.com/office/drawing/2017/decorative" val="1"/>
              </a:ext>
            </a:extLst>
          </p:cNvPr>
          <p:cNvCxnSpPr>
            <a:cxnSpLocks/>
          </p:cNvCxnSpPr>
          <p:nvPr/>
        </p:nvCxnSpPr>
        <p:spPr>
          <a:xfrm>
            <a:off x="436091" y="1990625"/>
            <a:ext cx="4877134"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5173EA4E-BA9D-5E9B-FE31-A9ED519FF4B3}"/>
              </a:ext>
            </a:extLst>
          </p:cNvPr>
          <p:cNvSpPr>
            <a:spLocks noGrp="1"/>
          </p:cNvSpPr>
          <p:nvPr>
            <p:ph type="sldNum" idx="12"/>
          </p:nvPr>
        </p:nvSpPr>
        <p:spPr>
          <a:xfrm>
            <a:off x="9267422" y="6470960"/>
            <a:ext cx="2743200" cy="365125"/>
          </a:xfrm>
        </p:spPr>
        <p:txBody>
          <a:bodyPr/>
          <a:lstStyle/>
          <a:p>
            <a:pPr marL="0" lvl="0" indent="0" algn="r" rtl="0">
              <a:spcBef>
                <a:spcPts val="0"/>
              </a:spcBef>
              <a:spcAft>
                <a:spcPts val="0"/>
              </a:spcAft>
              <a:buNone/>
            </a:pPr>
            <a:fld id="{00000000-1234-1234-1234-123412341234}" type="slidenum">
              <a:rPr lang="en-US" smtClean="0">
                <a:solidFill>
                  <a:schemeClr val="tx1"/>
                </a:solidFill>
              </a:rPr>
              <a:t>4</a:t>
            </a:fld>
            <a:endParaRPr lang="en-US" dirty="0">
              <a:solidFill>
                <a:schemeClr val="tx1"/>
              </a:solidFill>
            </a:endParaRPr>
          </a:p>
        </p:txBody>
      </p:sp>
    </p:spTree>
    <p:extLst>
      <p:ext uri="{BB962C8B-B14F-4D97-AF65-F5344CB8AC3E}">
        <p14:creationId xmlns:p14="http://schemas.microsoft.com/office/powerpoint/2010/main" val="60108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9"/>
        <p:cNvGrpSpPr/>
        <p:nvPr/>
      </p:nvGrpSpPr>
      <p:grpSpPr>
        <a:xfrm>
          <a:off x="0" y="0"/>
          <a:ext cx="0" cy="0"/>
          <a:chOff x="0" y="0"/>
          <a:chExt cx="0" cy="0"/>
        </a:xfrm>
      </p:grpSpPr>
      <p:sp>
        <p:nvSpPr>
          <p:cNvPr id="9" name="Title 8">
            <a:extLst>
              <a:ext uri="{FF2B5EF4-FFF2-40B4-BE49-F238E27FC236}">
                <a16:creationId xmlns:a16="http://schemas.microsoft.com/office/drawing/2014/main" id="{B9516312-8D02-2409-B159-422A9908FE9E}"/>
              </a:ext>
            </a:extLst>
          </p:cNvPr>
          <p:cNvSpPr txBox="1">
            <a:spLocks noGrp="1"/>
          </p:cNvSpPr>
          <p:nvPr>
            <p:ph type="title" idx="4294967295"/>
          </p:nvPr>
        </p:nvSpPr>
        <p:spPr>
          <a:xfrm>
            <a:off x="152694" y="166111"/>
            <a:ext cx="4189227"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Forestry Solutions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94A3ABE5-660E-C21D-B52A-5ADC805816FB}"/>
              </a:ext>
            </a:extLst>
          </p:cNvPr>
          <p:cNvSpPr txBox="1"/>
          <p:nvPr/>
        </p:nvSpPr>
        <p:spPr>
          <a:xfrm>
            <a:off x="31369" y="793755"/>
            <a:ext cx="4473128" cy="646331"/>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Call &amp; Sellers 2019: </a:t>
            </a:r>
            <a:br>
              <a:rPr lang="en-US" sz="1800" dirty="0">
                <a:latin typeface="Calibri" panose="020F0502020204030204" pitchFamily="34" charset="0"/>
                <a:ea typeface="Calibri" panose="020F0502020204030204" pitchFamily="34" charset="0"/>
                <a:cs typeface="Calibri" panose="020F0502020204030204" pitchFamily="34" charset="0"/>
              </a:rPr>
            </a:br>
            <a:r>
              <a:rPr lang="en-US" sz="1800" dirty="0">
                <a:latin typeface="Calibri" panose="020F0502020204030204" pitchFamily="34" charset="0"/>
                <a:ea typeface="Calibri" panose="020F0502020204030204" pitchFamily="34" charset="0"/>
                <a:cs typeface="Calibri" panose="020F0502020204030204" pitchFamily="34" charset="0"/>
                <a:hlinkClick r:id="rId3"/>
              </a:rPr>
              <a:t>https://doi.org/10.1088/1748-9326/ab2f57</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D67F245-A6D8-5AC5-C190-048B303923B5}"/>
              </a:ext>
            </a:extLst>
          </p:cNvPr>
          <p:cNvSpPr txBox="1"/>
          <p:nvPr/>
        </p:nvSpPr>
        <p:spPr>
          <a:xfrm>
            <a:off x="259798" y="1677035"/>
            <a:ext cx="4189227" cy="5016758"/>
          </a:xfrm>
          <a:prstGeom prst="rect">
            <a:avLst/>
          </a:prstGeom>
          <a:noFill/>
        </p:spPr>
        <p:txBody>
          <a:bodyPr wrap="square" rtlCol="0">
            <a:spAutoFit/>
          </a:bodyPr>
          <a:lstStyle/>
          <a:p>
            <a:pPr marL="352425" indent="-339725">
              <a:spcAft>
                <a:spcPts val="800"/>
              </a:spcAft>
              <a:buSzPct val="116666"/>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Enhanced Support and Profitability for Traditional Women’s Roles: </a:t>
            </a:r>
            <a:r>
              <a:rPr lang="en-US" sz="2000" dirty="0">
                <a:latin typeface="Calibri" panose="020F0502020204030204" pitchFamily="34" charset="0"/>
                <a:ea typeface="Calibri" panose="020F0502020204030204" pitchFamily="34" charset="0"/>
                <a:cs typeface="Calibri" panose="020F0502020204030204" pitchFamily="34" charset="0"/>
              </a:rPr>
              <a:t>Gathering food and fuel</a:t>
            </a:r>
          </a:p>
          <a:p>
            <a:pPr marL="352425" indent="-339725">
              <a:spcAft>
                <a:spcPts val="800"/>
              </a:spcAft>
              <a:buSzPct val="116666"/>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Challenging Status Quo: </a:t>
            </a:r>
            <a:r>
              <a:rPr lang="en-US" sz="2000" dirty="0">
                <a:latin typeface="Calibri" panose="020F0502020204030204" pitchFamily="34" charset="0"/>
                <a:ea typeface="Calibri" panose="020F0502020204030204" pitchFamily="34" charset="0"/>
                <a:cs typeface="Calibri" panose="020F0502020204030204" pitchFamily="34" charset="0"/>
              </a:rPr>
              <a:t>Challenging gendered exclusion from profitable timber and hunting roles</a:t>
            </a:r>
          </a:p>
          <a:p>
            <a:pPr marL="352425" indent="-339725">
              <a:spcAft>
                <a:spcPts val="800"/>
              </a:spcAft>
              <a:buSzPct val="116666"/>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Forest Governance: </a:t>
            </a:r>
            <a:r>
              <a:rPr lang="en-US" sz="2000" dirty="0">
                <a:latin typeface="Calibri" panose="020F0502020204030204" pitchFamily="34" charset="0"/>
                <a:ea typeface="Calibri" panose="020F0502020204030204" pitchFamily="34" charset="0"/>
                <a:cs typeface="Calibri" panose="020F0502020204030204" pitchFamily="34" charset="0"/>
              </a:rPr>
              <a:t>Achieving a critical mass of women participants and leaders</a:t>
            </a:r>
          </a:p>
          <a:p>
            <a:pPr marL="352425" indent="-339725">
              <a:buSzPct val="116666"/>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Pay-to-Preserve Ecosystem Services: </a:t>
            </a:r>
            <a:r>
              <a:rPr lang="en-US" sz="2000" dirty="0">
                <a:latin typeface="Calibri" panose="020F0502020204030204" pitchFamily="34" charset="0"/>
                <a:ea typeface="Calibri" panose="020F0502020204030204" pitchFamily="34" charset="0"/>
                <a:cs typeface="Calibri" panose="020F0502020204030204" pitchFamily="34" charset="0"/>
              </a:rPr>
              <a:t>Educate and empower women to preserve forests and reduce emissions </a:t>
            </a:r>
          </a:p>
        </p:txBody>
      </p:sp>
      <p:pic>
        <p:nvPicPr>
          <p:cNvPr id="5" name="Picture 4" descr="a woman carrying a large bundle of firewood on her head">
            <a:extLst>
              <a:ext uri="{FF2B5EF4-FFF2-40B4-BE49-F238E27FC236}">
                <a16:creationId xmlns:a16="http://schemas.microsoft.com/office/drawing/2014/main" id="{B8BD3C7A-889E-9B46-8B52-671F91CEF83A}"/>
              </a:ext>
            </a:extLst>
          </p:cNvPr>
          <p:cNvPicPr>
            <a:picLocks noChangeAspect="1"/>
          </p:cNvPicPr>
          <p:nvPr/>
        </p:nvPicPr>
        <p:blipFill rotWithShape="1">
          <a:blip r:embed="rId4"/>
          <a:srcRect l="3598" r="12937"/>
          <a:stretch/>
        </p:blipFill>
        <p:spPr>
          <a:xfrm>
            <a:off x="4559968" y="10"/>
            <a:ext cx="7632032" cy="6857990"/>
          </a:xfrm>
          <a:prstGeom prst="rect">
            <a:avLst/>
          </a:prstGeom>
        </p:spPr>
      </p:pic>
      <p:sp>
        <p:nvSpPr>
          <p:cNvPr id="2" name="TextBox 1">
            <a:extLst>
              <a:ext uri="{FF2B5EF4-FFF2-40B4-BE49-F238E27FC236}">
                <a16:creationId xmlns:a16="http://schemas.microsoft.com/office/drawing/2014/main" id="{4C5AE023-BAF1-9141-A88A-5D9E0A31CC98}"/>
              </a:ext>
            </a:extLst>
          </p:cNvPr>
          <p:cNvSpPr txBox="1"/>
          <p:nvPr/>
        </p:nvSpPr>
        <p:spPr>
          <a:xfrm>
            <a:off x="5615864" y="6054811"/>
            <a:ext cx="5900633" cy="610429"/>
          </a:xfrm>
          <a:prstGeom prst="rect">
            <a:avLst/>
          </a:prstGeom>
          <a:solidFill>
            <a:srgbClr val="FFFFFF">
              <a:alpha val="64314"/>
            </a:srgbClr>
          </a:solidFill>
        </p:spPr>
        <p:txBody>
          <a:bodyPr vert="horz" lIns="91440" tIns="45720" rIns="91440" bIns="45720" rtlCol="0">
            <a:noAutofit/>
          </a:bodyPr>
          <a:lstStyle/>
          <a:p>
            <a:pPr algn="ctr">
              <a:lnSpc>
                <a:spcPct val="90000"/>
              </a:lnSpc>
              <a:spcBef>
                <a:spcPts val="1000"/>
              </a:spcBef>
            </a:pPr>
            <a:r>
              <a:rPr lang="en-US" sz="1600" kern="1200" dirty="0">
                <a:latin typeface="Calibri" panose="020F0502020204030204" pitchFamily="34" charset="0"/>
                <a:ea typeface="+mn-ea"/>
                <a:cs typeface="Calibri" panose="020F0502020204030204" pitchFamily="34" charset="0"/>
              </a:rPr>
              <a:t>A woman in South Africa gathers firewood. </a:t>
            </a:r>
            <a:br>
              <a:rPr lang="en-US" sz="1600" kern="1200" dirty="0">
                <a:latin typeface="Calibri" panose="020F0502020204030204" pitchFamily="34" charset="0"/>
                <a:ea typeface="+mn-ea"/>
                <a:cs typeface="Calibri" panose="020F0502020204030204" pitchFamily="34" charset="0"/>
              </a:rPr>
            </a:br>
            <a:r>
              <a:rPr lang="en-US" sz="1600" kern="1200" dirty="0">
                <a:latin typeface="Calibri" panose="020F0502020204030204" pitchFamily="34" charset="0"/>
                <a:ea typeface="+mn-ea"/>
                <a:cs typeface="Calibri" panose="020F0502020204030204" pitchFamily="34" charset="0"/>
              </a:rPr>
              <a:t>Photo by </a:t>
            </a:r>
            <a:r>
              <a:rPr lang="en-US" sz="1600" kern="1200" dirty="0" err="1">
                <a:latin typeface="Calibri" panose="020F0502020204030204" pitchFamily="34" charset="0"/>
                <a:ea typeface="+mn-ea"/>
                <a:cs typeface="Calibri" panose="020F0502020204030204" pitchFamily="34" charset="0"/>
              </a:rPr>
              <a:t>Mindseed</a:t>
            </a:r>
            <a:r>
              <a:rPr lang="en-US" sz="1600" kern="1200" dirty="0">
                <a:latin typeface="Calibri" panose="020F0502020204030204" pitchFamily="34" charset="0"/>
                <a:ea typeface="+mn-ea"/>
                <a:cs typeface="Calibri" panose="020F0502020204030204" pitchFamily="34" charset="0"/>
              </a:rPr>
              <a:t> Design via Wikimedia Commons, </a:t>
            </a:r>
            <a:r>
              <a:rPr lang="en-US" sz="1600" kern="1200" dirty="0">
                <a:solidFill>
                  <a:srgbClr val="0070C0"/>
                </a:solidFill>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4</a:t>
            </a:r>
            <a:r>
              <a:rPr lang="en-US" sz="1600" kern="1200" dirty="0">
                <a:solidFill>
                  <a:srgbClr val="0070C0"/>
                </a:solidFill>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.0</a:t>
            </a:r>
            <a:r>
              <a:rPr lang="en-US" sz="1600" kern="1200" dirty="0">
                <a:latin typeface="Calibri" panose="020F0502020204030204" pitchFamily="34" charset="0"/>
                <a:ea typeface="+mn-ea"/>
                <a:cs typeface="Calibri" panose="020F0502020204030204" pitchFamily="34" charset="0"/>
              </a:rPr>
              <a:t>.</a:t>
            </a:r>
          </a:p>
        </p:txBody>
      </p:sp>
      <p:cxnSp>
        <p:nvCxnSpPr>
          <p:cNvPr id="4" name="Straight Connector 3">
            <a:extLst>
              <a:ext uri="{FF2B5EF4-FFF2-40B4-BE49-F238E27FC236}">
                <a16:creationId xmlns:a16="http://schemas.microsoft.com/office/drawing/2014/main" id="{34A6B4FE-541A-757B-69F1-62E894FC7E9D}"/>
              </a:ext>
              <a:ext uri="{C183D7F6-B498-43B3-948B-1728B52AA6E4}">
                <adec:decorative xmlns:adec="http://schemas.microsoft.com/office/drawing/2017/decorative" val="1"/>
              </a:ext>
            </a:extLst>
          </p:cNvPr>
          <p:cNvCxnSpPr>
            <a:cxnSpLocks/>
          </p:cNvCxnSpPr>
          <p:nvPr/>
        </p:nvCxnSpPr>
        <p:spPr>
          <a:xfrm>
            <a:off x="370740" y="1528498"/>
            <a:ext cx="3753136"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Slide Number Placeholder 12">
            <a:extLst>
              <a:ext uri="{FF2B5EF4-FFF2-40B4-BE49-F238E27FC236}">
                <a16:creationId xmlns:a16="http://schemas.microsoft.com/office/drawing/2014/main" id="{EC436E02-0CEE-0904-93E9-043B5B1DAC42}"/>
              </a:ext>
            </a:extLst>
          </p:cNvPr>
          <p:cNvSpPr>
            <a:spLocks noGrp="1"/>
          </p:cNvSpPr>
          <p:nvPr>
            <p:ph type="sldNum" idx="12"/>
          </p:nvPr>
        </p:nvSpPr>
        <p:spPr>
          <a:xfrm>
            <a:off x="9209389" y="6213933"/>
            <a:ext cx="2743200" cy="365125"/>
          </a:xfrm>
        </p:spPr>
        <p:txBody>
          <a:bodyPr/>
          <a:lstStyle/>
          <a:p>
            <a:pPr marL="0" lvl="0" indent="0" rtl="0">
              <a:spcBef>
                <a:spcPts val="0"/>
              </a:spcBef>
              <a:spcAft>
                <a:spcPts val="0"/>
              </a:spcAft>
              <a:buNone/>
            </a:pPr>
            <a:fld id="{00000000-1234-1234-1234-123412341234}" type="slidenum">
              <a:rPr lang="en-US" smtClean="0">
                <a:solidFill>
                  <a:schemeClr val="tx1"/>
                </a:solidFill>
              </a:rPr>
              <a:pPr marL="0" lvl="0" indent="0" rtl="0">
                <a:spcBef>
                  <a:spcPts val="0"/>
                </a:spcBef>
                <a:spcAft>
                  <a:spcPts val="0"/>
                </a:spcAft>
                <a:buNone/>
              </a:pPr>
              <a:t>5</a:t>
            </a:fld>
            <a:endParaRPr lang="en-US" dirty="0">
              <a:solidFill>
                <a:schemeClr val="tx1"/>
              </a:solidFill>
            </a:endParaRPr>
          </a:p>
        </p:txBody>
      </p:sp>
    </p:spTree>
    <p:extLst>
      <p:ext uri="{BB962C8B-B14F-4D97-AF65-F5344CB8AC3E}">
        <p14:creationId xmlns:p14="http://schemas.microsoft.com/office/powerpoint/2010/main" val="211734334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1954</TotalTime>
  <Words>770</Words>
  <Application>Microsoft Macintosh PowerPoint</Application>
  <PresentationFormat>Widescreen</PresentationFormat>
  <Paragraphs>61</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Office Theme</vt:lpstr>
      <vt:lpstr>Advancing Sustainable Development Goals:  Gender Equality &amp; Environmental Health </vt:lpstr>
      <vt:lpstr>The UN’s 17 Sustainable  Development Goals (SDGs)</vt:lpstr>
      <vt:lpstr>Gendered Vulnerability &amp; Sustainable Livelihood Interventions in Era of Climate Change</vt:lpstr>
      <vt:lpstr>Agriculture Solutions</vt:lpstr>
      <vt:lpstr>Fishing &amp; Aquaculture Solutions</vt:lpstr>
      <vt:lpstr>Forestry Solutions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and Agriculture Lesson 1:  Resistance, Resilience, and Transformation</dc:title>
  <dc:creator>Heidi CM Scott</dc:creator>
  <cp:lastModifiedBy>Alaina Gallagher</cp:lastModifiedBy>
  <cp:revision>185</cp:revision>
  <dcterms:created xsi:type="dcterms:W3CDTF">2022-09-28T11:57:10Z</dcterms:created>
  <dcterms:modified xsi:type="dcterms:W3CDTF">2026-08-18T16:03:09Z</dcterms:modified>
</cp:coreProperties>
</file>