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trictFirstAndLastChars="0" saveSubsetFonts="1" autoCompressPictures="0">
  <p:sldMasterIdLst>
    <p:sldMasterId id="2147483648" r:id="rId1"/>
  </p:sldMasterIdLst>
  <p:notesMasterIdLst>
    <p:notesMasterId r:id="rId10"/>
  </p:notesMasterIdLst>
  <p:sldIdLst>
    <p:sldId id="256" r:id="rId2"/>
    <p:sldId id="257" r:id="rId3"/>
    <p:sldId id="258" r:id="rId4"/>
    <p:sldId id="259" r:id="rId5"/>
    <p:sldId id="260" r:id="rId6"/>
    <p:sldId id="261" r:id="rId7"/>
    <p:sldId id="262" r:id="rId8"/>
    <p:sldId id="264" r:id="rId9"/>
  </p:sldIdLst>
  <p:sldSz cx="12192000" cy="6858000"/>
  <p:notesSz cx="6858000" cy="9144000"/>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 uri="http://customooxmlschemas.google.com/">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13" roundtripDataSignature="AMtx7mjTPNtECxSUAiFdEDhZ8HL6YTsPI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1368" autoAdjust="0"/>
    <p:restoredTop sz="86445" autoAdjust="0"/>
  </p:normalViewPr>
  <p:slideViewPr>
    <p:cSldViewPr snapToGrid="0">
      <p:cViewPr varScale="1">
        <p:scale>
          <a:sx n="76" d="100"/>
          <a:sy n="76" d="100"/>
        </p:scale>
        <p:origin x="200" y="784"/>
      </p:cViewPr>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customschemas.google.com/relationships/presentationmetadata" Target="metadata"/><Relationship Id="rId3" Type="http://schemas.openxmlformats.org/officeDocument/2006/relationships/slide" Target="slides/slide2.xml"/><Relationship Id="rId7" Type="http://schemas.openxmlformats.org/officeDocument/2006/relationships/slide" Target="slides/slide6.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
        <p:cNvGrpSpPr/>
        <p:nvPr/>
      </p:nvGrpSpPr>
      <p:grpSpPr>
        <a:xfrm>
          <a:off x="0" y="0"/>
          <a:ext cx="0" cy="0"/>
          <a:chOff x="0" y="0"/>
          <a:chExt cx="0" cy="0"/>
        </a:xfrm>
      </p:grpSpPr>
      <p:sp>
        <p:nvSpPr>
          <p:cNvPr id="85" name="Google Shape;85;p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a:p>
        </p:txBody>
      </p:sp>
      <p:sp>
        <p:nvSpPr>
          <p:cNvPr id="86" name="Google Shape;86;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
        <p:cNvGrpSpPr/>
        <p:nvPr/>
      </p:nvGrpSpPr>
      <p:grpSpPr>
        <a:xfrm>
          <a:off x="0" y="0"/>
          <a:ext cx="0" cy="0"/>
          <a:chOff x="0" y="0"/>
          <a:chExt cx="0" cy="0"/>
        </a:xfrm>
      </p:grpSpPr>
      <p:sp>
        <p:nvSpPr>
          <p:cNvPr id="105" name="Google Shape;105;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06" name="Google Shape;106;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dirty="0"/>
              <a:t>Notes for Instructor:</a:t>
            </a:r>
            <a:r>
              <a:rPr lang="en-US" sz="1400" dirty="0"/>
              <a:t> You may present this USDA information as an opportunity for learners to think about how our government provides many possible strategies for implementing conservation, particularly by focusing on their four priority initiatives. However, </a:t>
            </a:r>
            <a:r>
              <a:rPr lang="en-US" sz="1400" dirty="0" err="1"/>
              <a:t>Basche</a:t>
            </a:r>
            <a:r>
              <a:rPr lang="en-US" sz="1400" dirty="0"/>
              <a:t> et al. 2020 analyzed EQIP funding to find the great majority of money went to non-transformational projects. Ask learners to list their own best ideas for transformational farming and where they would identify Priority Initiatives (i.e., permaculture and polyculture; integrated pest management; cover crops and no-till farming; small-scale production for local markets; etc.). Also note that EQIP sets aside at least 10% of funds for “socially disadvantaged and beginning farmers and ranchers”—how does this nod to environmental justice and socio-environmental synthesis affect learners’ sense of the best pathways to apply for funding? </a:t>
            </a:r>
            <a:endParaRPr sz="1400" dirty="0"/>
          </a:p>
        </p:txBody>
      </p:sp>
      <p:sp>
        <p:nvSpPr>
          <p:cNvPr id="107" name="Google Shape;107;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1</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6"/>
        <p:cNvGrpSpPr/>
        <p:nvPr/>
      </p:nvGrpSpPr>
      <p:grpSpPr>
        <a:xfrm>
          <a:off x="0" y="0"/>
          <a:ext cx="0" cy="0"/>
          <a:chOff x="0" y="0"/>
          <a:chExt cx="0" cy="0"/>
        </a:xfrm>
      </p:grpSpPr>
      <p:sp>
        <p:nvSpPr>
          <p:cNvPr id="117" name="Google Shape;117;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8" name="Google Shape;118;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br>
              <a:rPr lang="en-US" dirty="0"/>
            </a:br>
            <a:r>
              <a:rPr lang="en-US" b="1" i="1" dirty="0"/>
              <a:t>Notes for Instructor</a:t>
            </a:r>
            <a:r>
              <a:rPr lang="en-US" dirty="0"/>
              <a:t>: Learners might be surprised that these Resistance projects qualify as adaptive strategies for conservation at all. They seem typical of conventional industrial agriculture. Have learners speculate on the reasons that 77% of EQIP funding goes to projects within this category. Is it: farmer’s immediate needs addressed first, before future planning? Lack of imagination, ability to implement, or funding for more transformational changes? Entrenchment of typical Farm Bill priorities and the lobbying of Big Ag corporations to sell their seeds, chemicals, and machines? This funding skew is a fundamental hurdle for anyone interested in agricultural transformation.  </a:t>
            </a:r>
            <a:br>
              <a:rPr lang="en-US" dirty="0"/>
            </a:br>
            <a:endParaRPr dirty="0"/>
          </a:p>
        </p:txBody>
      </p:sp>
      <p:sp>
        <p:nvSpPr>
          <p:cNvPr id="119" name="Google Shape;119;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2</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1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28" name="Google Shape;128;p1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Note this Resilience “middle ground” strategy carries aspects of both Resistance and Transformation. Where have learners seen these strategies implemented? Is there any market-side publicity that would encourage consumers to select food grown with these interventions? </a:t>
            </a:r>
            <a:br>
              <a:rPr lang="en-US" dirty="0"/>
            </a:br>
            <a:endParaRPr dirty="0"/>
          </a:p>
        </p:txBody>
      </p:sp>
      <p:sp>
        <p:nvSpPr>
          <p:cNvPr id="129" name="Google Shape;129;p1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3</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6"/>
        <p:cNvGrpSpPr/>
        <p:nvPr/>
      </p:nvGrpSpPr>
      <p:grpSpPr>
        <a:xfrm>
          <a:off x="0" y="0"/>
          <a:ext cx="0" cy="0"/>
          <a:chOff x="0" y="0"/>
          <a:chExt cx="0" cy="0"/>
        </a:xfrm>
      </p:grpSpPr>
      <p:sp>
        <p:nvSpPr>
          <p:cNvPr id="137" name="Google Shape;137;p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8" name="Google Shape;138;p1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 </a:t>
            </a:r>
            <a:r>
              <a:rPr lang="en-US" dirty="0"/>
              <a:t>How do transformational techniques such as rotational grazing of animals integrated with polyculture planting challenge the status quo of our agricultural system? Learners should think about today’s stark separation of meat, dairy, egg, vegetable, and fruit farms into specialized, high-input monocultures. How does the conscious integration of multiple uses reduce the burden of inputs (fertilizers, pesticides) while buffering against disease, soil depletion, and crop loss from floods or pest pressure? On the other hand, how are complex biodynamic farms more challenging to manage? How does the low funding of these projects affect our ability to plan for future farm conditions and repair the damage of past industrial agriculture? </a:t>
            </a:r>
            <a:br>
              <a:rPr lang="en-US" dirty="0"/>
            </a:br>
            <a:br>
              <a:rPr lang="en-US" dirty="0"/>
            </a:br>
            <a:endParaRPr dirty="0"/>
          </a:p>
        </p:txBody>
      </p:sp>
      <p:sp>
        <p:nvSpPr>
          <p:cNvPr id="139" name="Google Shape;139;p1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4</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8" name="Google Shape;148;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sz="1400" b="1" i="1" u="none" strike="noStrike" dirty="0">
                <a:solidFill>
                  <a:schemeClr val="dk1"/>
                </a:solidFill>
                <a:latin typeface="Calibri"/>
                <a:ea typeface="Calibri"/>
                <a:cs typeface="Calibri"/>
                <a:sym typeface="Calibri"/>
              </a:rPr>
              <a:t>Notes for Instructor: </a:t>
            </a:r>
            <a:r>
              <a:rPr lang="en-US" sz="1400" b="0" i="0" u="none" strike="noStrike" dirty="0">
                <a:solidFill>
                  <a:schemeClr val="dk1"/>
                </a:solidFill>
                <a:latin typeface="Calibri"/>
                <a:ea typeface="Calibri"/>
                <a:cs typeface="Calibri"/>
                <a:sym typeface="Calibri"/>
              </a:rPr>
              <a:t>Ask learners, where do Resistance, Resilience, and Transformational strategies fit in this 4-quadrant diagram? How does today’s care for soil health affect future crop and animal product yields, quality, and sustainability? What secondary effects in environmental quality may follow from soil health implementation (reduced nutrient and pesticide runoff; reduced dead or hypoxic zones in water bodies; improved clarity of water bodies from less silt and topsoil runoff; greater support of biodiversity on farms; pollinator services; resistance to drought, flood, and extreme wind; etc.)  </a:t>
            </a:r>
            <a:endParaRPr dirty="0"/>
          </a:p>
          <a:p>
            <a:pPr marL="0" lvl="0" indent="0" algn="l" rtl="0">
              <a:lnSpc>
                <a:spcPct val="100000"/>
              </a:lnSpc>
              <a:spcBef>
                <a:spcPts val="0"/>
              </a:spcBef>
              <a:spcAft>
                <a:spcPts val="0"/>
              </a:spcAft>
              <a:buSzPts val="1400"/>
              <a:buNone/>
            </a:pPr>
            <a:endParaRPr sz="1400" b="0" i="0" u="none" strike="noStrike" dirty="0">
              <a:solidFill>
                <a:schemeClr val="dk1"/>
              </a:solidFill>
              <a:latin typeface="Calibri"/>
              <a:ea typeface="Calibri"/>
              <a:cs typeface="Calibri"/>
              <a:sym typeface="Calibri"/>
            </a:endParaRPr>
          </a:p>
          <a:p>
            <a:pPr marL="0" lvl="0" indent="0" algn="l" rtl="0">
              <a:lnSpc>
                <a:spcPct val="100000"/>
              </a:lnSpc>
              <a:spcBef>
                <a:spcPts val="0"/>
              </a:spcBef>
              <a:spcAft>
                <a:spcPts val="0"/>
              </a:spcAft>
              <a:buSzPts val="1400"/>
              <a:buNone/>
            </a:pPr>
            <a:r>
              <a:rPr lang="en-US" sz="1400" b="0" i="0" u="none" strike="noStrike" dirty="0">
                <a:solidFill>
                  <a:schemeClr val="dk1"/>
                </a:solidFill>
                <a:latin typeface="Calibri"/>
                <a:ea typeface="Calibri"/>
                <a:cs typeface="Calibri"/>
                <a:sym typeface="Calibri"/>
              </a:rPr>
              <a:t>You may also ask a provocative question: Do vegetarian and vegan diets best support the most sustainable and low-input farming techniques? In other words, how does the integration of farm animals aid in sustainable practices, and how can that biodynamic support be factored into our consideration of the most sustainable, balanced, and healthy diets? </a:t>
            </a:r>
            <a:endParaRPr dirty="0"/>
          </a:p>
        </p:txBody>
      </p:sp>
      <p:sp>
        <p:nvSpPr>
          <p:cNvPr id="149" name="Google Shape;149;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5</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r>
              <a:rPr lang="en-US" b="1" i="1" dirty="0"/>
              <a:t>Notes for Instructor:</a:t>
            </a:r>
            <a:r>
              <a:rPr lang="en-US" dirty="0"/>
              <a:t> have learners note local features, including forest buffers, a flower farm, a CSA, a large river, and multiple medium-sized towns. These social geographies should support their visions for how to apply for EQIP funding.</a:t>
            </a:r>
            <a:endParaRPr dirty="0"/>
          </a:p>
        </p:txBody>
      </p:sp>
      <p:sp>
        <p:nvSpPr>
          <p:cNvPr id="160" name="Google Shape;16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6</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59" name="Google Shape;159;p1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1" i="1" dirty="0"/>
              <a:t>Notes for Instructor: </a:t>
            </a:r>
            <a:r>
              <a:rPr lang="en-US" dirty="0"/>
              <a:t>Have learners note local features, including the grid of roadways and farm properties, set against flowing geographical lines like the “Loving Branch” stream and its headwaters. Also note the vast acreage of monocultures (corn), and the proximity of other inputs, such as the “show cattle” farm nearby. These ecological and social geographies should support their visions for how to apply for EQIP funding.</a:t>
            </a:r>
          </a:p>
          <a:p>
            <a:pPr marL="0" lvl="0" indent="0" algn="l" rtl="0">
              <a:lnSpc>
                <a:spcPct val="100000"/>
              </a:lnSpc>
              <a:spcBef>
                <a:spcPts val="0"/>
              </a:spcBef>
              <a:spcAft>
                <a:spcPts val="0"/>
              </a:spcAft>
              <a:buSzPts val="1400"/>
              <a:buNone/>
            </a:pPr>
            <a:endParaRPr dirty="0"/>
          </a:p>
        </p:txBody>
      </p:sp>
      <p:sp>
        <p:nvSpPr>
          <p:cNvPr id="160" name="Google Shape;160;p1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t>7</a:t>
            </a:fld>
            <a:endParaRPr/>
          </a:p>
        </p:txBody>
      </p:sp>
    </p:spTree>
    <p:extLst>
      <p:ext uri="{BB962C8B-B14F-4D97-AF65-F5344CB8AC3E}">
        <p14:creationId xmlns:p14="http://schemas.microsoft.com/office/powerpoint/2010/main" val="25974259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6"/>
          <p:cNvSpPr txBox="1">
            <a:spLocks noGrp="1"/>
          </p:cNvSpPr>
          <p:nvPr>
            <p:ph type="ctrTitle"/>
          </p:nvPr>
        </p:nvSpPr>
        <p:spPr>
          <a:xfrm>
            <a:off x="1524000" y="1122363"/>
            <a:ext cx="9144000" cy="2387600"/>
          </a:xfrm>
          <a:prstGeom prst="rect">
            <a:avLst/>
          </a:prstGeom>
          <a:noFill/>
          <a:ln>
            <a:noFill/>
          </a:ln>
        </p:spPr>
        <p:txBody>
          <a:bodyPr spcFirstLastPara="1" wrap="square" lIns="91425" tIns="45700" rIns="91425" bIns="45700" anchor="b" anchorCtr="0">
            <a:normAutofit/>
          </a:bodyPr>
          <a:lstStyle>
            <a:lvl1pPr lvl="0" algn="ctr">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6"/>
          <p:cNvSpPr txBox="1">
            <a:spLocks noGrp="1"/>
          </p:cNvSpPr>
          <p:nvPr>
            <p:ph type="subTitle" idx="1"/>
          </p:nvPr>
        </p:nvSpPr>
        <p:spPr>
          <a:xfrm>
            <a:off x="1524000" y="3602038"/>
            <a:ext cx="9144000" cy="1655762"/>
          </a:xfrm>
          <a:prstGeom prst="rect">
            <a:avLst/>
          </a:prstGeom>
          <a:noFill/>
          <a:ln>
            <a:noFill/>
          </a:ln>
        </p:spPr>
        <p:txBody>
          <a:bodyPr spcFirstLastPara="1" wrap="square" lIns="91425" tIns="45700" rIns="91425" bIns="45700" anchor="t" anchorCtr="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72"/>
        <p:cNvGrpSpPr/>
        <p:nvPr/>
      </p:nvGrpSpPr>
      <p:grpSpPr>
        <a:xfrm>
          <a:off x="0" y="0"/>
          <a:ext cx="0" cy="0"/>
          <a:chOff x="0" y="0"/>
          <a:chExt cx="0" cy="0"/>
        </a:xfrm>
      </p:grpSpPr>
      <p:sp>
        <p:nvSpPr>
          <p:cNvPr id="73" name="Google Shape;73;p1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4" name="Google Shape;74;p15"/>
          <p:cNvSpPr txBox="1">
            <a:spLocks noGrp="1"/>
          </p:cNvSpPr>
          <p:nvPr>
            <p:ph type="body" idx="1"/>
          </p:nvPr>
        </p:nvSpPr>
        <p:spPr>
          <a:xfrm rot="5400000">
            <a:off x="3920331" y="-1256506"/>
            <a:ext cx="4351338" cy="105156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75" name="Google Shape;75;p1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8"/>
        <p:cNvGrpSpPr/>
        <p:nvPr/>
      </p:nvGrpSpPr>
      <p:grpSpPr>
        <a:xfrm>
          <a:off x="0" y="0"/>
          <a:ext cx="0" cy="0"/>
          <a:chOff x="0" y="0"/>
          <a:chExt cx="0" cy="0"/>
        </a:xfrm>
      </p:grpSpPr>
      <p:sp>
        <p:nvSpPr>
          <p:cNvPr id="79" name="Google Shape;79;p16"/>
          <p:cNvSpPr txBox="1">
            <a:spLocks noGrp="1"/>
          </p:cNvSpPr>
          <p:nvPr>
            <p:ph type="title"/>
          </p:nvPr>
        </p:nvSpPr>
        <p:spPr>
          <a:xfrm rot="5400000">
            <a:off x="7133431" y="1956594"/>
            <a:ext cx="5811838" cy="2628900"/>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0" name="Google Shape;80;p16"/>
          <p:cNvSpPr txBox="1">
            <a:spLocks noGrp="1"/>
          </p:cNvSpPr>
          <p:nvPr>
            <p:ph type="body" idx="1"/>
          </p:nvPr>
        </p:nvSpPr>
        <p:spPr>
          <a:xfrm rot="5400000">
            <a:off x="1799431" y="-596106"/>
            <a:ext cx="5811838" cy="7734300"/>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7"/>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7"/>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7"/>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7"/>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7"/>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8"/>
          <p:cNvSpPr txBox="1">
            <a:spLocks noGrp="1"/>
          </p:cNvSpPr>
          <p:nvPr>
            <p:ph type="title"/>
          </p:nvPr>
        </p:nvSpPr>
        <p:spPr>
          <a:xfrm>
            <a:off x="831850" y="1709738"/>
            <a:ext cx="10515600" cy="2852737"/>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6000"/>
              <a:buFont typeface="Calibri"/>
              <a:buNone/>
              <a:defRPr sz="6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8"/>
          <p:cNvSpPr txBox="1">
            <a:spLocks noGrp="1"/>
          </p:cNvSpPr>
          <p:nvPr>
            <p:ph type="body" idx="1"/>
          </p:nvPr>
        </p:nvSpPr>
        <p:spPr>
          <a:xfrm>
            <a:off x="831850" y="4589463"/>
            <a:ext cx="10515600" cy="1500187"/>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rgbClr val="888888"/>
              </a:buClr>
              <a:buSzPts val="2400"/>
              <a:buNone/>
              <a:defRPr sz="2400">
                <a:solidFill>
                  <a:srgbClr val="888888"/>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30" name="Google Shape;30;p8"/>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8"/>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8"/>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9"/>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9"/>
          <p:cNvSpPr txBox="1">
            <a:spLocks noGrp="1"/>
          </p:cNvSpPr>
          <p:nvPr>
            <p:ph type="body" idx="1"/>
          </p:nvPr>
        </p:nvSpPr>
        <p:spPr>
          <a:xfrm>
            <a:off x="838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6" name="Google Shape;36;p9"/>
          <p:cNvSpPr txBox="1">
            <a:spLocks noGrp="1"/>
          </p:cNvSpPr>
          <p:nvPr>
            <p:ph type="body" idx="2"/>
          </p:nvPr>
        </p:nvSpPr>
        <p:spPr>
          <a:xfrm>
            <a:off x="6172200" y="1825625"/>
            <a:ext cx="5181600" cy="435133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7" name="Google Shape;37;p9"/>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9"/>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9"/>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0"/>
          <p:cNvSpPr txBox="1">
            <a:spLocks noGrp="1"/>
          </p:cNvSpPr>
          <p:nvPr>
            <p:ph type="title"/>
          </p:nvPr>
        </p:nvSpPr>
        <p:spPr>
          <a:xfrm>
            <a:off x="839788"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0"/>
          <p:cNvSpPr txBox="1">
            <a:spLocks noGrp="1"/>
          </p:cNvSpPr>
          <p:nvPr>
            <p:ph type="body" idx="1"/>
          </p:nvPr>
        </p:nvSpPr>
        <p:spPr>
          <a:xfrm>
            <a:off x="839788" y="1681163"/>
            <a:ext cx="5157787"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3" name="Google Shape;43;p10"/>
          <p:cNvSpPr txBox="1">
            <a:spLocks noGrp="1"/>
          </p:cNvSpPr>
          <p:nvPr>
            <p:ph type="body" idx="2"/>
          </p:nvPr>
        </p:nvSpPr>
        <p:spPr>
          <a:xfrm>
            <a:off x="839788" y="2505075"/>
            <a:ext cx="5157787"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4" name="Google Shape;44;p10"/>
          <p:cNvSpPr txBox="1">
            <a:spLocks noGrp="1"/>
          </p:cNvSpPr>
          <p:nvPr>
            <p:ph type="body" idx="3"/>
          </p:nvPr>
        </p:nvSpPr>
        <p:spPr>
          <a:xfrm>
            <a:off x="6172200" y="1681163"/>
            <a:ext cx="5183188" cy="823912"/>
          </a:xfrm>
          <a:prstGeom prst="rect">
            <a:avLst/>
          </a:prstGeom>
          <a:noFill/>
          <a:ln>
            <a:noFill/>
          </a:ln>
        </p:spPr>
        <p:txBody>
          <a:bodyPr spcFirstLastPara="1" wrap="square" lIns="91425" tIns="45700" rIns="91425" bIns="45700" anchor="b" anchorCtr="0">
            <a:norm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5" name="Google Shape;45;p10"/>
          <p:cNvSpPr txBox="1">
            <a:spLocks noGrp="1"/>
          </p:cNvSpPr>
          <p:nvPr>
            <p:ph type="body" idx="4"/>
          </p:nvPr>
        </p:nvSpPr>
        <p:spPr>
          <a:xfrm>
            <a:off x="6172200" y="2505075"/>
            <a:ext cx="5183188" cy="3684588"/>
          </a:xfrm>
          <a:prstGeom prst="rect">
            <a:avLst/>
          </a:prstGeom>
          <a:noFill/>
          <a:ln>
            <a:noFill/>
          </a:ln>
        </p:spPr>
        <p:txBody>
          <a:bodyPr spcFirstLastPara="1" wrap="square" lIns="91425" tIns="45700" rIns="91425" bIns="45700" anchor="t" anchorCtr="0">
            <a:norm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6" name="Google Shape;46;p1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1"/>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1"/>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1"/>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1"/>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54"/>
        <p:cNvGrpSpPr/>
        <p:nvPr/>
      </p:nvGrpSpPr>
      <p:grpSpPr>
        <a:xfrm>
          <a:off x="0" y="0"/>
          <a:ext cx="0" cy="0"/>
          <a:chOff x="0" y="0"/>
          <a:chExt cx="0" cy="0"/>
        </a:xfrm>
      </p:grpSpPr>
      <p:sp>
        <p:nvSpPr>
          <p:cNvPr id="55" name="Google Shape;55;p12"/>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2"/>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7" name="Google Shape;57;p12"/>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8"/>
        <p:cNvGrpSpPr/>
        <p:nvPr/>
      </p:nvGrpSpPr>
      <p:grpSpPr>
        <a:xfrm>
          <a:off x="0" y="0"/>
          <a:ext cx="0" cy="0"/>
          <a:chOff x="0" y="0"/>
          <a:chExt cx="0" cy="0"/>
        </a:xfrm>
      </p:grpSpPr>
      <p:sp>
        <p:nvSpPr>
          <p:cNvPr id="59" name="Google Shape;59;p13"/>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3"/>
          <p:cNvSpPr txBox="1">
            <a:spLocks noGrp="1"/>
          </p:cNvSpPr>
          <p:nvPr>
            <p:ph type="body" idx="1"/>
          </p:nvPr>
        </p:nvSpPr>
        <p:spPr>
          <a:xfrm>
            <a:off x="5183188" y="987425"/>
            <a:ext cx="6172200" cy="4873625"/>
          </a:xfrm>
          <a:prstGeom prst="rect">
            <a:avLst/>
          </a:prstGeom>
          <a:noFill/>
          <a:ln>
            <a:noFill/>
          </a:ln>
        </p:spPr>
        <p:txBody>
          <a:bodyPr spcFirstLastPara="1" wrap="square" lIns="91425" tIns="45700" rIns="91425" bIns="45700" anchor="t" anchorCtr="0">
            <a:norm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61" name="Google Shape;61;p13"/>
          <p:cNvSpPr txBox="1">
            <a:spLocks noGrp="1"/>
          </p:cNvSpPr>
          <p:nvPr>
            <p:ph type="body" idx="2"/>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2" name="Google Shape;62;p13"/>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3"/>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3"/>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5"/>
        <p:cNvGrpSpPr/>
        <p:nvPr/>
      </p:nvGrpSpPr>
      <p:grpSpPr>
        <a:xfrm>
          <a:off x="0" y="0"/>
          <a:ext cx="0" cy="0"/>
          <a:chOff x="0" y="0"/>
          <a:chExt cx="0" cy="0"/>
        </a:xfrm>
      </p:grpSpPr>
      <p:sp>
        <p:nvSpPr>
          <p:cNvPr id="66" name="Google Shape;66;p14"/>
          <p:cNvSpPr txBox="1">
            <a:spLocks noGrp="1"/>
          </p:cNvSpPr>
          <p:nvPr>
            <p:ph type="title"/>
          </p:nvPr>
        </p:nvSpPr>
        <p:spPr>
          <a:xfrm>
            <a:off x="839788" y="457200"/>
            <a:ext cx="3932237" cy="1600200"/>
          </a:xfrm>
          <a:prstGeom prst="rect">
            <a:avLst/>
          </a:prstGeom>
          <a:noFill/>
          <a:ln>
            <a:noFill/>
          </a:ln>
        </p:spPr>
        <p:txBody>
          <a:bodyPr spcFirstLastPara="1" wrap="square" lIns="91425" tIns="45700" rIns="91425" bIns="45700" anchor="b" anchorCtr="0">
            <a:normAutofit/>
          </a:bodyPr>
          <a:lstStyle>
            <a:lvl1pPr lvl="0" algn="l">
              <a:lnSpc>
                <a:spcPct val="90000"/>
              </a:lnSpc>
              <a:spcBef>
                <a:spcPts val="0"/>
              </a:spcBef>
              <a:spcAft>
                <a:spcPts val="0"/>
              </a:spcAft>
              <a:buClr>
                <a:schemeClr val="dk1"/>
              </a:buClr>
              <a:buSzPts val="3200"/>
              <a:buFont typeface="Calibri"/>
              <a:buNone/>
              <a:defRPr sz="32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4"/>
          <p:cNvSpPr>
            <a:spLocks noGrp="1"/>
          </p:cNvSpPr>
          <p:nvPr>
            <p:ph type="pic" idx="2"/>
          </p:nvPr>
        </p:nvSpPr>
        <p:spPr>
          <a:xfrm>
            <a:off x="5183188" y="987425"/>
            <a:ext cx="6172200" cy="4873625"/>
          </a:xfrm>
          <a:prstGeom prst="rect">
            <a:avLst/>
          </a:prstGeom>
          <a:noFill/>
          <a:ln>
            <a:noFill/>
          </a:ln>
        </p:spPr>
      </p:sp>
      <p:sp>
        <p:nvSpPr>
          <p:cNvPr id="68" name="Google Shape;68;p14"/>
          <p:cNvSpPr txBox="1">
            <a:spLocks noGrp="1"/>
          </p:cNvSpPr>
          <p:nvPr>
            <p:ph type="body" idx="1"/>
          </p:nvPr>
        </p:nvSpPr>
        <p:spPr>
          <a:xfrm>
            <a:off x="839788" y="2057400"/>
            <a:ext cx="3932237" cy="3811588"/>
          </a:xfrm>
          <a:prstGeom prst="rect">
            <a:avLst/>
          </a:prstGeom>
          <a:noFill/>
          <a:ln>
            <a:noFill/>
          </a:ln>
        </p:spPr>
        <p:txBody>
          <a:bodyPr spcFirstLastPara="1" wrap="square" lIns="91425" tIns="45700" rIns="91425" bIns="45700" anchor="t" anchorCtr="0">
            <a:norm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69" name="Google Shape;69;p14"/>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4"/>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4"/>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5"/>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11" name="Google Shape;11;p5"/>
          <p:cNvSpPr txBox="1">
            <a:spLocks noGrp="1"/>
          </p:cNvSpPr>
          <p:nvPr>
            <p:ph type="body" idx="1"/>
          </p:nvPr>
        </p:nvSpPr>
        <p:spPr>
          <a:xfrm>
            <a:off x="838200" y="1825625"/>
            <a:ext cx="10515600" cy="4351338"/>
          </a:xfrm>
          <a:prstGeom prst="rect">
            <a:avLst/>
          </a:prstGeom>
          <a:noFill/>
          <a:ln>
            <a:noFill/>
          </a:ln>
        </p:spPr>
        <p:txBody>
          <a:bodyPr spcFirstLastPara="1" wrap="square" lIns="91425" tIns="45700" rIns="91425" bIns="45700" anchor="t" anchorCtr="0">
            <a:norm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5"/>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5"/>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5"/>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s://creativecommons.org/licenses/by-sa/3.0/deed.en" TargetMode="External"/><Relationship Id="rId4" Type="http://schemas.openxmlformats.org/officeDocument/2006/relationships/image" Target="../media/image2.jp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reativecommons.org/licenses/by/3.0/deed.en" TargetMode="External"/><Relationship Id="rId4" Type="http://schemas.openxmlformats.org/officeDocument/2006/relationships/image" Target="../media/image4.jp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hyperlink" Target="https://creativecommons.org/licenses/by-sa/3.0/" TargetMode="External"/><Relationship Id="rId5" Type="http://schemas.openxmlformats.org/officeDocument/2006/relationships/image" Target="../media/image5.jpg"/><Relationship Id="rId4" Type="http://schemas.openxmlformats.org/officeDocument/2006/relationships/hyperlink" Target="https://doi.org/10.3389/fsufs.2020.547876"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s://creativehttps/creativecommons.org/licenses/by-sa/4.0/commons.org/licenses/by-sa/3.0/" TargetMode="External"/><Relationship Id="rId5" Type="http://schemas.openxmlformats.org/officeDocument/2006/relationships/image" Target="../media/image6.jpg"/><Relationship Id="rId4" Type="http://schemas.openxmlformats.org/officeDocument/2006/relationships/hyperlink" Target="https://doi.org/10.3389/fsufs.2020.547876"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hyperlink" Target="https://creativecommons.org/licenses/by-sa/4.0/" TargetMode="External"/><Relationship Id="rId5" Type="http://schemas.openxmlformats.org/officeDocument/2006/relationships/image" Target="../media/image7.png"/><Relationship Id="rId4" Type="http://schemas.openxmlformats.org/officeDocument/2006/relationships/hyperlink" Target="https://doi.org/10.3389/fsufs.2020.547876"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8.jpg"/><Relationship Id="rId4" Type="http://schemas.openxmlformats.org/officeDocument/2006/relationships/hyperlink" Target="https://doi.org/10.3389/fsufs.2020.547876"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87"/>
        <p:cNvGrpSpPr/>
        <p:nvPr/>
      </p:nvGrpSpPr>
      <p:grpSpPr>
        <a:xfrm>
          <a:off x="0" y="0"/>
          <a:ext cx="0" cy="0"/>
          <a:chOff x="0" y="0"/>
          <a:chExt cx="0" cy="0"/>
        </a:xfrm>
      </p:grpSpPr>
      <p:grpSp>
        <p:nvGrpSpPr>
          <p:cNvPr id="91" name="Google Shape;91;p1">
            <a:extLst>
              <a:ext uri="{C183D7F6-B498-43B3-948B-1728B52AA6E4}">
                <adec:decorative xmlns:adec="http://schemas.microsoft.com/office/drawing/2017/decorative" val="1"/>
              </a:ext>
            </a:extLst>
          </p:cNvPr>
          <p:cNvGrpSpPr/>
          <p:nvPr/>
        </p:nvGrpSpPr>
        <p:grpSpPr>
          <a:xfrm flipH="1">
            <a:off x="9676747" y="0"/>
            <a:ext cx="2514948" cy="2174333"/>
            <a:chOff x="-305" y="-4155"/>
            <a:chExt cx="2514948" cy="2174333"/>
          </a:xfrm>
        </p:grpSpPr>
        <p:sp>
          <p:nvSpPr>
            <p:cNvPr id="92" name="Google Shape;92;p1"/>
            <p:cNvSpPr/>
            <p:nvPr/>
          </p:nvSpPr>
          <p:spPr>
            <a:xfrm>
              <a:off x="-305" y="0"/>
              <a:ext cx="2514948" cy="2170178"/>
            </a:xfrm>
            <a:custGeom>
              <a:avLst/>
              <a:gdLst/>
              <a:ahLst/>
              <a:cxnLst/>
              <a:rect l="l" t="t" r="r" b="b"/>
              <a:pathLst>
                <a:path w="2514948" h="2170178" extrusionOk="0">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3" name="Google Shape;93;p1"/>
            <p:cNvSpPr/>
            <p:nvPr/>
          </p:nvSpPr>
          <p:spPr>
            <a:xfrm>
              <a:off x="-305" y="-4155"/>
              <a:ext cx="2493062" cy="1947896"/>
            </a:xfrm>
            <a:custGeom>
              <a:avLst/>
              <a:gdLst/>
              <a:ahLst/>
              <a:cxnLst/>
              <a:rect l="l" t="t" r="r" b="b"/>
              <a:pathLst>
                <a:path w="2493062" h="1947896" extrusionOk="0">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4" name="Google Shape;94;p1"/>
            <p:cNvSpPr/>
            <p:nvPr/>
          </p:nvSpPr>
          <p:spPr>
            <a:xfrm>
              <a:off x="-305" y="0"/>
              <a:ext cx="2501089" cy="1972702"/>
            </a:xfrm>
            <a:custGeom>
              <a:avLst/>
              <a:gdLst/>
              <a:ahLst/>
              <a:cxnLst/>
              <a:rect l="l" t="t" r="r" b="b"/>
              <a:pathLst>
                <a:path w="2501089" h="1972702" extrusionOk="0">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800"/>
                <a:buFont typeface="Arial"/>
                <a:buNone/>
              </a:pPr>
              <a:endParaRPr sz="800" b="0" i="0" u="none" strike="noStrike" cap="none">
                <a:solidFill>
                  <a:schemeClr val="lt1"/>
                </a:solidFill>
                <a:latin typeface="Calibri"/>
                <a:ea typeface="Calibri"/>
                <a:cs typeface="Calibri"/>
                <a:sym typeface="Calibri"/>
              </a:endParaRPr>
            </a:p>
          </p:txBody>
        </p:sp>
        <p:sp>
          <p:nvSpPr>
            <p:cNvPr id="95" name="Google Shape;95;p1"/>
            <p:cNvSpPr/>
            <p:nvPr/>
          </p:nvSpPr>
          <p:spPr>
            <a:xfrm>
              <a:off x="305" y="1"/>
              <a:ext cx="2491105" cy="1943661"/>
            </a:xfrm>
            <a:custGeom>
              <a:avLst/>
              <a:gdLst/>
              <a:ahLst/>
              <a:cxnLst/>
              <a:rect l="l" t="t" r="r" b="b"/>
              <a:pathLst>
                <a:path w="2491105" h="1943661" extrusionOk="0">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grpSp>
        <p:nvGrpSpPr>
          <p:cNvPr id="97" name="Google Shape;97;p1">
            <a:extLst>
              <a:ext uri="{C183D7F6-B498-43B3-948B-1728B52AA6E4}">
                <adec:decorative xmlns:adec="http://schemas.microsoft.com/office/drawing/2017/decorative" val="1"/>
              </a:ext>
            </a:extLst>
          </p:cNvPr>
          <p:cNvGrpSpPr/>
          <p:nvPr/>
        </p:nvGrpSpPr>
        <p:grpSpPr>
          <a:xfrm rot="10800000" flipH="1">
            <a:off x="-8232" y="4322879"/>
            <a:ext cx="3378428" cy="2535121"/>
            <a:chOff x="-305" y="-1"/>
            <a:chExt cx="3832880" cy="2876136"/>
          </a:xfrm>
        </p:grpSpPr>
        <p:sp>
          <p:nvSpPr>
            <p:cNvPr id="98" name="Google Shape;98;p1"/>
            <p:cNvSpPr/>
            <p:nvPr/>
          </p:nvSpPr>
          <p:spPr>
            <a:xfrm>
              <a:off x="305" y="1"/>
              <a:ext cx="3815424" cy="2653659"/>
            </a:xfrm>
            <a:custGeom>
              <a:avLst/>
              <a:gdLst/>
              <a:ahLst/>
              <a:cxnLst/>
              <a:rect l="l" t="t" r="r" b="b"/>
              <a:pathLst>
                <a:path w="3815424" h="2653659" extrusionOk="0">
                  <a:moveTo>
                    <a:pt x="3203055" y="0"/>
                  </a:moveTo>
                  <a:lnTo>
                    <a:pt x="3815424" y="0"/>
                  </a:lnTo>
                  <a:lnTo>
                    <a:pt x="3801025" y="214243"/>
                  </a:lnTo>
                  <a:cubicBezTo>
                    <a:pt x="3616317" y="1584467"/>
                    <a:pt x="2091637" y="2653659"/>
                    <a:pt x="587142" y="2653659"/>
                  </a:cubicBezTo>
                  <a:cubicBezTo>
                    <a:pt x="400192" y="2653659"/>
                    <a:pt x="222112" y="2636953"/>
                    <a:pt x="53389" y="2605041"/>
                  </a:cubicBezTo>
                  <a:lnTo>
                    <a:pt x="0" y="2593136"/>
                  </a:lnTo>
                  <a:lnTo>
                    <a:pt x="0" y="1994836"/>
                  </a:lnTo>
                  <a:lnTo>
                    <a:pt x="159710" y="2035054"/>
                  </a:lnTo>
                  <a:cubicBezTo>
                    <a:pt x="295467" y="2061726"/>
                    <a:pt x="438268" y="2075152"/>
                    <a:pt x="587142" y="2075152"/>
                  </a:cubicBezTo>
                  <a:cubicBezTo>
                    <a:pt x="901731" y="2075152"/>
                    <a:pt x="1234490" y="2014697"/>
                    <a:pt x="1549283" y="1900153"/>
                  </a:cubicBezTo>
                  <a:cubicBezTo>
                    <a:pt x="1860709" y="1786959"/>
                    <a:pt x="2157231" y="1620350"/>
                    <a:pt x="2406698" y="1418450"/>
                  </a:cubicBezTo>
                  <a:cubicBezTo>
                    <a:pt x="2655859" y="1216840"/>
                    <a:pt x="2859596" y="978302"/>
                    <a:pt x="2996069" y="728678"/>
                  </a:cubicBezTo>
                  <a:cubicBezTo>
                    <a:pt x="3101178" y="536396"/>
                    <a:pt x="3167417" y="338366"/>
                    <a:pt x="3193967" y="13771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99" name="Google Shape;99;p1"/>
            <p:cNvSpPr/>
            <p:nvPr/>
          </p:nvSpPr>
          <p:spPr>
            <a:xfrm>
              <a:off x="305" y="-1"/>
              <a:ext cx="3815424" cy="2653660"/>
            </a:xfrm>
            <a:custGeom>
              <a:avLst/>
              <a:gdLst/>
              <a:ahLst/>
              <a:cxnLst/>
              <a:rect l="l" t="t" r="r" b="b"/>
              <a:pathLst>
                <a:path w="3815424" h="2653660" extrusionOk="0">
                  <a:moveTo>
                    <a:pt x="3305038" y="0"/>
                  </a:moveTo>
                  <a:lnTo>
                    <a:pt x="3815424" y="0"/>
                  </a:lnTo>
                  <a:lnTo>
                    <a:pt x="3801025" y="214244"/>
                  </a:lnTo>
                  <a:cubicBezTo>
                    <a:pt x="3616317" y="1584467"/>
                    <a:pt x="2091637" y="2653660"/>
                    <a:pt x="587142" y="2653660"/>
                  </a:cubicBezTo>
                  <a:cubicBezTo>
                    <a:pt x="400192" y="2653660"/>
                    <a:pt x="222112" y="2636954"/>
                    <a:pt x="53389" y="2605042"/>
                  </a:cubicBezTo>
                  <a:lnTo>
                    <a:pt x="0" y="2593137"/>
                  </a:lnTo>
                  <a:lnTo>
                    <a:pt x="0" y="2094444"/>
                  </a:lnTo>
                  <a:lnTo>
                    <a:pt x="137675" y="2129195"/>
                  </a:lnTo>
                  <a:cubicBezTo>
                    <a:pt x="280616" y="2157374"/>
                    <a:pt x="430766" y="2171571"/>
                    <a:pt x="587142" y="2171571"/>
                  </a:cubicBezTo>
                  <a:cubicBezTo>
                    <a:pt x="918879" y="2171571"/>
                    <a:pt x="1254904" y="2110634"/>
                    <a:pt x="1585826" y="1990112"/>
                  </a:cubicBezTo>
                  <a:cubicBezTo>
                    <a:pt x="1908071" y="1873061"/>
                    <a:pt x="2214800" y="1700666"/>
                    <a:pt x="2473046" y="1491633"/>
                  </a:cubicBezTo>
                  <a:cubicBezTo>
                    <a:pt x="2735782" y="1279031"/>
                    <a:pt x="2942276" y="1037118"/>
                    <a:pt x="3086710" y="772838"/>
                  </a:cubicBezTo>
                  <a:cubicBezTo>
                    <a:pt x="3197408" y="570216"/>
                    <a:pt x="3267226" y="361248"/>
                    <a:pt x="3295217" y="149229"/>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0" name="Google Shape;100;p1"/>
            <p:cNvSpPr/>
            <p:nvPr/>
          </p:nvSpPr>
          <p:spPr>
            <a:xfrm>
              <a:off x="-305" y="1"/>
              <a:ext cx="3815986" cy="2675935"/>
            </a:xfrm>
            <a:custGeom>
              <a:avLst/>
              <a:gdLst/>
              <a:ahLst/>
              <a:cxnLst/>
              <a:rect l="l" t="t" r="r" b="b"/>
              <a:pathLst>
                <a:path w="3815986" h="2675935" extrusionOk="0">
                  <a:moveTo>
                    <a:pt x="3648768" y="0"/>
                  </a:moveTo>
                  <a:lnTo>
                    <a:pt x="3815986" y="0"/>
                  </a:lnTo>
                  <a:lnTo>
                    <a:pt x="3804695" y="200084"/>
                  </a:lnTo>
                  <a:cubicBezTo>
                    <a:pt x="3795228" y="285751"/>
                    <a:pt x="3781167" y="371032"/>
                    <a:pt x="3762590" y="455543"/>
                  </a:cubicBezTo>
                  <a:cubicBezTo>
                    <a:pt x="3725537" y="624467"/>
                    <a:pt x="3668784" y="790112"/>
                    <a:pt x="3592332" y="947274"/>
                  </a:cubicBezTo>
                  <a:cubicBezTo>
                    <a:pt x="3438712" y="1261596"/>
                    <a:pt x="3216091" y="1542847"/>
                    <a:pt x="2953967" y="1782349"/>
                  </a:cubicBezTo>
                  <a:cubicBezTo>
                    <a:pt x="2822599" y="1902099"/>
                    <a:pt x="2680615" y="2011341"/>
                    <a:pt x="2530669" y="2109494"/>
                  </a:cubicBezTo>
                  <a:cubicBezTo>
                    <a:pt x="2380520" y="2207551"/>
                    <a:pt x="2222510" y="2294906"/>
                    <a:pt x="2057561" y="2369245"/>
                  </a:cubicBezTo>
                  <a:cubicBezTo>
                    <a:pt x="1727252" y="2516859"/>
                    <a:pt x="1371629" y="2614434"/>
                    <a:pt x="1007330" y="2655701"/>
                  </a:cubicBezTo>
                  <a:cubicBezTo>
                    <a:pt x="916281" y="2665873"/>
                    <a:pt x="824568" y="2672188"/>
                    <a:pt x="732765" y="2674696"/>
                  </a:cubicBezTo>
                  <a:cubicBezTo>
                    <a:pt x="640963" y="2677203"/>
                    <a:pt x="549072" y="2675901"/>
                    <a:pt x="457666" y="2670839"/>
                  </a:cubicBezTo>
                  <a:cubicBezTo>
                    <a:pt x="366106" y="2665584"/>
                    <a:pt x="274572" y="2656521"/>
                    <a:pt x="183574" y="2643312"/>
                  </a:cubicBezTo>
                  <a:lnTo>
                    <a:pt x="0" y="2607798"/>
                  </a:lnTo>
                  <a:lnTo>
                    <a:pt x="0" y="2356652"/>
                  </a:lnTo>
                  <a:lnTo>
                    <a:pt x="222195" y="2396940"/>
                  </a:lnTo>
                  <a:cubicBezTo>
                    <a:pt x="304990" y="2407980"/>
                    <a:pt x="388511" y="2415283"/>
                    <a:pt x="472364" y="2419092"/>
                  </a:cubicBezTo>
                  <a:cubicBezTo>
                    <a:pt x="640376" y="2427095"/>
                    <a:pt x="808184" y="2421791"/>
                    <a:pt x="974972" y="2402122"/>
                  </a:cubicBezTo>
                  <a:cubicBezTo>
                    <a:pt x="1141658" y="2382358"/>
                    <a:pt x="1306812" y="2349286"/>
                    <a:pt x="1468292" y="2304162"/>
                  </a:cubicBezTo>
                  <a:cubicBezTo>
                    <a:pt x="1629874" y="2259231"/>
                    <a:pt x="1787475" y="2201091"/>
                    <a:pt x="1940176" y="2133695"/>
                  </a:cubicBezTo>
                  <a:cubicBezTo>
                    <a:pt x="2246498" y="2000349"/>
                    <a:pt x="2532507" y="1823520"/>
                    <a:pt x="2783403" y="1609954"/>
                  </a:cubicBezTo>
                  <a:cubicBezTo>
                    <a:pt x="2908442" y="1502833"/>
                    <a:pt x="3024295" y="1385975"/>
                    <a:pt x="3128104" y="1260439"/>
                  </a:cubicBezTo>
                  <a:cubicBezTo>
                    <a:pt x="3232116" y="1135096"/>
                    <a:pt x="3323881" y="1000689"/>
                    <a:pt x="3400639" y="859052"/>
                  </a:cubicBezTo>
                  <a:cubicBezTo>
                    <a:pt x="3477399" y="717510"/>
                    <a:pt x="3541296" y="569316"/>
                    <a:pt x="3585595" y="415336"/>
                  </a:cubicBezTo>
                  <a:cubicBezTo>
                    <a:pt x="3607796" y="338540"/>
                    <a:pt x="3624638" y="260224"/>
                    <a:pt x="3635918" y="181137"/>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sp>
          <p:nvSpPr>
            <p:cNvPr id="101" name="Google Shape;101;p1"/>
            <p:cNvSpPr/>
            <p:nvPr/>
          </p:nvSpPr>
          <p:spPr>
            <a:xfrm>
              <a:off x="305" y="-1"/>
              <a:ext cx="3832270" cy="2876136"/>
            </a:xfrm>
            <a:custGeom>
              <a:avLst/>
              <a:gdLst/>
              <a:ahLst/>
              <a:cxnLst/>
              <a:rect l="l" t="t" r="r" b="b"/>
              <a:pathLst>
                <a:path w="3832270" h="2876136" extrusionOk="0">
                  <a:moveTo>
                    <a:pt x="3800718" y="0"/>
                  </a:moveTo>
                  <a:lnTo>
                    <a:pt x="3832270" y="0"/>
                  </a:lnTo>
                  <a:lnTo>
                    <a:pt x="3824562" y="143769"/>
                  </a:lnTo>
                  <a:cubicBezTo>
                    <a:pt x="3797131" y="409191"/>
                    <a:pt x="3730585" y="671345"/>
                    <a:pt x="3628155" y="922055"/>
                  </a:cubicBezTo>
                  <a:cubicBezTo>
                    <a:pt x="3593858" y="1005553"/>
                    <a:pt x="3556704" y="1088280"/>
                    <a:pt x="3514853" y="1169078"/>
                  </a:cubicBezTo>
                  <a:cubicBezTo>
                    <a:pt x="3473616" y="1250166"/>
                    <a:pt x="3428194" y="1329517"/>
                    <a:pt x="3379198" y="1407037"/>
                  </a:cubicBezTo>
                  <a:cubicBezTo>
                    <a:pt x="3281106" y="1561980"/>
                    <a:pt x="3169132" y="1710174"/>
                    <a:pt x="3043787" y="1848342"/>
                  </a:cubicBezTo>
                  <a:cubicBezTo>
                    <a:pt x="2980806" y="1917184"/>
                    <a:pt x="2915071" y="1984001"/>
                    <a:pt x="2845661" y="2047444"/>
                  </a:cubicBezTo>
                  <a:cubicBezTo>
                    <a:pt x="2828411" y="2063450"/>
                    <a:pt x="2811060" y="2079263"/>
                    <a:pt x="2793197" y="2094689"/>
                  </a:cubicBezTo>
                  <a:cubicBezTo>
                    <a:pt x="2775436" y="2110213"/>
                    <a:pt x="2757982" y="2126025"/>
                    <a:pt x="2739710" y="2140969"/>
                  </a:cubicBezTo>
                  <a:cubicBezTo>
                    <a:pt x="2703576" y="2171341"/>
                    <a:pt x="2666524" y="2200749"/>
                    <a:pt x="2629166" y="2229867"/>
                  </a:cubicBezTo>
                  <a:cubicBezTo>
                    <a:pt x="2479015" y="2345569"/>
                    <a:pt x="2316821" y="2448061"/>
                    <a:pt x="2145952" y="2535994"/>
                  </a:cubicBezTo>
                  <a:cubicBezTo>
                    <a:pt x="1804312" y="2711957"/>
                    <a:pt x="1424600" y="2826982"/>
                    <a:pt x="1034987" y="2863910"/>
                  </a:cubicBezTo>
                  <a:cubicBezTo>
                    <a:pt x="937762" y="2873167"/>
                    <a:pt x="839720" y="2877096"/>
                    <a:pt x="741909" y="2875939"/>
                  </a:cubicBezTo>
                  <a:cubicBezTo>
                    <a:pt x="644097" y="2874782"/>
                    <a:pt x="546515" y="2868539"/>
                    <a:pt x="450208" y="2857451"/>
                  </a:cubicBezTo>
                  <a:cubicBezTo>
                    <a:pt x="305520" y="2840674"/>
                    <a:pt x="162095" y="2813810"/>
                    <a:pt x="22215" y="2775923"/>
                  </a:cubicBezTo>
                  <a:lnTo>
                    <a:pt x="0" y="2769256"/>
                  </a:lnTo>
                  <a:lnTo>
                    <a:pt x="0" y="2590612"/>
                  </a:lnTo>
                  <a:lnTo>
                    <a:pt x="199046" y="2627410"/>
                  </a:lnTo>
                  <a:cubicBezTo>
                    <a:pt x="288321" y="2639209"/>
                    <a:pt x="378197" y="2646537"/>
                    <a:pt x="468174" y="2649670"/>
                  </a:cubicBezTo>
                  <a:cubicBezTo>
                    <a:pt x="648333" y="2656805"/>
                    <a:pt x="826655" y="2647163"/>
                    <a:pt x="1003650" y="2622480"/>
                  </a:cubicBezTo>
                  <a:cubicBezTo>
                    <a:pt x="1091943" y="2609658"/>
                    <a:pt x="1179725" y="2593747"/>
                    <a:pt x="1266489" y="2573982"/>
                  </a:cubicBezTo>
                  <a:cubicBezTo>
                    <a:pt x="1353250" y="2553927"/>
                    <a:pt x="1439298" y="2531076"/>
                    <a:pt x="1524223" y="2504657"/>
                  </a:cubicBezTo>
                  <a:cubicBezTo>
                    <a:pt x="1609149" y="2478336"/>
                    <a:pt x="1693052" y="2448833"/>
                    <a:pt x="1775731" y="2416243"/>
                  </a:cubicBezTo>
                  <a:cubicBezTo>
                    <a:pt x="1858309" y="2383557"/>
                    <a:pt x="1939764" y="2347882"/>
                    <a:pt x="2019789" y="2309412"/>
                  </a:cubicBezTo>
                  <a:cubicBezTo>
                    <a:pt x="2179839" y="2232567"/>
                    <a:pt x="2334583" y="2144923"/>
                    <a:pt x="2482486" y="2046962"/>
                  </a:cubicBezTo>
                  <a:cubicBezTo>
                    <a:pt x="2519334" y="2022376"/>
                    <a:pt x="2556081" y="1997403"/>
                    <a:pt x="2591908" y="1971371"/>
                  </a:cubicBezTo>
                  <a:cubicBezTo>
                    <a:pt x="2610077" y="1958644"/>
                    <a:pt x="2627838" y="1945434"/>
                    <a:pt x="2645702" y="1932321"/>
                  </a:cubicBezTo>
                  <a:cubicBezTo>
                    <a:pt x="2663666" y="1919305"/>
                    <a:pt x="2681325" y="1905903"/>
                    <a:pt x="2698779" y="1892309"/>
                  </a:cubicBezTo>
                  <a:cubicBezTo>
                    <a:pt x="2768903" y="1838025"/>
                    <a:pt x="2837496" y="1781717"/>
                    <a:pt x="2903537" y="1722516"/>
                  </a:cubicBezTo>
                  <a:cubicBezTo>
                    <a:pt x="3035926" y="1604501"/>
                    <a:pt x="3158720" y="1475784"/>
                    <a:pt x="3269061" y="1337327"/>
                  </a:cubicBezTo>
                  <a:cubicBezTo>
                    <a:pt x="3324182" y="1268099"/>
                    <a:pt x="3376341" y="1196461"/>
                    <a:pt x="3424928" y="1122508"/>
                  </a:cubicBezTo>
                  <a:cubicBezTo>
                    <a:pt x="3472697" y="1048170"/>
                    <a:pt x="3517814" y="972000"/>
                    <a:pt x="3557622" y="893226"/>
                  </a:cubicBezTo>
                  <a:cubicBezTo>
                    <a:pt x="3567931" y="873654"/>
                    <a:pt x="3577526" y="853791"/>
                    <a:pt x="3587019" y="833929"/>
                  </a:cubicBezTo>
                  <a:lnTo>
                    <a:pt x="3601310" y="804040"/>
                  </a:lnTo>
                  <a:lnTo>
                    <a:pt x="3614885" y="773861"/>
                  </a:lnTo>
                  <a:cubicBezTo>
                    <a:pt x="3623766" y="753709"/>
                    <a:pt x="3632748" y="733559"/>
                    <a:pt x="3640812" y="713022"/>
                  </a:cubicBezTo>
                  <a:cubicBezTo>
                    <a:pt x="3648876" y="692485"/>
                    <a:pt x="3657756" y="672236"/>
                    <a:pt x="3665105" y="651506"/>
                  </a:cubicBezTo>
                  <a:cubicBezTo>
                    <a:pt x="3696544" y="569166"/>
                    <a:pt x="3723185" y="485089"/>
                    <a:pt x="3744110" y="399567"/>
                  </a:cubicBezTo>
                  <a:cubicBezTo>
                    <a:pt x="3765341" y="314238"/>
                    <a:pt x="3781392" y="227654"/>
                    <a:pt x="3792123" y="140444"/>
                  </a:cubicBezTo>
                  <a:close/>
                </a:path>
              </a:pathLst>
            </a:custGeom>
            <a:gradFill>
              <a:gsLst>
                <a:gs pos="0">
                  <a:srgbClr val="FFFFFF">
                    <a:alpha val="9411"/>
                  </a:srgbClr>
                </a:gs>
                <a:gs pos="2000">
                  <a:srgbClr val="FFFFFF">
                    <a:alpha val="9411"/>
                  </a:srgbClr>
                </a:gs>
                <a:gs pos="16000">
                  <a:srgbClr val="70AD47">
                    <a:alpha val="9411"/>
                  </a:srgbClr>
                </a:gs>
                <a:gs pos="85000">
                  <a:srgbClr val="4472C4">
                    <a:alpha val="9411"/>
                  </a:srgbClr>
                </a:gs>
                <a:gs pos="100000">
                  <a:srgbClr val="FFFFFF">
                    <a:alpha val="9411"/>
                  </a:srgbClr>
                </a:gs>
              </a:gsLst>
              <a:lin ang="12000000" scaled="0"/>
            </a:gra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800"/>
                <a:buFont typeface="Arial"/>
                <a:buNone/>
              </a:pPr>
              <a:endParaRPr sz="1800" b="0" i="0" u="none" strike="noStrike" cap="none">
                <a:solidFill>
                  <a:schemeClr val="lt1"/>
                </a:solidFill>
                <a:latin typeface="Calibri"/>
                <a:ea typeface="Calibri"/>
                <a:cs typeface="Calibri"/>
                <a:sym typeface="Calibri"/>
              </a:endParaRPr>
            </a:p>
          </p:txBody>
        </p:sp>
      </p:grpSp>
      <p:pic>
        <p:nvPicPr>
          <p:cNvPr id="6" name="Picture 5" descr="The SESYNC Logo - the letters SESYNC under a green arch">
            <a:extLst>
              <a:ext uri="{FF2B5EF4-FFF2-40B4-BE49-F238E27FC236}">
                <a16:creationId xmlns:a16="http://schemas.microsoft.com/office/drawing/2014/main" id="{C8BE03E3-DC3B-ED32-D235-685CC400D59E}"/>
              </a:ext>
            </a:extLst>
          </p:cNvPr>
          <p:cNvPicPr>
            <a:picLocks noChangeAspect="1"/>
          </p:cNvPicPr>
          <p:nvPr/>
        </p:nvPicPr>
        <p:blipFill>
          <a:blip r:embed="rId3"/>
          <a:stretch>
            <a:fillRect/>
          </a:stretch>
        </p:blipFill>
        <p:spPr>
          <a:xfrm>
            <a:off x="365197" y="265007"/>
            <a:ext cx="3428571" cy="1257143"/>
          </a:xfrm>
          <a:prstGeom prst="rect">
            <a:avLst/>
          </a:prstGeom>
        </p:spPr>
      </p:pic>
      <p:sp>
        <p:nvSpPr>
          <p:cNvPr id="8" name="Title 7">
            <a:extLst>
              <a:ext uri="{FF2B5EF4-FFF2-40B4-BE49-F238E27FC236}">
                <a16:creationId xmlns:a16="http://schemas.microsoft.com/office/drawing/2014/main" id="{06B68461-DA8F-D2EF-480A-3A94A54A5C8A}"/>
              </a:ext>
            </a:extLst>
          </p:cNvPr>
          <p:cNvSpPr>
            <a:spLocks noGrp="1"/>
          </p:cNvSpPr>
          <p:nvPr>
            <p:ph type="ctrTitle"/>
          </p:nvPr>
        </p:nvSpPr>
        <p:spPr>
          <a:xfrm>
            <a:off x="229316" y="2150722"/>
            <a:ext cx="5287897" cy="2535121"/>
          </a:xfrm>
        </p:spPr>
        <p:txBody>
          <a:bodyPr>
            <a:noAutofit/>
          </a:bodyPr>
          <a:lstStyle/>
          <a:p>
            <a:pPr marL="9525" lvl="0">
              <a:lnSpc>
                <a:spcPct val="100000"/>
              </a:lnSpc>
            </a:pPr>
            <a:r>
              <a:rPr lang="en-US" sz="4000" b="1" dirty="0">
                <a:latin typeface="Calibri" panose="020F0502020204030204" pitchFamily="34" charset="0"/>
                <a:ea typeface="Calibri" panose="020F0502020204030204" pitchFamily="34" charset="0"/>
                <a:cs typeface="Calibri" panose="020F0502020204030204" pitchFamily="34" charset="0"/>
                <a:sym typeface="Arial"/>
              </a:rPr>
              <a:t>Sustainable Agriculture: </a:t>
            </a:r>
            <a:br>
              <a:rPr lang="en-US" sz="4000" b="1" dirty="0">
                <a:latin typeface="Calibri" panose="020F0502020204030204" pitchFamily="34" charset="0"/>
                <a:ea typeface="Calibri" panose="020F0502020204030204" pitchFamily="34" charset="0"/>
                <a:cs typeface="Calibri" panose="020F0502020204030204" pitchFamily="34" charset="0"/>
                <a:sym typeface="Arial"/>
              </a:rPr>
            </a:br>
            <a:r>
              <a:rPr lang="en-US" sz="40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 </a:t>
            </a:r>
            <a:r>
              <a:rPr lang="en-US" sz="4000" b="1" dirty="0">
                <a:solidFill>
                  <a:schemeClr val="tx1"/>
                </a:solidFill>
                <a:latin typeface="Calibri" panose="020F0502020204030204" pitchFamily="34" charset="0"/>
                <a:ea typeface="Calibri" panose="020F0502020204030204" pitchFamily="34" charset="0"/>
                <a:cs typeface="Calibri" panose="020F0502020204030204" pitchFamily="34" charset="0"/>
                <a:sym typeface="Arial"/>
              </a:rPr>
              <a:t>Resistance, Resilience, or Transformational Farming </a:t>
            </a:r>
            <a:endParaRPr lang="en-US" sz="4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pic>
        <p:nvPicPr>
          <p:cNvPr id="10" name="Picture 9" descr="Depicts a livestock scene with sheep granzing alongside ducks and chickens in a shared pasture.">
            <a:extLst>
              <a:ext uri="{FF2B5EF4-FFF2-40B4-BE49-F238E27FC236}">
                <a16:creationId xmlns:a16="http://schemas.microsoft.com/office/drawing/2014/main" id="{68EB9FE9-573E-DF84-CA8F-32BED67DAC78}"/>
              </a:ext>
            </a:extLst>
          </p:cNvPr>
          <p:cNvPicPr>
            <a:picLocks noChangeAspect="1"/>
          </p:cNvPicPr>
          <p:nvPr/>
        </p:nvPicPr>
        <p:blipFill>
          <a:blip r:embed="rId4"/>
          <a:stretch>
            <a:fillRect/>
          </a:stretch>
        </p:blipFill>
        <p:spPr>
          <a:xfrm>
            <a:off x="5754761" y="1304616"/>
            <a:ext cx="5886450" cy="3686175"/>
          </a:xfrm>
          <a:prstGeom prst="rect">
            <a:avLst/>
          </a:prstGeom>
        </p:spPr>
      </p:pic>
      <p:sp>
        <p:nvSpPr>
          <p:cNvPr id="11" name="TextBox 10">
            <a:extLst>
              <a:ext uri="{FF2B5EF4-FFF2-40B4-BE49-F238E27FC236}">
                <a16:creationId xmlns:a16="http://schemas.microsoft.com/office/drawing/2014/main" id="{F7F3C86A-D45B-4205-AB6C-16A0DEF66ECC}"/>
              </a:ext>
            </a:extLst>
          </p:cNvPr>
          <p:cNvSpPr txBox="1"/>
          <p:nvPr/>
        </p:nvSpPr>
        <p:spPr>
          <a:xfrm>
            <a:off x="5970433" y="5260623"/>
            <a:ext cx="5455106" cy="923330"/>
          </a:xfrm>
          <a:prstGeom prst="rect">
            <a:avLst/>
          </a:prstGeom>
          <a:noFill/>
        </p:spPr>
        <p:txBody>
          <a:bodyPr wrap="square" rtlCol="0">
            <a:spAutoFit/>
          </a:bodyPr>
          <a:lstStyle/>
          <a:p>
            <a:pPr lvl="0" algn="ctr"/>
            <a:r>
              <a:rPr lang="en-US" sz="1800" dirty="0">
                <a:latin typeface="Calibri" panose="020F0502020204030204" pitchFamily="34" charset="0"/>
                <a:ea typeface="Calibri" panose="020F0502020204030204" pitchFamily="34" charset="0"/>
                <a:cs typeface="Calibri" panose="020F0502020204030204" pitchFamily="34" charset="0"/>
              </a:rPr>
              <a:t>Permaculture farm in the Swabian mountains, Germany. Photo by Ewig </a:t>
            </a:r>
            <a:r>
              <a:rPr lang="en-US" sz="1800" dirty="0" err="1">
                <a:latin typeface="Calibri" panose="020F0502020204030204" pitchFamily="34" charset="0"/>
                <a:ea typeface="Calibri" panose="020F0502020204030204" pitchFamily="34" charset="0"/>
                <a:cs typeface="Calibri" panose="020F0502020204030204" pitchFamily="34" charset="0"/>
              </a:rPr>
              <a:t>Lernender</a:t>
            </a:r>
            <a:r>
              <a:rPr lang="en-US" sz="1800" dirty="0">
                <a:latin typeface="Calibri" panose="020F0502020204030204" pitchFamily="34" charset="0"/>
                <a:ea typeface="Calibri" panose="020F0502020204030204" pitchFamily="34" charset="0"/>
                <a:cs typeface="Calibri" panose="020F0502020204030204" pitchFamily="34" charset="0"/>
              </a:rPr>
              <a:t> via Wikimedia Commons, </a:t>
            </a:r>
            <a:r>
              <a:rPr lang="en-US" sz="1800"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Share-Alike 3.0</a:t>
            </a:r>
            <a:r>
              <a:rPr lang="en-US" sz="1800" dirty="0">
                <a:solidFill>
                  <a:schemeClr val="accent1"/>
                </a:solidFill>
                <a:latin typeface="Calibri" panose="020F0502020204030204" pitchFamily="34" charset="0"/>
                <a:ea typeface="Calibri" panose="020F0502020204030204" pitchFamily="34" charset="0"/>
                <a:cs typeface="Calibri" panose="020F0502020204030204" pitchFamily="34" charset="0"/>
              </a:rPr>
              <a: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08"/>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AF3A0AC-7075-31CE-7859-3FFABD17366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1</a:t>
            </a:fld>
            <a:endParaRPr lang="en-US"/>
          </a:p>
        </p:txBody>
      </p:sp>
      <p:sp>
        <p:nvSpPr>
          <p:cNvPr id="3" name="Title 2">
            <a:extLst>
              <a:ext uri="{FF2B5EF4-FFF2-40B4-BE49-F238E27FC236}">
                <a16:creationId xmlns:a16="http://schemas.microsoft.com/office/drawing/2014/main" id="{37E3818E-96B3-2671-6633-2DCC3926662B}"/>
              </a:ext>
            </a:extLst>
          </p:cNvPr>
          <p:cNvSpPr txBox="1">
            <a:spLocks noGrp="1"/>
          </p:cNvSpPr>
          <p:nvPr>
            <p:ph type="title" idx="4294967295"/>
          </p:nvPr>
        </p:nvSpPr>
        <p:spPr>
          <a:xfrm>
            <a:off x="2085545" y="730889"/>
            <a:ext cx="893668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USDA Funding through the EQIP Program</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06F775E0-8E3F-11A5-7893-32E8766CC469}"/>
              </a:ext>
            </a:extLst>
          </p:cNvPr>
          <p:cNvSpPr txBox="1"/>
          <p:nvPr/>
        </p:nvSpPr>
        <p:spPr>
          <a:xfrm>
            <a:off x="1103489" y="1687445"/>
            <a:ext cx="10250311" cy="2471446"/>
          </a:xfrm>
          <a:prstGeom prst="rect">
            <a:avLst/>
          </a:prstGeom>
          <a:noFill/>
        </p:spPr>
        <p:txBody>
          <a:bodyPr wrap="square" rtlCol="0">
            <a:spAutoFit/>
          </a:bodyPr>
          <a:lstStyle/>
          <a:p>
            <a:pPr lvl="0">
              <a:lnSpc>
                <a:spcPct val="90000"/>
              </a:lnSpc>
              <a:buClr>
                <a:schemeClr val="dk1"/>
              </a:buClr>
              <a:buSzPts val="2800"/>
            </a:pPr>
            <a:r>
              <a:rPr lang="en-US" sz="2400" b="1" dirty="0">
                <a:latin typeface="Calibri" panose="020F0502020204030204" pitchFamily="34" charset="0"/>
                <a:ea typeface="Calibri" panose="020F0502020204030204" pitchFamily="34" charset="0"/>
                <a:cs typeface="Calibri" panose="020F0502020204030204" pitchFamily="34" charset="0"/>
              </a:rPr>
              <a:t>Environmental Quality Incentives Program (EQIP):</a:t>
            </a:r>
            <a:endParaRPr lang="en-US" sz="2400" dirty="0">
              <a:latin typeface="Calibri" panose="020F0502020204030204" pitchFamily="34" charset="0"/>
              <a:ea typeface="Calibri" panose="020F0502020204030204" pitchFamily="34" charset="0"/>
              <a:cs typeface="Calibri" panose="020F0502020204030204" pitchFamily="34" charset="0"/>
            </a:endParaRPr>
          </a:p>
          <a:p>
            <a:pPr marL="457200" lvl="0" indent="-457200">
              <a:lnSpc>
                <a:spcPct val="90000"/>
              </a:lnSpc>
              <a:spcBef>
                <a:spcPts val="1000"/>
              </a:spcBef>
              <a:buSzPts val="1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Helps farmers implement conservation practices on working lands </a:t>
            </a:r>
          </a:p>
          <a:p>
            <a:pPr marL="457200" lvl="0" indent="-457200">
              <a:lnSpc>
                <a:spcPct val="90000"/>
              </a:lnSpc>
              <a:spcBef>
                <a:spcPts val="1000"/>
              </a:spcBef>
              <a:buSzPts val="1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Financially supports projects that enhance irrigation efficiency, watershed quality, and renovation of crop, pasture, and forested lands</a:t>
            </a:r>
          </a:p>
          <a:p>
            <a:pPr marL="457200" lvl="0" indent="-457200">
              <a:lnSpc>
                <a:spcPct val="90000"/>
              </a:lnSpc>
              <a:spcBef>
                <a:spcPts val="1000"/>
              </a:spcBef>
              <a:buSzPts val="1800"/>
              <a:buFont typeface="Noto Sans Symbols"/>
              <a:buChar char="✔"/>
            </a:pPr>
            <a:r>
              <a:rPr lang="en-US" sz="2400" dirty="0">
                <a:latin typeface="Calibri" panose="020F0502020204030204" pitchFamily="34" charset="0"/>
                <a:ea typeface="Calibri" panose="020F0502020204030204" pitchFamily="34" charset="0"/>
                <a:cs typeface="Calibri" panose="020F0502020204030204" pitchFamily="34" charset="0"/>
              </a:rPr>
              <a:t>4 Priority Initiatives: High tunnels, organics, air quality, and on-farm energy production </a:t>
            </a:r>
          </a:p>
        </p:txBody>
      </p:sp>
      <p:pic>
        <p:nvPicPr>
          <p:cNvPr id="6" name="Picture 5" descr="A wind farm on flat land">
            <a:extLst>
              <a:ext uri="{FF2B5EF4-FFF2-40B4-BE49-F238E27FC236}">
                <a16:creationId xmlns:a16="http://schemas.microsoft.com/office/drawing/2014/main" id="{643AC77D-E274-358E-BAD3-94423DEE90C3}"/>
              </a:ext>
            </a:extLst>
          </p:cNvPr>
          <p:cNvPicPr>
            <a:picLocks noChangeAspect="1"/>
          </p:cNvPicPr>
          <p:nvPr/>
        </p:nvPicPr>
        <p:blipFill>
          <a:blip r:embed="rId4"/>
          <a:stretch>
            <a:fillRect/>
          </a:stretch>
        </p:blipFill>
        <p:spPr>
          <a:xfrm>
            <a:off x="350603" y="4469117"/>
            <a:ext cx="10858500" cy="1685925"/>
          </a:xfrm>
          <a:prstGeom prst="rect">
            <a:avLst/>
          </a:prstGeom>
        </p:spPr>
      </p:pic>
      <p:sp>
        <p:nvSpPr>
          <p:cNvPr id="7" name="TextBox 6">
            <a:extLst>
              <a:ext uri="{FF2B5EF4-FFF2-40B4-BE49-F238E27FC236}">
                <a16:creationId xmlns:a16="http://schemas.microsoft.com/office/drawing/2014/main" id="{0F92F679-671A-C4B6-CCB9-F39C0B93BD58}"/>
              </a:ext>
            </a:extLst>
          </p:cNvPr>
          <p:cNvSpPr txBox="1"/>
          <p:nvPr/>
        </p:nvSpPr>
        <p:spPr>
          <a:xfrm>
            <a:off x="1517059" y="6187073"/>
            <a:ext cx="9157882" cy="338554"/>
          </a:xfrm>
          <a:prstGeom prst="rect">
            <a:avLst/>
          </a:prstGeom>
          <a:noFill/>
        </p:spPr>
        <p:txBody>
          <a:bodyPr wrap="square" rtlCol="0">
            <a:spAutoFit/>
          </a:bodyPr>
          <a:lstStyle/>
          <a:p>
            <a:pPr algn="ctr"/>
            <a:r>
              <a:rPr lang="en-US" sz="1600" i="1" dirty="0">
                <a:latin typeface="Calibri" panose="020F0502020204030204" pitchFamily="34" charset="0"/>
                <a:ea typeface="Calibri" panose="020F0502020204030204" pitchFamily="34" charset="0"/>
                <a:cs typeface="Calibri" panose="020F0502020204030204" pitchFamily="34" charset="0"/>
              </a:rPr>
              <a:t>Galactic Wind Farm, Springfield Wisconsin. Unaltered photo by Corey Coyle via Wikimedia Commons, </a:t>
            </a:r>
            <a:r>
              <a:rPr lang="en-US" sz="1600"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3</a:t>
            </a:r>
            <a:r>
              <a:rPr lang="en-US" sz="1600"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.0</a:t>
            </a:r>
            <a:endParaRPr lang="en-US" sz="1600" dirty="0">
              <a:solidFill>
                <a:schemeClr val="accent1"/>
              </a:solidFill>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20"/>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5AD5BC8-8A31-1EC3-A0B7-E11FA1262257}"/>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2</a:t>
            </a:fld>
            <a:endParaRPr lang="en-US"/>
          </a:p>
        </p:txBody>
      </p:sp>
      <p:sp>
        <p:nvSpPr>
          <p:cNvPr id="3" name="Title 2">
            <a:extLst>
              <a:ext uri="{FF2B5EF4-FFF2-40B4-BE49-F238E27FC236}">
                <a16:creationId xmlns:a16="http://schemas.microsoft.com/office/drawing/2014/main" id="{E9758214-E681-6547-EF51-FC53E652B5FC}"/>
              </a:ext>
            </a:extLst>
          </p:cNvPr>
          <p:cNvSpPr txBox="1">
            <a:spLocks noGrp="1"/>
          </p:cNvSpPr>
          <p:nvPr>
            <p:ph type="title" idx="4294967295"/>
          </p:nvPr>
        </p:nvSpPr>
        <p:spPr>
          <a:xfrm>
            <a:off x="2244811" y="731992"/>
            <a:ext cx="869743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Untapped Potential of USDA Funding</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4" name="TextBox 3">
            <a:extLst>
              <a:ext uri="{FF2B5EF4-FFF2-40B4-BE49-F238E27FC236}">
                <a16:creationId xmlns:a16="http://schemas.microsoft.com/office/drawing/2014/main" id="{D26E2F9C-8BB7-D72C-950F-A9A94064A7EC}"/>
              </a:ext>
            </a:extLst>
          </p:cNvPr>
          <p:cNvSpPr txBox="1"/>
          <p:nvPr/>
        </p:nvSpPr>
        <p:spPr>
          <a:xfrm>
            <a:off x="2631990" y="1290679"/>
            <a:ext cx="7747686"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Basche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https://doi.org/10.3389/fsufs.2020.547876</a:t>
            </a:r>
            <a:r>
              <a:rPr lang="en-US" sz="1800" dirty="0">
                <a:latin typeface="Calibri" panose="020F0502020204030204" pitchFamily="34" charset="0"/>
                <a:ea typeface="Calibri" panose="020F0502020204030204" pitchFamily="34" charset="0"/>
                <a:cs typeface="Calibri" panose="020F0502020204030204" pitchFamily="34" charset="0"/>
              </a:rPr>
              <a:t> </a:t>
            </a:r>
            <a:endParaRPr lang="en-US" sz="1800" dirty="0"/>
          </a:p>
        </p:txBody>
      </p:sp>
      <p:sp>
        <p:nvSpPr>
          <p:cNvPr id="6" name="TextBox 5">
            <a:extLst>
              <a:ext uri="{FF2B5EF4-FFF2-40B4-BE49-F238E27FC236}">
                <a16:creationId xmlns:a16="http://schemas.microsoft.com/office/drawing/2014/main" id="{565AF622-E9DD-C792-0CFC-BAED49B3FDD0}"/>
              </a:ext>
            </a:extLst>
          </p:cNvPr>
          <p:cNvSpPr txBox="1"/>
          <p:nvPr/>
        </p:nvSpPr>
        <p:spPr>
          <a:xfrm>
            <a:off x="522112" y="1888752"/>
            <a:ext cx="6118578" cy="4518160"/>
          </a:xfrm>
          <a:prstGeom prst="rect">
            <a:avLst/>
          </a:prstGeom>
          <a:noFill/>
        </p:spPr>
        <p:txBody>
          <a:bodyPr wrap="square" rtlCol="0">
            <a:spAutoFit/>
          </a:bodyPr>
          <a:lstStyle/>
          <a:p>
            <a:pPr lvl="0">
              <a:lnSpc>
                <a:spcPct val="90000"/>
              </a:lnSpc>
              <a:spcBef>
                <a:spcPts val="1000"/>
              </a:spcBef>
              <a:buClr>
                <a:schemeClr val="dk1"/>
              </a:buClr>
              <a:buSzPts val="3267"/>
            </a:pPr>
            <a:r>
              <a:rPr lang="en-US" sz="2800" b="1" dirty="0">
                <a:latin typeface="Calibri" panose="020F0502020204030204" pitchFamily="34" charset="0"/>
                <a:ea typeface="Calibri" panose="020F0502020204030204" pitchFamily="34" charset="0"/>
                <a:cs typeface="Calibri" panose="020F0502020204030204" pitchFamily="34" charset="0"/>
              </a:rPr>
              <a:t>Adaptive Strategy Principles</a:t>
            </a:r>
            <a:r>
              <a:rPr lang="en-US" sz="2800" dirty="0">
                <a:latin typeface="Calibri" panose="020F0502020204030204" pitchFamily="34" charset="0"/>
                <a:ea typeface="Calibri" panose="020F0502020204030204" pitchFamily="34" charset="0"/>
                <a:cs typeface="Calibri" panose="020F0502020204030204" pitchFamily="34" charset="0"/>
              </a:rPr>
              <a:t>: </a:t>
            </a:r>
          </a:p>
          <a:p>
            <a:pPr marL="483869" lvl="0" indent="-457200">
              <a:lnSpc>
                <a:spcPct val="90000"/>
              </a:lnSpc>
              <a:spcBef>
                <a:spcPts val="1000"/>
              </a:spcBef>
              <a:buClr>
                <a:schemeClr val="dk1"/>
              </a:buClr>
              <a:buSzPts val="2800"/>
              <a:buFont typeface="Noto Sans Symbols"/>
              <a:buChar char="✔"/>
            </a:pPr>
            <a:r>
              <a:rPr lang="en-US" sz="2800" b="1" dirty="0">
                <a:latin typeface="Calibri" panose="020F0502020204030204" pitchFamily="34" charset="0"/>
                <a:ea typeface="Calibri" panose="020F0502020204030204" pitchFamily="34" charset="0"/>
                <a:cs typeface="Calibri" panose="020F0502020204030204" pitchFamily="34" charset="0"/>
              </a:rPr>
              <a:t>Resistance</a:t>
            </a:r>
            <a:r>
              <a:rPr lang="en-US" sz="2800" dirty="0">
                <a:latin typeface="Calibri" panose="020F0502020204030204" pitchFamily="34" charset="0"/>
                <a:ea typeface="Calibri" panose="020F0502020204030204" pitchFamily="34" charset="0"/>
                <a:cs typeface="Calibri" panose="020F0502020204030204" pitchFamily="34" charset="0"/>
              </a:rPr>
              <a:t>: requires the least change in agroecosystem form and function</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Use reactive interventions to target specific problems with existing technology—examples: </a:t>
            </a:r>
          </a:p>
          <a:p>
            <a:pPr marL="1663700" lvl="2" indent="-404813">
              <a:lnSpc>
                <a:spcPct val="90000"/>
              </a:lnSpc>
              <a:spcBef>
                <a:spcPts val="1000"/>
              </a:spcBef>
              <a:buSzPct val="100000"/>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Irrigation systems in drought-prone areas</a:t>
            </a:r>
          </a:p>
          <a:p>
            <a:pPr marL="1663700" lvl="2" indent="-404813">
              <a:lnSpc>
                <a:spcPct val="90000"/>
              </a:lnSpc>
              <a:spcBef>
                <a:spcPts val="1000"/>
              </a:spcBef>
              <a:buSzPct val="100000"/>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Pesticide regimens to target areas experiencing high pest pressures</a:t>
            </a:r>
          </a:p>
          <a:p>
            <a:pPr marL="1663700" lvl="2" indent="-404813">
              <a:lnSpc>
                <a:spcPct val="90000"/>
              </a:lnSpc>
              <a:spcBef>
                <a:spcPts val="1000"/>
              </a:spcBef>
              <a:buSzPct val="100000"/>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Financial tools: insurance, disaster relief</a:t>
            </a:r>
          </a:p>
          <a:p>
            <a:pPr marL="1663700" lvl="2" indent="-404813">
              <a:lnSpc>
                <a:spcPct val="90000"/>
              </a:lnSpc>
              <a:spcBef>
                <a:spcPts val="1000"/>
              </a:spcBef>
              <a:buSzPct val="100000"/>
              <a:buFont typeface="Courier New" panose="02070309020205020404" pitchFamily="49" charset="0"/>
              <a:buChar char="o"/>
            </a:pPr>
            <a:r>
              <a:rPr lang="en-US" sz="2000" dirty="0">
                <a:latin typeface="Calibri" panose="020F0502020204030204" pitchFamily="34" charset="0"/>
                <a:ea typeface="Calibri" panose="020F0502020204030204" pitchFamily="34" charset="0"/>
                <a:cs typeface="Calibri" panose="020F0502020204030204" pitchFamily="34" charset="0"/>
              </a:rPr>
              <a:t>Resistance strategies received 77% of USDA/EQIP funding in Basche analysis</a:t>
            </a:r>
          </a:p>
        </p:txBody>
      </p:sp>
      <p:pic>
        <p:nvPicPr>
          <p:cNvPr id="8" name="Picture 7" descr="An irrigation system in field with galvanized steel pipelines equipped with a generator">
            <a:extLst>
              <a:ext uri="{FF2B5EF4-FFF2-40B4-BE49-F238E27FC236}">
                <a16:creationId xmlns:a16="http://schemas.microsoft.com/office/drawing/2014/main" id="{1BEA0920-B261-AFAE-4A15-218A3C6DC79B}"/>
              </a:ext>
            </a:extLst>
          </p:cNvPr>
          <p:cNvPicPr>
            <a:picLocks noChangeAspect="1"/>
          </p:cNvPicPr>
          <p:nvPr/>
        </p:nvPicPr>
        <p:blipFill>
          <a:blip r:embed="rId5"/>
          <a:stretch>
            <a:fillRect/>
          </a:stretch>
        </p:blipFill>
        <p:spPr>
          <a:xfrm>
            <a:off x="7044667" y="1888752"/>
            <a:ext cx="4791075" cy="3590925"/>
          </a:xfrm>
          <a:prstGeom prst="rect">
            <a:avLst/>
          </a:prstGeom>
        </p:spPr>
      </p:pic>
      <p:sp>
        <p:nvSpPr>
          <p:cNvPr id="9" name="TextBox 8">
            <a:extLst>
              <a:ext uri="{FF2B5EF4-FFF2-40B4-BE49-F238E27FC236}">
                <a16:creationId xmlns:a16="http://schemas.microsoft.com/office/drawing/2014/main" id="{0AF395D1-9830-8EF5-636E-78267A425207}"/>
              </a:ext>
            </a:extLst>
          </p:cNvPr>
          <p:cNvSpPr txBox="1"/>
          <p:nvPr/>
        </p:nvSpPr>
        <p:spPr>
          <a:xfrm>
            <a:off x="7044666" y="5761365"/>
            <a:ext cx="4791075" cy="523220"/>
          </a:xfrm>
          <a:prstGeom prst="rect">
            <a:avLst/>
          </a:prstGeom>
          <a:noFill/>
        </p:spPr>
        <p:txBody>
          <a:bodyPr wrap="square" rtlCol="0">
            <a:spAutoFit/>
          </a:bodyPr>
          <a:lstStyle/>
          <a:p>
            <a:pPr lvl="0" algn="ctr"/>
            <a:r>
              <a:rPr lang="en-US" i="1" dirty="0">
                <a:latin typeface="Calibri" panose="020F0502020204030204" pitchFamily="34" charset="0"/>
                <a:ea typeface="Calibri" panose="020F0502020204030204" pitchFamily="34" charset="0"/>
                <a:cs typeface="Calibri" panose="020F0502020204030204" pitchFamily="34" charset="0"/>
              </a:rPr>
              <a:t>Drop sprinkler system. Unaltered photo by Max Wahrhaftig via Wikimedia Commons, </a:t>
            </a:r>
            <a:r>
              <a:rPr lang="en-US"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Share-Alike 3.0</a:t>
            </a:r>
            <a:r>
              <a:rPr lang="en-US" i="1" dirty="0">
                <a:latin typeface="Calibri" panose="020F0502020204030204" pitchFamily="34" charset="0"/>
                <a:ea typeface="Calibri" panose="020F0502020204030204" pitchFamily="34" charset="0"/>
                <a:cs typeface="Calibri" panose="020F0502020204030204" pitchFamily="34" charset="0"/>
              </a:rPr>
              <a:t>.</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30"/>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439BFE5-DEB4-F41B-ABFB-3BB6DFB9C9AE}"/>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3</a:t>
            </a:fld>
            <a:endParaRPr lang="en-US"/>
          </a:p>
        </p:txBody>
      </p:sp>
      <p:sp>
        <p:nvSpPr>
          <p:cNvPr id="8" name="Title 7">
            <a:extLst>
              <a:ext uri="{FF2B5EF4-FFF2-40B4-BE49-F238E27FC236}">
                <a16:creationId xmlns:a16="http://schemas.microsoft.com/office/drawing/2014/main" id="{63F22210-1A61-0235-E77B-0AAD4F4DAAD0}"/>
              </a:ext>
            </a:extLst>
          </p:cNvPr>
          <p:cNvSpPr txBox="1">
            <a:spLocks noGrp="1"/>
          </p:cNvSpPr>
          <p:nvPr>
            <p:ph type="title" idx="4294967295"/>
          </p:nvPr>
        </p:nvSpPr>
        <p:spPr>
          <a:xfrm>
            <a:off x="2364612" y="765549"/>
            <a:ext cx="874411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Pct val="111111"/>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Untapped Potential of USDA Funding, </a:t>
            </a:r>
            <a:r>
              <a:rPr lang="en-US" sz="3600" b="1" dirty="0">
                <a:solidFill>
                  <a:srgbClr val="000000"/>
                </a:solidFill>
                <a:latin typeface="Calibri" panose="020F0502020204030204" pitchFamily="34" charset="0"/>
                <a:ea typeface="Calibri" panose="020F0502020204030204" pitchFamily="34" charset="0"/>
                <a:cs typeface="Calibri" panose="020F0502020204030204" pitchFamily="34" charset="0"/>
                <a:sym typeface="Arial"/>
              </a:rPr>
              <a:t>Part 2</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3" name="TextBox 2">
            <a:extLst>
              <a:ext uri="{FF2B5EF4-FFF2-40B4-BE49-F238E27FC236}">
                <a16:creationId xmlns:a16="http://schemas.microsoft.com/office/drawing/2014/main" id="{C3E443D7-4289-6647-17C8-CBE1492428FC}"/>
              </a:ext>
            </a:extLst>
          </p:cNvPr>
          <p:cNvSpPr txBox="1"/>
          <p:nvPr/>
        </p:nvSpPr>
        <p:spPr>
          <a:xfrm>
            <a:off x="2862824" y="1328004"/>
            <a:ext cx="7747686"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Basche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https://doi.org/10.3389/fsufs.2020.547876</a:t>
            </a:r>
            <a:r>
              <a:rPr lang="en-US" sz="1800" dirty="0">
                <a:latin typeface="Calibri" panose="020F0502020204030204" pitchFamily="34" charset="0"/>
                <a:ea typeface="Calibri" panose="020F0502020204030204" pitchFamily="34" charset="0"/>
                <a:cs typeface="Calibri" panose="020F0502020204030204" pitchFamily="34" charset="0"/>
              </a:rPr>
              <a:t> </a:t>
            </a:r>
            <a:endParaRPr lang="en-US" sz="1800" dirty="0"/>
          </a:p>
        </p:txBody>
      </p:sp>
      <p:sp>
        <p:nvSpPr>
          <p:cNvPr id="11" name="TextBox 10">
            <a:extLst>
              <a:ext uri="{FF2B5EF4-FFF2-40B4-BE49-F238E27FC236}">
                <a16:creationId xmlns:a16="http://schemas.microsoft.com/office/drawing/2014/main" id="{ED80FA22-D901-6388-213A-3FBCBF6EB183}"/>
              </a:ext>
            </a:extLst>
          </p:cNvPr>
          <p:cNvSpPr txBox="1"/>
          <p:nvPr/>
        </p:nvSpPr>
        <p:spPr>
          <a:xfrm>
            <a:off x="356258" y="1982793"/>
            <a:ext cx="5937956" cy="4556119"/>
          </a:xfrm>
          <a:prstGeom prst="rect">
            <a:avLst/>
          </a:prstGeom>
          <a:noFill/>
        </p:spPr>
        <p:txBody>
          <a:bodyPr wrap="square" rtlCol="0">
            <a:spAutoFit/>
          </a:bodyPr>
          <a:lstStyle/>
          <a:p>
            <a:pPr lvl="0">
              <a:lnSpc>
                <a:spcPct val="90000"/>
              </a:lnSpc>
              <a:spcBef>
                <a:spcPts val="1000"/>
              </a:spcBef>
              <a:buClr>
                <a:schemeClr val="dk1"/>
              </a:buClr>
              <a:buSzPts val="3267"/>
            </a:pPr>
            <a:r>
              <a:rPr lang="en-US" sz="2400" b="1" dirty="0">
                <a:latin typeface="Calibri" panose="020F0502020204030204" pitchFamily="34" charset="0"/>
                <a:ea typeface="Calibri" panose="020F0502020204030204" pitchFamily="34" charset="0"/>
                <a:cs typeface="Calibri" panose="020F0502020204030204" pitchFamily="34" charset="0"/>
              </a:rPr>
              <a:t>Adaptive Strategy Principles</a:t>
            </a:r>
            <a:r>
              <a:rPr lang="en-US" sz="2400" dirty="0">
                <a:latin typeface="Calibri" panose="020F0502020204030204" pitchFamily="34" charset="0"/>
                <a:ea typeface="Calibri" panose="020F0502020204030204" pitchFamily="34" charset="0"/>
                <a:cs typeface="Calibri" panose="020F0502020204030204" pitchFamily="34" charset="0"/>
              </a:rPr>
              <a:t>: </a:t>
            </a:r>
          </a:p>
          <a:p>
            <a:pPr marL="483869" lvl="0" indent="-457200">
              <a:lnSpc>
                <a:spcPct val="90000"/>
              </a:lnSpc>
              <a:spcBef>
                <a:spcPts val="1000"/>
              </a:spcBef>
              <a:buClr>
                <a:schemeClr val="dk1"/>
              </a:buClr>
              <a:buSzPts val="2800"/>
              <a:buFont typeface="Noto Sans Symbols"/>
              <a:buChar char="✔"/>
            </a:pPr>
            <a:r>
              <a:rPr lang="en-US" sz="2400" b="1" dirty="0">
                <a:latin typeface="Calibri" panose="020F0502020204030204" pitchFamily="34" charset="0"/>
                <a:ea typeface="Calibri" panose="020F0502020204030204" pitchFamily="34" charset="0"/>
                <a:cs typeface="Calibri" panose="020F0502020204030204" pitchFamily="34" charset="0"/>
              </a:rPr>
              <a:t>Resilience</a:t>
            </a:r>
            <a:r>
              <a:rPr lang="en-US" sz="2400" dirty="0">
                <a:latin typeface="Calibri" panose="020F0502020204030204" pitchFamily="34" charset="0"/>
                <a:ea typeface="Calibri" panose="020F0502020204030204" pitchFamily="34" charset="0"/>
                <a:cs typeface="Calibri" panose="020F0502020204030204" pitchFamily="34" charset="0"/>
              </a:rPr>
              <a:t>: proactive interventions that increase functional and response diversity and reduce risks from multiple threats:</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Use cover crops and no-till planting</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Diversify plant rotation to endure variable rainfall and buffer against economic losses of monocultures</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Enhance profitability with strategic crop choices that optimize soil health, rainfall, and market demands (i.e., farmer’s markets, community supported agriculture)</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Received 20% of EQIP funding </a:t>
            </a:r>
          </a:p>
        </p:txBody>
      </p:sp>
      <p:pic>
        <p:nvPicPr>
          <p:cNvPr id="13" name="Picture 12" descr="A tractor with a seed drill in a large field.">
            <a:extLst>
              <a:ext uri="{FF2B5EF4-FFF2-40B4-BE49-F238E27FC236}">
                <a16:creationId xmlns:a16="http://schemas.microsoft.com/office/drawing/2014/main" id="{8FC52323-B603-58C3-E8BB-A41FCD2DF5B8}"/>
              </a:ext>
            </a:extLst>
          </p:cNvPr>
          <p:cNvPicPr>
            <a:picLocks noChangeAspect="1"/>
          </p:cNvPicPr>
          <p:nvPr/>
        </p:nvPicPr>
        <p:blipFill>
          <a:blip r:embed="rId5"/>
          <a:stretch>
            <a:fillRect/>
          </a:stretch>
        </p:blipFill>
        <p:spPr>
          <a:xfrm>
            <a:off x="7046027" y="2236030"/>
            <a:ext cx="4791075" cy="2886075"/>
          </a:xfrm>
          <a:prstGeom prst="rect">
            <a:avLst/>
          </a:prstGeom>
        </p:spPr>
      </p:pic>
      <p:sp>
        <p:nvSpPr>
          <p:cNvPr id="14" name="TextBox 13">
            <a:extLst>
              <a:ext uri="{FF2B5EF4-FFF2-40B4-BE49-F238E27FC236}">
                <a16:creationId xmlns:a16="http://schemas.microsoft.com/office/drawing/2014/main" id="{97DBA63B-DB26-839B-6CA2-E076987C97F4}"/>
              </a:ext>
            </a:extLst>
          </p:cNvPr>
          <p:cNvSpPr txBox="1"/>
          <p:nvPr/>
        </p:nvSpPr>
        <p:spPr>
          <a:xfrm>
            <a:off x="7046706" y="5237608"/>
            <a:ext cx="4789715" cy="584775"/>
          </a:xfrm>
          <a:prstGeom prst="rect">
            <a:avLst/>
          </a:prstGeom>
          <a:noFill/>
        </p:spPr>
        <p:txBody>
          <a:bodyPr wrap="square" rtlCol="0">
            <a:spAutoFit/>
          </a:bodyPr>
          <a:lstStyle/>
          <a:p>
            <a:pPr lvl="0" algn="ctr"/>
            <a:r>
              <a:rPr lang="en-US" sz="1600" i="1" dirty="0">
                <a:latin typeface="Calibri" panose="020F0502020204030204" pitchFamily="34" charset="0"/>
                <a:ea typeface="Calibri" panose="020F0502020204030204" pitchFamily="34" charset="0"/>
                <a:cs typeface="Calibri" panose="020F0502020204030204" pitchFamily="34" charset="0"/>
              </a:rPr>
              <a:t>No-till direct drill seed planting. Unaltered photo by </a:t>
            </a:r>
            <a:r>
              <a:rPr lang="en-US" sz="1600" i="1" dirty="0" err="1">
                <a:latin typeface="Calibri" panose="020F0502020204030204" pitchFamily="34" charset="0"/>
                <a:ea typeface="Calibri" panose="020F0502020204030204" pitchFamily="34" charset="0"/>
                <a:cs typeface="Calibri" panose="020F0502020204030204" pitchFamily="34" charset="0"/>
              </a:rPr>
              <a:t>Marilijoost</a:t>
            </a:r>
            <a:r>
              <a:rPr lang="en-US" sz="1600" i="1" dirty="0">
                <a:latin typeface="Calibri" panose="020F0502020204030204" pitchFamily="34" charset="0"/>
                <a:ea typeface="Calibri" panose="020F0502020204030204" pitchFamily="34" charset="0"/>
                <a:cs typeface="Calibri" panose="020F0502020204030204" pitchFamily="34" charset="0"/>
              </a:rPr>
              <a:t> via Wikimedia Commons, </a:t>
            </a:r>
            <a:r>
              <a:rPr lang="en-US" sz="1600"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Share-Alike 4.0</a:t>
            </a:r>
            <a:r>
              <a:rPr lang="en-US" sz="1600" i="1" dirty="0">
                <a:latin typeface="Calibri" panose="020F0502020204030204" pitchFamily="34" charset="0"/>
                <a:ea typeface="Calibri" panose="020F0502020204030204" pitchFamily="34" charset="0"/>
                <a:cs typeface="Calibri" panose="020F0502020204030204" pitchFamily="34" charset="0"/>
              </a:rPr>
              <a:t>.</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40"/>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E11D80A6-BFDC-6D1A-DCE1-5CCD8EB5319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4</a:t>
            </a:fld>
            <a:endParaRPr lang="en-US"/>
          </a:p>
        </p:txBody>
      </p:sp>
      <p:sp>
        <p:nvSpPr>
          <p:cNvPr id="4" name="Title 7">
            <a:extLst>
              <a:ext uri="{FF2B5EF4-FFF2-40B4-BE49-F238E27FC236}">
                <a16:creationId xmlns:a16="http://schemas.microsoft.com/office/drawing/2014/main" id="{8D992922-DB18-FE7E-8A50-2053D79C266D}"/>
              </a:ext>
            </a:extLst>
          </p:cNvPr>
          <p:cNvSpPr txBox="1">
            <a:spLocks noGrp="1"/>
          </p:cNvSpPr>
          <p:nvPr>
            <p:ph type="title" idx="4294967295"/>
          </p:nvPr>
        </p:nvSpPr>
        <p:spPr>
          <a:xfrm>
            <a:off x="2364612" y="765549"/>
            <a:ext cx="8744111"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marL="0" marR="0" lvl="0" indent="0" algn="ctr" defTabSz="914400" rtl="0" eaLnBrk="1" fontAlgn="auto" latinLnBrk="0" hangingPunct="1">
              <a:lnSpc>
                <a:spcPct val="100000"/>
              </a:lnSpc>
              <a:spcBef>
                <a:spcPts val="0"/>
              </a:spcBef>
              <a:spcAft>
                <a:spcPts val="0"/>
              </a:spcAft>
              <a:buClr>
                <a:srgbClr val="000000"/>
              </a:buClr>
              <a:buSzPct val="111111"/>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Untapped Potential of USDA Funding, Part 3</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2" name="TextBox 1">
            <a:extLst>
              <a:ext uri="{FF2B5EF4-FFF2-40B4-BE49-F238E27FC236}">
                <a16:creationId xmlns:a16="http://schemas.microsoft.com/office/drawing/2014/main" id="{962E5731-E850-32DE-B75B-BC8FB45EFD3C}"/>
              </a:ext>
            </a:extLst>
          </p:cNvPr>
          <p:cNvSpPr txBox="1"/>
          <p:nvPr/>
        </p:nvSpPr>
        <p:spPr>
          <a:xfrm>
            <a:off x="2631990" y="1290679"/>
            <a:ext cx="7747686"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Basche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https://doi.org/10.3389/fsufs.2020.547876</a:t>
            </a:r>
            <a:r>
              <a:rPr lang="en-US" sz="1800" dirty="0">
                <a:latin typeface="Calibri" panose="020F0502020204030204" pitchFamily="34" charset="0"/>
                <a:ea typeface="Calibri" panose="020F0502020204030204" pitchFamily="34" charset="0"/>
                <a:cs typeface="Calibri" panose="020F0502020204030204" pitchFamily="34" charset="0"/>
              </a:rPr>
              <a:t> </a:t>
            </a:r>
            <a:endParaRPr lang="en-US" sz="1800" dirty="0"/>
          </a:p>
        </p:txBody>
      </p:sp>
      <p:sp>
        <p:nvSpPr>
          <p:cNvPr id="8" name="TextBox 7">
            <a:extLst>
              <a:ext uri="{FF2B5EF4-FFF2-40B4-BE49-F238E27FC236}">
                <a16:creationId xmlns:a16="http://schemas.microsoft.com/office/drawing/2014/main" id="{A8114198-C0DC-EFD4-376C-DEE16E06416C}"/>
              </a:ext>
            </a:extLst>
          </p:cNvPr>
          <p:cNvSpPr txBox="1"/>
          <p:nvPr/>
        </p:nvSpPr>
        <p:spPr>
          <a:xfrm>
            <a:off x="361244" y="1697492"/>
            <a:ext cx="6686028" cy="5011628"/>
          </a:xfrm>
          <a:prstGeom prst="rect">
            <a:avLst/>
          </a:prstGeom>
          <a:noFill/>
        </p:spPr>
        <p:txBody>
          <a:bodyPr wrap="square" rtlCol="0">
            <a:spAutoFit/>
          </a:bodyPr>
          <a:lstStyle/>
          <a:p>
            <a:pPr lvl="0">
              <a:lnSpc>
                <a:spcPct val="90000"/>
              </a:lnSpc>
              <a:spcBef>
                <a:spcPts val="1000"/>
              </a:spcBef>
              <a:buClr>
                <a:schemeClr val="dk1"/>
              </a:buClr>
              <a:buSzPts val="3267"/>
            </a:pPr>
            <a:r>
              <a:rPr lang="en-US" sz="2800" b="1" dirty="0">
                <a:latin typeface="Calibri" panose="020F0502020204030204" pitchFamily="34" charset="0"/>
                <a:ea typeface="Calibri" panose="020F0502020204030204" pitchFamily="34" charset="0"/>
                <a:cs typeface="Calibri" panose="020F0502020204030204" pitchFamily="34" charset="0"/>
              </a:rPr>
              <a:t>Adaptive Strategy Principles</a:t>
            </a:r>
            <a:r>
              <a:rPr lang="en-US" sz="2800" dirty="0">
                <a:latin typeface="Calibri" panose="020F0502020204030204" pitchFamily="34" charset="0"/>
                <a:ea typeface="Calibri" panose="020F0502020204030204" pitchFamily="34" charset="0"/>
                <a:cs typeface="Calibri" panose="020F0502020204030204" pitchFamily="34" charset="0"/>
              </a:rPr>
              <a:t>: </a:t>
            </a:r>
          </a:p>
          <a:p>
            <a:pPr marL="483869" lvl="0" indent="-457200">
              <a:lnSpc>
                <a:spcPct val="90000"/>
              </a:lnSpc>
              <a:spcBef>
                <a:spcPts val="1000"/>
              </a:spcBef>
              <a:buClr>
                <a:schemeClr val="dk1"/>
              </a:buClr>
              <a:buSzPts val="2800"/>
              <a:buFont typeface="Noto Sans Symbols"/>
              <a:buChar char="✔"/>
            </a:pPr>
            <a:r>
              <a:rPr lang="en-US" sz="2800" b="1" dirty="0">
                <a:latin typeface="Calibri" panose="020F0502020204030204" pitchFamily="34" charset="0"/>
                <a:ea typeface="Calibri" panose="020F0502020204030204" pitchFamily="34" charset="0"/>
                <a:cs typeface="Calibri" panose="020F0502020204030204" pitchFamily="34" charset="0"/>
              </a:rPr>
              <a:t>Transformation</a:t>
            </a:r>
            <a:r>
              <a:rPr lang="en-US" sz="2800" dirty="0">
                <a:latin typeface="Calibri" panose="020F0502020204030204" pitchFamily="34" charset="0"/>
                <a:ea typeface="Calibri" panose="020F0502020204030204" pitchFamily="34" charset="0"/>
                <a:cs typeface="Calibri" panose="020F0502020204030204" pitchFamily="34" charset="0"/>
              </a:rPr>
              <a:t>: resilience strategies + transition to a new agroecosystem with structure and function suited to future long-term conditions: </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Factor in climate-change projections </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Provide multiple benefits to producer and local community</a:t>
            </a:r>
          </a:p>
          <a:p>
            <a:pPr marL="1398270" lvl="2" indent="-457200">
              <a:spcBef>
                <a:spcPts val="1000"/>
              </a:spcBef>
              <a:buSzPts val="2400"/>
            </a:pPr>
            <a:r>
              <a:rPr lang="en-US" sz="2000" dirty="0">
                <a:latin typeface="Calibri" panose="020F0502020204030204" pitchFamily="34" charset="0"/>
                <a:ea typeface="Calibri" panose="020F0502020204030204" pitchFamily="34" charset="0"/>
                <a:cs typeface="Calibri" panose="020F0502020204030204" pitchFamily="34" charset="0"/>
              </a:rPr>
              <a:t>For example, transition conventional row crop in floodplain to managed grazing + polyculture: reduces risk of flood damage, enhances water quality, provides food to local community</a:t>
            </a:r>
          </a:p>
          <a:p>
            <a:pPr marL="941070" lvl="1" indent="-457200">
              <a:lnSpc>
                <a:spcPct val="90000"/>
              </a:lnSpc>
              <a:spcBef>
                <a:spcPts val="1000"/>
              </a:spcBef>
              <a:buSzPts val="2400"/>
              <a:buFont typeface="Arial"/>
              <a:buChar char="•"/>
            </a:pPr>
            <a:r>
              <a:rPr lang="en-US" sz="2000" dirty="0">
                <a:latin typeface="Calibri" panose="020F0502020204030204" pitchFamily="34" charset="0"/>
                <a:ea typeface="Calibri" panose="020F0502020204030204" pitchFamily="34" charset="0"/>
                <a:cs typeface="Calibri" panose="020F0502020204030204" pitchFamily="34" charset="0"/>
              </a:rPr>
              <a:t>Received 2%</a:t>
            </a:r>
            <a:r>
              <a:rPr lang="en-US" sz="2000" i="1" dirty="0">
                <a:latin typeface="Calibri" panose="020F0502020204030204" pitchFamily="34" charset="0"/>
                <a:ea typeface="Calibri" panose="020F0502020204030204" pitchFamily="34" charset="0"/>
                <a:cs typeface="Calibri" panose="020F0502020204030204" pitchFamily="34" charset="0"/>
              </a:rPr>
              <a:t> </a:t>
            </a:r>
            <a:r>
              <a:rPr lang="en-US" sz="2000" dirty="0">
                <a:latin typeface="Calibri" panose="020F0502020204030204" pitchFamily="34" charset="0"/>
                <a:ea typeface="Calibri" panose="020F0502020204030204" pitchFamily="34" charset="0"/>
                <a:cs typeface="Calibri" panose="020F0502020204030204" pitchFamily="34" charset="0"/>
              </a:rPr>
              <a:t>of EQIP funding</a:t>
            </a:r>
          </a:p>
        </p:txBody>
      </p:sp>
      <p:pic>
        <p:nvPicPr>
          <p:cNvPr id="10" name="Picture 9" descr="Rotational grazing diagram including paddock management, rest and recovery, centralized resources, and sustainable outcomes">
            <a:extLst>
              <a:ext uri="{FF2B5EF4-FFF2-40B4-BE49-F238E27FC236}">
                <a16:creationId xmlns:a16="http://schemas.microsoft.com/office/drawing/2014/main" id="{A6E1E31D-3067-BAF4-0541-8D4C17E5B863}"/>
              </a:ext>
            </a:extLst>
          </p:cNvPr>
          <p:cNvPicPr>
            <a:picLocks noChangeAspect="1"/>
          </p:cNvPicPr>
          <p:nvPr/>
        </p:nvPicPr>
        <p:blipFill>
          <a:blip r:embed="rId5"/>
          <a:stretch>
            <a:fillRect/>
          </a:stretch>
        </p:blipFill>
        <p:spPr>
          <a:xfrm>
            <a:off x="7019960" y="1728550"/>
            <a:ext cx="4810796" cy="3400900"/>
          </a:xfrm>
          <a:prstGeom prst="rect">
            <a:avLst/>
          </a:prstGeom>
        </p:spPr>
      </p:pic>
      <p:sp>
        <p:nvSpPr>
          <p:cNvPr id="11" name="TextBox 10">
            <a:extLst>
              <a:ext uri="{FF2B5EF4-FFF2-40B4-BE49-F238E27FC236}">
                <a16:creationId xmlns:a16="http://schemas.microsoft.com/office/drawing/2014/main" id="{B30C1B2D-C704-B1F3-E75E-6542C0D2C3DD}"/>
              </a:ext>
            </a:extLst>
          </p:cNvPr>
          <p:cNvSpPr txBox="1"/>
          <p:nvPr/>
        </p:nvSpPr>
        <p:spPr>
          <a:xfrm>
            <a:off x="7190158" y="5327401"/>
            <a:ext cx="4470400" cy="830997"/>
          </a:xfrm>
          <a:prstGeom prst="rect">
            <a:avLst/>
          </a:prstGeom>
          <a:noFill/>
        </p:spPr>
        <p:txBody>
          <a:bodyPr wrap="square" rtlCol="0">
            <a:spAutoFit/>
          </a:bodyPr>
          <a:lstStyle/>
          <a:p>
            <a:pPr lvl="0" algn="ctr"/>
            <a:r>
              <a:rPr lang="en-US" sz="1600" i="1" dirty="0">
                <a:latin typeface="Calibri" panose="020F0502020204030204" pitchFamily="34" charset="0"/>
                <a:ea typeface="Calibri" panose="020F0502020204030204" pitchFamily="34" charset="0"/>
                <a:cs typeface="Calibri" panose="020F0502020204030204" pitchFamily="34" charset="0"/>
              </a:rPr>
              <a:t>Rotational grazing regimen. Unaltered diagram by Ian Alexander via Wikimedia Commons, </a:t>
            </a:r>
            <a:r>
              <a:rPr lang="en-US" sz="1600" i="1" u="sng" dirty="0">
                <a:solidFill>
                  <a:schemeClr val="accent1"/>
                </a:solidFill>
                <a:latin typeface="Calibri" panose="020F0502020204030204" pitchFamily="34" charset="0"/>
                <a:ea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Share-Alike 4.0</a:t>
            </a:r>
            <a:r>
              <a:rPr lang="en-US" sz="1600" i="1" dirty="0">
                <a:latin typeface="Calibri" panose="020F0502020204030204" pitchFamily="34" charset="0"/>
                <a:ea typeface="Calibri" panose="020F0502020204030204" pitchFamily="34" charset="0"/>
                <a:cs typeface="Calibri" panose="020F0502020204030204" pitchFamily="34" charset="0"/>
              </a:rPr>
              <a:t>.</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50"/>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7D4305D-7637-CF9A-1A96-A6CFA756CDFA}"/>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5</a:t>
            </a:fld>
            <a:endParaRPr lang="en-US"/>
          </a:p>
        </p:txBody>
      </p:sp>
      <p:sp>
        <p:nvSpPr>
          <p:cNvPr id="4" name="Title 3">
            <a:extLst>
              <a:ext uri="{FF2B5EF4-FFF2-40B4-BE49-F238E27FC236}">
                <a16:creationId xmlns:a16="http://schemas.microsoft.com/office/drawing/2014/main" id="{A1930741-DEA6-8654-3333-88B5C9789230}"/>
              </a:ext>
            </a:extLst>
          </p:cNvPr>
          <p:cNvSpPr txBox="1">
            <a:spLocks noGrp="1"/>
          </p:cNvSpPr>
          <p:nvPr>
            <p:ph type="title" idx="4294967295"/>
          </p:nvPr>
        </p:nvSpPr>
        <p:spPr>
          <a:xfrm>
            <a:off x="2503694" y="662284"/>
            <a:ext cx="8011908"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Soil Health Outcomes of Four Classification Types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sp>
        <p:nvSpPr>
          <p:cNvPr id="7" name="TextBox 6">
            <a:extLst>
              <a:ext uri="{FF2B5EF4-FFF2-40B4-BE49-F238E27FC236}">
                <a16:creationId xmlns:a16="http://schemas.microsoft.com/office/drawing/2014/main" id="{D81FD883-F405-4ED2-1518-D97BF03BAFB6}"/>
              </a:ext>
            </a:extLst>
          </p:cNvPr>
          <p:cNvSpPr txBox="1"/>
          <p:nvPr/>
        </p:nvSpPr>
        <p:spPr>
          <a:xfrm>
            <a:off x="2503694" y="1799600"/>
            <a:ext cx="7747686" cy="369332"/>
          </a:xfrm>
          <a:prstGeom prst="rect">
            <a:avLst/>
          </a:prstGeom>
          <a:noFill/>
        </p:spPr>
        <p:txBody>
          <a:bodyPr wrap="square" rtlCol="0">
            <a:spAutoFit/>
          </a:bodyPr>
          <a:lstStyle/>
          <a:p>
            <a:pPr algn="ctr"/>
            <a:r>
              <a:rPr lang="en-US" sz="1800" dirty="0">
                <a:latin typeface="Calibri" panose="020F0502020204030204" pitchFamily="34" charset="0"/>
                <a:ea typeface="Calibri" panose="020F0502020204030204" pitchFamily="34" charset="0"/>
                <a:cs typeface="Calibri" panose="020F0502020204030204" pitchFamily="34" charset="0"/>
              </a:rPr>
              <a:t>Basche et al. 2020: </a:t>
            </a:r>
            <a:r>
              <a:rPr lang="en-US" sz="1800" dirty="0">
                <a:latin typeface="Calibri" panose="020F0502020204030204" pitchFamily="34" charset="0"/>
                <a:ea typeface="Calibri" panose="020F0502020204030204" pitchFamily="34" charset="0"/>
                <a:cs typeface="Calibri" panose="020F0502020204030204" pitchFamily="34" charset="0"/>
                <a:hlinkClick r:id="rId4"/>
              </a:rPr>
              <a:t>https://doi.org/10.3389/fsufs.2020.547876</a:t>
            </a:r>
            <a:r>
              <a:rPr lang="en-US" sz="1800" dirty="0">
                <a:latin typeface="Calibri" panose="020F0502020204030204" pitchFamily="34" charset="0"/>
                <a:ea typeface="Calibri" panose="020F0502020204030204" pitchFamily="34" charset="0"/>
                <a:cs typeface="Calibri" panose="020F0502020204030204" pitchFamily="34" charset="0"/>
              </a:rPr>
              <a:t> </a:t>
            </a:r>
            <a:endParaRPr lang="en-US" sz="1800" dirty="0"/>
          </a:p>
        </p:txBody>
      </p:sp>
      <p:pic>
        <p:nvPicPr>
          <p:cNvPr id="3" name="Picture 2" descr="This diagram illustrates the impact of different agricultural management practices on soil health outcomes based on two main factors: increasing agrobiodiversity and minimizing soil disturbance or erosion.">
            <a:extLst>
              <a:ext uri="{FF2B5EF4-FFF2-40B4-BE49-F238E27FC236}">
                <a16:creationId xmlns:a16="http://schemas.microsoft.com/office/drawing/2014/main" id="{F607ABC3-3DA1-53FA-D075-799F9062BFC3}"/>
              </a:ext>
            </a:extLst>
          </p:cNvPr>
          <p:cNvPicPr>
            <a:picLocks noChangeAspect="1"/>
          </p:cNvPicPr>
          <p:nvPr/>
        </p:nvPicPr>
        <p:blipFill>
          <a:blip r:embed="rId5"/>
          <a:stretch>
            <a:fillRect/>
          </a:stretch>
        </p:blipFill>
        <p:spPr>
          <a:xfrm>
            <a:off x="952498" y="2229842"/>
            <a:ext cx="10287000" cy="3291950"/>
          </a:xfrm>
          <a:prstGeom prst="rect">
            <a:avLst/>
          </a:prstGeom>
        </p:spPr>
      </p:pic>
      <p:sp>
        <p:nvSpPr>
          <p:cNvPr id="6" name="TextBox 5">
            <a:extLst>
              <a:ext uri="{FF2B5EF4-FFF2-40B4-BE49-F238E27FC236}">
                <a16:creationId xmlns:a16="http://schemas.microsoft.com/office/drawing/2014/main" id="{D03DF9CF-B95C-E619-8FB4-4B7A3A5700B4}"/>
              </a:ext>
            </a:extLst>
          </p:cNvPr>
          <p:cNvSpPr txBox="1"/>
          <p:nvPr/>
        </p:nvSpPr>
        <p:spPr>
          <a:xfrm>
            <a:off x="1377243" y="5337126"/>
            <a:ext cx="9437511" cy="1323439"/>
          </a:xfrm>
          <a:prstGeom prst="rect">
            <a:avLst/>
          </a:prstGeom>
          <a:noFill/>
        </p:spPr>
        <p:txBody>
          <a:bodyPr wrap="square" rtlCol="0">
            <a:spAutoFit/>
          </a:bodyPr>
          <a:lstStyle/>
          <a:p>
            <a:pPr lvl="0"/>
            <a:r>
              <a:rPr lang="en-US" sz="1600" dirty="0">
                <a:latin typeface="Calibri" panose="020F0502020204030204" pitchFamily="34" charset="0"/>
                <a:ea typeface="Calibri" panose="020F0502020204030204" pitchFamily="34" charset="0"/>
                <a:cs typeface="Calibri" panose="020F0502020204030204" pitchFamily="34" charset="0"/>
              </a:rPr>
              <a:t>Figure 1 from Basche et al. (2020): (B) illustrates the categories within the “soil health outcome” classification, including: Quadrant 1, no change or improvement to soil health, represented by Nutrient Management (590); Quadrant 2, reducing soil disturbance or erosion, represented by Residue and Tillage Management, No-Till (329); Quadrant 3, increasing agrobiodiversity, represented by Prescribed Burning (338); and Quadrant 4, both reducing soil disturbance or erosion and increasing agrobiodiversity, represented by </a:t>
            </a:r>
            <a:r>
              <a:rPr lang="en-US" sz="1600" dirty="0" err="1">
                <a:latin typeface="Calibri" panose="020F0502020204030204" pitchFamily="34" charset="0"/>
                <a:ea typeface="Calibri" panose="020F0502020204030204" pitchFamily="34" charset="0"/>
                <a:cs typeface="Calibri" panose="020F0502020204030204" pitchFamily="34" charset="0"/>
              </a:rPr>
              <a:t>Silvopasture</a:t>
            </a:r>
            <a:r>
              <a:rPr lang="en-US" sz="1600" dirty="0">
                <a:latin typeface="Calibri" panose="020F0502020204030204" pitchFamily="34" charset="0"/>
                <a:ea typeface="Calibri" panose="020F0502020204030204" pitchFamily="34" charset="0"/>
                <a:cs typeface="Calibri" panose="020F0502020204030204" pitchFamily="34" charset="0"/>
              </a:rPr>
              <a:t> (381).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388CB43E-47D6-32F3-E0FD-7A02EA3C169C}"/>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2" name="Title 1">
            <a:extLst>
              <a:ext uri="{FF2B5EF4-FFF2-40B4-BE49-F238E27FC236}">
                <a16:creationId xmlns:a16="http://schemas.microsoft.com/office/drawing/2014/main" id="{246B8F17-E0AB-E5F4-FDE0-3874B7F3C54D}"/>
              </a:ext>
            </a:extLst>
          </p:cNvPr>
          <p:cNvSpPr txBox="1">
            <a:spLocks noGrp="1"/>
          </p:cNvSpPr>
          <p:nvPr>
            <p:ph type="title" idx="4294967295"/>
          </p:nvPr>
        </p:nvSpPr>
        <p:spPr>
          <a:xfrm>
            <a:off x="2057121" y="853182"/>
            <a:ext cx="8963378"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Target Farm #1: Small-Scale Riverside Farm, </a:t>
            </a:r>
            <a:b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25 Acres in New England</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3" name="Picture 2" descr="This is a Google Maps satellite view centered on a bend in the Connecticut River in Sunderland, Massachusetts.">
            <a:extLst>
              <a:ext uri="{FF2B5EF4-FFF2-40B4-BE49-F238E27FC236}">
                <a16:creationId xmlns:a16="http://schemas.microsoft.com/office/drawing/2014/main" id="{6FF17141-9642-87DC-2C60-B44876A7707E}"/>
              </a:ext>
            </a:extLst>
          </p:cNvPr>
          <p:cNvPicPr>
            <a:picLocks noChangeAspect="1"/>
          </p:cNvPicPr>
          <p:nvPr/>
        </p:nvPicPr>
        <p:blipFill>
          <a:blip r:embed="rId4"/>
          <a:stretch>
            <a:fillRect/>
          </a:stretch>
        </p:blipFill>
        <p:spPr>
          <a:xfrm>
            <a:off x="2818569" y="1923401"/>
            <a:ext cx="7316310" cy="4307734"/>
          </a:xfrm>
          <a:prstGeom prst="rect">
            <a:avLst/>
          </a:prstGeom>
        </p:spPr>
      </p:pic>
      <p:sp>
        <p:nvSpPr>
          <p:cNvPr id="5" name="TextBox 4">
            <a:extLst>
              <a:ext uri="{FF2B5EF4-FFF2-40B4-BE49-F238E27FC236}">
                <a16:creationId xmlns:a16="http://schemas.microsoft.com/office/drawing/2014/main" id="{7A2715A7-BE30-4E7C-8641-56464417D3A5}"/>
              </a:ext>
            </a:extLst>
          </p:cNvPr>
          <p:cNvSpPr txBox="1"/>
          <p:nvPr/>
        </p:nvSpPr>
        <p:spPr>
          <a:xfrm>
            <a:off x="2818569" y="6271352"/>
            <a:ext cx="7214158" cy="307777"/>
          </a:xfrm>
          <a:prstGeom prst="rect">
            <a:avLst/>
          </a:prstGeom>
          <a:noFill/>
        </p:spPr>
        <p:txBody>
          <a:bodyPr wrap="square" rtlCol="0">
            <a:spAutoFit/>
          </a:bodyPr>
          <a:lstStyle/>
          <a:p>
            <a:pPr lvl="0" algn="ctr"/>
            <a:r>
              <a:rPr lang="en-US" i="1" dirty="0">
                <a:latin typeface="Calibri" panose="020F0502020204030204" pitchFamily="34" charset="0"/>
                <a:ea typeface="Calibri" panose="020F0502020204030204" pitchFamily="34" charset="0"/>
                <a:cs typeface="Calibri" panose="020F0502020204030204" pitchFamily="34" charset="0"/>
              </a:rPr>
              <a:t>Photo courtesy of Google maps/CNES/Airbus, </a:t>
            </a:r>
            <a:r>
              <a:rPr lang="en-US" i="1" dirty="0" err="1">
                <a:latin typeface="Calibri" panose="020F0502020204030204" pitchFamily="34" charset="0"/>
                <a:ea typeface="Calibri" panose="020F0502020204030204" pitchFamily="34" charset="0"/>
                <a:cs typeface="Calibri" panose="020F0502020204030204" pitchFamily="34" charset="0"/>
              </a:rPr>
              <a:t>MassGIS</a:t>
            </a:r>
            <a:r>
              <a:rPr lang="en-US" i="1" dirty="0">
                <a:latin typeface="Calibri" panose="020F0502020204030204" pitchFamily="34" charset="0"/>
                <a:ea typeface="Calibri" panose="020F0502020204030204" pitchFamily="34" charset="0"/>
                <a:cs typeface="Calibri" panose="020F0502020204030204" pitchFamily="34" charset="0"/>
              </a:rPr>
              <a:t>, Maxar Tech, USDA/FPAC/Geo, 2022</a:t>
            </a:r>
            <a:endParaRPr lang="en-US" dirty="0">
              <a:latin typeface="Calibri" panose="020F0502020204030204" pitchFamily="34" charset="0"/>
              <a:ea typeface="Calibri" panose="020F0502020204030204" pitchFamily="34" charset="0"/>
              <a:cs typeface="Calibri" panose="020F050202020403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161"/>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1CD3F692-FC64-5511-2926-BFA76C53A090}"/>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4" name="Title 3">
            <a:extLst>
              <a:ext uri="{FF2B5EF4-FFF2-40B4-BE49-F238E27FC236}">
                <a16:creationId xmlns:a16="http://schemas.microsoft.com/office/drawing/2014/main" id="{9FF975B7-A63B-6471-FDA1-14ACADDCB368}"/>
              </a:ext>
            </a:extLst>
          </p:cNvPr>
          <p:cNvSpPr txBox="1">
            <a:spLocks noGrp="1"/>
          </p:cNvSpPr>
          <p:nvPr>
            <p:ph type="title" idx="4294967295"/>
          </p:nvPr>
        </p:nvSpPr>
        <p:spPr>
          <a:xfrm>
            <a:off x="2184821" y="881232"/>
            <a:ext cx="9364132"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Target Farm #2: Large Midwest Industrial Farm, </a:t>
            </a:r>
            <a:b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br>
            <a:r>
              <a:rPr kumimoji="0" lang="en-US" sz="3600" b="1"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rPr>
              <a:t>1000 Acres in Illinois</a:t>
            </a:r>
            <a:endParaRPr kumimoji="0" lang="en-US" sz="3600" b="0" i="0" u="none" strike="noStrike" kern="0" cap="none" spc="0" normalizeH="0" baseline="0" noProof="0" dirty="0">
              <a:ln>
                <a:noFill/>
              </a:ln>
              <a:solidFill>
                <a:srgbClr val="000000"/>
              </a:solidFill>
              <a:effectLst/>
              <a:uLnTx/>
              <a:uFillTx/>
              <a:latin typeface="Calibri" panose="020F0502020204030204" pitchFamily="34" charset="0"/>
              <a:ea typeface="Calibri" panose="020F0502020204030204" pitchFamily="34" charset="0"/>
              <a:cs typeface="Calibri" panose="020F0502020204030204" pitchFamily="34" charset="0"/>
              <a:sym typeface="Arial"/>
            </a:endParaRPr>
          </a:p>
        </p:txBody>
      </p:sp>
      <p:pic>
        <p:nvPicPr>
          <p:cNvPr id="6" name="Picture 5" descr="Another satellite map showing and agricultural land, rural properties, and a stream named Loving Branch.">
            <a:extLst>
              <a:ext uri="{FF2B5EF4-FFF2-40B4-BE49-F238E27FC236}">
                <a16:creationId xmlns:a16="http://schemas.microsoft.com/office/drawing/2014/main" id="{2CB99F08-0C2F-0F7F-06CF-49B4BFD26087}"/>
              </a:ext>
            </a:extLst>
          </p:cNvPr>
          <p:cNvPicPr>
            <a:picLocks noChangeAspect="1"/>
          </p:cNvPicPr>
          <p:nvPr/>
        </p:nvPicPr>
        <p:blipFill>
          <a:blip r:embed="rId4"/>
          <a:stretch>
            <a:fillRect/>
          </a:stretch>
        </p:blipFill>
        <p:spPr>
          <a:xfrm>
            <a:off x="2794421" y="2081561"/>
            <a:ext cx="6941824" cy="4062913"/>
          </a:xfrm>
          <a:prstGeom prst="rect">
            <a:avLst/>
          </a:prstGeom>
        </p:spPr>
      </p:pic>
      <p:sp>
        <p:nvSpPr>
          <p:cNvPr id="7" name="TextBox 6">
            <a:extLst>
              <a:ext uri="{FF2B5EF4-FFF2-40B4-BE49-F238E27FC236}">
                <a16:creationId xmlns:a16="http://schemas.microsoft.com/office/drawing/2014/main" id="{58A755C9-6D7E-A547-F217-EB62A2F03698}"/>
              </a:ext>
            </a:extLst>
          </p:cNvPr>
          <p:cNvSpPr txBox="1"/>
          <p:nvPr/>
        </p:nvSpPr>
        <p:spPr>
          <a:xfrm>
            <a:off x="2628899" y="6200358"/>
            <a:ext cx="7272867" cy="338554"/>
          </a:xfrm>
          <a:prstGeom prst="rect">
            <a:avLst/>
          </a:prstGeom>
          <a:noFill/>
        </p:spPr>
        <p:txBody>
          <a:bodyPr wrap="square" rtlCol="0">
            <a:spAutoFit/>
          </a:bodyPr>
          <a:lstStyle/>
          <a:p>
            <a:pPr lvl="0" algn="ctr"/>
            <a:r>
              <a:rPr lang="en-US" sz="1600" i="1" dirty="0">
                <a:latin typeface="Calibri" panose="020F0502020204030204" pitchFamily="34" charset="0"/>
                <a:ea typeface="Calibri" panose="020F0502020204030204" pitchFamily="34" charset="0"/>
                <a:cs typeface="Calibri" panose="020F0502020204030204" pitchFamily="34" charset="0"/>
              </a:rPr>
              <a:t>Photo courtesy of Google Maps, Maxar Tech, USDA/FPAC/Geo, 2022</a:t>
            </a:r>
            <a:endParaRPr lang="en-US" sz="16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839223596"/>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91</TotalTime>
  <Words>1371</Words>
  <Application>Microsoft Macintosh PowerPoint</Application>
  <PresentationFormat>Widescreen</PresentationFormat>
  <Paragraphs>66</Paragraphs>
  <Slides>8</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8</vt:i4>
      </vt:variant>
    </vt:vector>
  </HeadingPairs>
  <TitlesOfParts>
    <vt:vector size="13" baseType="lpstr">
      <vt:lpstr>Arial</vt:lpstr>
      <vt:lpstr>Calibri</vt:lpstr>
      <vt:lpstr>Courier New</vt:lpstr>
      <vt:lpstr>Noto Sans Symbols</vt:lpstr>
      <vt:lpstr>Office Theme</vt:lpstr>
      <vt:lpstr>Sustainable Agriculture:   Resistance, Resilience, or Transformational Farming </vt:lpstr>
      <vt:lpstr>USDA Funding through the EQIP Program</vt:lpstr>
      <vt:lpstr>Untapped Potential of USDA Funding</vt:lpstr>
      <vt:lpstr>Untapped Potential of USDA Funding, Part 2</vt:lpstr>
      <vt:lpstr>Untapped Potential of USDA Funding, Part 3</vt:lpstr>
      <vt:lpstr>Soil Health Outcomes of Four Classification Types</vt:lpstr>
      <vt:lpstr>Target Farm #1: Small-Scale Riverside Farm,  25 Acres in New England</vt:lpstr>
      <vt:lpstr>Target Farm #2: Large Midwest Industrial Farm,  1000 Acres in Illinois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Sustainable Agriculture:   Resistance, Resilience, or Transformational Farming  </dc:title>
  <dc:creator>Heidi CM Scott</dc:creator>
  <cp:lastModifiedBy>Alaina Gallagher</cp:lastModifiedBy>
  <cp:revision>15</cp:revision>
  <dcterms:created xsi:type="dcterms:W3CDTF">2022-09-28T11:57:10Z</dcterms:created>
  <dcterms:modified xsi:type="dcterms:W3CDTF">2026-08-19T14:50:53Z</dcterms:modified>
</cp:coreProperties>
</file>