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autoCompressPictures="0">
  <p:sldMasterIdLst>
    <p:sldMasterId id="2147483648" r:id="rId1"/>
  </p:sldMasterIdLst>
  <p:notesMasterIdLst>
    <p:notesMasterId r:id="rId11"/>
  </p:notesMasterIdLst>
  <p:sldIdLst>
    <p:sldId id="256" r:id="rId2"/>
    <p:sldId id="257" r:id="rId3"/>
    <p:sldId id="266" r:id="rId4"/>
    <p:sldId id="267" r:id="rId5"/>
    <p:sldId id="260" r:id="rId6"/>
    <p:sldId id="261" r:id="rId7"/>
    <p:sldId id="269" r:id="rId8"/>
    <p:sldId id="268" r:id="rId9"/>
    <p:sldId id="264" r:id="rId1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4" roundtripDataSignature="AMtx7mh0cmsuQHljnHASlmpVTfsz2/13E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5B64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86330" autoAdjust="0"/>
  </p:normalViewPr>
  <p:slideViewPr>
    <p:cSldViewPr snapToGrid="0">
      <p:cViewPr varScale="1">
        <p:scale>
          <a:sx n="97" d="100"/>
          <a:sy n="97" d="100"/>
        </p:scale>
        <p:origin x="248" y="192"/>
      </p:cViewPr>
      <p:guideLst/>
    </p:cSldViewPr>
  </p:slideViewPr>
  <p:outlineViewPr>
    <p:cViewPr>
      <p:scale>
        <a:sx n="33" d="100"/>
        <a:sy n="33" d="100"/>
      </p:scale>
      <p:origin x="0" y="-1456"/>
    </p:cViewPr>
  </p:outlineViewPr>
  <p:notesTextViewPr>
    <p:cViewPr>
      <p:scale>
        <a:sx n="1" d="1"/>
        <a:sy n="1" d="1"/>
      </p:scale>
      <p:origin x="0" y="0"/>
    </p:cViewPr>
  </p:notesTextViewPr>
  <p:notesViewPr>
    <p:cSldViewPr snapToGrid="0">
      <p:cViewPr varScale="1">
        <p:scale>
          <a:sx n="90" d="100"/>
          <a:sy n="90" d="100"/>
        </p:scale>
        <p:origin x="2920"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a:t>
            </a:r>
            <a:r>
              <a:rPr lang="en-US" b="1" i="0" dirty="0"/>
              <a:t> </a:t>
            </a:r>
            <a:r>
              <a:rPr lang="en-US" dirty="0"/>
              <a:t>How does this bike repair store support sustainable transportation, economic well-being, and community cohesion?  </a:t>
            </a:r>
            <a:endParaRPr dirty="0"/>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 </a:t>
            </a:r>
            <a:r>
              <a:rPr lang="en-US" sz="1400" dirty="0"/>
              <a:t>This lesson focuses on SDG #12. Learners may benefit from briefly considering how the other goals would support or depend upon our success in implementing Responsible Consumption and Production. For example, how can #12 be synergetic or at odds with #8, Decent Work and Economic Growth and #11 Sustainable Cities and Communities? How does #12 impact the environmental goals in #6, #7, #13, #14, and #15?</a:t>
            </a:r>
            <a:endParaRPr sz="1400" dirty="0"/>
          </a:p>
        </p:txBody>
      </p:sp>
      <p:sp>
        <p:nvSpPr>
          <p:cNvPr id="107" name="Google Shape;10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4288" marR="0" lvl="0" indent="-14288" algn="l" defTabSz="914400" rtl="0" eaLnBrk="1" fontAlgn="auto" latinLnBrk="0" hangingPunct="1">
              <a:lnSpc>
                <a:spcPct val="100000"/>
              </a:lnSpc>
              <a:spcBef>
                <a:spcPts val="0"/>
              </a:spcBef>
              <a:spcAft>
                <a:spcPts val="0"/>
              </a:spcAft>
              <a:buClr>
                <a:srgbClr val="000000"/>
              </a:buClr>
              <a:buSzPts val="1400"/>
              <a:buFont typeface="Arial"/>
              <a:buNone/>
              <a:defRPr/>
            </a:pPr>
            <a:r>
              <a:rPr lang="en-US" b="1" i="1" dirty="0"/>
              <a:t>Notes for Instructor: </a:t>
            </a:r>
            <a:r>
              <a:rPr lang="en-US" dirty="0"/>
              <a:t>What are some ways learners can approach reducing the volume of the goods they consume? What existing resources are available to support cultures of shared goods, and second hand and upcycling retail?</a:t>
            </a:r>
          </a:p>
          <a:p>
            <a:endParaRPr lang="en-US" i="1"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591067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4288" marR="0" lvl="0" indent="-14288" algn="l" defTabSz="914400" rtl="0" eaLnBrk="1" fontAlgn="auto" latinLnBrk="0" hangingPunct="1">
              <a:lnSpc>
                <a:spcPct val="100000"/>
              </a:lnSpc>
              <a:spcBef>
                <a:spcPts val="0"/>
              </a:spcBef>
              <a:spcAft>
                <a:spcPts val="0"/>
              </a:spcAft>
              <a:buClr>
                <a:srgbClr val="000000"/>
              </a:buClr>
              <a:buSzPts val="1400"/>
              <a:buFont typeface="Arial"/>
              <a:buNone/>
              <a:defRPr/>
            </a:pPr>
            <a:r>
              <a:rPr lang="en-US" b="1" i="1" dirty="0"/>
              <a:t>Notes for Instructor: </a:t>
            </a:r>
            <a:r>
              <a:rPr lang="en-US" dirty="0"/>
              <a:t>Do learners wish to contribute any additional systemic change ideas however radical they may seem to today’s status quo? What sectors of service are particularly in need of reform? </a:t>
            </a:r>
          </a:p>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422869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 name="Google Shape;139;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 </a:t>
            </a:r>
            <a:r>
              <a:rPr lang="en-US" dirty="0"/>
              <a:t>How have learners already experienced cultures of workaholism in service of corporate profits, versus a reformed culture that achieves a work-life balance as a form of human rights? </a:t>
            </a:r>
            <a:endParaRPr dirty="0"/>
          </a:p>
        </p:txBody>
      </p:sp>
      <p:sp>
        <p:nvSpPr>
          <p:cNvPr id="140" name="Google Shape;140;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 </a:t>
            </a:r>
            <a:r>
              <a:rPr lang="en-US" dirty="0"/>
              <a:t>What public service is most lacking in your region? How do government and community investment versus private and corporate management make a difference in the landscape of public services? </a:t>
            </a:r>
            <a:endParaRPr dirty="0"/>
          </a:p>
        </p:txBody>
      </p:sp>
      <p:sp>
        <p:nvSpPr>
          <p:cNvPr id="149" name="Google Shape;149;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4288" indent="0"/>
            <a:r>
              <a:rPr lang="en-US" b="1" i="1" dirty="0"/>
              <a:t>Notes for Instructor: </a:t>
            </a:r>
            <a:r>
              <a:rPr lang="en-US" dirty="0"/>
              <a:t>Have any learners ever worked for co-ops, reaping their benefits in barter, food, or other tangible goods, rather than all of their work being reduced to an exchange in the money economy? </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293948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4288" indent="0"/>
            <a:r>
              <a:rPr lang="en-US" b="1" i="1" dirty="0"/>
              <a:t>Notes for Instructor: </a:t>
            </a:r>
            <a:r>
              <a:rPr lang="en-US" dirty="0"/>
              <a:t>Physical activity has benefits for the body and mind, and cooperative labor enables social cohesion and a shared identity and goals. How can we reform our social goals to value these benefits rather than reduce all jobs to the value of monetary pay? How does a culture obsessed by achieving the upper echelons of pay grades effectively diminish other personal, community, and environmental benefits? </a:t>
            </a:r>
          </a:p>
          <a:p>
            <a:endParaRPr lang="en-US" dirty="0"/>
          </a:p>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277526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a:t>
            </a:r>
            <a:r>
              <a:rPr lang="en-US" i="1" dirty="0"/>
              <a:t> </a:t>
            </a:r>
            <a:r>
              <a:rPr lang="en-US" dirty="0"/>
              <a:t>Institutional revolutions are bound to be resisted by those who already benefit from the status quo—elites in both the Global North and South. How can synergies between social and ecological progress overcome this structural resistance? What other forms of political and social reform, civil disobedience, and public demonstration have shown the power of the people? What forces, such as mounting climate change disaster, populist uprising, climate migration, and food insecurity, might spur structural changes in global production and consumption? </a:t>
            </a:r>
            <a:endParaRPr dirty="0"/>
          </a:p>
        </p:txBody>
      </p:sp>
      <p:sp>
        <p:nvSpPr>
          <p:cNvPr id="178" name="Google Shape;178;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4"/>
          <p:cNvSpPr>
            <a:spLocks noGrp="1"/>
          </p:cNvSpPr>
          <p:nvPr>
            <p:ph type="pic" idx="2"/>
          </p:nvPr>
        </p:nvSpPr>
        <p:spPr>
          <a:xfrm>
            <a:off x="5183188" y="987425"/>
            <a:ext cx="6172200" cy="4873625"/>
          </a:xfrm>
          <a:prstGeom prst="rect">
            <a:avLst/>
          </a:prstGeom>
          <a:noFill/>
          <a:ln>
            <a:noFill/>
          </a:ln>
        </p:spPr>
      </p:sp>
      <p:sp>
        <p:nvSpPr>
          <p:cNvPr id="68" name="Google Shape;68;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s://creativecommons.org/licenses/by-sa/4.0/deed.en" TargetMode="Externa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doi.org/10.1007/s11625-018-0582-1" TargetMode="External"/><Relationship Id="rId4" Type="http://schemas.openxmlformats.org/officeDocument/2006/relationships/hyperlink" Target="https://creativecommons.org/licenses/by/2.0/deed.en"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s://doi.org/10.1007/s11625-018-0582-1" TargetMode="External"/><Relationship Id="rId4" Type="http://schemas.openxmlformats.org/officeDocument/2006/relationships/hyperlink" Target="https://creativecommons.org/licenses/by/4.0/deed.en"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hyperlink" Target="https://doi.org/10.1007/s11625-018-0582-1" TargetMode="Externa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doi.org/10.1007/s11625-018-0582-1"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doi.org/10.1007/s11625-018-0582-1"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doi.org/10.1007/s11625-018-0582-1" TargetMode="External"/><Relationship Id="rId5" Type="http://schemas.openxmlformats.org/officeDocument/2006/relationships/image" Target="../media/image12.jpg"/><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s://doi.org/10.1007/s11625-018-0582-1" TargetMode="Externa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grpSp>
        <p:nvGrpSpPr>
          <p:cNvPr id="91" name="Google Shape;91;p1">
            <a:extLst>
              <a:ext uri="{C183D7F6-B498-43B3-948B-1728B52AA6E4}">
                <adec:decorative xmlns:adec="http://schemas.microsoft.com/office/drawing/2017/decorative" val="1"/>
              </a:ext>
            </a:extLst>
          </p:cNvPr>
          <p:cNvGrpSpPr/>
          <p:nvPr/>
        </p:nvGrpSpPr>
        <p:grpSpPr>
          <a:xfrm flipH="1">
            <a:off x="9676747" y="0"/>
            <a:ext cx="2514948" cy="2174333"/>
            <a:chOff x="-305" y="-4155"/>
            <a:chExt cx="2514948" cy="2174333"/>
          </a:xfrm>
        </p:grpSpPr>
        <p:sp>
          <p:nvSpPr>
            <p:cNvPr id="92" name="Google Shape;92;p1"/>
            <p:cNvSpPr/>
            <p:nvPr/>
          </p:nvSpPr>
          <p:spPr>
            <a:xfrm>
              <a:off x="-305" y="0"/>
              <a:ext cx="2514948" cy="2170178"/>
            </a:xfrm>
            <a:custGeom>
              <a:avLst/>
              <a:gdLst/>
              <a:ahLst/>
              <a:cxnLst/>
              <a:rect l="l" t="t" r="r" b="b"/>
              <a:pathLst>
                <a:path w="2514948" h="2170178" extrusionOk="0">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3" name="Google Shape;93;p1"/>
            <p:cNvSpPr/>
            <p:nvPr/>
          </p:nvSpPr>
          <p:spPr>
            <a:xfrm>
              <a:off x="-305" y="-4155"/>
              <a:ext cx="2493062" cy="1947896"/>
            </a:xfrm>
            <a:custGeom>
              <a:avLst/>
              <a:gdLst/>
              <a:ahLst/>
              <a:cxnLst/>
              <a:rect l="l" t="t" r="r" b="b"/>
              <a:pathLst>
                <a:path w="2493062" h="1947896" extrusionOk="0">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4" name="Google Shape;94;p1"/>
            <p:cNvSpPr/>
            <p:nvPr/>
          </p:nvSpPr>
          <p:spPr>
            <a:xfrm>
              <a:off x="-305" y="0"/>
              <a:ext cx="2501089" cy="1972702"/>
            </a:xfrm>
            <a:custGeom>
              <a:avLst/>
              <a:gdLst/>
              <a:ahLst/>
              <a:cxnLst/>
              <a:rect l="l" t="t" r="r" b="b"/>
              <a:pathLst>
                <a:path w="2501089" h="1972702" extrusionOk="0">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endParaRPr sz="800" b="0" i="0" u="none" strike="noStrike" cap="none">
                <a:solidFill>
                  <a:schemeClr val="lt1"/>
                </a:solidFill>
                <a:latin typeface="Calibri"/>
                <a:ea typeface="Calibri"/>
                <a:cs typeface="Calibri"/>
                <a:sym typeface="Calibri"/>
              </a:endParaRPr>
            </a:p>
          </p:txBody>
        </p:sp>
        <p:sp>
          <p:nvSpPr>
            <p:cNvPr id="95" name="Google Shape;95;p1"/>
            <p:cNvSpPr/>
            <p:nvPr/>
          </p:nvSpPr>
          <p:spPr>
            <a:xfrm>
              <a:off x="305" y="1"/>
              <a:ext cx="2491105" cy="1943661"/>
            </a:xfrm>
            <a:custGeom>
              <a:avLst/>
              <a:gdLst/>
              <a:ahLst/>
              <a:cxnLst/>
              <a:rect l="l" t="t" r="r" b="b"/>
              <a:pathLst>
                <a:path w="2491105" h="1943661" extrusionOk="0">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97" name="Google Shape;97;p1">
            <a:extLst>
              <a:ext uri="{C183D7F6-B498-43B3-948B-1728B52AA6E4}">
                <adec:decorative xmlns:adec="http://schemas.microsoft.com/office/drawing/2017/decorative" val="1"/>
              </a:ext>
            </a:extLst>
          </p:cNvPr>
          <p:cNvGrpSpPr/>
          <p:nvPr/>
        </p:nvGrpSpPr>
        <p:grpSpPr>
          <a:xfrm rot="10800000" flipH="1">
            <a:off x="0" y="4625008"/>
            <a:ext cx="2902226" cy="2232991"/>
            <a:chOff x="-305" y="-1"/>
            <a:chExt cx="3832880" cy="2876136"/>
          </a:xfrm>
        </p:grpSpPr>
        <p:sp>
          <p:nvSpPr>
            <p:cNvPr id="98" name="Google Shape;98;p1"/>
            <p:cNvSpPr/>
            <p:nvPr/>
          </p:nvSpPr>
          <p:spPr>
            <a:xfrm>
              <a:off x="305" y="1"/>
              <a:ext cx="3815424" cy="2653659"/>
            </a:xfrm>
            <a:custGeom>
              <a:avLst/>
              <a:gdLst/>
              <a:ahLst/>
              <a:cxnLst/>
              <a:rect l="l" t="t" r="r" b="b"/>
              <a:pathLst>
                <a:path w="3815424" h="2653659" extrusionOk="0">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9" name="Google Shape;99;p1"/>
            <p:cNvSpPr/>
            <p:nvPr/>
          </p:nvSpPr>
          <p:spPr>
            <a:xfrm>
              <a:off x="305" y="-1"/>
              <a:ext cx="3815424" cy="2653660"/>
            </a:xfrm>
            <a:custGeom>
              <a:avLst/>
              <a:gdLst/>
              <a:ahLst/>
              <a:cxnLst/>
              <a:rect l="l" t="t" r="r" b="b"/>
              <a:pathLst>
                <a:path w="3815424" h="2653660" extrusionOk="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0" name="Google Shape;100;p1"/>
            <p:cNvSpPr/>
            <p:nvPr/>
          </p:nvSpPr>
          <p:spPr>
            <a:xfrm>
              <a:off x="-305" y="1"/>
              <a:ext cx="3815986" cy="2675935"/>
            </a:xfrm>
            <a:custGeom>
              <a:avLst/>
              <a:gdLst/>
              <a:ahLst/>
              <a:cxnLst/>
              <a:rect l="l" t="t" r="r" b="b"/>
              <a:pathLst>
                <a:path w="3815986" h="2675935" extrusionOk="0">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1"/>
            <p:cNvSpPr/>
            <p:nvPr/>
          </p:nvSpPr>
          <p:spPr>
            <a:xfrm>
              <a:off x="305" y="-1"/>
              <a:ext cx="3832270" cy="2876136"/>
            </a:xfrm>
            <a:custGeom>
              <a:avLst/>
              <a:gdLst/>
              <a:ahLst/>
              <a:cxnLst/>
              <a:rect l="l" t="t" r="r" b="b"/>
              <a:pathLst>
                <a:path w="3832270" h="2876136" extrusionOk="0">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pic>
        <p:nvPicPr>
          <p:cNvPr id="3" name="Picture 2" descr="The SESYNC Logo - the letters SESYNC under a green arch">
            <a:extLst>
              <a:ext uri="{FF2B5EF4-FFF2-40B4-BE49-F238E27FC236}">
                <a16:creationId xmlns:a16="http://schemas.microsoft.com/office/drawing/2014/main" id="{B6ED455E-409B-1606-02FB-083499F2EB10}"/>
              </a:ext>
            </a:extLst>
          </p:cNvPr>
          <p:cNvPicPr>
            <a:picLocks noChangeAspect="1"/>
          </p:cNvPicPr>
          <p:nvPr/>
        </p:nvPicPr>
        <p:blipFill>
          <a:blip r:embed="rId3"/>
          <a:stretch>
            <a:fillRect/>
          </a:stretch>
        </p:blipFill>
        <p:spPr>
          <a:xfrm>
            <a:off x="402723" y="333348"/>
            <a:ext cx="3428571" cy="1257143"/>
          </a:xfrm>
          <a:prstGeom prst="rect">
            <a:avLst/>
          </a:prstGeom>
        </p:spPr>
      </p:pic>
      <p:sp>
        <p:nvSpPr>
          <p:cNvPr id="6" name="Title 5">
            <a:extLst>
              <a:ext uri="{FF2B5EF4-FFF2-40B4-BE49-F238E27FC236}">
                <a16:creationId xmlns:a16="http://schemas.microsoft.com/office/drawing/2014/main" id="{FCB55358-7CB8-D00F-A3B0-007975259600}"/>
              </a:ext>
            </a:extLst>
          </p:cNvPr>
          <p:cNvSpPr>
            <a:spLocks noGrp="1"/>
          </p:cNvSpPr>
          <p:nvPr>
            <p:ph type="ctrTitle"/>
          </p:nvPr>
        </p:nvSpPr>
        <p:spPr>
          <a:xfrm>
            <a:off x="-15461" y="3013289"/>
            <a:ext cx="6513243" cy="2387600"/>
          </a:xfrm>
        </p:spPr>
        <p:txBody>
          <a:bodyPr>
            <a:noAutofit/>
          </a:bodyPr>
          <a:lstStyle/>
          <a:p>
            <a:r>
              <a:rPr lang="en-US" sz="4800" b="1" dirty="0">
                <a:solidFill>
                  <a:schemeClr val="tx1"/>
                </a:solidFill>
              </a:rPr>
              <a:t>Advancing Sustainable Development Goals: Systemic Change to Reduce Consumer Impact</a:t>
            </a:r>
            <a:endParaRPr lang="en-US" sz="4800" dirty="0">
              <a:solidFill>
                <a:schemeClr val="tx1"/>
              </a:solidFill>
            </a:endParaRPr>
          </a:p>
        </p:txBody>
      </p:sp>
      <p:pic>
        <p:nvPicPr>
          <p:cNvPr id="8" name="Picture 7" descr="a person repairing a bicycle with several other bicycles surrounding them">
            <a:extLst>
              <a:ext uri="{FF2B5EF4-FFF2-40B4-BE49-F238E27FC236}">
                <a16:creationId xmlns:a16="http://schemas.microsoft.com/office/drawing/2014/main" id="{3D0D3A37-FB18-FACD-29F3-5B7F16D9A8D3}"/>
              </a:ext>
            </a:extLst>
          </p:cNvPr>
          <p:cNvPicPr>
            <a:picLocks noChangeAspect="1"/>
          </p:cNvPicPr>
          <p:nvPr/>
        </p:nvPicPr>
        <p:blipFill>
          <a:blip r:embed="rId4"/>
          <a:stretch>
            <a:fillRect/>
          </a:stretch>
        </p:blipFill>
        <p:spPr>
          <a:xfrm>
            <a:off x="6719252" y="352768"/>
            <a:ext cx="5092700" cy="5689600"/>
          </a:xfrm>
          <a:prstGeom prst="rect">
            <a:avLst/>
          </a:prstGeom>
        </p:spPr>
      </p:pic>
      <p:sp>
        <p:nvSpPr>
          <p:cNvPr id="9" name="TextBox 8">
            <a:extLst>
              <a:ext uri="{FF2B5EF4-FFF2-40B4-BE49-F238E27FC236}">
                <a16:creationId xmlns:a16="http://schemas.microsoft.com/office/drawing/2014/main" id="{632BA975-7444-B1E5-205B-151263CC5099}"/>
              </a:ext>
            </a:extLst>
          </p:cNvPr>
          <p:cNvSpPr txBox="1"/>
          <p:nvPr/>
        </p:nvSpPr>
        <p:spPr>
          <a:xfrm>
            <a:off x="6719251" y="6089645"/>
            <a:ext cx="5175065" cy="738664"/>
          </a:xfrm>
          <a:prstGeom prst="rect">
            <a:avLst/>
          </a:prstGeom>
          <a:noFill/>
        </p:spPr>
        <p:txBody>
          <a:bodyPr wrap="square" rtlCol="0">
            <a:spAutoFit/>
          </a:bodyPr>
          <a:lstStyle/>
          <a:p>
            <a:pPr lvl="0" algn="ctr"/>
            <a:r>
              <a:rPr lang="en-US">
                <a:latin typeface="Calibri" panose="020F0502020204030204" pitchFamily="34" charset="0"/>
                <a:ea typeface="Calibri" panose="020F0502020204030204" pitchFamily="34" charset="0"/>
                <a:cs typeface="Calibri" panose="020F0502020204030204" pitchFamily="34" charset="0"/>
              </a:rPr>
              <a:t>An open-air community bike repair shop in Nanjing, China.</a:t>
            </a:r>
          </a:p>
          <a:p>
            <a:pPr lvl="0" algn="ctr"/>
            <a:r>
              <a:rPr lang="en-US">
                <a:latin typeface="Calibri" panose="020F0502020204030204" pitchFamily="34" charset="0"/>
                <a:ea typeface="Calibri" panose="020F0502020204030204" pitchFamily="34" charset="0"/>
                <a:cs typeface="Calibri" panose="020F0502020204030204" pitchFamily="34" charset="0"/>
              </a:rPr>
              <a:t>Unaltered image by Stougard via Wikimedia Commons, </a:t>
            </a:r>
            <a:r>
              <a:rPr lang="en-US" u="sng">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Attribution 4.0</a:t>
            </a:r>
            <a:endParaRPr lang="en-US"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CD13F3C-F889-F431-C9AF-71047BF3BFDF}"/>
              </a:ext>
            </a:extLst>
          </p:cNvPr>
          <p:cNvSpPr>
            <a:spLocks noGrp="1"/>
          </p:cNvSpPr>
          <p:nvPr>
            <p:ph type="sldNum" idx="12"/>
          </p:nvPr>
        </p:nvSpPr>
        <p:spPr>
          <a:xfrm>
            <a:off x="9095513" y="6356350"/>
            <a:ext cx="2743200" cy="365125"/>
          </a:xfrm>
        </p:spPr>
        <p:txBody>
          <a:bodyPr/>
          <a:lstStyle/>
          <a:p>
            <a:pPr marL="0" lvl="0" indent="0" algn="r" rtl="0">
              <a:spcBef>
                <a:spcPts val="0"/>
              </a:spcBef>
              <a:spcAft>
                <a:spcPts val="0"/>
              </a:spcAft>
              <a:buNone/>
            </a:pPr>
            <a:fld id="{00000000-1234-1234-1234-123412341234}" type="slidenum">
              <a:rPr lang="en-US" smtClean="0"/>
              <a:t>1</a:t>
            </a:fld>
            <a:endParaRPr lang="en-US"/>
          </a:p>
        </p:txBody>
      </p:sp>
      <p:sp>
        <p:nvSpPr>
          <p:cNvPr id="3" name="Title 2">
            <a:extLst>
              <a:ext uri="{FF2B5EF4-FFF2-40B4-BE49-F238E27FC236}">
                <a16:creationId xmlns:a16="http://schemas.microsoft.com/office/drawing/2014/main" id="{3366B79B-4A94-A14D-4288-13EF6252832A}"/>
              </a:ext>
            </a:extLst>
          </p:cNvPr>
          <p:cNvSpPr txBox="1">
            <a:spLocks noGrp="1"/>
          </p:cNvSpPr>
          <p:nvPr>
            <p:ph type="title" idx="4294967295"/>
          </p:nvPr>
        </p:nvSpPr>
        <p:spPr>
          <a:xfrm>
            <a:off x="3561822" y="378719"/>
            <a:ext cx="6549586"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The UN’s 17 Sustainable Development  Goals (SDGs)</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5" name="Picture 4" descr="illustrates the UN's 17 Sustainable Development Goals as a universal call to action to end poverty and protect the planet. The goals are interconnected with action in one area affecting the outcomes in others.">
            <a:extLst>
              <a:ext uri="{FF2B5EF4-FFF2-40B4-BE49-F238E27FC236}">
                <a16:creationId xmlns:a16="http://schemas.microsoft.com/office/drawing/2014/main" id="{B7533821-78F9-2BA8-CF76-9624B3FFD678}"/>
              </a:ext>
            </a:extLst>
          </p:cNvPr>
          <p:cNvPicPr>
            <a:picLocks noChangeAspect="1"/>
          </p:cNvPicPr>
          <p:nvPr/>
        </p:nvPicPr>
        <p:blipFill>
          <a:blip r:embed="rId4"/>
          <a:stretch>
            <a:fillRect/>
          </a:stretch>
        </p:blipFill>
        <p:spPr>
          <a:xfrm>
            <a:off x="742203" y="1475624"/>
            <a:ext cx="10707594" cy="5382376"/>
          </a:xfrm>
          <a:prstGeom prst="rect">
            <a:avLst/>
          </a:prstGeom>
        </p:spPr>
      </p:pic>
      <p:sp>
        <p:nvSpPr>
          <p:cNvPr id="114" name="Google Shape;114;p2" descr="A rectangle emphasizing SDG # 12, responsible consumption and production">
            <a:extLst>
              <a:ext uri="{C183D7F6-B498-43B3-948B-1728B52AA6E4}">
                <adec:decorative xmlns:adec="http://schemas.microsoft.com/office/drawing/2017/decorative" val="0"/>
              </a:ext>
            </a:extLst>
          </p:cNvPr>
          <p:cNvSpPr/>
          <p:nvPr/>
        </p:nvSpPr>
        <p:spPr>
          <a:xfrm>
            <a:off x="9607825" y="3246783"/>
            <a:ext cx="1862587" cy="1828800"/>
          </a:xfrm>
          <a:prstGeom prst="roundRect">
            <a:avLst>
              <a:gd name="adj" fmla="val 16667"/>
            </a:avLst>
          </a:prstGeom>
          <a:solidFill>
            <a:srgbClr val="FFD966">
              <a:alpha val="37647"/>
            </a:srgbClr>
          </a:solidFill>
          <a:ln w="4445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78A2DF53-5BE4-E056-C93A-6A6E65B871C5}"/>
              </a:ext>
            </a:extLst>
          </p:cNvPr>
          <p:cNvSpPr>
            <a:spLocks noGrp="1"/>
          </p:cNvSpPr>
          <p:nvPr>
            <p:ph type="sldNum" idx="12"/>
          </p:nvPr>
        </p:nvSpPr>
        <p:spPr>
          <a:xfrm>
            <a:off x="3706091" y="6356350"/>
            <a:ext cx="2743200" cy="365125"/>
          </a:xfrm>
        </p:spPr>
        <p:txBody>
          <a:bodyPr/>
          <a:lstStyle/>
          <a:p>
            <a:pPr marL="0" lvl="0" indent="0" algn="r" rtl="0">
              <a:spcBef>
                <a:spcPts val="0"/>
              </a:spcBef>
              <a:spcAft>
                <a:spcPts val="0"/>
              </a:spcAft>
              <a:buNone/>
            </a:pPr>
            <a:fld id="{00000000-1234-1234-1234-123412341234}" type="slidenum">
              <a:rPr lang="en-US" smtClean="0"/>
              <a:t>2</a:t>
            </a:fld>
            <a:endParaRPr lang="en-US"/>
          </a:p>
        </p:txBody>
      </p:sp>
      <p:sp>
        <p:nvSpPr>
          <p:cNvPr id="2" name="Title 1">
            <a:extLst>
              <a:ext uri="{FF2B5EF4-FFF2-40B4-BE49-F238E27FC236}">
                <a16:creationId xmlns:a16="http://schemas.microsoft.com/office/drawing/2014/main" id="{CF48C8BE-D4DF-E7D5-FAD7-20468F79647D}"/>
              </a:ext>
            </a:extLst>
          </p:cNvPr>
          <p:cNvSpPr>
            <a:spLocks noGrp="1"/>
          </p:cNvSpPr>
          <p:nvPr>
            <p:ph type="title"/>
          </p:nvPr>
        </p:nvSpPr>
        <p:spPr>
          <a:xfrm>
            <a:off x="333666" y="275180"/>
            <a:ext cx="10720990" cy="776562"/>
          </a:xfrm>
        </p:spPr>
        <p:txBody>
          <a:bodyPr>
            <a:noAutofit/>
          </a:bodyPr>
          <a:lstStyle/>
          <a:p>
            <a:pPr algn="ctr"/>
            <a:r>
              <a:rPr lang="en-US" sz="3600" b="1" dirty="0">
                <a:latin typeface="Calibri" panose="020F0502020204030204" pitchFamily="34" charset="0"/>
                <a:ea typeface="Arial"/>
                <a:cs typeface="Calibri" panose="020F0502020204030204" pitchFamily="34" charset="0"/>
                <a:sym typeface="Arial"/>
              </a:rPr>
              <a:t>Transforming Systems of Consumption and Production for Achieving the Sustainable Development Goals</a:t>
            </a:r>
            <a:endParaRPr lang="en-US" sz="3600" dirty="0">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9D6A7863-3CED-0A8A-B053-62394F07726A}"/>
              </a:ext>
            </a:extLst>
          </p:cNvPr>
          <p:cNvSpPr>
            <a:spLocks noGrp="1"/>
          </p:cNvSpPr>
          <p:nvPr>
            <p:ph type="body" idx="1"/>
          </p:nvPr>
        </p:nvSpPr>
        <p:spPr>
          <a:xfrm>
            <a:off x="159341" y="1760245"/>
            <a:ext cx="7176332" cy="4895850"/>
          </a:xfrm>
          <a:solidFill>
            <a:schemeClr val="bg1"/>
          </a:solidFill>
          <a:ln>
            <a:solidFill>
              <a:schemeClr val="bg1"/>
            </a:solidFill>
          </a:ln>
          <a:effectLst/>
        </p:spPr>
        <p:txBody>
          <a:bodyPr>
            <a:normAutofit fontScale="92500" lnSpcReduction="10000"/>
          </a:bodyPr>
          <a:lstStyle/>
          <a:p>
            <a:pPr marL="0" indent="0">
              <a:lnSpc>
                <a:spcPct val="100000"/>
              </a:lnSpc>
              <a:spcBef>
                <a:spcPts val="0"/>
              </a:spcBef>
              <a:spcAft>
                <a:spcPts val="1000"/>
              </a:spcAft>
              <a:buNone/>
            </a:pPr>
            <a:r>
              <a:rPr lang="en-US" sz="26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Efficiency </a:t>
            </a:r>
            <a:r>
              <a:rPr lang="en-US" sz="26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versus</a:t>
            </a:r>
            <a:r>
              <a:rPr lang="en-US" sz="26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Systemic Change</a:t>
            </a:r>
            <a:br>
              <a:rPr lang="en-US" sz="24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br>
            <a:br>
              <a:rPr lang="en-US" sz="24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br>
            <a:r>
              <a:rPr lang="en-US" sz="24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Bengtsson et al. note a bias toward “efficiency” in research and implementation of SD goal #12: </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marR="0" lvl="0" indent="-342900" algn="l" rtl="0">
              <a:lnSpc>
                <a:spcPct val="100000"/>
              </a:lnSpc>
              <a:spcBef>
                <a:spcPts val="0"/>
              </a:spcBef>
              <a:spcAft>
                <a:spcPts val="800"/>
              </a:spcAft>
              <a:buClr>
                <a:srgbClr val="000000"/>
              </a:buClr>
              <a:buSzPts val="2400"/>
              <a:buFont typeface="Noto Sans Symbols"/>
              <a:buChar char="✔"/>
            </a:pPr>
            <a:r>
              <a:rPr lang="en-US" sz="24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More efficient production methods</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marR="0" lvl="0" indent="-342900" algn="l" rtl="0">
              <a:lnSpc>
                <a:spcPct val="100000"/>
              </a:lnSpc>
              <a:spcBef>
                <a:spcPts val="0"/>
              </a:spcBef>
              <a:spcAft>
                <a:spcPts val="800"/>
              </a:spcAft>
              <a:buClr>
                <a:srgbClr val="000000"/>
              </a:buClr>
              <a:buSzPts val="2400"/>
              <a:buFont typeface="Noto Sans Symbols"/>
              <a:buChar char="✔"/>
            </a:pPr>
            <a:r>
              <a:rPr lang="en-US" sz="24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Technological advances</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marR="0" lvl="0" indent="-342900" algn="l" rtl="0">
              <a:lnSpc>
                <a:spcPct val="100000"/>
              </a:lnSpc>
              <a:spcBef>
                <a:spcPts val="0"/>
              </a:spcBef>
              <a:spcAft>
                <a:spcPts val="800"/>
              </a:spcAft>
              <a:buClr>
                <a:srgbClr val="000000"/>
              </a:buClr>
              <a:buSzPts val="2400"/>
              <a:buFont typeface="Noto Sans Symbols"/>
              <a:buChar char="✔"/>
            </a:pPr>
            <a:r>
              <a:rPr lang="en-US" sz="24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Better informed consumers</a:t>
            </a:r>
          </a:p>
          <a:p>
            <a:pPr marL="0" marR="0" lvl="0" indent="0" algn="l" rtl="0">
              <a:lnSpc>
                <a:spcPct val="100000"/>
              </a:lnSpc>
              <a:spcBef>
                <a:spcPts val="0"/>
              </a:spcBef>
              <a:spcAft>
                <a:spcPts val="800"/>
              </a:spcAft>
              <a:buNone/>
            </a:pPr>
            <a:br>
              <a:rPr lang="en-US" sz="24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br>
            <a:r>
              <a:rPr lang="en-US" sz="24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But these efficiencies do not tackle systemic change:</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marR="0" lvl="0" indent="-342900" algn="l" rtl="0">
              <a:lnSpc>
                <a:spcPct val="100000"/>
              </a:lnSpc>
              <a:spcBef>
                <a:spcPts val="0"/>
              </a:spcBef>
              <a:spcAft>
                <a:spcPts val="800"/>
              </a:spcAft>
              <a:buClr>
                <a:srgbClr val="000000"/>
              </a:buClr>
              <a:buSzPts val="2400"/>
              <a:buFont typeface="Noto Sans Symbols"/>
              <a:buChar char="✔"/>
            </a:pPr>
            <a:r>
              <a:rPr lang="en-US" sz="24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Volumes of elective consumption</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marR="0" lvl="0" indent="-342900" algn="l" rtl="0">
              <a:lnSpc>
                <a:spcPct val="100000"/>
              </a:lnSpc>
              <a:spcBef>
                <a:spcPts val="0"/>
              </a:spcBef>
              <a:spcAft>
                <a:spcPts val="800"/>
              </a:spcAft>
              <a:buClr>
                <a:srgbClr val="000000"/>
              </a:buClr>
              <a:buSzPts val="2400"/>
              <a:buFont typeface="Noto Sans Symbols"/>
              <a:buChar char="✔"/>
            </a:pPr>
            <a:r>
              <a:rPr lang="en-US" sz="24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Global distribution of consumer goods (wealth bias)</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marR="0" lvl="0" indent="-342900" algn="l" rtl="0">
              <a:lnSpc>
                <a:spcPct val="100000"/>
              </a:lnSpc>
              <a:spcBef>
                <a:spcPts val="0"/>
              </a:spcBef>
              <a:spcAft>
                <a:spcPts val="800"/>
              </a:spcAft>
              <a:buClr>
                <a:srgbClr val="000000"/>
              </a:buClr>
              <a:buSzPts val="2400"/>
              <a:buFont typeface="Noto Sans Symbols"/>
              <a:buChar char="✔"/>
            </a:pPr>
            <a:r>
              <a:rPr lang="en-US" sz="24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Social and institutional changes that reduce consumption levels</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0BAE28C9-84B6-8DE2-F4AE-F92C8D375725}"/>
              </a:ext>
              <a:ext uri="{C183D7F6-B498-43B3-948B-1728B52AA6E4}">
                <adec:decorative xmlns:adec="http://schemas.microsoft.com/office/drawing/2017/decorative" val="1"/>
              </a:ext>
            </a:extLst>
          </p:cNvPr>
          <p:cNvSpPr/>
          <p:nvPr/>
        </p:nvSpPr>
        <p:spPr>
          <a:xfrm>
            <a:off x="11148164" y="0"/>
            <a:ext cx="1043836" cy="6858000"/>
          </a:xfrm>
          <a:prstGeom prst="rect">
            <a:avLst/>
          </a:prstGeom>
          <a:solidFill>
            <a:srgbClr val="75B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17533CD-7AD3-3814-9087-A4CB7BA504AA}"/>
              </a:ext>
              <a:ext uri="{C183D7F6-B498-43B3-948B-1728B52AA6E4}">
                <adec:decorative xmlns:adec="http://schemas.microsoft.com/office/drawing/2017/decorative" val="1"/>
              </a:ext>
            </a:extLst>
          </p:cNvPr>
          <p:cNvSpPr/>
          <p:nvPr/>
        </p:nvSpPr>
        <p:spPr>
          <a:xfrm>
            <a:off x="7374752" y="2012950"/>
            <a:ext cx="4343400" cy="4343400"/>
          </a:xfrm>
          <a:prstGeom prst="rect">
            <a:avLst/>
          </a:prstGeom>
          <a:solidFill>
            <a:schemeClr val="lt1"/>
          </a:solidFill>
          <a:ln w="47625">
            <a:noFill/>
          </a:ln>
          <a:effectLst>
            <a:outerShdw blurRad="139700" dist="165100" dir="5400000" algn="tr" rotWithShape="0">
              <a:schemeClr val="tx1">
                <a:alpha val="15000"/>
              </a:schemeClr>
            </a:out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9B5558E-12BF-7336-562D-B371E66012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1083484"/>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9D0BAB6-2DDC-8553-7121-9AD2BE035F1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a:solidFill>
            <a:srgbClr val="75B64A"/>
          </a:solidFill>
        </p:grpSpPr>
        <p:sp>
          <p:nvSpPr>
            <p:cNvPr id="11" name="Rectangle 10">
              <a:extLst>
                <a:ext uri="{FF2B5EF4-FFF2-40B4-BE49-F238E27FC236}">
                  <a16:creationId xmlns:a16="http://schemas.microsoft.com/office/drawing/2014/main" id="{6A831FDE-E722-B597-D1B5-BF119BEC13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A286E45-754B-0575-9273-075BD6A43D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4" name="Straight Connector 13">
            <a:extLst>
              <a:ext uri="{FF2B5EF4-FFF2-40B4-BE49-F238E27FC236}">
                <a16:creationId xmlns:a16="http://schemas.microsoft.com/office/drawing/2014/main" id="{3DF9BDC4-0F0D-6E1F-2A87-F2986DFD5A48}"/>
              </a:ext>
              <a:ext uri="{C183D7F6-B498-43B3-948B-1728B52AA6E4}">
                <adec:decorative xmlns:adec="http://schemas.microsoft.com/office/drawing/2017/decorative" val="1"/>
              </a:ext>
            </a:extLst>
          </p:cNvPr>
          <p:cNvCxnSpPr/>
          <p:nvPr/>
        </p:nvCxnSpPr>
        <p:spPr>
          <a:xfrm>
            <a:off x="583580" y="1603094"/>
            <a:ext cx="10221163" cy="0"/>
          </a:xfrm>
          <a:prstGeom prst="line">
            <a:avLst/>
          </a:prstGeom>
          <a:ln w="28575">
            <a:solidFill>
              <a:srgbClr val="75B64A"/>
            </a:solidFill>
          </a:ln>
        </p:spPr>
        <p:style>
          <a:lnRef idx="1">
            <a:schemeClr val="accent1"/>
          </a:lnRef>
          <a:fillRef idx="0">
            <a:schemeClr val="accent1"/>
          </a:fillRef>
          <a:effectRef idx="0">
            <a:schemeClr val="accent1"/>
          </a:effectRef>
          <a:fontRef idx="minor">
            <a:schemeClr val="tx1"/>
          </a:fontRef>
        </p:style>
      </p:cxnSp>
      <p:pic>
        <p:nvPicPr>
          <p:cNvPr id="13" name="Picture 12" descr="Two mannequins situated at the front of a retail store with “Sale” banners wrapped around them. Several clothing racks are in the background. “Sale” signs hanging from the ceiling.">
            <a:extLst>
              <a:ext uri="{FF2B5EF4-FFF2-40B4-BE49-F238E27FC236}">
                <a16:creationId xmlns:a16="http://schemas.microsoft.com/office/drawing/2014/main" id="{21869D22-AEF4-26B9-94AB-991874C0EC4F}"/>
              </a:ext>
            </a:extLst>
          </p:cNvPr>
          <p:cNvPicPr>
            <a:picLocks noChangeAspect="1"/>
          </p:cNvPicPr>
          <p:nvPr/>
        </p:nvPicPr>
        <p:blipFill>
          <a:blip r:embed="rId3"/>
          <a:stretch>
            <a:fillRect/>
          </a:stretch>
        </p:blipFill>
        <p:spPr>
          <a:xfrm>
            <a:off x="7694455" y="2398167"/>
            <a:ext cx="3648584" cy="3620005"/>
          </a:xfrm>
          <a:prstGeom prst="rect">
            <a:avLst/>
          </a:prstGeom>
        </p:spPr>
      </p:pic>
      <p:sp>
        <p:nvSpPr>
          <p:cNvPr id="5" name="TextBox 4">
            <a:extLst>
              <a:ext uri="{FF2B5EF4-FFF2-40B4-BE49-F238E27FC236}">
                <a16:creationId xmlns:a16="http://schemas.microsoft.com/office/drawing/2014/main" id="{7858427F-530D-D73F-D9D7-02A80449FD36}"/>
              </a:ext>
            </a:extLst>
          </p:cNvPr>
          <p:cNvSpPr txBox="1"/>
          <p:nvPr/>
        </p:nvSpPr>
        <p:spPr>
          <a:xfrm>
            <a:off x="7601809" y="6344315"/>
            <a:ext cx="3833875" cy="523220"/>
          </a:xfrm>
          <a:prstGeom prst="rect">
            <a:avLst/>
          </a:prstGeom>
          <a:noFill/>
        </p:spPr>
        <p:txBody>
          <a:bodyPr wrap="square" rtlCol="0">
            <a:spAutoFit/>
          </a:bodyPr>
          <a:lstStyle/>
          <a:p>
            <a:pPr lvl="0" algn="ctr"/>
            <a:r>
              <a:rPr lang="en-US" i="1">
                <a:latin typeface="Calibri" panose="020F0502020204030204" pitchFamily="34" charset="0"/>
                <a:cs typeface="Calibri" panose="020F0502020204030204" pitchFamily="34" charset="0"/>
              </a:rPr>
              <a:t>Cropped photo by Jonathan McIntosh </a:t>
            </a:r>
            <a:endParaRPr lang="en-US">
              <a:latin typeface="Calibri" panose="020F0502020204030204" pitchFamily="34" charset="0"/>
              <a:cs typeface="Calibri" panose="020F0502020204030204" pitchFamily="34" charset="0"/>
            </a:endParaRPr>
          </a:p>
          <a:p>
            <a:pPr lvl="0" algn="ctr"/>
            <a:r>
              <a:rPr lang="en-US" i="1">
                <a:latin typeface="Calibri" panose="020F0502020204030204" pitchFamily="34" charset="0"/>
                <a:cs typeface="Calibri" panose="020F0502020204030204" pitchFamily="34" charset="0"/>
              </a:rPr>
              <a:t>via Wikimedia Commons, </a:t>
            </a:r>
            <a:r>
              <a:rPr lang="en-US" i="1" u="sng">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Attribution 2.0</a:t>
            </a:r>
            <a:r>
              <a:rPr lang="en-US" i="1">
                <a:latin typeface="Calibri" panose="020F0502020204030204" pitchFamily="34" charset="0"/>
                <a:cs typeface="Calibri" panose="020F0502020204030204" pitchFamily="34" charset="0"/>
              </a:rPr>
              <a:t>.</a:t>
            </a:r>
            <a:endParaRPr lang="en-US"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DEA52973-6B6A-35EE-FB9B-2357AC8B4FC2}"/>
              </a:ext>
            </a:extLst>
          </p:cNvPr>
          <p:cNvSpPr txBox="1"/>
          <p:nvPr/>
        </p:nvSpPr>
        <p:spPr>
          <a:xfrm>
            <a:off x="2416178" y="1137604"/>
            <a:ext cx="7359643" cy="400110"/>
          </a:xfrm>
          <a:prstGeom prst="rect">
            <a:avLst/>
          </a:prstGeom>
          <a:noFill/>
        </p:spPr>
        <p:txBody>
          <a:bodyPr wrap="square" rtlCol="0">
            <a:spAutoFit/>
          </a:bodyPr>
          <a:lstStyle/>
          <a:p>
            <a:r>
              <a:rPr lang="en-US" sz="2000" dirty="0">
                <a:latin typeface="Calibri" panose="020F0502020204030204" pitchFamily="34" charset="0"/>
                <a:cs typeface="Calibri" panose="020F0502020204030204" pitchFamily="34" charset="0"/>
              </a:rPr>
              <a:t>Bengtsson et al. 2018: </a:t>
            </a:r>
            <a:r>
              <a:rPr lang="en-US" sz="2000" u="sng" dirty="0">
                <a:latin typeface="Calibri" panose="020F0502020204030204" pitchFamily="34" charset="0"/>
                <a:cs typeface="Calibri" panose="020F0502020204030204" pitchFamily="34" charset="0"/>
                <a:hlinkClick r:id="rId5"/>
              </a:rPr>
              <a:t>https://doi.org/10.1007/s11625-01</a:t>
            </a:r>
            <a:r>
              <a:rPr lang="en-US" sz="2000" u="sng" dirty="0">
                <a:hlinkClick r:id="rId5"/>
              </a:rPr>
              <a:t>8-0582-1</a:t>
            </a:r>
            <a:endParaRPr lang="en-US" sz="2000" dirty="0"/>
          </a:p>
        </p:txBody>
      </p:sp>
    </p:spTree>
    <p:extLst>
      <p:ext uri="{BB962C8B-B14F-4D97-AF65-F5344CB8AC3E}">
        <p14:creationId xmlns:p14="http://schemas.microsoft.com/office/powerpoint/2010/main" val="113479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870A1295-61BC-4214-AA3E-D39667302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0069D4CE-58AB-C11B-E05E-16450917EBE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a:t>
            </a:fld>
            <a:endParaRPr lang="en-US"/>
          </a:p>
        </p:txBody>
      </p:sp>
      <p:sp>
        <p:nvSpPr>
          <p:cNvPr id="2" name="Title 1">
            <a:extLst>
              <a:ext uri="{FF2B5EF4-FFF2-40B4-BE49-F238E27FC236}">
                <a16:creationId xmlns:a16="http://schemas.microsoft.com/office/drawing/2014/main" id="{C2BA9C9E-950E-2BAF-C60D-B8AC350BE351}"/>
              </a:ext>
            </a:extLst>
          </p:cNvPr>
          <p:cNvSpPr>
            <a:spLocks noGrp="1"/>
          </p:cNvSpPr>
          <p:nvPr>
            <p:ph type="title"/>
          </p:nvPr>
        </p:nvSpPr>
        <p:spPr>
          <a:xfrm>
            <a:off x="653495" y="3519799"/>
            <a:ext cx="11103073" cy="562639"/>
          </a:xfrm>
        </p:spPr>
        <p:txBody>
          <a:bodyPr vert="horz" lIns="91440" tIns="45720" rIns="91440" bIns="45720" rtlCol="0" anchor="t">
            <a:normAutofit fontScale="90000"/>
          </a:bodyPr>
          <a:lstStyle/>
          <a:p>
            <a:pPr>
              <a:spcBef>
                <a:spcPct val="0"/>
              </a:spcBef>
            </a:pPr>
            <a:r>
              <a:rPr lang="en-US" sz="4000" b="1" dirty="0">
                <a:solidFill>
                  <a:srgbClr val="000000"/>
                </a:solidFill>
              </a:rPr>
              <a:t>Critical Action Areas to Achieve </a:t>
            </a:r>
            <a:r>
              <a:rPr lang="en-US" sz="4000" b="1" i="1" dirty="0">
                <a:solidFill>
                  <a:srgbClr val="000000"/>
                </a:solidFill>
              </a:rPr>
              <a:t>Systemic </a:t>
            </a:r>
            <a:r>
              <a:rPr lang="en-US" sz="4000" b="1" dirty="0">
                <a:solidFill>
                  <a:srgbClr val="000000"/>
                </a:solidFill>
              </a:rPr>
              <a:t>Change (p.1543)</a:t>
            </a:r>
            <a:endParaRPr lang="en-US" sz="4000" kern="1200" dirty="0">
              <a:solidFill>
                <a:schemeClr val="tx2"/>
              </a:solidFill>
              <a:latin typeface="+mj-lt"/>
              <a:ea typeface="+mj-ea"/>
              <a:cs typeface="+mj-cs"/>
            </a:endParaRPr>
          </a:p>
        </p:txBody>
      </p:sp>
      <p:sp>
        <p:nvSpPr>
          <p:cNvPr id="3" name="Text Placeholder 2">
            <a:extLst>
              <a:ext uri="{FF2B5EF4-FFF2-40B4-BE49-F238E27FC236}">
                <a16:creationId xmlns:a16="http://schemas.microsoft.com/office/drawing/2014/main" id="{46DAD20C-30FA-A6A1-41B3-171FC71AA216}"/>
              </a:ext>
            </a:extLst>
          </p:cNvPr>
          <p:cNvSpPr>
            <a:spLocks noGrp="1"/>
          </p:cNvSpPr>
          <p:nvPr>
            <p:ph type="body" idx="1"/>
          </p:nvPr>
        </p:nvSpPr>
        <p:spPr>
          <a:xfrm>
            <a:off x="653495" y="4443768"/>
            <a:ext cx="10464621" cy="2362958"/>
          </a:xfrm>
        </p:spPr>
        <p:txBody>
          <a:bodyPr anchor="ctr">
            <a:normAutofit fontScale="92500" lnSpcReduction="10000"/>
          </a:bodyPr>
          <a:lstStyle/>
          <a:p>
            <a:pPr marL="457200" lvl="0" indent="-457200" algn="l" rtl="0">
              <a:lnSpc>
                <a:spcPct val="90000"/>
              </a:lnSpc>
              <a:spcBef>
                <a:spcPts val="1000"/>
              </a:spcBef>
              <a:spcAft>
                <a:spcPts val="0"/>
              </a:spcAft>
              <a:buClr>
                <a:schemeClr val="dk1"/>
              </a:buClr>
              <a:buSzPts val="2400"/>
              <a:buFont typeface="Noto Sans Symbols"/>
              <a:buChar char="✔"/>
            </a:pPr>
            <a:r>
              <a:rPr lang="en-US" dirty="0"/>
              <a:t>Curtailed paid labor</a:t>
            </a:r>
          </a:p>
          <a:p>
            <a:pPr marL="457200" lvl="0" indent="-457200" algn="l" rtl="0">
              <a:lnSpc>
                <a:spcPct val="90000"/>
              </a:lnSpc>
              <a:spcBef>
                <a:spcPts val="1000"/>
              </a:spcBef>
              <a:spcAft>
                <a:spcPts val="0"/>
              </a:spcAft>
              <a:buClr>
                <a:schemeClr val="dk1"/>
              </a:buClr>
              <a:buSzPts val="2400"/>
              <a:buFont typeface="Noto Sans Symbols"/>
              <a:buChar char="✔"/>
            </a:pPr>
            <a:r>
              <a:rPr lang="en-US" dirty="0"/>
              <a:t>Good quality public services</a:t>
            </a:r>
          </a:p>
          <a:p>
            <a:pPr marL="457200" lvl="0" indent="-457200" algn="l" rtl="0">
              <a:lnSpc>
                <a:spcPct val="90000"/>
              </a:lnSpc>
              <a:spcBef>
                <a:spcPts val="1000"/>
              </a:spcBef>
              <a:spcAft>
                <a:spcPts val="0"/>
              </a:spcAft>
              <a:buSzPts val="2400"/>
              <a:buFont typeface="Noto Sans Symbols"/>
              <a:buChar char="✔"/>
            </a:pPr>
            <a:r>
              <a:rPr lang="en-US" dirty="0"/>
              <a:t>Support for cooperatives, worker-owned companies, community ownership, and small-scale businesses rooted in communities </a:t>
            </a:r>
          </a:p>
          <a:p>
            <a:pPr marL="457200" lvl="0" indent="-457200" algn="l" rtl="0">
              <a:lnSpc>
                <a:spcPct val="90000"/>
              </a:lnSpc>
              <a:spcBef>
                <a:spcPts val="1000"/>
              </a:spcBef>
              <a:spcAft>
                <a:spcPts val="0"/>
              </a:spcAft>
              <a:buSzPts val="2400"/>
              <a:buFont typeface="Noto Sans Symbols"/>
              <a:buChar char="✔"/>
            </a:pPr>
            <a:r>
              <a:rPr lang="en-US" dirty="0"/>
              <a:t>Spurring health benefits</a:t>
            </a:r>
            <a:endParaRPr lang="en-US" sz="2200" dirty="0"/>
          </a:p>
        </p:txBody>
      </p:sp>
      <p:pic>
        <p:nvPicPr>
          <p:cNvPr id="8" name="Picture 7" descr="a large group of people practicing Tai Chi in an outdoor setting">
            <a:extLst>
              <a:ext uri="{FF2B5EF4-FFF2-40B4-BE49-F238E27FC236}">
                <a16:creationId xmlns:a16="http://schemas.microsoft.com/office/drawing/2014/main" id="{729A6D2C-98FB-A493-359C-909D35A57FF8}"/>
              </a:ext>
            </a:extLst>
          </p:cNvPr>
          <p:cNvPicPr>
            <a:picLocks noChangeAspect="1"/>
          </p:cNvPicPr>
          <p:nvPr/>
        </p:nvPicPr>
        <p:blipFill>
          <a:blip r:embed="rId3"/>
          <a:srcRect l="856" t="7595" r="625"/>
          <a:stretch>
            <a:fillRect/>
          </a:stretch>
        </p:blipFill>
        <p:spPr>
          <a:xfrm>
            <a:off x="-305" y="-15235"/>
            <a:ext cx="12191694" cy="3540648"/>
          </a:xfrm>
          <a:prstGeom prst="rect">
            <a:avLst/>
          </a:prstGeom>
        </p:spPr>
      </p:pic>
      <p:sp>
        <p:nvSpPr>
          <p:cNvPr id="9" name="TextBox 8">
            <a:extLst>
              <a:ext uri="{FF2B5EF4-FFF2-40B4-BE49-F238E27FC236}">
                <a16:creationId xmlns:a16="http://schemas.microsoft.com/office/drawing/2014/main" id="{542BA48B-486D-7253-0E10-C1A044EEF010}"/>
              </a:ext>
            </a:extLst>
          </p:cNvPr>
          <p:cNvSpPr txBox="1"/>
          <p:nvPr/>
        </p:nvSpPr>
        <p:spPr>
          <a:xfrm>
            <a:off x="7315200" y="2996579"/>
            <a:ext cx="4876800" cy="523220"/>
          </a:xfrm>
          <a:prstGeom prst="rect">
            <a:avLst/>
          </a:prstGeom>
          <a:solidFill>
            <a:schemeClr val="bg1">
              <a:alpha val="80054"/>
            </a:schemeClr>
          </a:solidFill>
        </p:spPr>
        <p:txBody>
          <a:bodyPr wrap="square" rtlCol="0">
            <a:spAutoFit/>
          </a:bodyPr>
          <a:lstStyle/>
          <a:p>
            <a:pPr lvl="0" algn="ctr"/>
            <a:r>
              <a:rPr lang="en-US">
                <a:latin typeface="Calibri" panose="020F0502020204030204" pitchFamily="34" charset="0"/>
                <a:ea typeface="Calibri" panose="020F0502020204030204" pitchFamily="34" charset="0"/>
                <a:cs typeface="Calibri" panose="020F0502020204030204" pitchFamily="34" charset="0"/>
              </a:rPr>
              <a:t>Community Tai Chi practice in Beijing. Unaltered photo by Lars Mongs via  Wikimedia Commons, </a:t>
            </a:r>
            <a:r>
              <a:rPr lang="en-US" u="sng">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Attribution 4.0</a:t>
            </a: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CB7C326F-5543-E168-6D6C-6DF02F65F471}"/>
              </a:ext>
            </a:extLst>
          </p:cNvPr>
          <p:cNvSpPr txBox="1"/>
          <p:nvPr/>
        </p:nvSpPr>
        <p:spPr>
          <a:xfrm>
            <a:off x="2525211" y="4043658"/>
            <a:ext cx="7359643" cy="400110"/>
          </a:xfrm>
          <a:prstGeom prst="rect">
            <a:avLst/>
          </a:prstGeom>
          <a:noFill/>
        </p:spPr>
        <p:txBody>
          <a:bodyPr wrap="square" rtlCol="0">
            <a:spAutoFit/>
          </a:bodyPr>
          <a:lstStyle/>
          <a:p>
            <a:r>
              <a:rPr lang="en-US" sz="2000" dirty="0">
                <a:latin typeface="Calibri" panose="020F0502020204030204" pitchFamily="34" charset="0"/>
                <a:cs typeface="Calibri" panose="020F0502020204030204" pitchFamily="34" charset="0"/>
              </a:rPr>
              <a:t>Bengtsson et al. 2018: </a:t>
            </a:r>
            <a:r>
              <a:rPr lang="en-US" sz="2000" u="sng" dirty="0">
                <a:latin typeface="Calibri" panose="020F0502020204030204" pitchFamily="34" charset="0"/>
                <a:cs typeface="Calibri" panose="020F0502020204030204" pitchFamily="34" charset="0"/>
                <a:hlinkClick r:id="rId5"/>
              </a:rPr>
              <a:t>https://doi.org/10.1007/s11625-01</a:t>
            </a:r>
            <a:r>
              <a:rPr lang="en-US" sz="2000" u="sng" dirty="0">
                <a:hlinkClick r:id="rId5"/>
              </a:rPr>
              <a:t>8-0582-1</a:t>
            </a:r>
            <a:endParaRPr lang="en-US" sz="2000" dirty="0"/>
          </a:p>
        </p:txBody>
      </p:sp>
    </p:spTree>
    <p:extLst>
      <p:ext uri="{BB962C8B-B14F-4D97-AF65-F5344CB8AC3E}">
        <p14:creationId xmlns:p14="http://schemas.microsoft.com/office/powerpoint/2010/main" val="23423987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1"/>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834C04D-F342-A323-DB64-F420B8307D1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a:t>
            </a:fld>
            <a:endParaRPr lang="en-US"/>
          </a:p>
        </p:txBody>
      </p:sp>
      <p:sp>
        <p:nvSpPr>
          <p:cNvPr id="4" name="Title 3">
            <a:extLst>
              <a:ext uri="{FF2B5EF4-FFF2-40B4-BE49-F238E27FC236}">
                <a16:creationId xmlns:a16="http://schemas.microsoft.com/office/drawing/2014/main" id="{45A6CE12-0B5B-D689-7A2A-C86DF94C5925}"/>
              </a:ext>
            </a:extLst>
          </p:cNvPr>
          <p:cNvSpPr txBox="1">
            <a:spLocks noGrp="1"/>
          </p:cNvSpPr>
          <p:nvPr>
            <p:ph type="title" idx="4294967295"/>
          </p:nvPr>
        </p:nvSpPr>
        <p:spPr>
          <a:xfrm>
            <a:off x="2419710" y="599125"/>
            <a:ext cx="8458212"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Curtailed Paid Labor </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5" name="TextBox 4">
            <a:extLst>
              <a:ext uri="{FF2B5EF4-FFF2-40B4-BE49-F238E27FC236}">
                <a16:creationId xmlns:a16="http://schemas.microsoft.com/office/drawing/2014/main" id="{BF08E3F6-8323-A436-FF17-904C58F5F8C0}"/>
              </a:ext>
            </a:extLst>
          </p:cNvPr>
          <p:cNvSpPr txBox="1"/>
          <p:nvPr/>
        </p:nvSpPr>
        <p:spPr>
          <a:xfrm>
            <a:off x="466813" y="1944834"/>
            <a:ext cx="9162378" cy="3929281"/>
          </a:xfrm>
          <a:prstGeom prst="rect">
            <a:avLst/>
          </a:prstGeom>
          <a:noFill/>
        </p:spPr>
        <p:txBody>
          <a:bodyPr wrap="square" rtlCol="0">
            <a:spAutoFit/>
          </a:bodyPr>
          <a:lstStyle/>
          <a:p>
            <a:pPr marL="457200" lvl="0" indent="-457200">
              <a:lnSpc>
                <a:spcPct val="90000"/>
              </a:lnSpc>
              <a:spcAft>
                <a:spcPts val="1000"/>
              </a:spcAft>
              <a:buSzPts val="2800"/>
              <a:buFont typeface="Noto Sans Symbols"/>
              <a:buChar char="✔"/>
              <a:tabLst>
                <a:tab pos="392113" algn="l"/>
              </a:tabLst>
            </a:pPr>
            <a:r>
              <a:rPr lang="en-US" sz="2400" dirty="0">
                <a:latin typeface="Calibri" panose="020F0502020204030204" pitchFamily="34" charset="0"/>
                <a:ea typeface="Calibri" panose="020F0502020204030204" pitchFamily="34" charset="0"/>
                <a:cs typeface="Calibri" panose="020F0502020204030204" pitchFamily="34" charset="0"/>
              </a:rPr>
              <a:t>Enhanced labor productivity due to work culture and technology </a:t>
            </a:r>
            <a:br>
              <a:rPr lang="en-US" sz="2400" dirty="0">
                <a:latin typeface="Calibri" panose="020F0502020204030204" pitchFamily="34" charset="0"/>
                <a:ea typeface="Calibri" panose="020F0502020204030204" pitchFamily="34" charset="0"/>
                <a:cs typeface="Calibri" panose="020F0502020204030204" pitchFamily="34" charset="0"/>
              </a:rPr>
            </a:br>
            <a:r>
              <a:rPr lang="en-US" sz="2400" dirty="0">
                <a:latin typeface="Calibri" panose="020F0502020204030204" pitchFamily="34" charset="0"/>
                <a:ea typeface="Calibri" panose="020F0502020204030204" pitchFamily="34" charset="0"/>
                <a:cs typeface="Calibri" panose="020F0502020204030204" pitchFamily="34" charset="0"/>
              </a:rPr>
              <a:t>tests ecological limits.</a:t>
            </a:r>
          </a:p>
          <a:p>
            <a:pPr marL="457200" lvl="0" indent="-457200">
              <a:lnSpc>
                <a:spcPct val="90000"/>
              </a:lnSpc>
              <a:spcAft>
                <a:spcPts val="1000"/>
              </a:spcAft>
              <a:buSzPts val="2800"/>
              <a:buFont typeface="Noto Sans Symbols"/>
              <a:buChar char="✔"/>
            </a:pPr>
            <a:r>
              <a:rPr lang="en-US" sz="2400" dirty="0">
                <a:latin typeface="Calibri" panose="020F0502020204030204" pitchFamily="34" charset="0"/>
                <a:ea typeface="Calibri" panose="020F0502020204030204" pitchFamily="34" charset="0"/>
                <a:cs typeface="Calibri" panose="020F0502020204030204" pitchFamily="34" charset="0"/>
              </a:rPr>
              <a:t>Overwork culture causes stress and burnout, as well as less </a:t>
            </a:r>
            <a:br>
              <a:rPr lang="en-US" sz="2400" dirty="0">
                <a:latin typeface="Calibri" panose="020F0502020204030204" pitchFamily="34" charset="0"/>
                <a:ea typeface="Calibri" panose="020F0502020204030204" pitchFamily="34" charset="0"/>
                <a:cs typeface="Calibri" panose="020F0502020204030204" pitchFamily="34" charset="0"/>
              </a:rPr>
            </a:br>
            <a:r>
              <a:rPr lang="en-US" sz="2400" dirty="0">
                <a:latin typeface="Calibri" panose="020F0502020204030204" pitchFamily="34" charset="0"/>
                <a:ea typeface="Calibri" panose="020F0502020204030204" pitchFamily="34" charset="0"/>
                <a:cs typeface="Calibri" panose="020F0502020204030204" pitchFamily="34" charset="0"/>
              </a:rPr>
              <a:t>opportunity for underemployed individuals.</a:t>
            </a:r>
          </a:p>
          <a:p>
            <a:pPr marL="457200" lvl="0" indent="-457200">
              <a:lnSpc>
                <a:spcPct val="90000"/>
              </a:lnSpc>
              <a:spcAft>
                <a:spcPts val="1000"/>
              </a:spcAft>
              <a:buClr>
                <a:schemeClr val="dk1"/>
              </a:buClr>
              <a:buSzPts val="2800"/>
              <a:buFont typeface="Noto Sans Symbols"/>
              <a:buChar char="✔"/>
            </a:pPr>
            <a:r>
              <a:rPr lang="en-US" sz="2400" dirty="0">
                <a:latin typeface="Calibri" panose="020F0502020204030204" pitchFamily="34" charset="0"/>
                <a:ea typeface="Calibri" panose="020F0502020204030204" pitchFamily="34" charset="0"/>
                <a:cs typeface="Calibri" panose="020F0502020204030204" pitchFamily="34" charset="0"/>
              </a:rPr>
              <a:t>Improvements in labor productivity could be used to free up time for other activities.</a:t>
            </a:r>
          </a:p>
          <a:p>
            <a:pPr marL="457200" lvl="0" indent="-457200">
              <a:lnSpc>
                <a:spcPct val="90000"/>
              </a:lnSpc>
              <a:spcAft>
                <a:spcPts val="1000"/>
              </a:spcAft>
              <a:buClr>
                <a:schemeClr val="dk1"/>
              </a:buClr>
              <a:buSzPts val="2800"/>
              <a:buFont typeface="Noto Sans Symbols"/>
              <a:buChar char="✔"/>
            </a:pPr>
            <a:r>
              <a:rPr lang="en-US" sz="2400" dirty="0">
                <a:latin typeface="Calibri" panose="020F0502020204030204" pitchFamily="34" charset="0"/>
                <a:ea typeface="Calibri" panose="020F0502020204030204" pitchFamily="34" charset="0"/>
                <a:cs typeface="Calibri" panose="020F0502020204030204" pitchFamily="34" charset="0"/>
              </a:rPr>
              <a:t>Shorter working hours can improve mental and physical health.</a:t>
            </a:r>
          </a:p>
          <a:p>
            <a:pPr marL="457200" lvl="0" indent="-457200">
              <a:lnSpc>
                <a:spcPct val="90000"/>
              </a:lnSpc>
              <a:spcAft>
                <a:spcPts val="1000"/>
              </a:spcAft>
              <a:buClr>
                <a:schemeClr val="dk1"/>
              </a:buClr>
              <a:buSzPts val="2800"/>
              <a:buFont typeface="Noto Sans Symbols"/>
              <a:buChar char="✔"/>
            </a:pPr>
            <a:r>
              <a:rPr lang="en-US" sz="2400" dirty="0">
                <a:latin typeface="Calibri" panose="020F0502020204030204" pitchFamily="34" charset="0"/>
                <a:ea typeface="Calibri" panose="020F0502020204030204" pitchFamily="34" charset="0"/>
                <a:cs typeface="Calibri" panose="020F0502020204030204" pitchFamily="34" charset="0"/>
              </a:rPr>
              <a:t>Time for other activities can enhance community cohesion and shared goals, like local food production, craft and repair shops, exercise, and meditation. </a:t>
            </a:r>
          </a:p>
        </p:txBody>
      </p:sp>
      <p:pic>
        <p:nvPicPr>
          <p:cNvPr id="7" name="Picture 6" descr="Hand and heart icon. Representing general wellness.">
            <a:extLst>
              <a:ext uri="{FF2B5EF4-FFF2-40B4-BE49-F238E27FC236}">
                <a16:creationId xmlns:a16="http://schemas.microsoft.com/office/drawing/2014/main" id="{C81B9034-1028-FA92-80CC-97FA751DDA13}"/>
              </a:ext>
            </a:extLst>
          </p:cNvPr>
          <p:cNvPicPr>
            <a:picLocks noChangeAspect="1"/>
          </p:cNvPicPr>
          <p:nvPr/>
        </p:nvPicPr>
        <p:blipFill>
          <a:blip r:embed="rId4"/>
          <a:stretch>
            <a:fillRect/>
          </a:stretch>
        </p:blipFill>
        <p:spPr>
          <a:xfrm>
            <a:off x="9322757" y="2001142"/>
            <a:ext cx="2646244" cy="2646244"/>
          </a:xfrm>
          <a:prstGeom prst="rect">
            <a:avLst/>
          </a:prstGeom>
        </p:spPr>
      </p:pic>
      <p:sp>
        <p:nvSpPr>
          <p:cNvPr id="3" name="TextBox 2">
            <a:extLst>
              <a:ext uri="{FF2B5EF4-FFF2-40B4-BE49-F238E27FC236}">
                <a16:creationId xmlns:a16="http://schemas.microsoft.com/office/drawing/2014/main" id="{E4945BBC-4C82-9284-8210-95DD153715E4}"/>
              </a:ext>
            </a:extLst>
          </p:cNvPr>
          <p:cNvSpPr txBox="1"/>
          <p:nvPr/>
        </p:nvSpPr>
        <p:spPr>
          <a:xfrm>
            <a:off x="2861518" y="1245456"/>
            <a:ext cx="8209078" cy="400110"/>
          </a:xfrm>
          <a:prstGeom prst="rect">
            <a:avLst/>
          </a:prstGeom>
          <a:noFill/>
        </p:spPr>
        <p:txBody>
          <a:bodyPr wrap="square" rtlCol="0">
            <a:spAutoFit/>
          </a:bodyPr>
          <a:lstStyle/>
          <a:p>
            <a:r>
              <a:rPr lang="en-US" sz="2000" dirty="0">
                <a:latin typeface="Calibri" panose="020F0502020204030204" pitchFamily="34" charset="0"/>
                <a:cs typeface="Calibri" panose="020F0502020204030204" pitchFamily="34" charset="0"/>
              </a:rPr>
              <a:t>Bengtsson et al. 2018 p. 1543: </a:t>
            </a:r>
            <a:r>
              <a:rPr lang="en-US" sz="2000" u="sng" dirty="0">
                <a:latin typeface="Calibri" panose="020F0502020204030204" pitchFamily="34" charset="0"/>
                <a:cs typeface="Calibri" panose="020F0502020204030204" pitchFamily="34" charset="0"/>
                <a:hlinkClick r:id="rId5"/>
              </a:rPr>
              <a:t>https://doi.org/10.1007/s11625-01</a:t>
            </a:r>
            <a:r>
              <a:rPr lang="en-US" sz="2000" u="sng" dirty="0">
                <a:hlinkClick r:id="rId5"/>
              </a:rPr>
              <a:t>8-0582-1</a:t>
            </a:r>
            <a:endParaRPr lang="en-US"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50"/>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3C0AE05-C5FB-58AB-53A3-ACD4E3B10FA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a:t>
            </a:fld>
            <a:endParaRPr lang="en-US"/>
          </a:p>
        </p:txBody>
      </p:sp>
      <p:sp>
        <p:nvSpPr>
          <p:cNvPr id="5" name="Text Placeholder 4">
            <a:extLst>
              <a:ext uri="{FF2B5EF4-FFF2-40B4-BE49-F238E27FC236}">
                <a16:creationId xmlns:a16="http://schemas.microsoft.com/office/drawing/2014/main" id="{A3DE9CAD-1495-F058-B54E-50A7604BA25B}"/>
              </a:ext>
            </a:extLst>
          </p:cNvPr>
          <p:cNvSpPr>
            <a:spLocks noGrp="1"/>
          </p:cNvSpPr>
          <p:nvPr>
            <p:ph type="body" idx="1"/>
          </p:nvPr>
        </p:nvSpPr>
        <p:spPr>
          <a:xfrm>
            <a:off x="5370418" y="1600754"/>
            <a:ext cx="6710070" cy="4469759"/>
          </a:xfrm>
        </p:spPr>
        <p:txBody>
          <a:bodyPr>
            <a:noAutofit/>
          </a:bodyPr>
          <a:lstStyle/>
          <a:p>
            <a:pPr lvl="0" indent="-414391">
              <a:buSzPct val="100000"/>
              <a:buFont typeface="Noto Sans Symbols"/>
              <a:buChar char="✔"/>
            </a:pPr>
            <a:r>
              <a:rPr lang="en-US" sz="2400" dirty="0"/>
              <a:t>Public services are inclusive, support well-being, and limit the need for private consumption.</a:t>
            </a:r>
          </a:p>
          <a:p>
            <a:pPr lvl="0" indent="-414391">
              <a:buSzPct val="100000"/>
              <a:buFont typeface="Noto Sans Symbols"/>
              <a:buChar char="✔"/>
            </a:pPr>
            <a:r>
              <a:rPr lang="en-US" sz="2400" dirty="0"/>
              <a:t>Services can be in the form of facilities, like libraries, public parks, gyms, repair centers, and fairs.</a:t>
            </a:r>
          </a:p>
          <a:p>
            <a:pPr lvl="0" indent="-414391">
              <a:buSzPct val="100000"/>
              <a:buFont typeface="Noto Sans Symbols"/>
              <a:buChar char="✔"/>
            </a:pPr>
            <a:r>
              <a:rPr lang="en-US" sz="2400" dirty="0"/>
              <a:t>Services can also include education, welfare, public transportation, food assistance, and universal health insurance systems.</a:t>
            </a:r>
          </a:p>
          <a:p>
            <a:pPr lvl="0" indent="-414391">
              <a:buSzPct val="100000"/>
              <a:buFont typeface="Noto Sans Symbols"/>
              <a:buChar char="✔"/>
            </a:pPr>
            <a:r>
              <a:rPr lang="en-US" sz="2400" dirty="0"/>
              <a:t>These public services reduce inequality and cultures of elitism that fuel unsustainable consumption and mass global inequality.</a:t>
            </a:r>
          </a:p>
          <a:p>
            <a:pPr lvl="0" indent="-414391">
              <a:buSzPct val="100000"/>
              <a:buFont typeface="Noto Sans Symbols"/>
              <a:buChar char="✔"/>
            </a:pPr>
            <a:r>
              <a:rPr lang="en-US" sz="2400" dirty="0"/>
              <a:t>They synergize social progress with ecological sustainability. </a:t>
            </a:r>
          </a:p>
        </p:txBody>
      </p:sp>
      <p:pic>
        <p:nvPicPr>
          <p:cNvPr id="8" name="Picture 7" descr="map showing rail system routes in Scotland">
            <a:extLst>
              <a:ext uri="{FF2B5EF4-FFF2-40B4-BE49-F238E27FC236}">
                <a16:creationId xmlns:a16="http://schemas.microsoft.com/office/drawing/2014/main" id="{26212B22-1346-4F84-8768-E72640D4088B}"/>
              </a:ext>
            </a:extLst>
          </p:cNvPr>
          <p:cNvPicPr>
            <a:picLocks noChangeAspect="1"/>
          </p:cNvPicPr>
          <p:nvPr/>
        </p:nvPicPr>
        <p:blipFill>
          <a:blip r:embed="rId3"/>
          <a:stretch>
            <a:fillRect/>
          </a:stretch>
        </p:blipFill>
        <p:spPr>
          <a:xfrm>
            <a:off x="0" y="0"/>
            <a:ext cx="5117779" cy="6070513"/>
          </a:xfrm>
          <a:prstGeom prst="rect">
            <a:avLst/>
          </a:prstGeom>
        </p:spPr>
      </p:pic>
      <p:sp>
        <p:nvSpPr>
          <p:cNvPr id="9" name="TextBox 8">
            <a:extLst>
              <a:ext uri="{FF2B5EF4-FFF2-40B4-BE49-F238E27FC236}">
                <a16:creationId xmlns:a16="http://schemas.microsoft.com/office/drawing/2014/main" id="{12450046-D457-FCDF-A627-61C88AC0F8AC}"/>
              </a:ext>
            </a:extLst>
          </p:cNvPr>
          <p:cNvSpPr txBox="1"/>
          <p:nvPr/>
        </p:nvSpPr>
        <p:spPr>
          <a:xfrm>
            <a:off x="-1" y="6220691"/>
            <a:ext cx="5117779" cy="523220"/>
          </a:xfrm>
          <a:prstGeom prst="rect">
            <a:avLst/>
          </a:prstGeom>
          <a:noFill/>
        </p:spPr>
        <p:txBody>
          <a:bodyPr wrap="square" rtlCol="0">
            <a:spAutoFit/>
          </a:bodyPr>
          <a:lstStyle/>
          <a:p>
            <a:pPr algn="ctr"/>
            <a:r>
              <a:rPr lang="en-US" dirty="0">
                <a:latin typeface="Calibri" panose="020F0502020204030204" pitchFamily="34" charset="0"/>
                <a:cs typeface="Calibri" panose="020F0502020204030204" pitchFamily="34" charset="0"/>
              </a:rPr>
              <a:t>A map showing Scotland’s ScotRail route of operation. </a:t>
            </a:r>
          </a:p>
          <a:p>
            <a:pPr algn="ctr"/>
            <a:r>
              <a:rPr lang="en-US" dirty="0" err="1">
                <a:latin typeface="Calibri" panose="020F0502020204030204" pitchFamily="34" charset="0"/>
                <a:cs typeface="Calibri" panose="020F0502020204030204" pitchFamily="34" charset="0"/>
              </a:rPr>
              <a:t>CnbrbOpenStreetMap</a:t>
            </a:r>
            <a:r>
              <a:rPr lang="en-US" dirty="0">
                <a:latin typeface="Calibri" panose="020F0502020204030204" pitchFamily="34" charset="0"/>
                <a:cs typeface="Calibri" panose="020F0502020204030204" pitchFamily="34" charset="0"/>
              </a:rPr>
              <a:t> contributors, CC0, via Wikimedia Commons</a:t>
            </a:r>
          </a:p>
        </p:txBody>
      </p:sp>
      <p:sp>
        <p:nvSpPr>
          <p:cNvPr id="4" name="Title 3">
            <a:extLst>
              <a:ext uri="{FF2B5EF4-FFF2-40B4-BE49-F238E27FC236}">
                <a16:creationId xmlns:a16="http://schemas.microsoft.com/office/drawing/2014/main" id="{1A68EA86-8923-FE11-6CC2-E2FE7376A43A}"/>
              </a:ext>
            </a:extLst>
          </p:cNvPr>
          <p:cNvSpPr txBox="1">
            <a:spLocks noGrp="1"/>
          </p:cNvSpPr>
          <p:nvPr>
            <p:ph type="title" idx="4294967295"/>
          </p:nvPr>
        </p:nvSpPr>
        <p:spPr>
          <a:xfrm>
            <a:off x="5844595" y="136525"/>
            <a:ext cx="5761716"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Good Quality Public Services</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TextBox 9">
            <a:extLst>
              <a:ext uri="{FF2B5EF4-FFF2-40B4-BE49-F238E27FC236}">
                <a16:creationId xmlns:a16="http://schemas.microsoft.com/office/drawing/2014/main" id="{926617DA-B536-A51C-F1CF-F0DA6945AB9F}"/>
              </a:ext>
            </a:extLst>
          </p:cNvPr>
          <p:cNvSpPr txBox="1"/>
          <p:nvPr/>
        </p:nvSpPr>
        <p:spPr>
          <a:xfrm>
            <a:off x="6236020" y="782856"/>
            <a:ext cx="5117780" cy="707886"/>
          </a:xfrm>
          <a:prstGeom prst="rect">
            <a:avLst/>
          </a:prstGeom>
          <a:noFill/>
        </p:spPr>
        <p:txBody>
          <a:bodyPr wrap="square" rtlCol="0">
            <a:spAutoFit/>
          </a:bodyPr>
          <a:lstStyle/>
          <a:p>
            <a:pPr algn="ctr"/>
            <a:r>
              <a:rPr lang="en-US" sz="2000" dirty="0">
                <a:latin typeface="Calibri" panose="020F0502020204030204" pitchFamily="34" charset="0"/>
                <a:cs typeface="Calibri" panose="020F0502020204030204" pitchFamily="34" charset="0"/>
              </a:rPr>
              <a:t>Bengtsson et al. 2018 p. 1543: </a:t>
            </a:r>
            <a:r>
              <a:rPr lang="en-US" sz="2000" u="sng" dirty="0">
                <a:latin typeface="Calibri" panose="020F0502020204030204" pitchFamily="34" charset="0"/>
                <a:cs typeface="Calibri" panose="020F0502020204030204" pitchFamily="34" charset="0"/>
                <a:hlinkClick r:id="rId4"/>
              </a:rPr>
              <a:t>https://doi.org/10.1007/s11625-01</a:t>
            </a:r>
            <a:r>
              <a:rPr lang="en-US" sz="2000" u="sng" dirty="0">
                <a:hlinkClick r:id="rId4"/>
              </a:rPr>
              <a:t>8-0582-1</a:t>
            </a:r>
            <a:endParaRPr lang="en-US" sz="2000" dirty="0"/>
          </a:p>
        </p:txBody>
      </p:sp>
    </p:spTree>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97313F-CD37-5C5B-A78E-972423D1E46B}"/>
              </a:ext>
            </a:extLst>
          </p:cNvPr>
          <p:cNvSpPr>
            <a:spLocks noGrp="1"/>
          </p:cNvSpPr>
          <p:nvPr>
            <p:ph type="title"/>
          </p:nvPr>
        </p:nvSpPr>
        <p:spPr>
          <a:xfrm>
            <a:off x="4421497" y="426005"/>
            <a:ext cx="7651102" cy="1783080"/>
          </a:xfrm>
        </p:spPr>
        <p:txBody>
          <a:bodyPr vert="horz" lIns="91440" tIns="45720" rIns="91440" bIns="45720" rtlCol="0" anchor="b">
            <a:normAutofit fontScale="90000"/>
          </a:bodyPr>
          <a:lstStyle/>
          <a:p>
            <a:pPr algn="ctr">
              <a:spcBef>
                <a:spcPct val="0"/>
              </a:spcBef>
              <a:defRPr/>
            </a:pPr>
            <a:r>
              <a:rPr lang="en-US" sz="3600" b="1" kern="1200" dirty="0">
                <a:solidFill>
                  <a:schemeClr val="tx1"/>
                </a:solidFill>
                <a:latin typeface="Calibri" panose="020F0502020204030204" pitchFamily="34" charset="0"/>
                <a:ea typeface="+mj-ea"/>
                <a:cs typeface="Calibri" panose="020F0502020204030204" pitchFamily="34" charset="0"/>
              </a:rPr>
              <a:t>Support for: Cooperatives; Worker-Owned Companies; Community Ownership, and Small-Scale Businesses Rooted in Communities</a:t>
            </a:r>
            <a:br>
              <a:rPr lang="en-US" sz="2200" kern="1200" dirty="0">
                <a:solidFill>
                  <a:schemeClr val="tx1"/>
                </a:solidFill>
                <a:latin typeface="+mj-lt"/>
                <a:ea typeface="+mj-ea"/>
                <a:cs typeface="+mj-cs"/>
                <a:sym typeface="Arial"/>
              </a:rPr>
            </a:br>
            <a:endParaRPr lang="en-US" sz="2200" kern="1200" dirty="0">
              <a:solidFill>
                <a:schemeClr val="tx1"/>
              </a:solidFill>
              <a:latin typeface="+mj-lt"/>
              <a:ea typeface="+mj-ea"/>
              <a:cs typeface="+mj-cs"/>
            </a:endParaRPr>
          </a:p>
        </p:txBody>
      </p:sp>
      <p:pic>
        <p:nvPicPr>
          <p:cNvPr id="6" name="Picture 5" descr="a woman in a large greenhouse holding a basket of harvested leafy vegetables">
            <a:extLst>
              <a:ext uri="{FF2B5EF4-FFF2-40B4-BE49-F238E27FC236}">
                <a16:creationId xmlns:a16="http://schemas.microsoft.com/office/drawing/2014/main" id="{7BAB553D-8B6D-4E41-F02C-F0A06F039931}"/>
              </a:ext>
            </a:extLst>
          </p:cNvPr>
          <p:cNvPicPr>
            <a:picLocks noChangeAspect="1"/>
          </p:cNvPicPr>
          <p:nvPr/>
        </p:nvPicPr>
        <p:blipFill>
          <a:blip r:embed="rId3"/>
          <a:srcRect r="6651"/>
          <a:stretch>
            <a:fillRect/>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4" name="Slide Number Placeholder 3">
            <a:extLst>
              <a:ext uri="{FF2B5EF4-FFF2-40B4-BE49-F238E27FC236}">
                <a16:creationId xmlns:a16="http://schemas.microsoft.com/office/drawing/2014/main" id="{1C7DA4F4-605E-DC24-14C7-68C4B472CDA8}"/>
              </a:ext>
            </a:extLst>
          </p:cNvPr>
          <p:cNvSpPr>
            <a:spLocks noGrp="1"/>
          </p:cNvSpPr>
          <p:nvPr>
            <p:ph type="sldNum" idx="12"/>
          </p:nvPr>
        </p:nvSpPr>
        <p:spPr>
          <a:xfrm>
            <a:off x="10052978" y="6356350"/>
            <a:ext cx="1300821" cy="365125"/>
          </a:xfrm>
        </p:spPr>
        <p:txBody>
          <a:bodyPr vert="horz" lIns="91440" tIns="45720" rIns="91440" bIns="45720" rtlCol="0" anchor="ctr">
            <a:normAutofit/>
          </a:bodyPr>
          <a:lstStyle/>
          <a:p>
            <a:pPr>
              <a:spcAft>
                <a:spcPts val="600"/>
              </a:spcAft>
              <a:buClrTx/>
              <a:buSzTx/>
              <a:defRPr/>
            </a:pPr>
            <a:fld id="{00000000-1234-1234-1234-123412341234}" type="slidenum">
              <a:rPr lang="en-US" kern="1200" smtClean="0">
                <a:solidFill>
                  <a:prstClr val="black">
                    <a:tint val="75000"/>
                  </a:prstClr>
                </a:solidFill>
                <a:ea typeface="+mn-ea"/>
                <a:cs typeface="+mn-cs"/>
              </a:rPr>
              <a:pPr>
                <a:spcAft>
                  <a:spcPts val="600"/>
                </a:spcAft>
                <a:buClrTx/>
                <a:buSzTx/>
                <a:defRPr/>
              </a:pPr>
              <a:t>6</a:t>
            </a:fld>
            <a:endParaRPr lang="en-US" kern="1200" dirty="0">
              <a:solidFill>
                <a:prstClr val="black">
                  <a:tint val="75000"/>
                </a:prstClr>
              </a:solidFill>
              <a:ea typeface="+mn-ea"/>
              <a:cs typeface="+mn-cs"/>
            </a:endParaRPr>
          </a:p>
        </p:txBody>
      </p:sp>
      <p:sp>
        <p:nvSpPr>
          <p:cNvPr id="8" name="TextBox 7">
            <a:extLst>
              <a:ext uri="{FF2B5EF4-FFF2-40B4-BE49-F238E27FC236}">
                <a16:creationId xmlns:a16="http://schemas.microsoft.com/office/drawing/2014/main" id="{85CD1DB1-9698-61DD-26F9-CB95222FEB09}"/>
              </a:ext>
            </a:extLst>
          </p:cNvPr>
          <p:cNvSpPr txBox="1"/>
          <p:nvPr/>
        </p:nvSpPr>
        <p:spPr>
          <a:xfrm>
            <a:off x="5501475" y="1927194"/>
            <a:ext cx="5897886" cy="707886"/>
          </a:xfrm>
          <a:prstGeom prst="rect">
            <a:avLst/>
          </a:prstGeom>
          <a:noFill/>
        </p:spPr>
        <p:txBody>
          <a:bodyPr wrap="square" rtlCol="0">
            <a:spAutoFit/>
          </a:bodyPr>
          <a:lstStyle/>
          <a:p>
            <a:pPr algn="ctr"/>
            <a:r>
              <a:rPr lang="en-US" sz="2000" dirty="0">
                <a:latin typeface="Calibri" panose="020F0502020204030204" pitchFamily="34" charset="0"/>
                <a:cs typeface="Calibri" panose="020F0502020204030204" pitchFamily="34" charset="0"/>
              </a:rPr>
              <a:t>Bengtsson et al. 2018 p. 1543: </a:t>
            </a:r>
            <a:r>
              <a:rPr lang="en-US" sz="2000" u="sng" dirty="0">
                <a:latin typeface="Calibri" panose="020F0502020204030204" pitchFamily="34" charset="0"/>
                <a:cs typeface="Calibri" panose="020F0502020204030204" pitchFamily="34" charset="0"/>
                <a:hlinkClick r:id="rId4"/>
              </a:rPr>
              <a:t>https://doi.org/10.1007/s11625-01</a:t>
            </a:r>
            <a:r>
              <a:rPr lang="en-US" sz="2000" u="sng" dirty="0">
                <a:hlinkClick r:id="rId4"/>
              </a:rPr>
              <a:t>8-0582-1</a:t>
            </a:r>
            <a:endParaRPr lang="en-US" sz="2000" dirty="0"/>
          </a:p>
        </p:txBody>
      </p:sp>
      <p:sp>
        <p:nvSpPr>
          <p:cNvPr id="9" name="Rectangle 8" descr="A woman in a large greenhouse holding a basket of harvested leafy vegetables">
            <a:extLst>
              <a:ext uri="{FF2B5EF4-FFF2-40B4-BE49-F238E27FC236}">
                <a16:creationId xmlns:a16="http://schemas.microsoft.com/office/drawing/2014/main" id="{C5FA10A5-7C6D-C3C8-9297-D0DC03E579DC}"/>
              </a:ext>
            </a:extLst>
          </p:cNvPr>
          <p:cNvSpPr/>
          <p:nvPr/>
        </p:nvSpPr>
        <p:spPr>
          <a:xfrm>
            <a:off x="5369079" y="2839294"/>
            <a:ext cx="6108139" cy="45719"/>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4">
            <a:extLst>
              <a:ext uri="{FF2B5EF4-FFF2-40B4-BE49-F238E27FC236}">
                <a16:creationId xmlns:a16="http://schemas.microsoft.com/office/drawing/2014/main" id="{90AE29E0-2427-A7C2-39DA-8840986E41F4}"/>
              </a:ext>
            </a:extLst>
          </p:cNvPr>
          <p:cNvSpPr>
            <a:spLocks noGrp="1"/>
          </p:cNvSpPr>
          <p:nvPr>
            <p:ph type="body" idx="1"/>
          </p:nvPr>
        </p:nvSpPr>
        <p:spPr>
          <a:xfrm>
            <a:off x="4767148" y="2814236"/>
            <a:ext cx="6710070" cy="4469759"/>
          </a:xfrm>
        </p:spPr>
        <p:txBody>
          <a:bodyPr>
            <a:noAutofit/>
          </a:bodyPr>
          <a:lstStyle/>
          <a:p>
            <a:pPr lvl="0" indent="-414391">
              <a:buSzPct val="100000"/>
              <a:buFont typeface="Noto Sans Symbols"/>
              <a:buChar char="✔"/>
            </a:pPr>
            <a:r>
              <a:rPr lang="en-US" sz="2400" dirty="0"/>
              <a:t>Unlike the profit-driven status quo, cooperatives benefit community members rather than anonymous investors and corporate owners.</a:t>
            </a:r>
          </a:p>
          <a:p>
            <a:pPr lvl="0" indent="-414391">
              <a:buSzPct val="100000"/>
              <a:buFont typeface="Noto Sans Symbols"/>
              <a:buChar char="✔"/>
            </a:pPr>
            <a:r>
              <a:rPr lang="en-US" sz="2400" dirty="0"/>
              <a:t>Co-ops support multiple goals: good livelihoods, strong community bonds and trust, reduced need for transportation, and greater responsibility for local environmental impacts. </a:t>
            </a:r>
          </a:p>
          <a:p>
            <a:pPr lvl="0" indent="-414391">
              <a:buSzPct val="100000"/>
              <a:buFont typeface="Noto Sans Symbols"/>
              <a:buChar char="✔"/>
            </a:pPr>
            <a:r>
              <a:rPr lang="en-US" sz="2400" dirty="0"/>
              <a:t>Positive examples abound when governments support local businesses.</a:t>
            </a:r>
          </a:p>
        </p:txBody>
      </p:sp>
    </p:spTree>
    <p:extLst>
      <p:ext uri="{BB962C8B-B14F-4D97-AF65-F5344CB8AC3E}">
        <p14:creationId xmlns:p14="http://schemas.microsoft.com/office/powerpoint/2010/main" val="5025726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2D0D693D-7D35-E13E-6BA8-D29B4D09C90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a:t>
            </a:fld>
            <a:endParaRPr lang="en-US"/>
          </a:p>
        </p:txBody>
      </p:sp>
      <p:sp>
        <p:nvSpPr>
          <p:cNvPr id="2" name="Title 1">
            <a:extLst>
              <a:ext uri="{FF2B5EF4-FFF2-40B4-BE49-F238E27FC236}">
                <a16:creationId xmlns:a16="http://schemas.microsoft.com/office/drawing/2014/main" id="{EBEC07E4-D1E7-D65A-0BC7-CFC6405C3B50}"/>
              </a:ext>
            </a:extLst>
          </p:cNvPr>
          <p:cNvSpPr>
            <a:spLocks noGrp="1"/>
          </p:cNvSpPr>
          <p:nvPr>
            <p:ph type="title"/>
          </p:nvPr>
        </p:nvSpPr>
        <p:spPr>
          <a:xfrm>
            <a:off x="3820438" y="418664"/>
            <a:ext cx="5807344" cy="741933"/>
          </a:xfrm>
        </p:spPr>
        <p:txBody>
          <a:bodyPr>
            <a:noAutofit/>
          </a:bodyPr>
          <a:lstStyle/>
          <a:p>
            <a:pPr algn="ctr"/>
            <a:r>
              <a:rPr lang="en-US" sz="3600" b="1" dirty="0">
                <a:solidFill>
                  <a:srgbClr val="000000"/>
                </a:solidFill>
                <a:latin typeface="Calibri" panose="020F0502020204030204" pitchFamily="34" charset="0"/>
                <a:cs typeface="Calibri" panose="020F0502020204030204" pitchFamily="34" charset="0"/>
              </a:rPr>
              <a:t>Spurring Health Benefits </a:t>
            </a:r>
            <a:endParaRPr lang="en-US" sz="3600" dirty="0">
              <a:solidFill>
                <a:srgbClr val="FFFFFF"/>
              </a:solidFill>
            </a:endParaRPr>
          </a:p>
        </p:txBody>
      </p:sp>
      <p:sp>
        <p:nvSpPr>
          <p:cNvPr id="3" name="Text Placeholder 2">
            <a:extLst>
              <a:ext uri="{FF2B5EF4-FFF2-40B4-BE49-F238E27FC236}">
                <a16:creationId xmlns:a16="http://schemas.microsoft.com/office/drawing/2014/main" id="{4335C8F2-1D24-4114-94EC-4B82B5914020}"/>
              </a:ext>
            </a:extLst>
          </p:cNvPr>
          <p:cNvSpPr>
            <a:spLocks noGrp="1"/>
          </p:cNvSpPr>
          <p:nvPr>
            <p:ph type="body" idx="1"/>
          </p:nvPr>
        </p:nvSpPr>
        <p:spPr>
          <a:xfrm>
            <a:off x="7385850" y="1615366"/>
            <a:ext cx="4478603" cy="4453003"/>
          </a:xfrm>
        </p:spPr>
        <p:txBody>
          <a:bodyPr anchor="ctr">
            <a:normAutofit fontScale="85000" lnSpcReduction="10000"/>
          </a:bodyPr>
          <a:lstStyle/>
          <a:p>
            <a:pPr marL="457200" lvl="0" indent="-414867" algn="l" rtl="0">
              <a:lnSpc>
                <a:spcPct val="90000"/>
              </a:lnSpc>
              <a:spcBef>
                <a:spcPts val="1000"/>
              </a:spcBef>
              <a:spcAft>
                <a:spcPts val="0"/>
              </a:spcAft>
              <a:buClr>
                <a:schemeClr val="dk1"/>
              </a:buClr>
              <a:buSzPts val="2600"/>
              <a:buFont typeface="Noto Sans Symbols"/>
              <a:buChar char="✔"/>
            </a:pPr>
            <a:endParaRPr lang="en-US" dirty="0"/>
          </a:p>
          <a:p>
            <a:pPr marL="457200" lvl="0" indent="-414867" algn="l" rtl="0">
              <a:lnSpc>
                <a:spcPct val="90000"/>
              </a:lnSpc>
              <a:spcBef>
                <a:spcPts val="0"/>
              </a:spcBef>
              <a:spcAft>
                <a:spcPts val="1000"/>
              </a:spcAft>
              <a:buClr>
                <a:schemeClr val="dk1"/>
              </a:buClr>
              <a:buSzPts val="2600"/>
              <a:buFont typeface="Noto Sans Symbols"/>
              <a:buChar char="✔"/>
            </a:pPr>
            <a:r>
              <a:rPr lang="en-US" dirty="0"/>
              <a:t>Liberation of labor from long sedentary work hours enables the move toward active lifestyles and occupations</a:t>
            </a:r>
          </a:p>
          <a:p>
            <a:pPr marL="457200" lvl="0" indent="-414867" algn="l" rtl="0">
              <a:lnSpc>
                <a:spcPct val="90000"/>
              </a:lnSpc>
              <a:spcBef>
                <a:spcPts val="0"/>
              </a:spcBef>
              <a:spcAft>
                <a:spcPts val="1000"/>
              </a:spcAft>
              <a:buClr>
                <a:schemeClr val="dk1"/>
              </a:buClr>
              <a:buSzPts val="2600"/>
              <a:buFont typeface="Noto Sans Symbols"/>
              <a:buChar char="✔"/>
            </a:pPr>
            <a:r>
              <a:rPr lang="en-US" dirty="0"/>
              <a:t>Diversified food and local food production provide dietary benefits.</a:t>
            </a:r>
          </a:p>
          <a:p>
            <a:pPr marL="457200" lvl="0" indent="-414867" algn="l" rtl="0">
              <a:lnSpc>
                <a:spcPct val="90000"/>
              </a:lnSpc>
              <a:spcBef>
                <a:spcPts val="0"/>
              </a:spcBef>
              <a:spcAft>
                <a:spcPts val="1000"/>
              </a:spcAft>
              <a:buClr>
                <a:schemeClr val="dk1"/>
              </a:buClr>
              <a:buSzPts val="2600"/>
              <a:buFont typeface="Noto Sans Symbols"/>
              <a:buChar char="✔"/>
            </a:pPr>
            <a:r>
              <a:rPr lang="en-US" dirty="0"/>
              <a:t>There are findings of mental health and social benefits from work within a community that has shared goals. </a:t>
            </a:r>
            <a:endParaRPr lang="en-US" b="1" dirty="0"/>
          </a:p>
          <a:p>
            <a:endParaRPr lang="en-US" sz="2400" dirty="0">
              <a:solidFill>
                <a:srgbClr val="FFFFFF"/>
              </a:solidFill>
            </a:endParaRPr>
          </a:p>
        </p:txBody>
      </p:sp>
      <p:pic>
        <p:nvPicPr>
          <p:cNvPr id="12" name="Picture 11" descr="Four people wearing haed hats and digging in a forested area">
            <a:extLst>
              <a:ext uri="{FF2B5EF4-FFF2-40B4-BE49-F238E27FC236}">
                <a16:creationId xmlns:a16="http://schemas.microsoft.com/office/drawing/2014/main" id="{D54CA18E-6727-7FD9-3ED2-07AAA8368BF4}"/>
              </a:ext>
            </a:extLst>
          </p:cNvPr>
          <p:cNvPicPr>
            <a:picLocks noChangeAspect="1"/>
          </p:cNvPicPr>
          <p:nvPr/>
        </p:nvPicPr>
        <p:blipFill>
          <a:blip r:embed="rId4"/>
          <a:stretch>
            <a:fillRect/>
          </a:stretch>
        </p:blipFill>
        <p:spPr>
          <a:xfrm>
            <a:off x="327547" y="1869480"/>
            <a:ext cx="3448050" cy="4076700"/>
          </a:xfrm>
          <a:prstGeom prst="rect">
            <a:avLst/>
          </a:prstGeom>
        </p:spPr>
      </p:pic>
      <p:pic>
        <p:nvPicPr>
          <p:cNvPr id="15" name="Picture 14" descr="Four additional people wearing hard hats and standing near a trench on the edge of a tropical forest">
            <a:extLst>
              <a:ext uri="{FF2B5EF4-FFF2-40B4-BE49-F238E27FC236}">
                <a16:creationId xmlns:a16="http://schemas.microsoft.com/office/drawing/2014/main" id="{4CCFC543-B26D-256C-3AC8-92A32F273346}"/>
              </a:ext>
            </a:extLst>
          </p:cNvPr>
          <p:cNvPicPr>
            <a:picLocks noChangeAspect="1"/>
          </p:cNvPicPr>
          <p:nvPr/>
        </p:nvPicPr>
        <p:blipFill>
          <a:blip r:embed="rId5"/>
          <a:stretch>
            <a:fillRect/>
          </a:stretch>
        </p:blipFill>
        <p:spPr>
          <a:xfrm>
            <a:off x="3947325" y="1842124"/>
            <a:ext cx="3438525" cy="4076700"/>
          </a:xfrm>
          <a:prstGeom prst="rect">
            <a:avLst/>
          </a:prstGeom>
        </p:spPr>
      </p:pic>
      <p:sp>
        <p:nvSpPr>
          <p:cNvPr id="25" name="TextBox 24">
            <a:extLst>
              <a:ext uri="{FF2B5EF4-FFF2-40B4-BE49-F238E27FC236}">
                <a16:creationId xmlns:a16="http://schemas.microsoft.com/office/drawing/2014/main" id="{9167212A-E7C1-ED7D-E6BD-DFD7E0A336A4}"/>
              </a:ext>
            </a:extLst>
          </p:cNvPr>
          <p:cNvSpPr txBox="1"/>
          <p:nvPr/>
        </p:nvSpPr>
        <p:spPr>
          <a:xfrm>
            <a:off x="475988" y="6068369"/>
            <a:ext cx="6688899" cy="707886"/>
          </a:xfrm>
          <a:prstGeom prst="rect">
            <a:avLst/>
          </a:prstGeom>
          <a:noFill/>
        </p:spPr>
        <p:txBody>
          <a:bodyPr wrap="square" rtlCol="0">
            <a:spAutoFit/>
          </a:bodyPr>
          <a:lstStyle/>
          <a:p>
            <a:pPr algn="ctr"/>
            <a:r>
              <a:rPr lang="en-US" sz="2000" dirty="0">
                <a:latin typeface="Calibri" panose="020F0502020204030204" pitchFamily="34" charset="0"/>
                <a:ea typeface="Calibri" panose="020F0502020204030204" pitchFamily="34" charset="0"/>
                <a:cs typeface="Calibri" panose="020F0502020204030204" pitchFamily="34" charset="0"/>
              </a:rPr>
              <a:t>Volunteer restoration efforts in El Yunque National Forest</a:t>
            </a:r>
          </a:p>
          <a:p>
            <a:pPr algn="ctr"/>
            <a:r>
              <a:rPr lang="en-US" sz="2000" dirty="0">
                <a:latin typeface="Calibri" panose="020F0502020204030204" pitchFamily="34" charset="0"/>
                <a:ea typeface="Calibri" panose="020F0502020204030204" pitchFamily="34" charset="0"/>
                <a:cs typeface="Calibri" panose="020F0502020204030204" pitchFamily="34" charset="0"/>
              </a:rPr>
              <a:t>Photos: U.S. Forest Service</a:t>
            </a:r>
          </a:p>
        </p:txBody>
      </p:sp>
      <p:sp>
        <p:nvSpPr>
          <p:cNvPr id="4" name="TextBox 3">
            <a:extLst>
              <a:ext uri="{FF2B5EF4-FFF2-40B4-BE49-F238E27FC236}">
                <a16:creationId xmlns:a16="http://schemas.microsoft.com/office/drawing/2014/main" id="{9B12B4BB-D03C-6BC7-7902-F4D2B48B09B3}"/>
              </a:ext>
            </a:extLst>
          </p:cNvPr>
          <p:cNvSpPr txBox="1"/>
          <p:nvPr/>
        </p:nvSpPr>
        <p:spPr>
          <a:xfrm>
            <a:off x="3650958" y="973442"/>
            <a:ext cx="5897886" cy="707886"/>
          </a:xfrm>
          <a:prstGeom prst="rect">
            <a:avLst/>
          </a:prstGeom>
          <a:noFill/>
        </p:spPr>
        <p:txBody>
          <a:bodyPr wrap="square" rtlCol="0">
            <a:spAutoFit/>
          </a:bodyPr>
          <a:lstStyle/>
          <a:p>
            <a:pPr algn="ctr"/>
            <a:r>
              <a:rPr lang="en-US" sz="2000" dirty="0">
                <a:latin typeface="Calibri" panose="020F0502020204030204" pitchFamily="34" charset="0"/>
                <a:cs typeface="Calibri" panose="020F0502020204030204" pitchFamily="34" charset="0"/>
              </a:rPr>
              <a:t>Bengtsson et al. 2018 p. 1544: </a:t>
            </a:r>
            <a:r>
              <a:rPr lang="en-US" sz="2000" u="sng" dirty="0">
                <a:latin typeface="Calibri" panose="020F0502020204030204" pitchFamily="34" charset="0"/>
                <a:cs typeface="Calibri" panose="020F0502020204030204" pitchFamily="34" charset="0"/>
                <a:hlinkClick r:id="rId6"/>
              </a:rPr>
              <a:t>https://doi.org/10.1007/s11625-01</a:t>
            </a:r>
            <a:r>
              <a:rPr lang="en-US" sz="2000" u="sng" dirty="0">
                <a:hlinkClick r:id="rId6"/>
              </a:rPr>
              <a:t>8-0582-1</a:t>
            </a:r>
            <a:endParaRPr lang="en-US" sz="2000" dirty="0"/>
          </a:p>
        </p:txBody>
      </p:sp>
    </p:spTree>
    <p:extLst>
      <p:ext uri="{BB962C8B-B14F-4D97-AF65-F5344CB8AC3E}">
        <p14:creationId xmlns:p14="http://schemas.microsoft.com/office/powerpoint/2010/main" val="16056065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9"/>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F77C22-E3A8-4993-B18F-5C57915933E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a:t>
            </a:fld>
            <a:endParaRPr lang="en-US"/>
          </a:p>
        </p:txBody>
      </p:sp>
      <p:sp>
        <p:nvSpPr>
          <p:cNvPr id="3" name="Title 2">
            <a:extLst>
              <a:ext uri="{FF2B5EF4-FFF2-40B4-BE49-F238E27FC236}">
                <a16:creationId xmlns:a16="http://schemas.microsoft.com/office/drawing/2014/main" id="{E7B74421-8BDE-2B40-645B-E73339202E43}"/>
              </a:ext>
            </a:extLst>
          </p:cNvPr>
          <p:cNvSpPr txBox="1">
            <a:spLocks noGrp="1"/>
          </p:cNvSpPr>
          <p:nvPr>
            <p:ph type="title" idx="4294967295"/>
          </p:nvPr>
        </p:nvSpPr>
        <p:spPr>
          <a:xfrm>
            <a:off x="2770909" y="581891"/>
            <a:ext cx="8250876"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Conclusion</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 name="TextBox 3">
            <a:extLst>
              <a:ext uri="{FF2B5EF4-FFF2-40B4-BE49-F238E27FC236}">
                <a16:creationId xmlns:a16="http://schemas.microsoft.com/office/drawing/2014/main" id="{302EDE58-1930-54D7-97CA-8F9B35F23ACF}"/>
              </a:ext>
            </a:extLst>
          </p:cNvPr>
          <p:cNvSpPr txBox="1"/>
          <p:nvPr/>
        </p:nvSpPr>
        <p:spPr>
          <a:xfrm>
            <a:off x="522513" y="2001312"/>
            <a:ext cx="7620000" cy="4355038"/>
          </a:xfrm>
          <a:prstGeom prst="rect">
            <a:avLst/>
          </a:prstGeom>
          <a:noFill/>
        </p:spPr>
        <p:txBody>
          <a:bodyPr wrap="square" rtlCol="0">
            <a:spAutoFit/>
          </a:bodyPr>
          <a:lstStyle/>
          <a:p>
            <a:pPr lvl="0">
              <a:lnSpc>
                <a:spcPct val="90000"/>
              </a:lnSpc>
              <a:spcBef>
                <a:spcPts val="1000"/>
              </a:spcBef>
              <a:buSzPts val="2800"/>
            </a:pPr>
            <a:r>
              <a:rPr lang="en-US" sz="2800" b="1" dirty="0">
                <a:latin typeface="Calibri" panose="020F0502020204030204" pitchFamily="34" charset="0"/>
                <a:ea typeface="Calibri" panose="020F0502020204030204" pitchFamily="34" charset="0"/>
                <a:cs typeface="Calibri" panose="020F0502020204030204" pitchFamily="34" charset="0"/>
              </a:rPr>
              <a:t>A new social order beyond consumerism and ecological bankruptcy may require:</a:t>
            </a:r>
            <a:endParaRPr lang="en-US" sz="2800" dirty="0">
              <a:latin typeface="Calibri" panose="020F0502020204030204" pitchFamily="34" charset="0"/>
              <a:ea typeface="Calibri" panose="020F0502020204030204" pitchFamily="34" charset="0"/>
              <a:cs typeface="Calibri" panose="020F0502020204030204" pitchFamily="34" charset="0"/>
            </a:endParaRPr>
          </a:p>
          <a:p>
            <a:pPr marL="457200" lvl="0" indent="-414867">
              <a:lnSpc>
                <a:spcPct val="90000"/>
              </a:lnSpc>
              <a:spcBef>
                <a:spcPts val="1000"/>
              </a:spcBef>
              <a:buClr>
                <a:schemeClr val="dk1"/>
              </a:buClr>
              <a:buSzPts val="2600"/>
              <a:buFont typeface="Noto Sans Symbols"/>
              <a:buChar char="✔"/>
            </a:pPr>
            <a:r>
              <a:rPr lang="en-US" sz="2800" dirty="0">
                <a:latin typeface="Calibri" panose="020F0502020204030204" pitchFamily="34" charset="0"/>
                <a:ea typeface="Calibri" panose="020F0502020204030204" pitchFamily="34" charset="0"/>
                <a:cs typeface="Calibri" panose="020F0502020204030204" pitchFamily="34" charset="0"/>
              </a:rPr>
              <a:t>Private philanthropy that supports responsible capitalism</a:t>
            </a:r>
          </a:p>
          <a:p>
            <a:pPr marL="457200" lvl="0" indent="-414867">
              <a:lnSpc>
                <a:spcPct val="90000"/>
              </a:lnSpc>
              <a:spcBef>
                <a:spcPts val="1000"/>
              </a:spcBef>
              <a:buClr>
                <a:schemeClr val="dk1"/>
              </a:buClr>
              <a:buSzPts val="2600"/>
              <a:buFont typeface="Noto Sans Symbols"/>
              <a:buChar char="✔"/>
            </a:pPr>
            <a:r>
              <a:rPr lang="en-US" sz="2800" dirty="0">
                <a:latin typeface="Calibri" panose="020F0502020204030204" pitchFamily="34" charset="0"/>
                <a:ea typeface="Calibri" panose="020F0502020204030204" pitchFamily="34" charset="0"/>
                <a:cs typeface="Calibri" panose="020F0502020204030204" pitchFamily="34" charset="0"/>
              </a:rPr>
              <a:t>“Just transitions” supported by partnerships among academics, environmental justice advocates, community organizers, labor rights</a:t>
            </a:r>
          </a:p>
          <a:p>
            <a:pPr marL="457200" lvl="0" indent="-414867">
              <a:lnSpc>
                <a:spcPct val="90000"/>
              </a:lnSpc>
              <a:spcBef>
                <a:spcPts val="1000"/>
              </a:spcBef>
              <a:buClr>
                <a:schemeClr val="dk1"/>
              </a:buClr>
              <a:buSzPts val="2600"/>
              <a:buFont typeface="Noto Sans Symbols"/>
              <a:buChar char="✔"/>
            </a:pPr>
            <a:r>
              <a:rPr lang="en-US" sz="2800" dirty="0">
                <a:latin typeface="Calibri" panose="020F0502020204030204" pitchFamily="34" charset="0"/>
                <a:ea typeface="Calibri" panose="020F0502020204030204" pitchFamily="34" charset="0"/>
                <a:cs typeface="Calibri" panose="020F0502020204030204" pitchFamily="34" charset="0"/>
              </a:rPr>
              <a:t>Cities as incubators of scalable and transferrable innovations that support citizen-led transformations</a:t>
            </a:r>
          </a:p>
        </p:txBody>
      </p:sp>
      <p:pic>
        <p:nvPicPr>
          <p:cNvPr id="7" name="Picture 6" descr="cartoon graphic of a raised black fist represetnting resistance">
            <a:extLst>
              <a:ext uri="{FF2B5EF4-FFF2-40B4-BE49-F238E27FC236}">
                <a16:creationId xmlns:a16="http://schemas.microsoft.com/office/drawing/2014/main" id="{CD85D870-4E74-CC02-5FB9-B8BF09EA0899}"/>
              </a:ext>
            </a:extLst>
          </p:cNvPr>
          <p:cNvPicPr>
            <a:picLocks noChangeAspect="1"/>
          </p:cNvPicPr>
          <p:nvPr/>
        </p:nvPicPr>
        <p:blipFill>
          <a:blip r:embed="rId4"/>
          <a:stretch>
            <a:fillRect/>
          </a:stretch>
        </p:blipFill>
        <p:spPr>
          <a:xfrm>
            <a:off x="8901545" y="1490327"/>
            <a:ext cx="2223318" cy="4355039"/>
          </a:xfrm>
          <a:prstGeom prst="rect">
            <a:avLst/>
          </a:prstGeom>
        </p:spPr>
      </p:pic>
      <p:sp>
        <p:nvSpPr>
          <p:cNvPr id="5" name="TextBox 4">
            <a:extLst>
              <a:ext uri="{FF2B5EF4-FFF2-40B4-BE49-F238E27FC236}">
                <a16:creationId xmlns:a16="http://schemas.microsoft.com/office/drawing/2014/main" id="{A6BCB28C-80B3-0570-AD9D-332D76834229}"/>
              </a:ext>
            </a:extLst>
          </p:cNvPr>
          <p:cNvSpPr txBox="1"/>
          <p:nvPr/>
        </p:nvSpPr>
        <p:spPr>
          <a:xfrm>
            <a:off x="3813191" y="1129771"/>
            <a:ext cx="5897886" cy="707886"/>
          </a:xfrm>
          <a:prstGeom prst="rect">
            <a:avLst/>
          </a:prstGeom>
          <a:noFill/>
        </p:spPr>
        <p:txBody>
          <a:bodyPr wrap="square" rtlCol="0">
            <a:spAutoFit/>
          </a:bodyPr>
          <a:lstStyle/>
          <a:p>
            <a:pPr algn="ctr"/>
            <a:r>
              <a:rPr lang="en-US" sz="2000" dirty="0">
                <a:latin typeface="Calibri" panose="020F0502020204030204" pitchFamily="34" charset="0"/>
                <a:cs typeface="Calibri" panose="020F0502020204030204" pitchFamily="34" charset="0"/>
              </a:rPr>
              <a:t>Bengtsson et al. 2018 p. 1544: </a:t>
            </a:r>
            <a:r>
              <a:rPr lang="en-US" sz="2000" u="sng" dirty="0">
                <a:latin typeface="Calibri" panose="020F0502020204030204" pitchFamily="34" charset="0"/>
                <a:cs typeface="Calibri" panose="020F0502020204030204" pitchFamily="34" charset="0"/>
                <a:hlinkClick r:id="rId5"/>
              </a:rPr>
              <a:t>https://doi.org/10.1007/s11625-01</a:t>
            </a:r>
            <a:r>
              <a:rPr lang="en-US" sz="2000" u="sng" dirty="0">
                <a:hlinkClick r:id="rId5"/>
              </a:rPr>
              <a:t>8-0582-1</a:t>
            </a:r>
            <a:endParaRPr lang="en-US" sz="2000" dirty="0"/>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204</TotalTime>
  <Words>1167</Words>
  <Application>Microsoft Macintosh PowerPoint</Application>
  <PresentationFormat>Widescreen</PresentationFormat>
  <Paragraphs>83</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Noto Sans Symbols</vt:lpstr>
      <vt:lpstr>Office Theme</vt:lpstr>
      <vt:lpstr>Advancing Sustainable Development Goals: Systemic Change to Reduce Consumer Impact</vt:lpstr>
      <vt:lpstr>The UN’s 17 Sustainable Development  Goals (SDGs)</vt:lpstr>
      <vt:lpstr>Transforming Systems of Consumption and Production for Achieving the Sustainable Development Goals</vt:lpstr>
      <vt:lpstr>Critical Action Areas to Achieve Systemic Change (p.1543)</vt:lpstr>
      <vt:lpstr>Curtailed Paid Labor </vt:lpstr>
      <vt:lpstr>Good Quality Public Services</vt:lpstr>
      <vt:lpstr>Support for: Cooperatives; Worker-Owned Companies; Community Ownership, and Small-Scale Businesses Rooted in Communities </vt:lpstr>
      <vt:lpstr>Spurring Health Benefits </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Advancing Sustainable Development Goals: Systemic Changes to Reduce Consumer Impact </dc:title>
  <dc:creator>Heidi CM Scott</dc:creator>
  <cp:lastModifiedBy>Alaina Gallagher</cp:lastModifiedBy>
  <cp:revision>22</cp:revision>
  <dcterms:created xsi:type="dcterms:W3CDTF">2022-09-28T11:57:10Z</dcterms:created>
  <dcterms:modified xsi:type="dcterms:W3CDTF">2026-07-23T14:56:59Z</dcterms:modified>
</cp:coreProperties>
</file>