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6"/>
  </p:notesMasterIdLst>
  <p:sldIdLst>
    <p:sldId id="256" r:id="rId2"/>
    <p:sldId id="257" r:id="rId3"/>
    <p:sldId id="258" r:id="rId4"/>
    <p:sldId id="260" r:id="rId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 roundtripDataSignature="AMtx7mhY24Ap7Fzkdq+CJRodV//urbY3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6E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043" autoAdjust="0"/>
    <p:restoredTop sz="86445" autoAdjust="0"/>
  </p:normalViewPr>
  <p:slideViewPr>
    <p:cSldViewPr snapToGrid="0">
      <p:cViewPr varScale="1">
        <p:scale>
          <a:sx n="81" d="100"/>
          <a:sy n="81" d="100"/>
        </p:scale>
        <p:origin x="200" y="66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1" d="100"/>
          <a:sy n="91" d="100"/>
        </p:scale>
        <p:origin x="4096"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dirty="0"/>
              <a:t>: </a:t>
            </a:r>
            <a:r>
              <a:rPr lang="en-US" dirty="0"/>
              <a:t>Note the tree size disparity between the left and right sides of this street in Philadelphia. What factors or histories might have contributed to this imbalance of tree size (time of planting, tree species, histories of pest disease, city investment, resident desires, etc.)? Even with this disparity, this street represents a high-quality urban habitat for humans and wildlife.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i="0" dirty="0"/>
              <a:t>Ask learners if they have any knowledge of redlining practices in their city, or in the neighborhood where they grew up. What personal anecdotes are learners willing to share about their experience of the residual effects of </a:t>
            </a:r>
            <a:r>
              <a:rPr lang="en-US" sz="1400" i="0" dirty="0" err="1"/>
              <a:t>greenlining</a:t>
            </a:r>
            <a:r>
              <a:rPr lang="en-US" sz="1400" i="0" dirty="0"/>
              <a:t> (or privilege) and redlining (or marginalization)? As complementary opposites, how have “sacrifice zones” in cities made places of privilege possible? (By concentrating necessary </a:t>
            </a:r>
            <a:r>
              <a:rPr lang="en-US" sz="1400" i="0" dirty="0" err="1"/>
              <a:t>disamenities</a:t>
            </a:r>
            <a:r>
              <a:rPr lang="en-US" sz="1400" i="0" dirty="0"/>
              <a:t> like waste disposal, industry, highways, railways, and working-class housing in sacrificed places separated from wealthier areas. This oppositional dichotomy is a feature of the </a:t>
            </a:r>
            <a:r>
              <a:rPr lang="en-US" sz="1400" i="1" dirty="0" err="1"/>
              <a:t>Wasteocene</a:t>
            </a:r>
            <a:r>
              <a:rPr lang="en-US" sz="1400" i="0" dirty="0"/>
              <a:t>: the era in which inequality is stamped on local environments of green amenities versus degraded </a:t>
            </a:r>
            <a:r>
              <a:rPr lang="en-US" sz="1400" i="0" dirty="0" err="1"/>
              <a:t>brownscapes</a:t>
            </a:r>
            <a:r>
              <a:rPr lang="en-US" sz="1400" i="0" dirty="0"/>
              <a:t>.)   </a:t>
            </a:r>
            <a:endParaRPr sz="1400"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i="0" dirty="0"/>
              <a:t>Why might cities elect to pursue simplified planting schemes that rely on just one for a few species of trees? (Convenience of planting, economics, expedience, species hardiness.) How can environmental planners diversify urban planting without over-complicating these efforts? </a:t>
            </a:r>
            <a:endParaRPr sz="1400" dirty="0"/>
          </a:p>
        </p:txBody>
      </p:sp>
      <p:sp>
        <p:nvSpPr>
          <p:cNvPr id="120" name="Google Shape;12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marR="0" lvl="0" indent="0" algn="l" defTabSz="914400" rtl="0" eaLnBrk="1" fontAlgn="auto" latinLnBrk="0" hangingPunct="1">
              <a:lnSpc>
                <a:spcPct val="100000"/>
              </a:lnSpc>
              <a:spcBef>
                <a:spcPts val="0"/>
              </a:spcBef>
              <a:spcAft>
                <a:spcPts val="0"/>
              </a:spcAft>
              <a:buClr>
                <a:srgbClr val="000000"/>
              </a:buClr>
              <a:buSzPts val="1400"/>
              <a:buFont typeface="Arial"/>
              <a:buNone/>
              <a:defRPr/>
            </a:pPr>
            <a:r>
              <a:rPr lang="en-US" sz="1200" b="1" i="1" dirty="0"/>
              <a:t>Notes for Instructor: </a:t>
            </a:r>
            <a:r>
              <a:rPr lang="en-US" sz="1200" i="0" dirty="0"/>
              <a:t>Observe how the “middle” ranks of blue (Grade B) and yellow (Grade C) neighborhoods nearly follow the patterns of their polar neighbor, so blue looks a lot like green (Grade A) and yellow looks a lot like red (Grade D). Even though the HOLC established four distinct ratings, the history of dis/investment created a clear dichotomy between privilege and neglect in tree cover and presumably other factors, as well.  </a:t>
            </a:r>
            <a:endParaRPr lang="en-US" sz="1200" dirty="0"/>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95414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2.0/deed.en" TargetMode="Externa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image" Target="../media/image4.png"/><Relationship Id="rId4" Type="http://schemas.openxmlformats.org/officeDocument/2006/relationships/hyperlink" Target="https://doi.org/10.1002/ecy.388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image" Target="../media/image5.jpg"/><Relationship Id="rId4" Type="http://schemas.openxmlformats.org/officeDocument/2006/relationships/hyperlink" Target="https://doi.org/10.1002/ecy.3881"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doi.org/10.1002/ecy.388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8" name="Picture 7" descr="SESYNC logo">
            <a:extLst>
              <a:ext uri="{FF2B5EF4-FFF2-40B4-BE49-F238E27FC236}">
                <a16:creationId xmlns:a16="http://schemas.microsoft.com/office/drawing/2014/main" id="{C75B927D-F231-B70F-AA14-B99C59E00EEC}"/>
              </a:ext>
            </a:extLst>
          </p:cNvPr>
          <p:cNvPicPr>
            <a:picLocks noChangeAspect="1"/>
          </p:cNvPicPr>
          <p:nvPr/>
        </p:nvPicPr>
        <p:blipFill>
          <a:blip r:embed="rId3"/>
          <a:stretch>
            <a:fillRect/>
          </a:stretch>
        </p:blipFill>
        <p:spPr>
          <a:xfrm>
            <a:off x="263365" y="249607"/>
            <a:ext cx="3428571" cy="1257143"/>
          </a:xfrm>
          <a:prstGeom prst="rect">
            <a:avLst/>
          </a:prstGeom>
        </p:spPr>
      </p:pic>
      <p:sp>
        <p:nvSpPr>
          <p:cNvPr id="6" name="TextBox 5">
            <a:extLst>
              <a:ext uri="{FF2B5EF4-FFF2-40B4-BE49-F238E27FC236}">
                <a16:creationId xmlns:a16="http://schemas.microsoft.com/office/drawing/2014/main" id="{16806B15-C3A0-69FE-284F-51E891C6F323}"/>
              </a:ext>
            </a:extLst>
          </p:cNvPr>
          <p:cNvSpPr txBox="1"/>
          <p:nvPr/>
        </p:nvSpPr>
        <p:spPr>
          <a:xfrm>
            <a:off x="7018397" y="1528737"/>
            <a:ext cx="4749600" cy="4524315"/>
          </a:xfrm>
          <a:prstGeom prst="rect">
            <a:avLst/>
          </a:prstGeom>
          <a:noFill/>
        </p:spPr>
        <p:txBody>
          <a:bodyPr wrap="square" rtlCol="0">
            <a:spAutoFit/>
          </a:bodyPr>
          <a:lstStyle/>
          <a:p>
            <a:r>
              <a:rPr lang="en-US" sz="4800" b="1" dirty="0">
                <a:latin typeface="Calibri" panose="020F0502020204030204" pitchFamily="34" charset="0"/>
                <a:ea typeface="Calibri" panose="020F0502020204030204" pitchFamily="34" charset="0"/>
                <a:cs typeface="Calibri" panose="020F0502020204030204" pitchFamily="34" charset="0"/>
              </a:rPr>
              <a:t>Historic Redlining </a:t>
            </a:r>
            <a:br>
              <a:rPr lang="en-US" sz="4800" b="1" dirty="0">
                <a:latin typeface="Calibri" panose="020F0502020204030204" pitchFamily="34" charset="0"/>
                <a:ea typeface="Calibri" panose="020F0502020204030204" pitchFamily="34" charset="0"/>
                <a:cs typeface="Calibri" panose="020F0502020204030204" pitchFamily="34" charset="0"/>
              </a:rPr>
            </a:br>
            <a:r>
              <a:rPr lang="en-US" sz="4800" b="1" dirty="0">
                <a:latin typeface="Calibri" panose="020F0502020204030204" pitchFamily="34" charset="0"/>
                <a:ea typeface="Calibri" panose="020F0502020204030204" pitchFamily="34" charset="0"/>
                <a:cs typeface="Calibri" panose="020F0502020204030204" pitchFamily="34" charset="0"/>
              </a:rPr>
              <a:t>and Tree Cover: </a:t>
            </a:r>
            <a:br>
              <a:rPr lang="en-US" sz="4800" dirty="0">
                <a:latin typeface="Calibri" panose="020F0502020204030204" pitchFamily="34" charset="0"/>
                <a:ea typeface="Calibri" panose="020F0502020204030204" pitchFamily="34" charset="0"/>
                <a:cs typeface="Calibri" panose="020F0502020204030204" pitchFamily="34" charset="0"/>
              </a:rPr>
            </a:br>
            <a:r>
              <a:rPr lang="en-US" sz="4800" b="1" dirty="0">
                <a:latin typeface="Calibri" panose="020F0502020204030204" pitchFamily="34" charset="0"/>
                <a:ea typeface="Calibri" panose="020F0502020204030204" pitchFamily="34" charset="0"/>
                <a:cs typeface="Calibri" panose="020F0502020204030204" pitchFamily="34" charset="0"/>
              </a:rPr>
              <a:t>Measuring Environmental Inequality in Baltimore</a:t>
            </a:r>
            <a:r>
              <a:rPr lang="en-US" sz="4800" dirty="0">
                <a:latin typeface="Calibri" panose="020F0502020204030204" pitchFamily="34" charset="0"/>
                <a:ea typeface="Calibri" panose="020F0502020204030204" pitchFamily="34" charset="0"/>
                <a:cs typeface="Calibri" panose="020F0502020204030204" pitchFamily="34" charset="0"/>
              </a:rPr>
              <a:t> </a:t>
            </a:r>
            <a:r>
              <a:rPr lang="en-US" sz="4800" b="1" dirty="0">
                <a:solidFill>
                  <a:srgbClr val="76923C"/>
                </a:solidFill>
                <a:latin typeface="Calibri" panose="020F0502020204030204" pitchFamily="34" charset="0"/>
                <a:ea typeface="Calibri" panose="020F0502020204030204" pitchFamily="34" charset="0"/>
                <a:cs typeface="Calibri" panose="020F0502020204030204" pitchFamily="34" charset="0"/>
              </a:rPr>
              <a:t> </a:t>
            </a:r>
            <a:endParaRPr lang="en-US" sz="5400" dirty="0">
              <a:latin typeface="Calibri" panose="020F0502020204030204" pitchFamily="34" charset="0"/>
              <a:ea typeface="Calibri" panose="020F0502020204030204" pitchFamily="34" charset="0"/>
              <a:cs typeface="Calibri" panose="020F0502020204030204" pitchFamily="34" charset="0"/>
            </a:endParaRPr>
          </a:p>
        </p:txBody>
      </p:sp>
      <p:pic>
        <p:nvPicPr>
          <p:cNvPr id="11" name="Picture 10" descr="A tree-lined street in Philadeplphia featuring historic brick rowhomes">
            <a:extLst>
              <a:ext uri="{FF2B5EF4-FFF2-40B4-BE49-F238E27FC236}">
                <a16:creationId xmlns:a16="http://schemas.microsoft.com/office/drawing/2014/main" id="{A8C65868-ECB5-FF60-443F-C15E155D04AA}"/>
              </a:ext>
            </a:extLst>
          </p:cNvPr>
          <p:cNvPicPr>
            <a:picLocks noChangeAspect="1"/>
          </p:cNvPicPr>
          <p:nvPr/>
        </p:nvPicPr>
        <p:blipFill>
          <a:blip r:embed="rId4"/>
          <a:stretch>
            <a:fillRect/>
          </a:stretch>
        </p:blipFill>
        <p:spPr>
          <a:xfrm>
            <a:off x="576016" y="2019041"/>
            <a:ext cx="5609753" cy="4216026"/>
          </a:xfrm>
          <a:prstGeom prst="rect">
            <a:avLst/>
          </a:prstGeom>
        </p:spPr>
      </p:pic>
      <p:sp>
        <p:nvSpPr>
          <p:cNvPr id="9" name="TextBox 8">
            <a:extLst>
              <a:ext uri="{FF2B5EF4-FFF2-40B4-BE49-F238E27FC236}">
                <a16:creationId xmlns:a16="http://schemas.microsoft.com/office/drawing/2014/main" id="{717C9A4C-6657-0417-3353-7384E16C08A3}"/>
              </a:ext>
            </a:extLst>
          </p:cNvPr>
          <p:cNvSpPr txBox="1"/>
          <p:nvPr/>
        </p:nvSpPr>
        <p:spPr>
          <a:xfrm>
            <a:off x="665787" y="6235067"/>
            <a:ext cx="5430213" cy="584775"/>
          </a:xfrm>
          <a:prstGeom prst="rect">
            <a:avLst/>
          </a:prstGeom>
          <a:noFill/>
        </p:spPr>
        <p:txBody>
          <a:bodyPr wrap="square" rtlCol="0">
            <a:spAutoFit/>
          </a:bodyPr>
          <a:lstStyle/>
          <a:p>
            <a:pPr lvl="0" algn="ctr"/>
            <a:r>
              <a:rPr lang="en-US" sz="1600" dirty="0">
                <a:latin typeface="Calibri" panose="020F0502020204030204" pitchFamily="34" charset="0"/>
                <a:ea typeface="Calibri" panose="020F0502020204030204" pitchFamily="34" charset="0"/>
                <a:cs typeface="Calibri" panose="020F0502020204030204" pitchFamily="34" charset="0"/>
              </a:rPr>
              <a:t>A tree-lined urban street, Philadelphia, PA, USA. </a:t>
            </a:r>
          </a:p>
          <a:p>
            <a:pPr lvl="0" algn="ctr"/>
            <a:r>
              <a:rPr lang="en-US" sz="1600" dirty="0">
                <a:latin typeface="Calibri" panose="020F0502020204030204" pitchFamily="34" charset="0"/>
                <a:ea typeface="Calibri" panose="020F0502020204030204" pitchFamily="34" charset="0"/>
                <a:cs typeface="Calibri" panose="020F0502020204030204" pitchFamily="34" charset="0"/>
              </a:rPr>
              <a:t>Unaltered image by William W. Ward via Wikimedia, </a:t>
            </a:r>
            <a:r>
              <a:rPr lang="en-US" sz="1600" u="sng" dirty="0">
                <a:solidFill>
                  <a:srgbClr val="166EC5"/>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2.0</a:t>
            </a:r>
            <a:r>
              <a:rPr lang="en-US" sz="1600" dirty="0">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13B20D-CD59-913E-8B3B-F26D2E24795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04033B65-D0D3-89B5-4FE6-5DA024AAACE7}"/>
              </a:ext>
            </a:extLst>
          </p:cNvPr>
          <p:cNvSpPr txBox="1">
            <a:spLocks noGrp="1"/>
          </p:cNvSpPr>
          <p:nvPr>
            <p:ph type="title" idx="4294967295"/>
          </p:nvPr>
        </p:nvSpPr>
        <p:spPr>
          <a:xfrm>
            <a:off x="2877058" y="632442"/>
            <a:ext cx="7438093"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The History of Redlining in the USA</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84201E07-B048-AF0E-144E-B4F354BF1EE0}"/>
              </a:ext>
            </a:extLst>
          </p:cNvPr>
          <p:cNvSpPr txBox="1"/>
          <p:nvPr/>
        </p:nvSpPr>
        <p:spPr>
          <a:xfrm>
            <a:off x="3304264" y="1142377"/>
            <a:ext cx="6583680" cy="369332"/>
          </a:xfrm>
          <a:prstGeom prst="rect">
            <a:avLst/>
          </a:prstGeom>
          <a:noFill/>
        </p:spPr>
        <p:txBody>
          <a:bodyPr wrap="square" rtlCol="0">
            <a:spAutoFit/>
          </a:bodyPr>
          <a:lstStyle/>
          <a:p>
            <a:pPr lvl="0" algn="ctr"/>
            <a:r>
              <a:rPr lang="nb-NO" sz="1800" dirty="0" err="1">
                <a:latin typeface="Calibri" panose="020F0502020204030204" pitchFamily="34" charset="0"/>
                <a:ea typeface="Calibri" panose="020F0502020204030204" pitchFamily="34" charset="0"/>
                <a:cs typeface="Calibri" panose="020F0502020204030204" pitchFamily="34" charset="0"/>
              </a:rPr>
              <a:t>Burghardt</a:t>
            </a:r>
            <a:r>
              <a:rPr lang="nb-NO" sz="1800" dirty="0">
                <a:latin typeface="Calibri" panose="020F0502020204030204" pitchFamily="34" charset="0"/>
                <a:ea typeface="Calibri" panose="020F0502020204030204" pitchFamily="34" charset="0"/>
                <a:cs typeface="Calibri" panose="020F0502020204030204" pitchFamily="34" charset="0"/>
              </a:rPr>
              <a:t> et al. 2022: </a:t>
            </a:r>
            <a:r>
              <a:rPr lang="nb-NO" sz="1800" dirty="0">
                <a:latin typeface="Calibri" panose="020F0502020204030204" pitchFamily="34" charset="0"/>
                <a:ea typeface="Calibri" panose="020F0502020204030204" pitchFamily="34" charset="0"/>
                <a:cs typeface="Calibri" panose="020F0502020204030204" pitchFamily="34" charset="0"/>
                <a:hlinkClick r:id="rId4"/>
              </a:rPr>
              <a:t>https://doi.org/10.1002/ecy.3881</a:t>
            </a:r>
            <a:endParaRPr lang="nb-NO" sz="18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31B587FD-E119-E60E-F0BC-D83CE4CB334E}"/>
              </a:ext>
            </a:extLst>
          </p:cNvPr>
          <p:cNvSpPr txBox="1"/>
          <p:nvPr/>
        </p:nvSpPr>
        <p:spPr>
          <a:xfrm>
            <a:off x="62522" y="1744645"/>
            <a:ext cx="5629072" cy="5088573"/>
          </a:xfrm>
          <a:prstGeom prst="rect">
            <a:avLst/>
          </a:prstGeom>
          <a:noFill/>
        </p:spPr>
        <p:txBody>
          <a:bodyPr wrap="square" rtlCol="0">
            <a:spAutoFit/>
          </a:bodyPr>
          <a:lstStyle/>
          <a:p>
            <a:pPr marL="457200" lvl="0" indent="-355600">
              <a:spcAft>
                <a:spcPts val="1000"/>
              </a:spcAft>
              <a:buSzPts val="20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In the 1930s, the Home Owners’ Loan Corporation (HOLC) created maps of investment potential that relied upon racist standards of neighborhood desirability. They targeted Black, Jewish, and immigrant areas as a high risk for mortgages, loans, and investment: </a:t>
            </a:r>
            <a:r>
              <a:rPr lang="en-US" sz="2200" b="1" dirty="0">
                <a:latin typeface="Calibri" panose="020F0502020204030204" pitchFamily="34" charset="0"/>
                <a:ea typeface="Calibri" panose="020F0502020204030204" pitchFamily="34" charset="0"/>
                <a:cs typeface="Calibri" panose="020F0502020204030204" pitchFamily="34" charset="0"/>
              </a:rPr>
              <a:t>redlined</a:t>
            </a:r>
            <a:r>
              <a:rPr lang="en-US" sz="2200" dirty="0">
                <a:latin typeface="Calibri" panose="020F0502020204030204" pitchFamily="34" charset="0"/>
                <a:ea typeface="Calibri" panose="020F0502020204030204" pitchFamily="34" charset="0"/>
                <a:cs typeface="Calibri" panose="020F0502020204030204" pitchFamily="34" charset="0"/>
              </a:rPr>
              <a:t> neighborhoods.   </a:t>
            </a:r>
          </a:p>
          <a:p>
            <a:pPr marL="457200" lvl="0" indent="-355600">
              <a:spcAft>
                <a:spcPts val="1000"/>
              </a:spcAft>
              <a:buSzPts val="20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The maps of 239 cities skewed investment toward wealthier, whiter parts of cities: </a:t>
            </a:r>
            <a:r>
              <a:rPr lang="en-US" sz="2200" b="1" dirty="0">
                <a:latin typeface="Calibri" panose="020F0502020204030204" pitchFamily="34" charset="0"/>
                <a:ea typeface="Calibri" panose="020F0502020204030204" pitchFamily="34" charset="0"/>
                <a:cs typeface="Calibri" panose="020F0502020204030204" pitchFamily="34" charset="0"/>
              </a:rPr>
              <a:t>greenlined </a:t>
            </a:r>
            <a:r>
              <a:rPr lang="en-US" sz="2200" dirty="0">
                <a:latin typeface="Calibri" panose="020F0502020204030204" pitchFamily="34" charset="0"/>
                <a:ea typeface="Calibri" panose="020F0502020204030204" pitchFamily="34" charset="0"/>
                <a:cs typeface="Calibri" panose="020F0502020204030204" pitchFamily="34" charset="0"/>
              </a:rPr>
              <a:t>neighborhoods.</a:t>
            </a:r>
          </a:p>
          <a:p>
            <a:pPr marL="457200" lvl="0" indent="-355600">
              <a:buSzPts val="20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Residual effects of this practice are visible today in </a:t>
            </a:r>
            <a:r>
              <a:rPr lang="en-US" sz="2200" b="1" dirty="0">
                <a:latin typeface="Calibri" panose="020F0502020204030204" pitchFamily="34" charset="0"/>
                <a:ea typeface="Calibri" panose="020F0502020204030204" pitchFamily="34" charset="0"/>
                <a:cs typeface="Calibri" panose="020F0502020204030204" pitchFamily="34" charset="0"/>
              </a:rPr>
              <a:t>tree cover</a:t>
            </a:r>
            <a:r>
              <a:rPr lang="en-US" sz="2200" dirty="0">
                <a:latin typeface="Calibri" panose="020F0502020204030204" pitchFamily="34" charset="0"/>
                <a:ea typeface="Calibri" panose="020F0502020204030204" pitchFamily="34" charset="0"/>
                <a:cs typeface="Calibri" panose="020F0502020204030204" pitchFamily="34" charset="0"/>
              </a:rPr>
              <a:t>, proximity to </a:t>
            </a:r>
            <a:r>
              <a:rPr lang="en-US" sz="2200" b="1" dirty="0">
                <a:latin typeface="Calibri" panose="020F0502020204030204" pitchFamily="34" charset="0"/>
                <a:ea typeface="Calibri" panose="020F0502020204030204" pitchFamily="34" charset="0"/>
                <a:cs typeface="Calibri" panose="020F0502020204030204" pitchFamily="34" charset="0"/>
              </a:rPr>
              <a:t>parks</a:t>
            </a:r>
            <a:r>
              <a:rPr lang="en-US" sz="2200" dirty="0">
                <a:latin typeface="Calibri" panose="020F0502020204030204" pitchFamily="34" charset="0"/>
                <a:ea typeface="Calibri" panose="020F0502020204030204" pitchFamily="34" charset="0"/>
                <a:cs typeface="Calibri" panose="020F0502020204030204" pitchFamily="34" charset="0"/>
              </a:rPr>
              <a:t> and city </a:t>
            </a:r>
            <a:r>
              <a:rPr lang="en-US" sz="2200" b="1" dirty="0">
                <a:latin typeface="Calibri" panose="020F0502020204030204" pitchFamily="34" charset="0"/>
                <a:ea typeface="Calibri" panose="020F0502020204030204" pitchFamily="34" charset="0"/>
                <a:cs typeface="Calibri" panose="020F0502020204030204" pitchFamily="34" charset="0"/>
              </a:rPr>
              <a:t>amenities</a:t>
            </a:r>
            <a:r>
              <a:rPr lang="en-US" sz="2200" dirty="0">
                <a:latin typeface="Calibri" panose="020F0502020204030204" pitchFamily="34" charset="0"/>
                <a:ea typeface="Calibri" panose="020F0502020204030204" pitchFamily="34" charset="0"/>
                <a:cs typeface="Calibri" panose="020F0502020204030204" pitchFamily="34" charset="0"/>
              </a:rPr>
              <a:t>, and quality of </a:t>
            </a:r>
            <a:r>
              <a:rPr lang="en-US" sz="2200" b="1" dirty="0">
                <a:latin typeface="Calibri" panose="020F0502020204030204" pitchFamily="34" charset="0"/>
                <a:ea typeface="Calibri" panose="020F0502020204030204" pitchFamily="34" charset="0"/>
                <a:cs typeface="Calibri" panose="020F0502020204030204" pitchFamily="34" charset="0"/>
              </a:rPr>
              <a:t>housing</a:t>
            </a:r>
            <a:r>
              <a:rPr lang="en-US" sz="2200" dirty="0">
                <a:latin typeface="Calibri" panose="020F0502020204030204" pitchFamily="34" charset="0"/>
                <a:ea typeface="Calibri" panose="020F0502020204030204" pitchFamily="34" charset="0"/>
                <a:cs typeface="Calibri" panose="020F0502020204030204" pitchFamily="34" charset="0"/>
              </a:rPr>
              <a:t> and </a:t>
            </a:r>
            <a:r>
              <a:rPr lang="en-US" sz="2200" b="1" dirty="0">
                <a:latin typeface="Calibri" panose="020F0502020204030204" pitchFamily="34" charset="0"/>
                <a:ea typeface="Calibri" panose="020F0502020204030204" pitchFamily="34" charset="0"/>
                <a:cs typeface="Calibri" panose="020F0502020204030204" pitchFamily="34" charset="0"/>
              </a:rPr>
              <a:t>schools</a:t>
            </a:r>
            <a:r>
              <a:rPr lang="en-US" sz="2200" dirty="0">
                <a:latin typeface="Calibri" panose="020F0502020204030204" pitchFamily="34" charset="0"/>
                <a:ea typeface="Calibri" panose="020F0502020204030204" pitchFamily="34" charset="0"/>
                <a:cs typeface="Calibri" panose="020F0502020204030204" pitchFamily="34" charset="0"/>
              </a:rPr>
              <a:t>. </a:t>
            </a:r>
          </a:p>
        </p:txBody>
      </p:sp>
      <p:pic>
        <p:nvPicPr>
          <p:cNvPr id="7" name="Picture 6" descr="a map illustrating the HOLC neighborhood redlining grades in Austin, Texas. Colorcoded system to grade neighborhoods based on mortgage lending security">
            <a:extLst>
              <a:ext uri="{FF2B5EF4-FFF2-40B4-BE49-F238E27FC236}">
                <a16:creationId xmlns:a16="http://schemas.microsoft.com/office/drawing/2014/main" id="{D3FB2789-0C6A-709D-8634-047841D5672C}"/>
              </a:ext>
            </a:extLst>
          </p:cNvPr>
          <p:cNvPicPr>
            <a:picLocks noChangeAspect="1"/>
          </p:cNvPicPr>
          <p:nvPr/>
        </p:nvPicPr>
        <p:blipFill>
          <a:blip r:embed="rId5"/>
          <a:stretch>
            <a:fillRect/>
          </a:stretch>
        </p:blipFill>
        <p:spPr>
          <a:xfrm>
            <a:off x="6096000" y="1661101"/>
            <a:ext cx="5868219" cy="4096322"/>
          </a:xfrm>
          <a:prstGeom prst="rect">
            <a:avLst/>
          </a:prstGeom>
        </p:spPr>
      </p:pic>
      <p:sp>
        <p:nvSpPr>
          <p:cNvPr id="8" name="TextBox 7">
            <a:extLst>
              <a:ext uri="{FF2B5EF4-FFF2-40B4-BE49-F238E27FC236}">
                <a16:creationId xmlns:a16="http://schemas.microsoft.com/office/drawing/2014/main" id="{AE542AA9-6B2B-0F98-3F13-BCB27F1E6F64}"/>
              </a:ext>
            </a:extLst>
          </p:cNvPr>
          <p:cNvSpPr txBox="1"/>
          <p:nvPr/>
        </p:nvSpPr>
        <p:spPr>
          <a:xfrm>
            <a:off x="6839348" y="5707915"/>
            <a:ext cx="4535529" cy="923330"/>
          </a:xfrm>
          <a:prstGeom prst="rect">
            <a:avLst/>
          </a:prstGeom>
          <a:noFill/>
        </p:spPr>
        <p:txBody>
          <a:bodyPr wrap="square" rtlCol="0">
            <a:spAutoFit/>
          </a:bodyPr>
          <a:lstStyle/>
          <a:p>
            <a:pPr lvl="0" algn="ctr"/>
            <a:r>
              <a:rPr lang="en-US" sz="1800" dirty="0">
                <a:latin typeface="Calibri" panose="020F0502020204030204" pitchFamily="34" charset="0"/>
                <a:ea typeface="Calibri" panose="020F0502020204030204" pitchFamily="34" charset="0"/>
                <a:cs typeface="Calibri" panose="020F0502020204030204" pitchFamily="34" charset="0"/>
              </a:rPr>
              <a:t>Redlining in the Texas state capitol of Austin. </a:t>
            </a:r>
          </a:p>
          <a:p>
            <a:pPr lvl="0" algn="ctr"/>
            <a:r>
              <a:rPr lang="en-US" sz="1800" dirty="0">
                <a:latin typeface="Calibri" panose="020F0502020204030204" pitchFamily="34" charset="0"/>
                <a:ea typeface="Calibri" panose="020F0502020204030204" pitchFamily="34" charset="0"/>
                <a:cs typeface="Calibri" panose="020F0502020204030204" pitchFamily="34" charset="0"/>
              </a:rPr>
              <a:t>Image by Joelene Hall via Wikimedia, </a:t>
            </a:r>
            <a:r>
              <a:rPr lang="en-US" sz="1800" u="sng" dirty="0">
                <a:solidFill>
                  <a:srgbClr val="166EC5"/>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4.0</a:t>
            </a:r>
            <a:r>
              <a:rPr lang="en-US" sz="1800" dirty="0">
                <a:latin typeface="Calibri" panose="020F0502020204030204" pitchFamily="34" charset="0"/>
                <a:ea typeface="Calibri" panose="020F0502020204030204" pitchFamily="34" charset="0"/>
                <a:cs typeface="Calibri" panose="020F0502020204030204" pitchFamily="34" charset="0"/>
              </a:rPr>
              <a:t>, based on HOLC map scans.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1"/>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3F94F0-1576-86A1-4058-DBC4154AA44B}"/>
              </a:ext>
            </a:extLst>
          </p:cNvPr>
          <p:cNvSpPr>
            <a:spLocks noGrp="1"/>
          </p:cNvSpPr>
          <p:nvPr>
            <p:ph type="sldNum" idx="12"/>
          </p:nvPr>
        </p:nvSpPr>
        <p:spPr>
          <a:xfrm>
            <a:off x="304800" y="6428597"/>
            <a:ext cx="2743200" cy="365125"/>
          </a:xfrm>
        </p:spPr>
        <p:txBody>
          <a:bodyPr/>
          <a:lstStyle/>
          <a:p>
            <a:pPr marL="0" lvl="0" indent="0" algn="l" rtl="0">
              <a:spcBef>
                <a:spcPts val="0"/>
              </a:spcBef>
              <a:spcAft>
                <a:spcPts val="0"/>
              </a:spcAft>
              <a:buNone/>
            </a:pPr>
            <a:fld id="{00000000-1234-1234-1234-123412341234}" type="slidenum">
              <a:rPr lang="en-US" smtClean="0"/>
              <a:pPr marL="0" lvl="0" indent="0" algn="l" rtl="0">
                <a:spcBef>
                  <a:spcPts val="0"/>
                </a:spcBef>
                <a:spcAft>
                  <a:spcPts val="0"/>
                </a:spcAft>
                <a:buNone/>
              </a:pPr>
              <a:t>2</a:t>
            </a:fld>
            <a:endParaRPr lang="en-US"/>
          </a:p>
        </p:txBody>
      </p:sp>
      <p:sp>
        <p:nvSpPr>
          <p:cNvPr id="3" name="Title 2">
            <a:extLst>
              <a:ext uri="{FF2B5EF4-FFF2-40B4-BE49-F238E27FC236}">
                <a16:creationId xmlns:a16="http://schemas.microsoft.com/office/drawing/2014/main" id="{F31FDF61-D46A-C7E8-6F8C-BEDC9CDCF361}"/>
              </a:ext>
            </a:extLst>
          </p:cNvPr>
          <p:cNvSpPr txBox="1">
            <a:spLocks noGrp="1"/>
          </p:cNvSpPr>
          <p:nvPr>
            <p:ph type="title" idx="4294967295"/>
          </p:nvPr>
        </p:nvSpPr>
        <p:spPr>
          <a:xfrm>
            <a:off x="2754630" y="509902"/>
            <a:ext cx="730377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Why Do Street Trees Matter?</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04CD5E89-7CAA-E9AA-78A8-3A8C8C447F59}"/>
              </a:ext>
            </a:extLst>
          </p:cNvPr>
          <p:cNvSpPr txBox="1"/>
          <p:nvPr/>
        </p:nvSpPr>
        <p:spPr>
          <a:xfrm>
            <a:off x="3154680" y="1061116"/>
            <a:ext cx="6503670" cy="369332"/>
          </a:xfrm>
          <a:prstGeom prst="rect">
            <a:avLst/>
          </a:prstGeom>
          <a:noFill/>
        </p:spPr>
        <p:txBody>
          <a:bodyPr wrap="square" rtlCol="0">
            <a:spAutoFit/>
          </a:bodyPr>
          <a:lstStyle/>
          <a:p>
            <a:pPr lvl="0" algn="ctr"/>
            <a:r>
              <a:rPr lang="nb-NO" sz="1800" dirty="0" err="1">
                <a:latin typeface="Calibri" panose="020F0502020204030204" pitchFamily="34" charset="0"/>
                <a:ea typeface="Calibri" panose="020F0502020204030204" pitchFamily="34" charset="0"/>
                <a:cs typeface="Calibri" panose="020F0502020204030204" pitchFamily="34" charset="0"/>
              </a:rPr>
              <a:t>Burghardt</a:t>
            </a:r>
            <a:r>
              <a:rPr lang="nb-NO" sz="1800" dirty="0">
                <a:latin typeface="Calibri" panose="020F0502020204030204" pitchFamily="34" charset="0"/>
                <a:ea typeface="Calibri" panose="020F0502020204030204" pitchFamily="34" charset="0"/>
                <a:cs typeface="Calibri" panose="020F0502020204030204" pitchFamily="34" charset="0"/>
              </a:rPr>
              <a:t> et al. 2022: </a:t>
            </a:r>
            <a:r>
              <a:rPr lang="nb-NO" sz="1800" dirty="0">
                <a:latin typeface="Calibri" panose="020F0502020204030204" pitchFamily="34" charset="0"/>
                <a:ea typeface="Calibri" panose="020F0502020204030204" pitchFamily="34" charset="0"/>
                <a:cs typeface="Calibri" panose="020F0502020204030204" pitchFamily="34" charset="0"/>
                <a:hlinkClick r:id="rId4"/>
              </a:rPr>
              <a:t>https://doi.org/10.1002/ecy.3881</a:t>
            </a:r>
            <a:endParaRPr lang="nb-NO" sz="1800"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6BCFC8F-FD49-6109-0081-7723EA23C166}"/>
              </a:ext>
            </a:extLst>
          </p:cNvPr>
          <p:cNvSpPr txBox="1"/>
          <p:nvPr/>
        </p:nvSpPr>
        <p:spPr>
          <a:xfrm>
            <a:off x="744108" y="1507817"/>
            <a:ext cx="7303771" cy="5350183"/>
          </a:xfrm>
          <a:prstGeom prst="rect">
            <a:avLst/>
          </a:prstGeom>
          <a:noFill/>
        </p:spPr>
        <p:txBody>
          <a:bodyPr wrap="square" rtlCol="0">
            <a:spAutoFit/>
          </a:bodyPr>
          <a:lstStyle/>
          <a:p>
            <a:pPr marL="457200" lvl="0" indent="-355600">
              <a:spcAft>
                <a:spcPts val="1600"/>
              </a:spcAft>
              <a:buSzPts val="2000"/>
              <a:buFont typeface="Arial"/>
              <a:buChar char="●"/>
            </a:pPr>
            <a:r>
              <a:rPr lang="en-US" sz="2100" dirty="0">
                <a:latin typeface="Calibri" panose="020F0502020204030204" pitchFamily="34" charset="0"/>
                <a:ea typeface="Calibri" panose="020F0502020204030204" pitchFamily="34" charset="0"/>
                <a:cs typeface="Calibri" panose="020F0502020204030204" pitchFamily="34" charset="0"/>
              </a:rPr>
              <a:t>Street trees provide a </a:t>
            </a:r>
            <a:r>
              <a:rPr lang="en-US" sz="2100" b="1" dirty="0">
                <a:latin typeface="Calibri" panose="020F0502020204030204" pitchFamily="34" charset="0"/>
                <a:ea typeface="Calibri" panose="020F0502020204030204" pitchFamily="34" charset="0"/>
                <a:cs typeface="Calibri" panose="020F0502020204030204" pitchFamily="34" charset="0"/>
              </a:rPr>
              <a:t>canopy</a:t>
            </a:r>
            <a:r>
              <a:rPr lang="en-US" sz="2100" dirty="0">
                <a:latin typeface="Calibri" panose="020F0502020204030204" pitchFamily="34" charset="0"/>
                <a:ea typeface="Calibri" panose="020F0502020204030204" pitchFamily="34" charset="0"/>
                <a:cs typeface="Calibri" panose="020F0502020204030204" pitchFamily="34" charset="0"/>
              </a:rPr>
              <a:t> that can reduce the </a:t>
            </a:r>
            <a:r>
              <a:rPr lang="en-US" sz="2100" b="1" dirty="0">
                <a:latin typeface="Calibri" panose="020F0502020204030204" pitchFamily="34" charset="0"/>
                <a:ea typeface="Calibri" panose="020F0502020204030204" pitchFamily="34" charset="0"/>
                <a:cs typeface="Calibri" panose="020F0502020204030204" pitchFamily="34" charset="0"/>
              </a:rPr>
              <a:t>urban heat island </a:t>
            </a:r>
            <a:r>
              <a:rPr lang="en-US" sz="2100" dirty="0">
                <a:latin typeface="Calibri" panose="020F0502020204030204" pitchFamily="34" charset="0"/>
                <a:ea typeface="Calibri" panose="020F0502020204030204" pitchFamily="34" charset="0"/>
                <a:cs typeface="Calibri" panose="020F0502020204030204" pitchFamily="34" charset="0"/>
              </a:rPr>
              <a:t>effect, </a:t>
            </a:r>
            <a:r>
              <a:rPr lang="en-US" sz="2100" b="1" dirty="0">
                <a:latin typeface="Calibri" panose="020F0502020204030204" pitchFamily="34" charset="0"/>
                <a:ea typeface="Calibri" panose="020F0502020204030204" pitchFamily="34" charset="0"/>
                <a:cs typeface="Calibri" panose="020F0502020204030204" pitchFamily="34" charset="0"/>
              </a:rPr>
              <a:t>reduce air pollution</a:t>
            </a:r>
            <a:r>
              <a:rPr lang="en-US" sz="2100" dirty="0">
                <a:latin typeface="Calibri" panose="020F0502020204030204" pitchFamily="34" charset="0"/>
                <a:ea typeface="Calibri" panose="020F0502020204030204" pitchFamily="34" charset="0"/>
                <a:cs typeface="Calibri" panose="020F0502020204030204" pitchFamily="34" charset="0"/>
              </a:rPr>
              <a:t>, and provide </a:t>
            </a:r>
            <a:r>
              <a:rPr lang="en-US" sz="2100" b="1" dirty="0">
                <a:latin typeface="Calibri" panose="020F0502020204030204" pitchFamily="34" charset="0"/>
                <a:ea typeface="Calibri" panose="020F0502020204030204" pitchFamily="34" charset="0"/>
                <a:cs typeface="Calibri" panose="020F0502020204030204" pitchFamily="34" charset="0"/>
              </a:rPr>
              <a:t>wildlife habitat </a:t>
            </a:r>
            <a:r>
              <a:rPr lang="en-US" sz="2100" dirty="0">
                <a:latin typeface="Calibri" panose="020F0502020204030204" pitchFamily="34" charset="0"/>
                <a:ea typeface="Calibri" panose="020F0502020204030204" pitchFamily="34" charset="0"/>
                <a:cs typeface="Calibri" panose="020F0502020204030204" pitchFamily="34" charset="0"/>
              </a:rPr>
              <a:t>that is linked to </a:t>
            </a:r>
            <a:r>
              <a:rPr lang="en-US" sz="2100" b="1" dirty="0">
                <a:latin typeface="Calibri" panose="020F0502020204030204" pitchFamily="34" charset="0"/>
                <a:ea typeface="Calibri" panose="020F0502020204030204" pitchFamily="34" charset="0"/>
                <a:cs typeface="Calibri" panose="020F0502020204030204" pitchFamily="34" charset="0"/>
              </a:rPr>
              <a:t>health benefits </a:t>
            </a:r>
            <a:r>
              <a:rPr lang="en-US" sz="2100" dirty="0">
                <a:latin typeface="Calibri" panose="020F0502020204030204" pitchFamily="34" charset="0"/>
                <a:ea typeface="Calibri" panose="020F0502020204030204" pitchFamily="34" charset="0"/>
                <a:cs typeface="Calibri" panose="020F0502020204030204" pitchFamily="34" charset="0"/>
              </a:rPr>
              <a:t>for residents (i.e., birdsong). Older, </a:t>
            </a:r>
            <a:r>
              <a:rPr lang="en-US" sz="2100" b="1" dirty="0">
                <a:latin typeface="Calibri" panose="020F0502020204030204" pitchFamily="34" charset="0"/>
                <a:ea typeface="Calibri" panose="020F0502020204030204" pitchFamily="34" charset="0"/>
                <a:cs typeface="Calibri" panose="020F0502020204030204" pitchFamily="34" charset="0"/>
              </a:rPr>
              <a:t>larger trees </a:t>
            </a:r>
            <a:r>
              <a:rPr lang="en-US" sz="2100" dirty="0">
                <a:latin typeface="Calibri" panose="020F0502020204030204" pitchFamily="34" charset="0"/>
                <a:ea typeface="Calibri" panose="020F0502020204030204" pitchFamily="34" charset="0"/>
                <a:cs typeface="Calibri" panose="020F0502020204030204" pitchFamily="34" charset="0"/>
              </a:rPr>
              <a:t>amplify benefits. </a:t>
            </a:r>
          </a:p>
          <a:p>
            <a:pPr marL="457200" lvl="0" indent="-355600">
              <a:spcAft>
                <a:spcPts val="1600"/>
              </a:spcAft>
              <a:buSzPts val="2000"/>
              <a:buFont typeface="Arial"/>
              <a:buChar char="●"/>
            </a:pPr>
            <a:r>
              <a:rPr lang="en-US" sz="2100" b="1" dirty="0">
                <a:latin typeface="Calibri" panose="020F0502020204030204" pitchFamily="34" charset="0"/>
                <a:ea typeface="Calibri" panose="020F0502020204030204" pitchFamily="34" charset="0"/>
                <a:cs typeface="Calibri" panose="020F0502020204030204" pitchFamily="34" charset="0"/>
              </a:rPr>
              <a:t>Species diversity </a:t>
            </a:r>
            <a:r>
              <a:rPr lang="en-US" sz="2100" dirty="0">
                <a:latin typeface="Calibri" panose="020F0502020204030204" pitchFamily="34" charset="0"/>
                <a:ea typeface="Calibri" panose="020F0502020204030204" pitchFamily="34" charset="0"/>
                <a:cs typeface="Calibri" panose="020F0502020204030204" pitchFamily="34" charset="0"/>
              </a:rPr>
              <a:t>of trees can create more </a:t>
            </a:r>
            <a:r>
              <a:rPr lang="en-US" sz="2100" b="1" dirty="0">
                <a:latin typeface="Calibri" panose="020F0502020204030204" pitchFamily="34" charset="0"/>
                <a:ea typeface="Calibri" panose="020F0502020204030204" pitchFamily="34" charset="0"/>
                <a:cs typeface="Calibri" panose="020F0502020204030204" pitchFamily="34" charset="0"/>
              </a:rPr>
              <a:t>resilience</a:t>
            </a:r>
            <a:r>
              <a:rPr lang="en-US" sz="2100" dirty="0">
                <a:latin typeface="Calibri" panose="020F0502020204030204" pitchFamily="34" charset="0"/>
                <a:ea typeface="Calibri" panose="020F0502020204030204" pitchFamily="34" charset="0"/>
                <a:cs typeface="Calibri" panose="020F0502020204030204" pitchFamily="34" charset="0"/>
              </a:rPr>
              <a:t> to pests, diversity of </a:t>
            </a:r>
            <a:r>
              <a:rPr lang="en-US" sz="2100" b="1" dirty="0">
                <a:latin typeface="Calibri" panose="020F0502020204030204" pitchFamily="34" charset="0"/>
                <a:ea typeface="Calibri" panose="020F0502020204030204" pitchFamily="34" charset="0"/>
                <a:cs typeface="Calibri" panose="020F0502020204030204" pitchFamily="34" charset="0"/>
              </a:rPr>
              <a:t>habitat</a:t>
            </a:r>
            <a:r>
              <a:rPr lang="en-US" sz="2100" dirty="0">
                <a:latin typeface="Calibri" panose="020F0502020204030204" pitchFamily="34" charset="0"/>
                <a:ea typeface="Calibri" panose="020F0502020204030204" pitchFamily="34" charset="0"/>
                <a:cs typeface="Calibri" panose="020F0502020204030204" pitchFamily="34" charset="0"/>
              </a:rPr>
              <a:t>, and </a:t>
            </a:r>
            <a:r>
              <a:rPr lang="en-US" sz="2100" b="1" dirty="0">
                <a:latin typeface="Calibri" panose="020F0502020204030204" pitchFamily="34" charset="0"/>
                <a:ea typeface="Calibri" panose="020F0502020204030204" pitchFamily="34" charset="0"/>
                <a:cs typeface="Calibri" panose="020F0502020204030204" pitchFamily="34" charset="0"/>
              </a:rPr>
              <a:t>aesthetic</a:t>
            </a:r>
            <a:r>
              <a:rPr lang="en-US" sz="2100" dirty="0">
                <a:latin typeface="Calibri" panose="020F0502020204030204" pitchFamily="34" charset="0"/>
                <a:ea typeface="Calibri" panose="020F0502020204030204" pitchFamily="34" charset="0"/>
                <a:cs typeface="Calibri" panose="020F0502020204030204" pitchFamily="34" charset="0"/>
              </a:rPr>
              <a:t> benefits that increase home values, a sense of community, and green immersion. </a:t>
            </a:r>
          </a:p>
          <a:p>
            <a:pPr marL="457200" lvl="0" indent="-355600">
              <a:buSzPts val="2000"/>
              <a:buFont typeface="Arial"/>
              <a:buChar char="●"/>
            </a:pPr>
            <a:r>
              <a:rPr lang="en-US" sz="2100" b="1" dirty="0">
                <a:latin typeface="Calibri" panose="020F0502020204030204" pitchFamily="34" charset="0"/>
                <a:ea typeface="Calibri" panose="020F0502020204030204" pitchFamily="34" charset="0"/>
                <a:cs typeface="Calibri" panose="020F0502020204030204" pitchFamily="34" charset="0"/>
              </a:rPr>
              <a:t>Baltimore</a:t>
            </a:r>
            <a:r>
              <a:rPr lang="en-US" sz="2100" dirty="0">
                <a:latin typeface="Calibri" panose="020F0502020204030204" pitchFamily="34" charset="0"/>
                <a:ea typeface="Calibri" panose="020F0502020204030204" pitchFamily="34" charset="0"/>
                <a:cs typeface="Calibri" panose="020F0502020204030204" pitchFamily="34" charset="0"/>
              </a:rPr>
              <a:t> has an </a:t>
            </a:r>
            <a:r>
              <a:rPr lang="en-US" sz="2100" b="1" dirty="0">
                <a:latin typeface="Calibri" panose="020F0502020204030204" pitchFamily="34" charset="0"/>
                <a:ea typeface="Calibri" panose="020F0502020204030204" pitchFamily="34" charset="0"/>
                <a:cs typeface="Calibri" panose="020F0502020204030204" pitchFamily="34" charset="0"/>
              </a:rPr>
              <a:t>environmental justice </a:t>
            </a:r>
            <a:r>
              <a:rPr lang="en-US" sz="2100" dirty="0">
                <a:latin typeface="Calibri" panose="020F0502020204030204" pitchFamily="34" charset="0"/>
                <a:ea typeface="Calibri" panose="020F0502020204030204" pitchFamily="34" charset="0"/>
                <a:cs typeface="Calibri" panose="020F0502020204030204" pitchFamily="34" charset="0"/>
              </a:rPr>
              <a:t>program for street tree planting in formerly redlined neighborhoods. This program helps but can result in </a:t>
            </a:r>
            <a:r>
              <a:rPr lang="en-US" sz="2100" b="1" dirty="0">
                <a:latin typeface="Calibri" panose="020F0502020204030204" pitchFamily="34" charset="0"/>
                <a:ea typeface="Calibri" panose="020F0502020204030204" pitchFamily="34" charset="0"/>
                <a:cs typeface="Calibri" panose="020F0502020204030204" pitchFamily="34" charset="0"/>
              </a:rPr>
              <a:t>homogeneous planting </a:t>
            </a:r>
            <a:r>
              <a:rPr lang="en-US" sz="2100" dirty="0">
                <a:latin typeface="Calibri" panose="020F0502020204030204" pitchFamily="34" charset="0"/>
                <a:ea typeface="Calibri" panose="020F0502020204030204" pitchFamily="34" charset="0"/>
                <a:cs typeface="Calibri" panose="020F0502020204030204" pitchFamily="34" charset="0"/>
              </a:rPr>
              <a:t>by relying on one hardy species (i.e., Red Maple). It takes decades for trees to grow to full size, so </a:t>
            </a:r>
            <a:r>
              <a:rPr lang="en-US" sz="2100" b="1" dirty="0">
                <a:latin typeface="Calibri" panose="020F0502020204030204" pitchFamily="34" charset="0"/>
                <a:ea typeface="Calibri" panose="020F0502020204030204" pitchFamily="34" charset="0"/>
                <a:cs typeface="Calibri" panose="020F0502020204030204" pitchFamily="34" charset="0"/>
              </a:rPr>
              <a:t>early planting </a:t>
            </a:r>
            <a:r>
              <a:rPr lang="en-US" sz="2100" dirty="0">
                <a:latin typeface="Calibri" panose="020F0502020204030204" pitchFamily="34" charset="0"/>
                <a:ea typeface="Calibri" panose="020F0502020204030204" pitchFamily="34" charset="0"/>
                <a:cs typeface="Calibri" panose="020F0502020204030204" pitchFamily="34" charset="0"/>
              </a:rPr>
              <a:t>is key to building </a:t>
            </a:r>
            <a:r>
              <a:rPr lang="en-US" sz="2100" b="1" dirty="0">
                <a:latin typeface="Calibri" panose="020F0502020204030204" pitchFamily="34" charset="0"/>
                <a:ea typeface="Calibri" panose="020F0502020204030204" pitchFamily="34" charset="0"/>
                <a:cs typeface="Calibri" panose="020F0502020204030204" pitchFamily="34" charset="0"/>
              </a:rPr>
              <a:t>resilience</a:t>
            </a:r>
            <a:r>
              <a:rPr lang="en-US" sz="2100" dirty="0">
                <a:latin typeface="Calibri" panose="020F0502020204030204" pitchFamily="34" charset="0"/>
                <a:ea typeface="Calibri" panose="020F0502020204030204" pitchFamily="34" charset="0"/>
                <a:cs typeface="Calibri" panose="020F0502020204030204" pitchFamily="34" charset="0"/>
              </a:rPr>
              <a:t> to climate change and redressing habitat loss and lack of green space. </a:t>
            </a:r>
          </a:p>
        </p:txBody>
      </p:sp>
      <p:pic>
        <p:nvPicPr>
          <p:cNvPr id="8" name="Picture 7" descr="a sapling tree situated near an urban sidewalk and road">
            <a:extLst>
              <a:ext uri="{FF2B5EF4-FFF2-40B4-BE49-F238E27FC236}">
                <a16:creationId xmlns:a16="http://schemas.microsoft.com/office/drawing/2014/main" id="{ECC6DE46-67A0-77D6-A39B-41BECC827D53}"/>
              </a:ext>
            </a:extLst>
          </p:cNvPr>
          <p:cNvPicPr>
            <a:picLocks noChangeAspect="1"/>
          </p:cNvPicPr>
          <p:nvPr/>
        </p:nvPicPr>
        <p:blipFill>
          <a:blip r:embed="rId5"/>
          <a:stretch>
            <a:fillRect/>
          </a:stretch>
        </p:blipFill>
        <p:spPr>
          <a:xfrm>
            <a:off x="8216468" y="1481310"/>
            <a:ext cx="3505200" cy="4676775"/>
          </a:xfrm>
          <a:prstGeom prst="rect">
            <a:avLst/>
          </a:prstGeom>
        </p:spPr>
      </p:pic>
      <p:sp>
        <p:nvSpPr>
          <p:cNvPr id="9" name="TextBox 8">
            <a:extLst>
              <a:ext uri="{FF2B5EF4-FFF2-40B4-BE49-F238E27FC236}">
                <a16:creationId xmlns:a16="http://schemas.microsoft.com/office/drawing/2014/main" id="{49465845-5ED8-4E5B-624C-23BC0AF35032}"/>
              </a:ext>
            </a:extLst>
          </p:cNvPr>
          <p:cNvSpPr txBox="1"/>
          <p:nvPr/>
        </p:nvSpPr>
        <p:spPr>
          <a:xfrm>
            <a:off x="8229600" y="6208947"/>
            <a:ext cx="3657600" cy="584775"/>
          </a:xfrm>
          <a:prstGeom prst="rect">
            <a:avLst/>
          </a:prstGeom>
          <a:noFill/>
        </p:spPr>
        <p:txBody>
          <a:bodyPr wrap="square" rtlCol="0">
            <a:spAutoFit/>
          </a:bodyPr>
          <a:lstStyle/>
          <a:p>
            <a:pPr lvl="0" algn="ctr"/>
            <a:r>
              <a:rPr lang="en-US" sz="1600" dirty="0">
                <a:latin typeface="Calibri" panose="020F0502020204030204" pitchFamily="34" charset="0"/>
                <a:ea typeface="Calibri" panose="020F0502020204030204" pitchFamily="34" charset="0"/>
                <a:cs typeface="Calibri" panose="020F0502020204030204" pitchFamily="34" charset="0"/>
              </a:rPr>
              <a:t>Sapling in a concrete context. </a:t>
            </a:r>
          </a:p>
          <a:p>
            <a:pPr lvl="0" algn="ctr"/>
            <a:r>
              <a:rPr lang="en-US" sz="1600" dirty="0">
                <a:latin typeface="Calibri" panose="020F0502020204030204" pitchFamily="34" charset="0"/>
                <a:ea typeface="Calibri" panose="020F0502020204030204" pitchFamily="34" charset="0"/>
                <a:cs typeface="Calibri" panose="020F0502020204030204" pitchFamily="34" charset="0"/>
              </a:rPr>
              <a:t>Image by Schavez88 via Wikimedia, </a:t>
            </a:r>
            <a:r>
              <a:rPr lang="en-US" sz="1600" u="sng" dirty="0">
                <a:solidFill>
                  <a:srgbClr val="166EC5"/>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4.0</a:t>
            </a:r>
            <a:r>
              <a:rPr lang="en-US" sz="1600" dirty="0">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50271A-44C1-3211-A327-D9FFF2B26A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5" name="Title 2">
            <a:extLst>
              <a:ext uri="{FF2B5EF4-FFF2-40B4-BE49-F238E27FC236}">
                <a16:creationId xmlns:a16="http://schemas.microsoft.com/office/drawing/2014/main" id="{E5F1E3E7-227D-A92A-9905-007851626CC2}"/>
              </a:ext>
            </a:extLst>
          </p:cNvPr>
          <p:cNvSpPr txBox="1">
            <a:spLocks noGrp="1"/>
          </p:cNvSpPr>
          <p:nvPr>
            <p:ph type="title" idx="4294967295"/>
          </p:nvPr>
        </p:nvSpPr>
        <p:spPr>
          <a:xfrm>
            <a:off x="1798320" y="136525"/>
            <a:ext cx="859536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Why Do Street Trees Matter? (Continued)</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6" name="Picture 5" descr="Graph that illustrates the distribution of tree size, measures as diameter at breast height (dbh) in inches">
            <a:extLst>
              <a:ext uri="{FF2B5EF4-FFF2-40B4-BE49-F238E27FC236}">
                <a16:creationId xmlns:a16="http://schemas.microsoft.com/office/drawing/2014/main" id="{089F5296-DC82-EB19-246A-10F5E505AAEF}"/>
              </a:ext>
            </a:extLst>
          </p:cNvPr>
          <p:cNvPicPr>
            <a:picLocks noChangeAspect="1"/>
          </p:cNvPicPr>
          <p:nvPr/>
        </p:nvPicPr>
        <p:blipFill>
          <a:blip r:embed="rId3"/>
          <a:stretch>
            <a:fillRect/>
          </a:stretch>
        </p:blipFill>
        <p:spPr>
          <a:xfrm>
            <a:off x="1256624" y="782856"/>
            <a:ext cx="9678751" cy="4163006"/>
          </a:xfrm>
          <a:prstGeom prst="rect">
            <a:avLst/>
          </a:prstGeom>
        </p:spPr>
      </p:pic>
      <p:sp>
        <p:nvSpPr>
          <p:cNvPr id="7" name="TextBox 6">
            <a:extLst>
              <a:ext uri="{FF2B5EF4-FFF2-40B4-BE49-F238E27FC236}">
                <a16:creationId xmlns:a16="http://schemas.microsoft.com/office/drawing/2014/main" id="{6A7487EE-58A9-9B5C-5514-89EC2FDF7FF1}"/>
              </a:ext>
            </a:extLst>
          </p:cNvPr>
          <p:cNvSpPr txBox="1"/>
          <p:nvPr/>
        </p:nvSpPr>
        <p:spPr>
          <a:xfrm>
            <a:off x="1655444" y="4945862"/>
            <a:ext cx="8881110" cy="369332"/>
          </a:xfrm>
          <a:prstGeom prst="rect">
            <a:avLst/>
          </a:prstGeom>
          <a:noFill/>
        </p:spPr>
        <p:txBody>
          <a:bodyPr wrap="square" rtlCol="0">
            <a:spAutoFit/>
          </a:bodyPr>
          <a:lstStyle/>
          <a:p>
            <a:pPr lvl="0" algn="ctr"/>
            <a:r>
              <a:rPr lang="en-US" sz="1800" dirty="0">
                <a:latin typeface="Calibri" panose="020F0502020204030204" pitchFamily="34" charset="0"/>
                <a:ea typeface="Calibri" panose="020F0502020204030204" pitchFamily="34" charset="0"/>
                <a:cs typeface="Calibri" panose="020F0502020204030204" pitchFamily="34" charset="0"/>
              </a:rPr>
              <a:t>Excerpt of Figure 2 from Burghardt et al. 2022: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https://doi.org/10.1002/ecy.3881</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8E11AF5-DCA1-2723-C66C-20C33236B6E4}"/>
              </a:ext>
            </a:extLst>
          </p:cNvPr>
          <p:cNvSpPr txBox="1"/>
          <p:nvPr/>
        </p:nvSpPr>
        <p:spPr>
          <a:xfrm>
            <a:off x="236894" y="5351869"/>
            <a:ext cx="11467425" cy="1446550"/>
          </a:xfrm>
          <a:prstGeom prst="rect">
            <a:avLst/>
          </a:prstGeom>
          <a:noFill/>
        </p:spPr>
        <p:txBody>
          <a:bodyPr wrap="square" rtlCol="0">
            <a:spAutoFit/>
          </a:bodyPr>
          <a:lstStyle/>
          <a:p>
            <a:pPr marL="457200" lvl="0" indent="-342900">
              <a:buSzPts val="18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This diagram shows good results of Baltimore’s recent tree planting initiatives in disadvantaged neighborhoods. </a:t>
            </a:r>
          </a:p>
          <a:p>
            <a:pPr marL="457200" lvl="0" indent="-342900">
              <a:buSzPts val="18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Still, the disparity between “green” and “red” neighborhoods in the provision of high-quality, large trees is clear. </a:t>
            </a:r>
          </a:p>
        </p:txBody>
      </p:sp>
    </p:spTree>
    <p:extLst>
      <p:ext uri="{BB962C8B-B14F-4D97-AF65-F5344CB8AC3E}">
        <p14:creationId xmlns:p14="http://schemas.microsoft.com/office/powerpoint/2010/main" val="305396701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773</Words>
  <Application>Microsoft Macintosh PowerPoint</Application>
  <PresentationFormat>Widescreen</PresentationFormat>
  <Paragraphs>31</Paragraphs>
  <Slides>4</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PowerPoint Presentation</vt:lpstr>
      <vt:lpstr>The History of Redlining in the USA</vt:lpstr>
      <vt:lpstr>Why Do Street Trees Matter?</vt:lpstr>
      <vt:lpstr>Why Do Street Trees Matter?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Historic Redlining  and Tree Cover:  Measuring Environmental Inequality in Baltimore   </dc:title>
  <dc:creator>Heidi CM Scott</dc:creator>
  <cp:lastModifiedBy>Alaina Gallagher</cp:lastModifiedBy>
  <cp:revision>13</cp:revision>
  <dcterms:created xsi:type="dcterms:W3CDTF">2022-09-28T11:57:10Z</dcterms:created>
  <dcterms:modified xsi:type="dcterms:W3CDTF">2026-08-17T13:01:32Z</dcterms:modified>
</cp:coreProperties>
</file>