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hex7byJNINq2I9VzxVgsgvL0dY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46"/>
    <p:restoredTop sz="94702"/>
  </p:normalViewPr>
  <p:slideViewPr>
    <p:cSldViewPr snapToGrid="0">
      <p:cViewPr varScale="1">
        <p:scale>
          <a:sx n="108" d="100"/>
          <a:sy n="108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3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92" name="Google Shape;92;p1"/>
            <p:cNvSpPr/>
            <p:nvPr/>
          </p:nvSpPr>
          <p:spPr>
            <a:xfrm>
              <a:off x="-305" y="0"/>
              <a:ext cx="2514948" cy="2170178"/>
            </a:xfrm>
            <a:custGeom>
              <a:avLst/>
              <a:gdLst/>
              <a:ahLst/>
              <a:cxnLst/>
              <a:rect l="l" t="t" r="r" b="b"/>
              <a:pathLst>
                <a:path w="2514948" h="2170178" extrusionOk="0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-305" y="-4155"/>
              <a:ext cx="2493062" cy="1947896"/>
            </a:xfrm>
            <a:custGeom>
              <a:avLst/>
              <a:gdLst/>
              <a:ahLst/>
              <a:cxnLst/>
              <a:rect l="l" t="t" r="r" b="b"/>
              <a:pathLst>
                <a:path w="2493062" h="1947896" extrusionOk="0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-305" y="0"/>
              <a:ext cx="2501089" cy="1972702"/>
            </a:xfrm>
            <a:custGeom>
              <a:avLst/>
              <a:gdLst/>
              <a:ahLst/>
              <a:cxnLst/>
              <a:rect l="l" t="t" r="r" b="b"/>
              <a:pathLst>
                <a:path w="2501089" h="1972702" extrusionOk="0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305" y="1"/>
              <a:ext cx="2491105" cy="1943661"/>
            </a:xfrm>
            <a:custGeom>
              <a:avLst/>
              <a:gdLst/>
              <a:ahLst/>
              <a:cxnLst/>
              <a:rect l="l" t="t" r="r" b="b"/>
              <a:pathLst>
                <a:path w="2491105" h="1943661" extrusionOk="0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 flipH="1">
            <a:off x="0" y="4192286"/>
            <a:ext cx="3378428" cy="2665714"/>
            <a:chOff x="-305" y="-1"/>
            <a:chExt cx="3832880" cy="2876136"/>
          </a:xfrm>
        </p:grpSpPr>
        <p:sp>
          <p:nvSpPr>
            <p:cNvPr id="98" name="Google Shape;98;p1"/>
            <p:cNvSpPr/>
            <p:nvPr/>
          </p:nvSpPr>
          <p:spPr>
            <a:xfrm>
              <a:off x="305" y="1"/>
              <a:ext cx="3815424" cy="2653659"/>
            </a:xfrm>
            <a:custGeom>
              <a:avLst/>
              <a:gdLst/>
              <a:ahLst/>
              <a:cxnLst/>
              <a:rect l="l" t="t" r="r" b="b"/>
              <a:pathLst>
                <a:path w="3815424" h="2653659" extrusionOk="0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305" y="-1"/>
              <a:ext cx="3815424" cy="2653660"/>
            </a:xfrm>
            <a:custGeom>
              <a:avLst/>
              <a:gdLst/>
              <a:ahLst/>
              <a:cxnLst/>
              <a:rect l="l" t="t" r="r" b="b"/>
              <a:pathLst>
                <a:path w="3815424" h="2653660" extrusionOk="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-305" y="1"/>
              <a:ext cx="3815986" cy="2675935"/>
            </a:xfrm>
            <a:custGeom>
              <a:avLst/>
              <a:gdLst/>
              <a:ahLst/>
              <a:cxnLst/>
              <a:rect l="l" t="t" r="r" b="b"/>
              <a:pathLst>
                <a:path w="3815986" h="2675935" extrusionOk="0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305" y="-1"/>
              <a:ext cx="3832270" cy="2876136"/>
            </a:xfrm>
            <a:custGeom>
              <a:avLst/>
              <a:gdLst/>
              <a:ahLst/>
              <a:cxnLst/>
              <a:rect l="l" t="t" r="r" b="b"/>
              <a:pathLst>
                <a:path w="3832270" h="2876136" extrusionOk="0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" name="Picture 5" descr="The SESYNC logo—the letters SESYNC underneath a green arch">
            <a:extLst>
              <a:ext uri="{FF2B5EF4-FFF2-40B4-BE49-F238E27FC236}">
                <a16:creationId xmlns:a16="http://schemas.microsoft.com/office/drawing/2014/main" id="{2A2211C4-539A-2A94-4B4C-576431D10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88" y="345298"/>
            <a:ext cx="3429000" cy="12573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C52A0D8-FFE3-CC4A-C891-E747DB68B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3538" y="1241240"/>
            <a:ext cx="7353077" cy="1287453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Practicing Reflexivity and </a:t>
            </a:r>
            <a:br>
              <a:rPr lang="en-US" sz="4400" b="1" dirty="0"/>
            </a:br>
            <a:r>
              <a:rPr lang="en-US" sz="4400" b="1" dirty="0"/>
              <a:t>Appreciating Diverse Perspectives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ED7091-C657-CB50-38B4-34F6C7B236D4}"/>
              </a:ext>
            </a:extLst>
          </p:cNvPr>
          <p:cNvSpPr txBox="1"/>
          <p:nvPr/>
        </p:nvSpPr>
        <p:spPr>
          <a:xfrm>
            <a:off x="4584192" y="6460905"/>
            <a:ext cx="5092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Wikimedia Commons  “</a:t>
            </a:r>
            <a:r>
              <a:rPr lang="en-US" dirty="0">
                <a:solidFill>
                  <a:srgbClr val="202122"/>
                </a:solidFill>
                <a:latin typeface="Calibri"/>
                <a:ea typeface="Calibri"/>
                <a:cs typeface="Calibri"/>
                <a:sym typeface="Calibri"/>
              </a:rPr>
              <a:t>Mural in Thoughtworks Melbourne Office”</a:t>
            </a: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7" descr="A painting of a closeup of an Aboriginal Australian’s child’s face with white face paint around the eyes.&#10;&#10;AI-generated content may be incorrect.">
            <a:extLst>
              <a:ext uri="{FF2B5EF4-FFF2-40B4-BE49-F238E27FC236}">
                <a16:creationId xmlns:a16="http://schemas.microsoft.com/office/drawing/2014/main" id="{F8A266EC-3D9B-7CC8-5C09-4BD7F65D1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1839" y="2497644"/>
            <a:ext cx="6697260" cy="37603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92D60E3C-BA36-A1EB-F336-13071FAB00B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970404" y="3160056"/>
            <a:ext cx="5770681" cy="3492769"/>
          </a:xfrm>
          <a:custGeom>
            <a:avLst/>
            <a:gdLst>
              <a:gd name="csX0" fmla="*/ 0 w 5770681"/>
              <a:gd name="csY0" fmla="*/ 0 h 3492769"/>
              <a:gd name="csX1" fmla="*/ 583480 w 5770681"/>
              <a:gd name="csY1" fmla="*/ 0 h 3492769"/>
              <a:gd name="csX2" fmla="*/ 1051546 w 5770681"/>
              <a:gd name="csY2" fmla="*/ 0 h 3492769"/>
              <a:gd name="csX3" fmla="*/ 1808147 w 5770681"/>
              <a:gd name="csY3" fmla="*/ 0 h 3492769"/>
              <a:gd name="csX4" fmla="*/ 2391627 w 5770681"/>
              <a:gd name="csY4" fmla="*/ 0 h 3492769"/>
              <a:gd name="csX5" fmla="*/ 2975107 w 5770681"/>
              <a:gd name="csY5" fmla="*/ 0 h 3492769"/>
              <a:gd name="csX6" fmla="*/ 3731707 w 5770681"/>
              <a:gd name="csY6" fmla="*/ 0 h 3492769"/>
              <a:gd name="csX7" fmla="*/ 4257480 w 5770681"/>
              <a:gd name="csY7" fmla="*/ 0 h 3492769"/>
              <a:gd name="csX8" fmla="*/ 5014081 w 5770681"/>
              <a:gd name="csY8" fmla="*/ 0 h 3492769"/>
              <a:gd name="csX9" fmla="*/ 5770681 w 5770681"/>
              <a:gd name="csY9" fmla="*/ 0 h 3492769"/>
              <a:gd name="csX10" fmla="*/ 5770681 w 5770681"/>
              <a:gd name="csY10" fmla="*/ 698554 h 3492769"/>
              <a:gd name="csX11" fmla="*/ 5770681 w 5770681"/>
              <a:gd name="csY11" fmla="*/ 1397108 h 3492769"/>
              <a:gd name="csX12" fmla="*/ 5770681 w 5770681"/>
              <a:gd name="csY12" fmla="*/ 2130589 h 3492769"/>
              <a:gd name="csX13" fmla="*/ 5770681 w 5770681"/>
              <a:gd name="csY13" fmla="*/ 2724360 h 3492769"/>
              <a:gd name="csX14" fmla="*/ 5770681 w 5770681"/>
              <a:gd name="csY14" fmla="*/ 3492769 h 3492769"/>
              <a:gd name="csX15" fmla="*/ 5129494 w 5770681"/>
              <a:gd name="csY15" fmla="*/ 3492769 h 3492769"/>
              <a:gd name="csX16" fmla="*/ 4488307 w 5770681"/>
              <a:gd name="csY16" fmla="*/ 3492769 h 3492769"/>
              <a:gd name="csX17" fmla="*/ 3731707 w 5770681"/>
              <a:gd name="csY17" fmla="*/ 3492769 h 3492769"/>
              <a:gd name="csX18" fmla="*/ 3090520 w 5770681"/>
              <a:gd name="csY18" fmla="*/ 3492769 h 3492769"/>
              <a:gd name="csX19" fmla="*/ 2622454 w 5770681"/>
              <a:gd name="csY19" fmla="*/ 3492769 h 3492769"/>
              <a:gd name="csX20" fmla="*/ 2096681 w 5770681"/>
              <a:gd name="csY20" fmla="*/ 3492769 h 3492769"/>
              <a:gd name="csX21" fmla="*/ 1340080 w 5770681"/>
              <a:gd name="csY21" fmla="*/ 3492769 h 3492769"/>
              <a:gd name="csX22" fmla="*/ 698894 w 5770681"/>
              <a:gd name="csY22" fmla="*/ 3492769 h 3492769"/>
              <a:gd name="csX23" fmla="*/ 0 w 5770681"/>
              <a:gd name="csY23" fmla="*/ 3492769 h 3492769"/>
              <a:gd name="csX24" fmla="*/ 0 w 5770681"/>
              <a:gd name="csY24" fmla="*/ 2794215 h 3492769"/>
              <a:gd name="csX25" fmla="*/ 0 w 5770681"/>
              <a:gd name="csY25" fmla="*/ 2200444 h 3492769"/>
              <a:gd name="csX26" fmla="*/ 0 w 5770681"/>
              <a:gd name="csY26" fmla="*/ 1606674 h 3492769"/>
              <a:gd name="csX27" fmla="*/ 0 w 5770681"/>
              <a:gd name="csY27" fmla="*/ 873192 h 3492769"/>
              <a:gd name="csX28" fmla="*/ 0 w 5770681"/>
              <a:gd name="csY28" fmla="*/ 0 h 34927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5770681" h="3492769" extrusionOk="0">
                <a:moveTo>
                  <a:pt x="0" y="0"/>
                </a:moveTo>
                <a:cubicBezTo>
                  <a:pt x="144581" y="9953"/>
                  <a:pt x="346727" y="-9355"/>
                  <a:pt x="583480" y="0"/>
                </a:cubicBezTo>
                <a:cubicBezTo>
                  <a:pt x="820233" y="9355"/>
                  <a:pt x="929341" y="7078"/>
                  <a:pt x="1051546" y="0"/>
                </a:cubicBezTo>
                <a:cubicBezTo>
                  <a:pt x="1173751" y="-7078"/>
                  <a:pt x="1610341" y="-21756"/>
                  <a:pt x="1808147" y="0"/>
                </a:cubicBezTo>
                <a:cubicBezTo>
                  <a:pt x="2005953" y="21756"/>
                  <a:pt x="2238843" y="-17045"/>
                  <a:pt x="2391627" y="0"/>
                </a:cubicBezTo>
                <a:cubicBezTo>
                  <a:pt x="2544411" y="17045"/>
                  <a:pt x="2848357" y="21659"/>
                  <a:pt x="2975107" y="0"/>
                </a:cubicBezTo>
                <a:cubicBezTo>
                  <a:pt x="3101857" y="-21659"/>
                  <a:pt x="3448629" y="4981"/>
                  <a:pt x="3731707" y="0"/>
                </a:cubicBezTo>
                <a:cubicBezTo>
                  <a:pt x="4014785" y="-4981"/>
                  <a:pt x="4077987" y="-12297"/>
                  <a:pt x="4257480" y="0"/>
                </a:cubicBezTo>
                <a:cubicBezTo>
                  <a:pt x="4436973" y="12297"/>
                  <a:pt x="4695856" y="15632"/>
                  <a:pt x="5014081" y="0"/>
                </a:cubicBezTo>
                <a:cubicBezTo>
                  <a:pt x="5332306" y="-15632"/>
                  <a:pt x="5583031" y="23923"/>
                  <a:pt x="5770681" y="0"/>
                </a:cubicBezTo>
                <a:cubicBezTo>
                  <a:pt x="5802973" y="174732"/>
                  <a:pt x="5741442" y="502219"/>
                  <a:pt x="5770681" y="698554"/>
                </a:cubicBezTo>
                <a:cubicBezTo>
                  <a:pt x="5799920" y="894889"/>
                  <a:pt x="5767891" y="1076805"/>
                  <a:pt x="5770681" y="1397108"/>
                </a:cubicBezTo>
                <a:cubicBezTo>
                  <a:pt x="5773471" y="1717411"/>
                  <a:pt x="5787612" y="1930528"/>
                  <a:pt x="5770681" y="2130589"/>
                </a:cubicBezTo>
                <a:cubicBezTo>
                  <a:pt x="5753750" y="2330650"/>
                  <a:pt x="5782776" y="2450980"/>
                  <a:pt x="5770681" y="2724360"/>
                </a:cubicBezTo>
                <a:cubicBezTo>
                  <a:pt x="5758586" y="2997740"/>
                  <a:pt x="5801301" y="3238574"/>
                  <a:pt x="5770681" y="3492769"/>
                </a:cubicBezTo>
                <a:cubicBezTo>
                  <a:pt x="5622622" y="3483190"/>
                  <a:pt x="5386648" y="3481352"/>
                  <a:pt x="5129494" y="3492769"/>
                </a:cubicBezTo>
                <a:cubicBezTo>
                  <a:pt x="4872340" y="3504186"/>
                  <a:pt x="4798844" y="3488694"/>
                  <a:pt x="4488307" y="3492769"/>
                </a:cubicBezTo>
                <a:cubicBezTo>
                  <a:pt x="4177770" y="3496844"/>
                  <a:pt x="3920455" y="3489839"/>
                  <a:pt x="3731707" y="3492769"/>
                </a:cubicBezTo>
                <a:cubicBezTo>
                  <a:pt x="3542959" y="3495699"/>
                  <a:pt x="3239795" y="3494245"/>
                  <a:pt x="3090520" y="3492769"/>
                </a:cubicBezTo>
                <a:cubicBezTo>
                  <a:pt x="2941245" y="3491293"/>
                  <a:pt x="2766722" y="3509460"/>
                  <a:pt x="2622454" y="3492769"/>
                </a:cubicBezTo>
                <a:cubicBezTo>
                  <a:pt x="2478186" y="3476078"/>
                  <a:pt x="2208936" y="3473170"/>
                  <a:pt x="2096681" y="3492769"/>
                </a:cubicBezTo>
                <a:cubicBezTo>
                  <a:pt x="1984426" y="3512368"/>
                  <a:pt x="1547708" y="3471868"/>
                  <a:pt x="1340080" y="3492769"/>
                </a:cubicBezTo>
                <a:cubicBezTo>
                  <a:pt x="1132452" y="3513670"/>
                  <a:pt x="885338" y="3473310"/>
                  <a:pt x="698894" y="3492769"/>
                </a:cubicBezTo>
                <a:cubicBezTo>
                  <a:pt x="512450" y="3512228"/>
                  <a:pt x="307488" y="3463769"/>
                  <a:pt x="0" y="3492769"/>
                </a:cubicBezTo>
                <a:cubicBezTo>
                  <a:pt x="-8529" y="3162965"/>
                  <a:pt x="28232" y="3085778"/>
                  <a:pt x="0" y="2794215"/>
                </a:cubicBezTo>
                <a:cubicBezTo>
                  <a:pt x="-28232" y="2502652"/>
                  <a:pt x="-25064" y="2353544"/>
                  <a:pt x="0" y="2200444"/>
                </a:cubicBezTo>
                <a:cubicBezTo>
                  <a:pt x="25064" y="2047344"/>
                  <a:pt x="-27737" y="1876772"/>
                  <a:pt x="0" y="1606674"/>
                </a:cubicBezTo>
                <a:cubicBezTo>
                  <a:pt x="27737" y="1336576"/>
                  <a:pt x="-7215" y="1175674"/>
                  <a:pt x="0" y="873192"/>
                </a:cubicBezTo>
                <a:cubicBezTo>
                  <a:pt x="7215" y="570710"/>
                  <a:pt x="856" y="363391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6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08AB88E-B678-A899-9762-A81CB6A69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648" y="740024"/>
            <a:ext cx="10515600" cy="59804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Categories </a:t>
            </a:r>
            <a:r>
              <a:rPr lang="en-US" sz="4000"/>
              <a:t>for Self-Identities </a:t>
            </a:r>
            <a:r>
              <a:rPr lang="en-US" sz="4000" dirty="0"/>
              <a:t>Diagrams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524E2C-E051-6350-5355-299D85D44B47}"/>
              </a:ext>
            </a:extLst>
          </p:cNvPr>
          <p:cNvSpPr txBox="1"/>
          <p:nvPr/>
        </p:nvSpPr>
        <p:spPr>
          <a:xfrm>
            <a:off x="6872463" y="1338066"/>
            <a:ext cx="480364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 startAt="16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Physical or mental limitations</a:t>
            </a:r>
            <a:endParaRPr lang="en-US" sz="2000" dirty="0"/>
          </a:p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 startAt="16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Family social class</a:t>
            </a:r>
            <a:endParaRPr lang="en-US" sz="2000" dirty="0"/>
          </a:p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 startAt="16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Education level of parents</a:t>
            </a:r>
            <a:endParaRPr lang="en-US" sz="2000" dirty="0"/>
          </a:p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 startAt="16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Hobby</a:t>
            </a:r>
            <a:endParaRPr lang="en-US" sz="2000" dirty="0"/>
          </a:p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 startAt="16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Body image (+/-)</a:t>
            </a:r>
          </a:p>
          <a:p>
            <a:endParaRPr lang="en-US" dirty="0"/>
          </a:p>
        </p:txBody>
      </p:sp>
      <p:pic>
        <p:nvPicPr>
          <p:cNvPr id="4" name="Picture 3" descr="A diagram showing an example of different lablels. self-identities, interests, or other things that a person might identify themselves with. These labels starting at the top and going clockwise around a central circle include:&#10;1) youngest of 5 children&#10;2) her&#10;3) biology&#10;4) lesbian&#10;5) California&#10;6) lower-middle class&#10;7) Democrat&#10;8) community college &#10;9) Latino&#10;10) The book Void by Veronica Roth  &#10;11) painting &#10;12) waitress&#10;13) no groups&#10;14) Spain &amp; Portugal">
            <a:extLst>
              <a:ext uri="{FF2B5EF4-FFF2-40B4-BE49-F238E27FC236}">
                <a16:creationId xmlns:a16="http://schemas.microsoft.com/office/drawing/2014/main" id="{F0CB3F16-2EBA-CC72-EA76-DCB1EFAF77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137" t="1644" r="10835" b="2191"/>
          <a:stretch>
            <a:fillRect/>
          </a:stretch>
        </p:blipFill>
        <p:spPr>
          <a:xfrm>
            <a:off x="6100353" y="3292447"/>
            <a:ext cx="5510784" cy="32279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E2FF41-E611-7F11-90F1-3DD91E719795}"/>
              </a:ext>
            </a:extLst>
          </p:cNvPr>
          <p:cNvSpPr txBox="1"/>
          <p:nvPr/>
        </p:nvSpPr>
        <p:spPr>
          <a:xfrm>
            <a:off x="1296705" y="1338066"/>
            <a:ext cx="480364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Number in family and birth order </a:t>
            </a:r>
          </a:p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Political leaning</a:t>
            </a:r>
          </a:p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Religion </a:t>
            </a:r>
          </a:p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Potential college major </a:t>
            </a:r>
          </a:p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Any group(s) belonged to  </a:t>
            </a:r>
          </a:p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Last book read that was not assigned </a:t>
            </a:r>
          </a:p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Travel experience (e.g., international, local) </a:t>
            </a:r>
          </a:p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Where they grew up  </a:t>
            </a:r>
          </a:p>
          <a:p>
            <a:pPr marL="457200" lvl="0" indent="-457200">
              <a:lnSpc>
                <a:spcPct val="107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Introvert/extrovert  </a:t>
            </a:r>
          </a:p>
          <a:p>
            <a:pPr marL="457200" lvl="0" indent="-457200">
              <a:lnSpc>
                <a:spcPct val="100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Past jobs</a:t>
            </a:r>
          </a:p>
          <a:p>
            <a:pPr marL="457200" lvl="0" indent="-457200">
              <a:lnSpc>
                <a:spcPct val="100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Talents  </a:t>
            </a:r>
          </a:p>
          <a:p>
            <a:pPr marL="457200" lvl="0" indent="-457200">
              <a:lnSpc>
                <a:spcPct val="100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Race/ethnicity </a:t>
            </a:r>
          </a:p>
          <a:p>
            <a:pPr marL="457200" lvl="0" indent="-457200">
              <a:lnSpc>
                <a:spcPct val="100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Citizenship  </a:t>
            </a:r>
          </a:p>
          <a:p>
            <a:pPr marL="457200" lvl="0" indent="-457200">
              <a:lnSpc>
                <a:spcPct val="100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Sexual orientation </a:t>
            </a:r>
          </a:p>
          <a:p>
            <a:pPr marL="457200" lvl="0" indent="-457200">
              <a:lnSpc>
                <a:spcPct val="100000"/>
              </a:lnSpc>
              <a:buClr>
                <a:schemeClr val="dk1"/>
              </a:buClr>
              <a:buSzPts val="2000"/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Gender identity  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9A5860-2E02-1282-3C57-2C330EB4C3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6AD4B5-5E71-76FC-006B-10106D0F7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Complete the Following Sentences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1ED8EA-F858-B544-9ECF-51D378AC0207}"/>
              </a:ext>
            </a:extLst>
          </p:cNvPr>
          <p:cNvSpPr txBox="1"/>
          <p:nvPr/>
        </p:nvSpPr>
        <p:spPr>
          <a:xfrm>
            <a:off x="838200" y="1519377"/>
            <a:ext cx="10515600" cy="2283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228600">
              <a:lnSpc>
                <a:spcPct val="107000"/>
              </a:lnSpc>
              <a:buClr>
                <a:schemeClr val="dk1"/>
              </a:buClr>
              <a:buSzPts val="2200"/>
              <a:buChar char="•"/>
            </a:pP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Reducing </a:t>
            </a:r>
            <a:r>
              <a:rPr lang="en-US" sz="2400" u="sng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[list one environmental problem]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requires </a:t>
            </a:r>
            <a:r>
              <a:rPr lang="en-US" sz="24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[list at least two actions]</a:t>
            </a: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US" sz="2400" dirty="0"/>
          </a:p>
          <a:p>
            <a:pPr marL="457200" lvl="0" indent="-88900">
              <a:lnSpc>
                <a:spcPct val="107000"/>
              </a:lnSpc>
              <a:buClr>
                <a:schemeClr val="dk1"/>
              </a:buClr>
              <a:buSzPts val="2200"/>
            </a:pPr>
            <a:endParaRPr lang="en-US" sz="24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8600">
              <a:lnSpc>
                <a:spcPct val="107000"/>
              </a:lnSpc>
              <a:buClr>
                <a:schemeClr val="dk1"/>
              </a:buClr>
              <a:buSzPts val="2200"/>
              <a:buChar char="•"/>
            </a:pP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The biggest social issue associated with this problem is </a:t>
            </a:r>
            <a:r>
              <a:rPr lang="en-US" sz="24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[list one social issue]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24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US" sz="2400" dirty="0"/>
          </a:p>
          <a:p>
            <a:pPr marL="457200" lvl="0" indent="-88900">
              <a:lnSpc>
                <a:spcPct val="107000"/>
              </a:lnSpc>
              <a:buClr>
                <a:schemeClr val="dk1"/>
              </a:buClr>
              <a:buSzPts val="2200"/>
            </a:pPr>
            <a:endParaRPr lang="en-US" sz="2400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8600">
              <a:lnSpc>
                <a:spcPct val="107000"/>
              </a:lnSpc>
              <a:buClr>
                <a:schemeClr val="dk1"/>
              </a:buClr>
              <a:buSzPts val="2200"/>
              <a:buChar char="•"/>
            </a:pP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This social problem is largely due to </a:t>
            </a:r>
            <a:r>
              <a:rPr lang="en-US" sz="24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[list two responses]</a:t>
            </a: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US" sz="2400" dirty="0">
              <a:latin typeface="Calibri"/>
              <a:ea typeface="Calibri"/>
              <a:cs typeface="Calibri"/>
              <a:sym typeface="Calibri"/>
            </a:endParaRPr>
          </a:p>
          <a:p>
            <a:endParaRPr lang="en-US" dirty="0"/>
          </a:p>
        </p:txBody>
      </p:sp>
      <p:pic>
        <p:nvPicPr>
          <p:cNvPr id="9" name="Picture 8" descr="The silhouette of two firefighters standing in front of a fire.">
            <a:extLst>
              <a:ext uri="{FF2B5EF4-FFF2-40B4-BE49-F238E27FC236}">
                <a16:creationId xmlns:a16="http://schemas.microsoft.com/office/drawing/2014/main" id="{461BF95C-C495-8558-ABD4-8264026F4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755" y="3651928"/>
            <a:ext cx="2273300" cy="1498600"/>
          </a:xfrm>
          <a:prstGeom prst="rect">
            <a:avLst/>
          </a:prstGeom>
        </p:spPr>
      </p:pic>
      <p:pic>
        <p:nvPicPr>
          <p:cNvPr id="11" name="Picture 10" descr="Rows of crops growing up throught dry, cracked soil to show the impact of drought.">
            <a:extLst>
              <a:ext uri="{FF2B5EF4-FFF2-40B4-BE49-F238E27FC236}">
                <a16:creationId xmlns:a16="http://schemas.microsoft.com/office/drawing/2014/main" id="{367C7C1B-06F0-C329-84E6-F56B6AB63E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5742" y="3651928"/>
            <a:ext cx="2273300" cy="1498600"/>
          </a:xfrm>
          <a:prstGeom prst="rect">
            <a:avLst/>
          </a:prstGeom>
        </p:spPr>
      </p:pic>
      <p:pic>
        <p:nvPicPr>
          <p:cNvPr id="14" name="Picture 13" descr="A large fire in the middle of water with emergency boats surrounding it spraying water.">
            <a:extLst>
              <a:ext uri="{FF2B5EF4-FFF2-40B4-BE49-F238E27FC236}">
                <a16:creationId xmlns:a16="http://schemas.microsoft.com/office/drawing/2014/main" id="{87D1E199-4EA9-AD02-3373-AA4EFF9E25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2729" y="3639228"/>
            <a:ext cx="2260600" cy="1511300"/>
          </a:xfrm>
          <a:prstGeom prst="rect">
            <a:avLst/>
          </a:prstGeom>
        </p:spPr>
      </p:pic>
      <p:pic>
        <p:nvPicPr>
          <p:cNvPr id="16" name="Picture 15" descr="Three smoke stacks against the night sky spewing emissons.">
            <a:extLst>
              <a:ext uri="{FF2B5EF4-FFF2-40B4-BE49-F238E27FC236}">
                <a16:creationId xmlns:a16="http://schemas.microsoft.com/office/drawing/2014/main" id="{A67A9842-A6F0-D0BB-E682-881F4D480F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7016" y="3651928"/>
            <a:ext cx="2260600" cy="1511300"/>
          </a:xfrm>
          <a:prstGeom prst="rect">
            <a:avLst/>
          </a:prstGeom>
        </p:spPr>
      </p:pic>
      <p:pic>
        <p:nvPicPr>
          <p:cNvPr id="18" name="Picture 17" descr="A brown house with flooded water surrounding it">
            <a:extLst>
              <a:ext uri="{FF2B5EF4-FFF2-40B4-BE49-F238E27FC236}">
                <a16:creationId xmlns:a16="http://schemas.microsoft.com/office/drawing/2014/main" id="{6EE9D7B6-38CA-C1F3-6DC2-5199473F30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4712" y="5264837"/>
            <a:ext cx="2197100" cy="1511300"/>
          </a:xfrm>
          <a:prstGeom prst="rect">
            <a:avLst/>
          </a:prstGeom>
        </p:spPr>
      </p:pic>
      <p:pic>
        <p:nvPicPr>
          <p:cNvPr id="20" name="Picture 19" descr="A person walking on a dirt road between forest stands drestryoyed by fire">
            <a:extLst>
              <a:ext uri="{FF2B5EF4-FFF2-40B4-BE49-F238E27FC236}">
                <a16:creationId xmlns:a16="http://schemas.microsoft.com/office/drawing/2014/main" id="{670A0F6C-E58F-6EC5-5A77-D74317F9B6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3322" y="5256426"/>
            <a:ext cx="2260600" cy="1498600"/>
          </a:xfrm>
          <a:prstGeom prst="rect">
            <a:avLst/>
          </a:prstGeom>
        </p:spPr>
      </p:pic>
      <p:pic>
        <p:nvPicPr>
          <p:cNvPr id="22" name="Picture 21" descr="A young boy bends over picking up items and putting them into a sack for resale while standing in a smoking African landfill.&#10;">
            <a:extLst>
              <a:ext uri="{FF2B5EF4-FFF2-40B4-BE49-F238E27FC236}">
                <a16:creationId xmlns:a16="http://schemas.microsoft.com/office/drawing/2014/main" id="{5C16C9F8-4ABD-8D1E-F199-890751BB99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1288" y="5252137"/>
            <a:ext cx="2286000" cy="152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137</Words>
  <Application>Microsoft Macintosh PowerPoint</Application>
  <PresentationFormat>Widescreen</PresentationFormat>
  <Paragraphs>30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Practicing Reflexivity and  Appreciating Diverse Perspectives</vt:lpstr>
      <vt:lpstr>Categories for Self-Identities Diagrams</vt:lpstr>
      <vt:lpstr>Complete the Following Sentences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Practicing Reflexivity and  Appreciating Diverse Perspectives</dc:title>
  <dc:creator>Margaret A. Palmer</dc:creator>
  <cp:lastModifiedBy>Alaina Gallagher</cp:lastModifiedBy>
  <cp:revision>5</cp:revision>
  <dcterms:created xsi:type="dcterms:W3CDTF">2023-07-04T20:45:35Z</dcterms:created>
  <dcterms:modified xsi:type="dcterms:W3CDTF">2026-08-24T14:17:36Z</dcterms:modified>
</cp:coreProperties>
</file>