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8"/>
  </p:notesMasterIdLst>
  <p:sldIdLst>
    <p:sldId id="256" r:id="rId2"/>
    <p:sldId id="257" r:id="rId3"/>
    <p:sldId id="262" r:id="rId4"/>
    <p:sldId id="259" r:id="rId5"/>
    <p:sldId id="260" r:id="rId6"/>
    <p:sldId id="261" r:id="rId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 roundtripDataSignature="AMtx7miWZ1vHkVn8fafRKdWy1Bnc3Wh2L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60"/>
    <p:restoredTop sz="87275"/>
  </p:normalViewPr>
  <p:slideViewPr>
    <p:cSldViewPr snapToGrid="0">
      <p:cViewPr varScale="1">
        <p:scale>
          <a:sx n="96" d="100"/>
          <a:sy n="96" d="100"/>
        </p:scale>
        <p:origin x="168" y="3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customschemas.google.com/relationships/presentationmetadata" Target="metadata"/><Relationship Id="rId5" Type="http://schemas.openxmlformats.org/officeDocument/2006/relationships/slide" Target="slides/slide4.xml"/><Relationship Id="rId15" Type="http://schemas.openxmlformats.org/officeDocument/2006/relationships/tableStyles" Target="tableStyles.xml"/><Relationship Id="rId4" Type="http://schemas.openxmlformats.org/officeDocument/2006/relationships/slide" Target="slides/slide3.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b="1" dirty="0"/>
              <a:t>: </a:t>
            </a:r>
            <a:r>
              <a:rPr lang="en-US" dirty="0"/>
              <a:t>Ask learners about their sense of who is most affected by environmental injustice and inequality. In your country, who are the most vulnerable and underrepresented groups in governance, policy, and social influence? How do identity and intersectionality relate to marginal living environments? </a:t>
            </a: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i="1" dirty="0"/>
              <a:t>: </a:t>
            </a:r>
            <a:r>
              <a:rPr lang="en-US" sz="1400" i="0" dirty="0"/>
              <a:t>Learners may be interested to reflect on how scenarios can be highly quantitative (i.e., computer modeling) and qualitative (i.e., visionary and idealistic story-telling) and have both objective and subjective elements. How have planners used climate models and variable scenarios as starting points to energize more creative narrative-building processes? The game “Survive the Century” is a good example of blending data with stories to envision and plan for a better future. SESYNC offers a 2-lesson sequence that uses this game to develop futures scenarios. </a:t>
            </a:r>
            <a:endParaRPr sz="1400" i="0" dirty="0"/>
          </a:p>
        </p:txBody>
      </p:sp>
      <p:sp>
        <p:nvSpPr>
          <p:cNvPr id="94" name="Google Shape;9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a:extLst>
            <a:ext uri="{FF2B5EF4-FFF2-40B4-BE49-F238E27FC236}">
              <a16:creationId xmlns:a16="http://schemas.microsoft.com/office/drawing/2014/main" id="{6A9407ED-C996-16D1-33E1-88F327453F1F}"/>
            </a:ext>
          </a:extLst>
        </p:cNvPr>
        <p:cNvGrpSpPr/>
        <p:nvPr/>
      </p:nvGrpSpPr>
      <p:grpSpPr>
        <a:xfrm>
          <a:off x="0" y="0"/>
          <a:ext cx="0" cy="0"/>
          <a:chOff x="0" y="0"/>
          <a:chExt cx="0" cy="0"/>
        </a:xfrm>
      </p:grpSpPr>
      <p:sp>
        <p:nvSpPr>
          <p:cNvPr id="103" name="Google Shape;103;p17:notes">
            <a:extLst>
              <a:ext uri="{FF2B5EF4-FFF2-40B4-BE49-F238E27FC236}">
                <a16:creationId xmlns:a16="http://schemas.microsoft.com/office/drawing/2014/main" id="{200E9463-43AE-A139-E38C-5FD2D1850A3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17:notes">
            <a:extLst>
              <a:ext uri="{FF2B5EF4-FFF2-40B4-BE49-F238E27FC236}">
                <a16:creationId xmlns:a16="http://schemas.microsoft.com/office/drawing/2014/main" id="{D599AAC0-1FAF-130A-7819-F3DDF424CC8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Many hard science learners will find this the most familiar and comfortable method of developing futures planning. It presumes objectivity because it is based on data, and it allows for multiple simulations of futures by running the model with manipulated variables. Ask learners to reflect on the shortcomings of this method in relation to stakeholder engagement. </a:t>
            </a:r>
            <a:endParaRPr sz="1400" dirty="0"/>
          </a:p>
        </p:txBody>
      </p:sp>
      <p:sp>
        <p:nvSpPr>
          <p:cNvPr id="105" name="Google Shape;105;p17:notes">
            <a:extLst>
              <a:ext uri="{FF2B5EF4-FFF2-40B4-BE49-F238E27FC236}">
                <a16:creationId xmlns:a16="http://schemas.microsoft.com/office/drawing/2014/main" id="{507FBF8E-4A86-361E-B484-D83511F9E68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extLst>
      <p:ext uri="{BB962C8B-B14F-4D97-AF65-F5344CB8AC3E}">
        <p14:creationId xmlns:p14="http://schemas.microsoft.com/office/powerpoint/2010/main" val="1022066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As a middle ground between predictive and normative futures planning, explorative approaches have the virtue of challenging the status quo and encouraging self-reflection in users. However, when disenfranchised groups are suspicious of powerholders, it can be difficult to engage them in good faith with scenarios planning, especially if the outcomes are not binding, tracked for progress, or verified by further analysis.  </a:t>
            </a:r>
            <a:endParaRPr sz="1400" dirty="0"/>
          </a:p>
        </p:txBody>
      </p:sp>
      <p:sp>
        <p:nvSpPr>
          <p:cNvPr id="114" name="Google Shape;114;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Ask learners what is the procedural advantage of starting with a future ideal, and working back to the present to achieve it? What opportunities to plan the specific timeline and critical initiatives of a future path emerge from this technique? </a:t>
            </a:r>
            <a:endParaRPr sz="1400" dirty="0"/>
          </a:p>
        </p:txBody>
      </p:sp>
      <p:sp>
        <p:nvSpPr>
          <p:cNvPr id="123" name="Google Shape;123;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a:t>Notes for Instructor</a:t>
            </a:r>
            <a:r>
              <a:rPr lang="en-US" sz="1400" b="1" dirty="0"/>
              <a:t>: </a:t>
            </a:r>
            <a:r>
              <a:rPr lang="en-US" sz="1400" dirty="0"/>
              <a:t>This use of critical tools to evaluate the environmental impacts that result from a cultural value (private profit from extraction) is obvious in the Global South, which suffers from less development and higher poverty than the Global North. Imperial conquest extracted natural resources from colonized lands and disenfranchised native and Indigenous groups. Learners may reflect on how cultural values have environmental impacts both within the Global North and across the North/South divide. How do learners see these histories and values in play in the environmental condition of their own region or locality?  </a:t>
            </a:r>
            <a:endParaRPr sz="1400" dirty="0"/>
          </a:p>
        </p:txBody>
      </p:sp>
      <p:sp>
        <p:nvSpPr>
          <p:cNvPr id="133" name="Google Shape;133;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creativecommons.org/licenses/by-sa/4.0/deed.en" TargetMode="External"/><Relationship Id="rId5" Type="http://schemas.openxmlformats.org/officeDocument/2006/relationships/image" Target="../media/image4.jpg"/><Relationship Id="rId4" Type="http://schemas.openxmlformats.org/officeDocument/2006/relationships/hyperlink" Target="https://doi.org/10.5751/ES-12617-260403"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hyperlink" Target="https://doi.org/10.5751/ES-12617-260403"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hyperlink" Target="https://doi.org/10.5751/ES-12617-260403"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reativecommons.org/licenses/by/3.0/deed.en" TargetMode="External"/><Relationship Id="rId5" Type="http://schemas.openxmlformats.org/officeDocument/2006/relationships/image" Target="../media/image7.jpg"/><Relationship Id="rId4" Type="http://schemas.openxmlformats.org/officeDocument/2006/relationships/hyperlink" Target="https://doi.org/10.5751/ES-12617-26040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creativecommons.org/licenses/by/3.0/deed.en" TargetMode="External"/><Relationship Id="rId5" Type="http://schemas.openxmlformats.org/officeDocument/2006/relationships/image" Target="../media/image8.jpg"/><Relationship Id="rId4" Type="http://schemas.openxmlformats.org/officeDocument/2006/relationships/hyperlink" Target="https://doi.org/10.5751/ES-12617-26040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pic>
        <p:nvPicPr>
          <p:cNvPr id="7" name="Picture 6" descr="The SEYSNC logo—the letters SESYNC under a green arch">
            <a:extLst>
              <a:ext uri="{FF2B5EF4-FFF2-40B4-BE49-F238E27FC236}">
                <a16:creationId xmlns:a16="http://schemas.microsoft.com/office/drawing/2014/main" id="{308F8212-71F1-46A2-5F35-E663D1630284}"/>
              </a:ext>
            </a:extLst>
          </p:cNvPr>
          <p:cNvPicPr>
            <a:picLocks noChangeAspect="1"/>
          </p:cNvPicPr>
          <p:nvPr/>
        </p:nvPicPr>
        <p:blipFill>
          <a:blip r:embed="rId3"/>
          <a:stretch>
            <a:fillRect/>
          </a:stretch>
        </p:blipFill>
        <p:spPr>
          <a:xfrm>
            <a:off x="498431" y="345867"/>
            <a:ext cx="3429000" cy="1257300"/>
          </a:xfrm>
          <a:prstGeom prst="rect">
            <a:avLst/>
          </a:prstGeom>
        </p:spPr>
      </p:pic>
      <p:sp>
        <p:nvSpPr>
          <p:cNvPr id="5" name="Title 4">
            <a:extLst>
              <a:ext uri="{FF2B5EF4-FFF2-40B4-BE49-F238E27FC236}">
                <a16:creationId xmlns:a16="http://schemas.microsoft.com/office/drawing/2014/main" id="{9B18B3D4-9136-10FB-42FE-E5AA28817219}"/>
              </a:ext>
            </a:extLst>
          </p:cNvPr>
          <p:cNvSpPr>
            <a:spLocks noGrp="1"/>
          </p:cNvSpPr>
          <p:nvPr>
            <p:ph type="ctrTitle"/>
          </p:nvPr>
        </p:nvSpPr>
        <p:spPr>
          <a:xfrm>
            <a:off x="5663069" y="2618627"/>
            <a:ext cx="6513534" cy="2387600"/>
          </a:xfrm>
        </p:spPr>
        <p:txBody>
          <a:bodyPr>
            <a:normAutofit fontScale="90000"/>
          </a:bodyPr>
          <a:lstStyle/>
          <a:p>
            <a:pPr lvl="0">
              <a:lnSpc>
                <a:spcPct val="100000"/>
              </a:lnSpc>
            </a:pPr>
            <a:r>
              <a:rPr lang="en-US" b="1" dirty="0">
                <a:solidFill>
                  <a:srgbClr val="000000"/>
                </a:solidFill>
              </a:rPr>
              <a:t>Participatory Futures</a:t>
            </a:r>
            <a:br>
              <a:rPr lang="en-US" b="1" dirty="0">
                <a:solidFill>
                  <a:srgbClr val="000000"/>
                </a:solidFill>
              </a:rPr>
            </a:br>
            <a:r>
              <a:rPr lang="en-US" b="1" dirty="0">
                <a:solidFill>
                  <a:srgbClr val="000000"/>
                </a:solidFill>
              </a:rPr>
              <a:t>Planning:</a:t>
            </a:r>
            <a:br>
              <a:rPr lang="en-US" b="1" dirty="0">
                <a:solidFill>
                  <a:srgbClr val="000000"/>
                </a:solidFill>
              </a:rPr>
            </a:br>
            <a:r>
              <a:rPr lang="en-US" b="1" dirty="0">
                <a:solidFill>
                  <a:srgbClr val="000000"/>
                </a:solidFill>
              </a:rPr>
              <a:t>Reducing Inequality</a:t>
            </a:r>
            <a:r>
              <a:rPr lang="en-US" b="1" dirty="0">
                <a:solidFill>
                  <a:srgbClr val="76923C"/>
                </a:solidFill>
              </a:rPr>
              <a:t> </a:t>
            </a:r>
            <a:endParaRPr lang="en-US" dirty="0">
              <a:solidFill>
                <a:srgbClr val="000000"/>
              </a:solidFill>
              <a:latin typeface="Arial"/>
              <a:ea typeface="Arial"/>
              <a:cs typeface="Arial"/>
              <a:sym typeface="Arial"/>
            </a:endParaRPr>
          </a:p>
        </p:txBody>
      </p:sp>
      <p:pic>
        <p:nvPicPr>
          <p:cNvPr id="4" name="Picture 3" descr="A black and white portrait of a young child looking away from the camera">
            <a:extLst>
              <a:ext uri="{FF2B5EF4-FFF2-40B4-BE49-F238E27FC236}">
                <a16:creationId xmlns:a16="http://schemas.microsoft.com/office/drawing/2014/main" id="{6961E184-9E6B-0200-8941-8F4CE28AAD82}"/>
              </a:ext>
            </a:extLst>
          </p:cNvPr>
          <p:cNvPicPr>
            <a:picLocks noChangeAspect="1"/>
          </p:cNvPicPr>
          <p:nvPr/>
        </p:nvPicPr>
        <p:blipFill>
          <a:blip r:embed="rId4"/>
          <a:stretch>
            <a:fillRect/>
          </a:stretch>
        </p:blipFill>
        <p:spPr>
          <a:xfrm>
            <a:off x="290969" y="2092533"/>
            <a:ext cx="5372100" cy="44196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C86C9F4E-FE87-B35E-31F9-05849060207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5" name="Title 4">
            <a:extLst>
              <a:ext uri="{FF2B5EF4-FFF2-40B4-BE49-F238E27FC236}">
                <a16:creationId xmlns:a16="http://schemas.microsoft.com/office/drawing/2014/main" id="{87C55974-2231-265B-FB84-D1D659C60081}"/>
              </a:ext>
            </a:extLst>
          </p:cNvPr>
          <p:cNvSpPr>
            <a:spLocks noGrp="1"/>
          </p:cNvSpPr>
          <p:nvPr>
            <p:ph type="title"/>
          </p:nvPr>
        </p:nvSpPr>
        <p:spPr>
          <a:xfrm>
            <a:off x="3030791" y="518917"/>
            <a:ext cx="7425836" cy="864831"/>
          </a:xfrm>
        </p:spPr>
        <p:txBody>
          <a:bodyPr>
            <a:normAutofit/>
          </a:bodyPr>
          <a:lstStyle/>
          <a:p>
            <a:pPr algn="ctr"/>
            <a:r>
              <a:rPr lang="en-US" sz="3400" b="1" dirty="0">
                <a:solidFill>
                  <a:srgbClr val="000000"/>
                </a:solidFill>
              </a:rPr>
              <a:t>What Is Participatory Futures Planning?</a:t>
            </a:r>
            <a:endParaRPr lang="en-US" sz="3400" dirty="0"/>
          </a:p>
        </p:txBody>
      </p:sp>
      <p:sp>
        <p:nvSpPr>
          <p:cNvPr id="2" name="TextBox 1">
            <a:extLst>
              <a:ext uri="{FF2B5EF4-FFF2-40B4-BE49-F238E27FC236}">
                <a16:creationId xmlns:a16="http://schemas.microsoft.com/office/drawing/2014/main" id="{B39C3D9A-3320-9E70-0397-2469C375784E}"/>
              </a:ext>
            </a:extLst>
          </p:cNvPr>
          <p:cNvSpPr txBox="1"/>
          <p:nvPr/>
        </p:nvSpPr>
        <p:spPr>
          <a:xfrm>
            <a:off x="3615538" y="1142433"/>
            <a:ext cx="5984359" cy="369332"/>
          </a:xfrm>
          <a:prstGeom prst="rect">
            <a:avLst/>
          </a:prstGeom>
          <a:noFill/>
        </p:spPr>
        <p:txBody>
          <a:bodyPr wrap="square" rtlCol="0">
            <a:spAutoFit/>
          </a:bodyPr>
          <a:lstStyle/>
          <a:p>
            <a:pPr algn="ctr"/>
            <a:r>
              <a:rPr lang="en-US" sz="1800" dirty="0">
                <a:latin typeface="Calibri" panose="020F0502020204030204" pitchFamily="34" charset="0"/>
                <a:ea typeface="Calibri"/>
                <a:cs typeface="Calibri" panose="020F0502020204030204" pitchFamily="34" charset="0"/>
                <a:sym typeface="Calibri"/>
              </a:rPr>
              <a:t>Johansson 2021: </a:t>
            </a:r>
            <a:r>
              <a:rPr lang="en-US" sz="1800" u="sng" dirty="0">
                <a:solidFill>
                  <a:schemeClr val="accent5">
                    <a:lumMod val="75000"/>
                  </a:schemeClr>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https://doi.org/10.5751/ES-12617-260403</a:t>
            </a:r>
            <a:endParaRPr lang="en-US" sz="1800" dirty="0">
              <a:solidFill>
                <a:schemeClr val="accent5">
                  <a:lumMod val="75000"/>
                </a:schemeClr>
              </a:solidFill>
              <a:latin typeface="Calibri" panose="020F0502020204030204" pitchFamily="34" charset="0"/>
              <a:cs typeface="Calibri" panose="020F0502020204030204" pitchFamily="34" charset="0"/>
            </a:endParaRPr>
          </a:p>
        </p:txBody>
      </p:sp>
      <p:pic>
        <p:nvPicPr>
          <p:cNvPr id="4" name="Picture 3" descr="A person standing on rocks overlooking a panoramic view of an open and arid mountan range">
            <a:extLst>
              <a:ext uri="{FF2B5EF4-FFF2-40B4-BE49-F238E27FC236}">
                <a16:creationId xmlns:a16="http://schemas.microsoft.com/office/drawing/2014/main" id="{1C3071BD-8A50-1DBA-DA4B-4C1D6F10E330}"/>
              </a:ext>
            </a:extLst>
          </p:cNvPr>
          <p:cNvPicPr>
            <a:picLocks noChangeAspect="1"/>
          </p:cNvPicPr>
          <p:nvPr/>
        </p:nvPicPr>
        <p:blipFill>
          <a:blip r:embed="rId5"/>
          <a:stretch>
            <a:fillRect/>
          </a:stretch>
        </p:blipFill>
        <p:spPr>
          <a:xfrm>
            <a:off x="2571493" y="1572601"/>
            <a:ext cx="7772400" cy="1712356"/>
          </a:xfrm>
          <a:prstGeom prst="rect">
            <a:avLst/>
          </a:prstGeom>
        </p:spPr>
      </p:pic>
      <p:sp>
        <p:nvSpPr>
          <p:cNvPr id="7" name="TextBox 6">
            <a:extLst>
              <a:ext uri="{FF2B5EF4-FFF2-40B4-BE49-F238E27FC236}">
                <a16:creationId xmlns:a16="http://schemas.microsoft.com/office/drawing/2014/main" id="{402AF71F-9087-4FC5-01E8-9C361FE1086D}"/>
              </a:ext>
            </a:extLst>
          </p:cNvPr>
          <p:cNvSpPr txBox="1"/>
          <p:nvPr/>
        </p:nvSpPr>
        <p:spPr>
          <a:xfrm>
            <a:off x="8855901" y="2815139"/>
            <a:ext cx="1487992" cy="461665"/>
          </a:xfrm>
          <a:prstGeom prst="rect">
            <a:avLst/>
          </a:prstGeom>
          <a:solidFill>
            <a:srgbClr val="FFFFFF">
              <a:alpha val="63137"/>
            </a:srgbClr>
          </a:solidFill>
        </p:spPr>
        <p:txBody>
          <a:bodyPr wrap="square" rtlCol="0">
            <a:spAutoFit/>
          </a:bodyPr>
          <a:lstStyle/>
          <a:p>
            <a:pPr algn="ctr"/>
            <a:r>
              <a:rPr lang="en-US" sz="1200" dirty="0">
                <a:latin typeface="Calibri"/>
                <a:ea typeface="Calibri"/>
                <a:cs typeface="Calibri"/>
                <a:sym typeface="Calibri"/>
              </a:rPr>
              <a:t>Image by Afraoui0 via Wikimedia,</a:t>
            </a:r>
            <a:r>
              <a:rPr lang="en-US" sz="1200" dirty="0">
                <a:solidFill>
                  <a:schemeClr val="accent5">
                    <a:lumMod val="75000"/>
                  </a:schemeClr>
                </a:solidFill>
                <a:latin typeface="Calibri"/>
                <a:ea typeface="Calibri"/>
                <a:cs typeface="Calibri"/>
                <a:sym typeface="Calibri"/>
              </a:rPr>
              <a:t> </a:t>
            </a:r>
            <a:r>
              <a:rPr lang="en-US" sz="1200" u="sng" dirty="0">
                <a:solidFill>
                  <a:schemeClr val="accent5">
                    <a:lumMod val="75000"/>
                  </a:schemeClr>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4.0</a:t>
            </a:r>
            <a:endParaRPr lang="en-US" sz="1200" dirty="0">
              <a:solidFill>
                <a:schemeClr val="accent5">
                  <a:lumMod val="75000"/>
                </a:schemeClr>
              </a:solidFill>
            </a:endParaRPr>
          </a:p>
        </p:txBody>
      </p:sp>
      <p:sp>
        <p:nvSpPr>
          <p:cNvPr id="6" name="TextBox 5">
            <a:extLst>
              <a:ext uri="{FF2B5EF4-FFF2-40B4-BE49-F238E27FC236}">
                <a16:creationId xmlns:a16="http://schemas.microsoft.com/office/drawing/2014/main" id="{C7426E1E-AF5A-F472-9D9C-040748185C65}"/>
              </a:ext>
            </a:extLst>
          </p:cNvPr>
          <p:cNvSpPr txBox="1"/>
          <p:nvPr/>
        </p:nvSpPr>
        <p:spPr>
          <a:xfrm>
            <a:off x="150313" y="3350404"/>
            <a:ext cx="12041687" cy="3477875"/>
          </a:xfrm>
          <a:prstGeom prst="rect">
            <a:avLst/>
          </a:prstGeom>
          <a:noFill/>
        </p:spPr>
        <p:txBody>
          <a:bodyPr wrap="square" rtlCol="0">
            <a:spAutoFit/>
          </a:bodyPr>
          <a:lstStyle/>
          <a:p>
            <a:pPr marL="342900" lvl="0" indent="-342900">
              <a:spcAft>
                <a:spcPts val="800"/>
              </a:spcAft>
              <a:buSzPts val="2800"/>
              <a:buFont typeface="Arial"/>
              <a:buChar char="•"/>
            </a:pPr>
            <a:r>
              <a:rPr lang="en-US" sz="2000" dirty="0">
                <a:latin typeface="Calibri" panose="020F0502020204030204" pitchFamily="34" charset="0"/>
                <a:ea typeface="Calibri"/>
                <a:cs typeface="Calibri" panose="020F0502020204030204" pitchFamily="34" charset="0"/>
                <a:sym typeface="Calibri"/>
              </a:rPr>
              <a:t>Predicting socio-environmental conditions involves </a:t>
            </a:r>
            <a:r>
              <a:rPr lang="en-US" sz="2000" b="1" dirty="0">
                <a:latin typeface="Calibri" panose="020F0502020204030204" pitchFamily="34" charset="0"/>
                <a:ea typeface="Calibri"/>
                <a:cs typeface="Calibri" panose="020F0502020204030204" pitchFamily="34" charset="0"/>
                <a:sym typeface="Calibri"/>
              </a:rPr>
              <a:t>scenarios</a:t>
            </a:r>
            <a:r>
              <a:rPr lang="en-US" sz="2000" dirty="0">
                <a:latin typeface="Calibri" panose="020F0502020204030204" pitchFamily="34" charset="0"/>
                <a:ea typeface="Calibri"/>
                <a:cs typeface="Calibri" panose="020F0502020204030204" pitchFamily="34" charset="0"/>
                <a:sym typeface="Calibri"/>
              </a:rPr>
              <a:t> that outline pathways to the future—it is </a:t>
            </a:r>
            <a:r>
              <a:rPr lang="en-US" sz="2000" b="1" dirty="0">
                <a:latin typeface="Calibri" panose="020F0502020204030204" pitchFamily="34" charset="0"/>
                <a:ea typeface="Calibri"/>
                <a:cs typeface="Calibri" panose="020F0502020204030204" pitchFamily="34" charset="0"/>
                <a:sym typeface="Calibri"/>
              </a:rPr>
              <a:t>exploratory narrative building</a:t>
            </a:r>
            <a:r>
              <a:rPr lang="en-US" sz="2000" dirty="0">
                <a:latin typeface="Calibri" panose="020F0502020204030204" pitchFamily="34" charset="0"/>
                <a:ea typeface="Calibri"/>
                <a:cs typeface="Calibri" panose="020F0502020204030204" pitchFamily="34" charset="0"/>
                <a:sym typeface="Calibri"/>
              </a:rPr>
              <a:t>.</a:t>
            </a:r>
            <a:endParaRPr lang="en-US" sz="2000" dirty="0">
              <a:latin typeface="Calibri" panose="020F0502020204030204" pitchFamily="34" charset="0"/>
              <a:cs typeface="Calibri" panose="020F0502020204030204" pitchFamily="34" charset="0"/>
            </a:endParaRPr>
          </a:p>
          <a:p>
            <a:pPr marL="342900" lvl="0" indent="-342900">
              <a:spcAft>
                <a:spcPts val="800"/>
              </a:spcAft>
              <a:buSzPts val="2800"/>
              <a:buFont typeface="Arial"/>
              <a:buChar char="•"/>
            </a:pPr>
            <a:r>
              <a:rPr lang="en-US" sz="2000" dirty="0">
                <a:latin typeface="Calibri" panose="020F0502020204030204" pitchFamily="34" charset="0"/>
                <a:ea typeface="Calibri"/>
                <a:cs typeface="Calibri" panose="020F0502020204030204" pitchFamily="34" charset="0"/>
                <a:sym typeface="Calibri"/>
              </a:rPr>
              <a:t>Scenarios depend on </a:t>
            </a:r>
            <a:r>
              <a:rPr lang="en-US" sz="2000" b="1" dirty="0">
                <a:latin typeface="Calibri" panose="020F0502020204030204" pitchFamily="34" charset="0"/>
                <a:ea typeface="Calibri"/>
                <a:cs typeface="Calibri" panose="020F0502020204030204" pitchFamily="34" charset="0"/>
                <a:sym typeface="Calibri"/>
              </a:rPr>
              <a:t>societal choices </a:t>
            </a:r>
            <a:r>
              <a:rPr lang="en-US" sz="2000" dirty="0">
                <a:latin typeface="Calibri" panose="020F0502020204030204" pitchFamily="34" charset="0"/>
                <a:ea typeface="Calibri"/>
                <a:cs typeface="Calibri" panose="020F0502020204030204" pitchFamily="34" charset="0"/>
                <a:sym typeface="Calibri"/>
              </a:rPr>
              <a:t>and </a:t>
            </a:r>
            <a:r>
              <a:rPr lang="en-US" sz="2000" b="1" dirty="0">
                <a:latin typeface="Calibri" panose="020F0502020204030204" pitchFamily="34" charset="0"/>
                <a:ea typeface="Calibri"/>
                <a:cs typeface="Calibri" panose="020F0502020204030204" pitchFamily="34" charset="0"/>
                <a:sym typeface="Calibri"/>
              </a:rPr>
              <a:t>public will</a:t>
            </a:r>
            <a:r>
              <a:rPr lang="en-US" sz="2000" dirty="0">
                <a:latin typeface="Calibri" panose="020F0502020204030204" pitchFamily="34" charset="0"/>
                <a:ea typeface="Calibri"/>
                <a:cs typeface="Calibri" panose="020F0502020204030204" pitchFamily="34" charset="0"/>
                <a:sym typeface="Calibri"/>
              </a:rPr>
              <a:t>, so futures planning includes </a:t>
            </a:r>
            <a:r>
              <a:rPr lang="en-US" sz="2000" b="1" dirty="0">
                <a:latin typeface="Calibri" panose="020F0502020204030204" pitchFamily="34" charset="0"/>
                <a:ea typeface="Calibri"/>
                <a:cs typeface="Calibri" panose="020F0502020204030204" pitchFamily="34" charset="0"/>
                <a:sym typeface="Calibri"/>
              </a:rPr>
              <a:t>voices from many stakeholders</a:t>
            </a:r>
            <a:r>
              <a:rPr lang="en-US" sz="2000" dirty="0">
                <a:latin typeface="Calibri" panose="020F0502020204030204" pitchFamily="34" charset="0"/>
                <a:ea typeface="Calibri"/>
                <a:cs typeface="Calibri" panose="020F0502020204030204" pitchFamily="34" charset="0"/>
                <a:sym typeface="Calibri"/>
              </a:rPr>
              <a:t>, not just powerful actors.</a:t>
            </a:r>
            <a:endParaRPr lang="en-US" sz="2000" dirty="0">
              <a:latin typeface="Calibri" panose="020F0502020204030204" pitchFamily="34" charset="0"/>
              <a:cs typeface="Calibri" panose="020F0502020204030204" pitchFamily="34" charset="0"/>
            </a:endParaRPr>
          </a:p>
          <a:p>
            <a:pPr marL="342900" lvl="0" indent="-342900">
              <a:spcAft>
                <a:spcPts val="800"/>
              </a:spcAft>
              <a:buSzPts val="2800"/>
              <a:buFont typeface="Arial"/>
              <a:buChar char="•"/>
            </a:pPr>
            <a:r>
              <a:rPr lang="en-US" sz="2000" dirty="0">
                <a:latin typeface="Calibri" panose="020F0502020204030204" pitchFamily="34" charset="0"/>
                <a:ea typeface="Calibri"/>
                <a:cs typeface="Calibri" panose="020F0502020204030204" pitchFamily="34" charset="0"/>
                <a:sym typeface="Calibri"/>
              </a:rPr>
              <a:t>Participatory futures planning facilitates </a:t>
            </a:r>
            <a:r>
              <a:rPr lang="en-US" sz="2000" b="1" dirty="0">
                <a:latin typeface="Calibri" panose="020F0502020204030204" pitchFamily="34" charset="0"/>
                <a:ea typeface="Calibri"/>
                <a:cs typeface="Calibri" panose="020F0502020204030204" pitchFamily="34" charset="0"/>
                <a:sym typeface="Calibri"/>
              </a:rPr>
              <a:t>knowledge co-production</a:t>
            </a:r>
            <a:r>
              <a:rPr lang="en-US" sz="2000" dirty="0">
                <a:latin typeface="Calibri" panose="020F0502020204030204" pitchFamily="34" charset="0"/>
                <a:ea typeface="Calibri"/>
                <a:cs typeface="Calibri" panose="020F0502020204030204" pitchFamily="34" charset="0"/>
                <a:sym typeface="Calibri"/>
              </a:rPr>
              <a:t> among stakeholders and usually aims for </a:t>
            </a:r>
            <a:r>
              <a:rPr lang="en-US" sz="2000" b="1" dirty="0">
                <a:latin typeface="Calibri" panose="020F0502020204030204" pitchFamily="34" charset="0"/>
                <a:ea typeface="Calibri"/>
                <a:cs typeface="Calibri" panose="020F0502020204030204" pitchFamily="34" charset="0"/>
                <a:sym typeface="Calibri"/>
              </a:rPr>
              <a:t>consensus</a:t>
            </a:r>
            <a:r>
              <a:rPr lang="en-US" sz="2000" dirty="0">
                <a:latin typeface="Calibri" panose="020F0502020204030204" pitchFamily="34" charset="0"/>
                <a:ea typeface="Calibri"/>
                <a:cs typeface="Calibri" panose="020F0502020204030204" pitchFamily="34" charset="0"/>
                <a:sym typeface="Calibri"/>
              </a:rPr>
              <a:t> and </a:t>
            </a:r>
            <a:r>
              <a:rPr lang="en-US" sz="2000" b="1" dirty="0">
                <a:latin typeface="Calibri" panose="020F0502020204030204" pitchFamily="34" charset="0"/>
                <a:ea typeface="Calibri"/>
                <a:cs typeface="Calibri" panose="020F0502020204030204" pitchFamily="34" charset="0"/>
                <a:sym typeface="Calibri"/>
              </a:rPr>
              <a:t>compromise</a:t>
            </a:r>
            <a:r>
              <a:rPr lang="en-US" sz="2000" dirty="0">
                <a:latin typeface="Calibri" panose="020F0502020204030204" pitchFamily="34" charset="0"/>
                <a:ea typeface="Calibri"/>
                <a:cs typeface="Calibri" panose="020F0502020204030204" pitchFamily="34" charset="0"/>
                <a:sym typeface="Calibri"/>
              </a:rPr>
              <a:t> about which futures we wish to achieve. </a:t>
            </a:r>
          </a:p>
          <a:p>
            <a:pPr marL="342900" lvl="0" indent="-342900">
              <a:buSzPts val="2800"/>
              <a:buFont typeface="Arial"/>
              <a:buChar char="•"/>
            </a:pPr>
            <a:r>
              <a:rPr lang="en-US" sz="2000" dirty="0">
                <a:latin typeface="Calibri" panose="020F0502020204030204" pitchFamily="34" charset="0"/>
                <a:ea typeface="Calibri"/>
                <a:cs typeface="Calibri" panose="020F0502020204030204" pitchFamily="34" charset="0"/>
                <a:sym typeface="Calibri"/>
              </a:rPr>
              <a:t>There are three types: </a:t>
            </a:r>
          </a:p>
          <a:p>
            <a:pPr marL="858838" lvl="2" indent="-361950">
              <a:buSzPct val="80000"/>
              <a:buFont typeface="Courier New" panose="02070309020205020404" pitchFamily="49" charset="0"/>
              <a:buChar char="o"/>
            </a:pPr>
            <a:r>
              <a:rPr lang="en-US" sz="2000" b="1" dirty="0">
                <a:latin typeface="Calibri" panose="020F0502020204030204" pitchFamily="34" charset="0"/>
                <a:ea typeface="Calibri"/>
                <a:cs typeface="Calibri" panose="020F0502020204030204" pitchFamily="34" charset="0"/>
                <a:sym typeface="Calibri"/>
              </a:rPr>
              <a:t>Predictive</a:t>
            </a:r>
          </a:p>
          <a:p>
            <a:pPr marL="858838" lvl="2" indent="-361950">
              <a:buSzPct val="80000"/>
              <a:buFont typeface="Courier New" panose="02070309020205020404" pitchFamily="49" charset="0"/>
              <a:buChar char="o"/>
            </a:pPr>
            <a:r>
              <a:rPr lang="en-US" sz="2000" b="1" dirty="0">
                <a:latin typeface="Calibri" panose="020F0502020204030204" pitchFamily="34" charset="0"/>
                <a:ea typeface="Calibri"/>
                <a:cs typeface="Calibri" panose="020F0502020204030204" pitchFamily="34" charset="0"/>
                <a:sym typeface="Calibri"/>
              </a:rPr>
              <a:t>Explorative</a:t>
            </a:r>
          </a:p>
          <a:p>
            <a:pPr marL="858838" lvl="2" indent="-361950">
              <a:buSzPct val="80000"/>
              <a:buFont typeface="Courier New" panose="02070309020205020404" pitchFamily="49" charset="0"/>
              <a:buChar char="o"/>
            </a:pPr>
            <a:r>
              <a:rPr lang="en-US" sz="2000" b="1" dirty="0">
                <a:latin typeface="Calibri" panose="020F0502020204030204" pitchFamily="34" charset="0"/>
                <a:ea typeface="Calibri"/>
                <a:cs typeface="Calibri" panose="020F0502020204030204" pitchFamily="34" charset="0"/>
                <a:sym typeface="Calibri"/>
              </a:rPr>
              <a:t>Normative.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6">
          <a:extLst>
            <a:ext uri="{FF2B5EF4-FFF2-40B4-BE49-F238E27FC236}">
              <a16:creationId xmlns:a16="http://schemas.microsoft.com/office/drawing/2014/main" id="{DA31AC0D-36B0-4A8A-6815-BD41243F7E30}"/>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1BD8B9F-4638-823E-3638-06B15BFA1DE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3" name="Title 2">
            <a:extLst>
              <a:ext uri="{FF2B5EF4-FFF2-40B4-BE49-F238E27FC236}">
                <a16:creationId xmlns:a16="http://schemas.microsoft.com/office/drawing/2014/main" id="{89103104-714B-BDB8-4456-FF988337A7B5}"/>
              </a:ext>
            </a:extLst>
          </p:cNvPr>
          <p:cNvSpPr>
            <a:spLocks noGrp="1"/>
          </p:cNvSpPr>
          <p:nvPr>
            <p:ph type="title"/>
          </p:nvPr>
        </p:nvSpPr>
        <p:spPr>
          <a:xfrm>
            <a:off x="3398915" y="519521"/>
            <a:ext cx="6602260" cy="829486"/>
          </a:xfrm>
        </p:spPr>
        <p:txBody>
          <a:bodyPr>
            <a:normAutofit/>
          </a:bodyPr>
          <a:lstStyle/>
          <a:p>
            <a:pPr algn="ctr"/>
            <a:r>
              <a:rPr lang="en-US" sz="4000" b="1" dirty="0"/>
              <a:t>Predictive Futures Planning</a:t>
            </a:r>
          </a:p>
        </p:txBody>
      </p:sp>
      <p:sp>
        <p:nvSpPr>
          <p:cNvPr id="2" name="TextBox 1">
            <a:extLst>
              <a:ext uri="{FF2B5EF4-FFF2-40B4-BE49-F238E27FC236}">
                <a16:creationId xmlns:a16="http://schemas.microsoft.com/office/drawing/2014/main" id="{245E20BB-D99F-9A26-3C9E-BC971C6C2990}"/>
              </a:ext>
            </a:extLst>
          </p:cNvPr>
          <p:cNvSpPr txBox="1"/>
          <p:nvPr/>
        </p:nvSpPr>
        <p:spPr>
          <a:xfrm>
            <a:off x="3707865" y="1183159"/>
            <a:ext cx="5984359" cy="369332"/>
          </a:xfrm>
          <a:prstGeom prst="rect">
            <a:avLst/>
          </a:prstGeom>
          <a:noFill/>
        </p:spPr>
        <p:txBody>
          <a:bodyPr wrap="square" rtlCol="0">
            <a:spAutoFit/>
          </a:bodyPr>
          <a:lstStyle/>
          <a:p>
            <a:pPr algn="ctr"/>
            <a:r>
              <a:rPr lang="en-US" sz="1800" dirty="0">
                <a:latin typeface="Calibri" panose="020F0502020204030204" pitchFamily="34" charset="0"/>
                <a:ea typeface="Calibri"/>
                <a:cs typeface="Calibri" panose="020F0502020204030204" pitchFamily="34" charset="0"/>
                <a:sym typeface="Calibri"/>
              </a:rPr>
              <a:t>Johansson 2021:</a:t>
            </a:r>
            <a:r>
              <a:rPr lang="en-US" sz="1800" b="1" dirty="0">
                <a:latin typeface="Calibri" panose="020F0502020204030204" pitchFamily="34" charset="0"/>
                <a:ea typeface="Calibri"/>
                <a:cs typeface="Calibri" panose="020F0502020204030204" pitchFamily="34" charset="0"/>
                <a:sym typeface="Calibri"/>
              </a:rPr>
              <a:t> </a:t>
            </a:r>
            <a:r>
              <a:rPr lang="en-US" sz="1800" u="sng" dirty="0">
                <a:solidFill>
                  <a:schemeClr val="accent5">
                    <a:lumMod val="75000"/>
                  </a:schemeClr>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https://doi.org/10.5751/ES-12617-260403</a:t>
            </a:r>
            <a:endParaRPr lang="en-US" sz="1800" dirty="0">
              <a:solidFill>
                <a:schemeClr val="accent5">
                  <a:lumMod val="75000"/>
                </a:schemeClr>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B864B4BE-EC08-78A3-C518-2075DC74EE1E}"/>
              </a:ext>
            </a:extLst>
          </p:cNvPr>
          <p:cNvSpPr txBox="1"/>
          <p:nvPr/>
        </p:nvSpPr>
        <p:spPr>
          <a:xfrm>
            <a:off x="864296" y="2125307"/>
            <a:ext cx="9958192" cy="4001095"/>
          </a:xfrm>
          <a:prstGeom prst="rect">
            <a:avLst/>
          </a:prstGeom>
          <a:noFill/>
        </p:spPr>
        <p:txBody>
          <a:bodyPr wrap="square" rtlCol="0">
            <a:spAutoFit/>
          </a:bodyPr>
          <a:lstStyle/>
          <a:p>
            <a:pPr marL="457200" lvl="0" indent="-457200">
              <a:buSzPts val="2800"/>
              <a:buFont typeface="Arial"/>
              <a:buChar char="•"/>
            </a:pPr>
            <a:r>
              <a:rPr lang="en-US" sz="2400" dirty="0">
                <a:latin typeface="Calibri"/>
                <a:ea typeface="Calibri"/>
                <a:cs typeface="Calibri"/>
                <a:sym typeface="Calibri"/>
              </a:rPr>
              <a:t>Explores the </a:t>
            </a:r>
            <a:r>
              <a:rPr lang="en-US" sz="2400" b="1" dirty="0">
                <a:latin typeface="Calibri"/>
                <a:ea typeface="Calibri"/>
                <a:cs typeface="Calibri"/>
                <a:sym typeface="Calibri"/>
              </a:rPr>
              <a:t>most likely </a:t>
            </a:r>
            <a:r>
              <a:rPr lang="en-US" sz="2400" dirty="0">
                <a:latin typeface="Calibri"/>
                <a:ea typeface="Calibri"/>
                <a:cs typeface="Calibri"/>
                <a:sym typeface="Calibri"/>
              </a:rPr>
              <a:t>future developments through social trend scenario-building and climate change </a:t>
            </a:r>
            <a:r>
              <a:rPr lang="en-US" sz="2400" b="1" dirty="0">
                <a:latin typeface="Calibri"/>
                <a:ea typeface="Calibri"/>
                <a:cs typeface="Calibri"/>
                <a:sym typeface="Calibri"/>
              </a:rPr>
              <a:t>modeling</a:t>
            </a:r>
            <a:r>
              <a:rPr lang="en-US" sz="2400" dirty="0">
                <a:latin typeface="Calibri"/>
                <a:ea typeface="Calibri"/>
                <a:cs typeface="Calibri"/>
                <a:sym typeface="Calibri"/>
              </a:rPr>
              <a:t>.</a:t>
            </a:r>
            <a:br>
              <a:rPr lang="en-US" sz="2400" dirty="0">
                <a:latin typeface="Calibri"/>
                <a:ea typeface="Calibri"/>
                <a:cs typeface="Calibri"/>
                <a:sym typeface="Calibri"/>
              </a:rPr>
            </a:br>
            <a:endParaRPr lang="en-US" sz="2400" dirty="0">
              <a:latin typeface="Calibri"/>
              <a:ea typeface="Calibri"/>
              <a:cs typeface="Calibri"/>
              <a:sym typeface="Calibri"/>
            </a:endParaRPr>
          </a:p>
          <a:p>
            <a:pPr marL="457200" lvl="0" indent="-457200">
              <a:buSzPts val="2800"/>
              <a:buFont typeface="Arial"/>
              <a:buChar char="•"/>
            </a:pPr>
            <a:r>
              <a:rPr lang="en-US" sz="2400" dirty="0">
                <a:latin typeface="Calibri"/>
                <a:ea typeface="Calibri"/>
                <a:cs typeface="Calibri"/>
                <a:sym typeface="Calibri"/>
              </a:rPr>
              <a:t>Often privileged over other approaches because it is </a:t>
            </a:r>
            <a:r>
              <a:rPr lang="en-US" sz="2400" b="1" dirty="0">
                <a:latin typeface="Calibri"/>
                <a:ea typeface="Calibri"/>
                <a:cs typeface="Calibri"/>
                <a:sym typeface="Calibri"/>
              </a:rPr>
              <a:t>rational</a:t>
            </a:r>
            <a:r>
              <a:rPr lang="en-US" sz="2400" dirty="0">
                <a:latin typeface="Calibri"/>
                <a:ea typeface="Calibri"/>
                <a:cs typeface="Calibri"/>
                <a:sym typeface="Calibri"/>
              </a:rPr>
              <a:t> and </a:t>
            </a:r>
            <a:r>
              <a:rPr lang="en-US" sz="2400" b="1" dirty="0">
                <a:latin typeface="Calibri"/>
                <a:ea typeface="Calibri"/>
                <a:cs typeface="Calibri"/>
                <a:sym typeface="Calibri"/>
              </a:rPr>
              <a:t>instrumental</a:t>
            </a:r>
            <a:r>
              <a:rPr lang="en-US" sz="2400" dirty="0">
                <a:latin typeface="Calibri"/>
                <a:ea typeface="Calibri"/>
                <a:cs typeface="Calibri"/>
                <a:sym typeface="Calibri"/>
              </a:rPr>
              <a:t> (uses analytical tools).</a:t>
            </a:r>
            <a:br>
              <a:rPr lang="en-US" sz="2400" dirty="0">
                <a:latin typeface="Calibri"/>
                <a:ea typeface="Calibri"/>
                <a:cs typeface="Calibri"/>
                <a:sym typeface="Calibri"/>
              </a:rPr>
            </a:br>
            <a:endParaRPr lang="en-US" sz="2400" dirty="0">
              <a:latin typeface="Calibri"/>
              <a:ea typeface="Calibri"/>
              <a:cs typeface="Calibri"/>
              <a:sym typeface="Calibri"/>
            </a:endParaRPr>
          </a:p>
          <a:p>
            <a:pPr marL="457200" lvl="0" indent="-457200">
              <a:buSzPts val="2800"/>
              <a:buFont typeface="Arial"/>
              <a:buChar char="•"/>
            </a:pPr>
            <a:r>
              <a:rPr lang="en-US" sz="2400" dirty="0">
                <a:latin typeface="Calibri"/>
                <a:ea typeface="Calibri"/>
                <a:cs typeface="Calibri"/>
                <a:sym typeface="Calibri"/>
              </a:rPr>
              <a:t>Predictive planning is based on </a:t>
            </a:r>
            <a:br>
              <a:rPr lang="en-US" sz="2400" dirty="0">
                <a:latin typeface="Calibri"/>
                <a:ea typeface="Calibri"/>
                <a:cs typeface="Calibri"/>
                <a:sym typeface="Calibri"/>
              </a:rPr>
            </a:br>
            <a:r>
              <a:rPr lang="en-US" sz="2400" b="1" dirty="0">
                <a:latin typeface="Calibri"/>
                <a:ea typeface="Calibri"/>
                <a:cs typeface="Calibri"/>
                <a:sym typeface="Calibri"/>
              </a:rPr>
              <a:t>regressions</a:t>
            </a:r>
            <a:r>
              <a:rPr lang="en-US" sz="2400" dirty="0">
                <a:latin typeface="Calibri"/>
                <a:ea typeface="Calibri"/>
                <a:cs typeface="Calibri"/>
                <a:sym typeface="Calibri"/>
              </a:rPr>
              <a:t>, cross-impact</a:t>
            </a:r>
            <a:br>
              <a:rPr lang="en-US" sz="2400" dirty="0">
                <a:latin typeface="Calibri"/>
                <a:ea typeface="Calibri"/>
                <a:cs typeface="Calibri"/>
                <a:sym typeface="Calibri"/>
              </a:rPr>
            </a:br>
            <a:r>
              <a:rPr lang="en-US" sz="2400" b="1" dirty="0">
                <a:latin typeface="Calibri"/>
                <a:ea typeface="Calibri"/>
                <a:cs typeface="Calibri"/>
                <a:sym typeface="Calibri"/>
              </a:rPr>
              <a:t>analysis</a:t>
            </a:r>
            <a:r>
              <a:rPr lang="en-US" sz="2400" dirty="0">
                <a:latin typeface="Calibri"/>
                <a:ea typeface="Calibri"/>
                <a:cs typeface="Calibri"/>
                <a:sym typeface="Calibri"/>
              </a:rPr>
              <a:t>, and model-based </a:t>
            </a:r>
            <a:br>
              <a:rPr lang="en-US" sz="2400" dirty="0">
                <a:latin typeface="Calibri"/>
                <a:ea typeface="Calibri"/>
                <a:cs typeface="Calibri"/>
                <a:sym typeface="Calibri"/>
              </a:rPr>
            </a:br>
            <a:r>
              <a:rPr lang="en-US" sz="2400" b="1" dirty="0">
                <a:latin typeface="Calibri"/>
                <a:ea typeface="Calibri"/>
                <a:cs typeface="Calibri"/>
                <a:sym typeface="Calibri"/>
              </a:rPr>
              <a:t>simulations</a:t>
            </a:r>
            <a:r>
              <a:rPr lang="en-US" sz="2400" dirty="0">
                <a:latin typeface="Calibri"/>
                <a:ea typeface="Calibri"/>
                <a:cs typeface="Calibri"/>
                <a:sym typeface="Calibri"/>
              </a:rPr>
              <a:t>.    </a:t>
            </a:r>
            <a:endParaRPr lang="en-US" sz="2400" dirty="0"/>
          </a:p>
          <a:p>
            <a:endParaRPr lang="en-US" dirty="0"/>
          </a:p>
        </p:txBody>
      </p:sp>
      <p:pic>
        <p:nvPicPr>
          <p:cNvPr id="6" name="Picture 5" descr="A model of a horizontal cone that shows the concept of scenario planning with 3 projections: high-growth, moderate, and pessimistic ">
            <a:extLst>
              <a:ext uri="{FF2B5EF4-FFF2-40B4-BE49-F238E27FC236}">
                <a16:creationId xmlns:a16="http://schemas.microsoft.com/office/drawing/2014/main" id="{13BAE741-77D4-E15D-26F0-CCABAFE730F3}"/>
              </a:ext>
            </a:extLst>
          </p:cNvPr>
          <p:cNvPicPr>
            <a:picLocks noChangeAspect="1"/>
          </p:cNvPicPr>
          <p:nvPr/>
        </p:nvPicPr>
        <p:blipFill>
          <a:blip r:embed="rId5"/>
          <a:stretch>
            <a:fillRect/>
          </a:stretch>
        </p:blipFill>
        <p:spPr>
          <a:xfrm>
            <a:off x="5223006" y="4208702"/>
            <a:ext cx="6299200" cy="1917700"/>
          </a:xfrm>
          <a:prstGeom prst="rect">
            <a:avLst/>
          </a:prstGeom>
        </p:spPr>
      </p:pic>
    </p:spTree>
    <p:extLst>
      <p:ext uri="{BB962C8B-B14F-4D97-AF65-F5344CB8AC3E}">
        <p14:creationId xmlns:p14="http://schemas.microsoft.com/office/powerpoint/2010/main" val="2170756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5"/>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992758-0C8D-F496-654E-A15AB313569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4" name="Title 2">
            <a:extLst>
              <a:ext uri="{FF2B5EF4-FFF2-40B4-BE49-F238E27FC236}">
                <a16:creationId xmlns:a16="http://schemas.microsoft.com/office/drawing/2014/main" id="{980D52AC-A817-FB36-78DD-0057ADD9291A}"/>
              </a:ext>
            </a:extLst>
          </p:cNvPr>
          <p:cNvSpPr>
            <a:spLocks noGrp="1"/>
          </p:cNvSpPr>
          <p:nvPr>
            <p:ph type="title"/>
          </p:nvPr>
        </p:nvSpPr>
        <p:spPr>
          <a:xfrm>
            <a:off x="3398915" y="519521"/>
            <a:ext cx="6602260" cy="829486"/>
          </a:xfrm>
        </p:spPr>
        <p:txBody>
          <a:bodyPr>
            <a:normAutofit/>
          </a:bodyPr>
          <a:lstStyle/>
          <a:p>
            <a:pPr algn="ctr"/>
            <a:r>
              <a:rPr lang="en-US" sz="4000" b="1" dirty="0"/>
              <a:t>Explorative Futures Planning</a:t>
            </a:r>
          </a:p>
        </p:txBody>
      </p:sp>
      <p:sp>
        <p:nvSpPr>
          <p:cNvPr id="7" name="TextBox 6">
            <a:extLst>
              <a:ext uri="{FF2B5EF4-FFF2-40B4-BE49-F238E27FC236}">
                <a16:creationId xmlns:a16="http://schemas.microsoft.com/office/drawing/2014/main" id="{D33D2647-B87C-0E85-606E-F26C567EFDC3}"/>
              </a:ext>
            </a:extLst>
          </p:cNvPr>
          <p:cNvSpPr txBox="1"/>
          <p:nvPr/>
        </p:nvSpPr>
        <p:spPr>
          <a:xfrm>
            <a:off x="3707865" y="1164341"/>
            <a:ext cx="5984359" cy="369332"/>
          </a:xfrm>
          <a:prstGeom prst="rect">
            <a:avLst/>
          </a:prstGeom>
          <a:noFill/>
        </p:spPr>
        <p:txBody>
          <a:bodyPr wrap="square" rtlCol="0">
            <a:spAutoFit/>
          </a:bodyPr>
          <a:lstStyle/>
          <a:p>
            <a:pPr algn="ctr"/>
            <a:r>
              <a:rPr lang="en-US" sz="1800" dirty="0">
                <a:latin typeface="Calibri" panose="020F0502020204030204" pitchFamily="34" charset="0"/>
                <a:ea typeface="Calibri"/>
                <a:cs typeface="Calibri" panose="020F0502020204030204" pitchFamily="34" charset="0"/>
                <a:sym typeface="Calibri"/>
              </a:rPr>
              <a:t>Johansson 2021: </a:t>
            </a:r>
            <a:r>
              <a:rPr lang="en-US" sz="1800" u="sng" dirty="0">
                <a:solidFill>
                  <a:schemeClr val="accent5">
                    <a:lumMod val="75000"/>
                  </a:schemeClr>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https://doi.org/10.5751/ES-12617-260403</a:t>
            </a:r>
            <a:endParaRPr lang="en-US" sz="1800" dirty="0">
              <a:solidFill>
                <a:schemeClr val="accent5">
                  <a:lumMod val="75000"/>
                </a:schemeClr>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6690BC7-4AC0-C585-3273-B55D4868B663}"/>
              </a:ext>
            </a:extLst>
          </p:cNvPr>
          <p:cNvSpPr txBox="1"/>
          <p:nvPr/>
        </p:nvSpPr>
        <p:spPr>
          <a:xfrm>
            <a:off x="814192" y="1875214"/>
            <a:ext cx="7440460" cy="3954929"/>
          </a:xfrm>
          <a:prstGeom prst="rect">
            <a:avLst/>
          </a:prstGeom>
          <a:noFill/>
        </p:spPr>
        <p:txBody>
          <a:bodyPr wrap="square" rtlCol="0">
            <a:spAutoFit/>
          </a:bodyPr>
          <a:lstStyle/>
          <a:p>
            <a:pPr marL="457200" lvl="0" indent="-457200">
              <a:spcBef>
                <a:spcPts val="1400"/>
              </a:spcBef>
              <a:buSzPts val="2800"/>
              <a:buFont typeface="Arial"/>
              <a:buChar char="•"/>
            </a:pPr>
            <a:r>
              <a:rPr lang="en-US" sz="2400" dirty="0">
                <a:latin typeface="Calibri" panose="020F0502020204030204" pitchFamily="34" charset="0"/>
                <a:ea typeface="Calibri"/>
                <a:cs typeface="Calibri" panose="020F0502020204030204" pitchFamily="34" charset="0"/>
                <a:sym typeface="Calibri"/>
              </a:rPr>
              <a:t>Develops narratives that accommodate high levels of </a:t>
            </a:r>
            <a:r>
              <a:rPr lang="en-US" sz="2400" b="1" dirty="0">
                <a:latin typeface="Calibri" panose="020F0502020204030204" pitchFamily="34" charset="0"/>
                <a:ea typeface="Calibri"/>
                <a:cs typeface="Calibri" panose="020F0502020204030204" pitchFamily="34" charset="0"/>
                <a:sym typeface="Calibri"/>
              </a:rPr>
              <a:t>uncertainty</a:t>
            </a:r>
            <a:r>
              <a:rPr lang="en-US" sz="2400" dirty="0">
                <a:latin typeface="Calibri" panose="020F0502020204030204" pitchFamily="34" charset="0"/>
                <a:ea typeface="Calibri"/>
                <a:cs typeface="Calibri" panose="020F0502020204030204" pitchFamily="34" charset="0"/>
                <a:sym typeface="Calibri"/>
              </a:rPr>
              <a:t> and </a:t>
            </a:r>
            <a:r>
              <a:rPr lang="en-US" sz="2400" b="1" dirty="0">
                <a:latin typeface="Calibri" panose="020F0502020204030204" pitchFamily="34" charset="0"/>
                <a:ea typeface="Calibri"/>
                <a:cs typeface="Calibri" panose="020F0502020204030204" pitchFamily="34" charset="0"/>
                <a:sym typeface="Calibri"/>
              </a:rPr>
              <a:t>ambiguity</a:t>
            </a:r>
            <a:r>
              <a:rPr lang="en-US" sz="2400" dirty="0">
                <a:latin typeface="Calibri" panose="020F0502020204030204" pitchFamily="34" charset="0"/>
                <a:ea typeface="Calibri"/>
                <a:cs typeface="Calibri" panose="020F0502020204030204" pitchFamily="34" charset="0"/>
                <a:sym typeface="Calibri"/>
              </a:rPr>
              <a:t>.</a:t>
            </a:r>
            <a:endParaRPr lang="en-US" sz="2400" dirty="0">
              <a:latin typeface="Calibri" panose="020F0502020204030204" pitchFamily="34" charset="0"/>
              <a:cs typeface="Calibri" panose="020F0502020204030204" pitchFamily="34" charset="0"/>
            </a:endParaRPr>
          </a:p>
          <a:p>
            <a:pPr marL="457200" lvl="0" indent="-457200">
              <a:spcBef>
                <a:spcPts val="1400"/>
              </a:spcBef>
              <a:buSzPts val="2800"/>
              <a:buFont typeface="Arial"/>
              <a:buChar char="•"/>
            </a:pPr>
            <a:r>
              <a:rPr lang="en-US" sz="2400" b="1" dirty="0">
                <a:latin typeface="Calibri" panose="020F0502020204030204" pitchFamily="34" charset="0"/>
                <a:ea typeface="Calibri"/>
                <a:cs typeface="Calibri" panose="020F0502020204030204" pitchFamily="34" charset="0"/>
                <a:sym typeface="Calibri"/>
              </a:rPr>
              <a:t>Challenges conventional assumptions </a:t>
            </a:r>
            <a:r>
              <a:rPr lang="en-US" sz="2400" dirty="0">
                <a:latin typeface="Calibri" panose="020F0502020204030204" pitchFamily="34" charset="0"/>
                <a:ea typeface="Calibri"/>
                <a:cs typeface="Calibri" panose="020F0502020204030204" pitchFamily="34" charset="0"/>
                <a:sym typeface="Calibri"/>
              </a:rPr>
              <a:t>and imagines </a:t>
            </a:r>
            <a:r>
              <a:rPr lang="en-US" sz="2400" b="1" dirty="0">
                <a:latin typeface="Calibri" panose="020F0502020204030204" pitchFamily="34" charset="0"/>
                <a:ea typeface="Calibri"/>
                <a:cs typeface="Calibri" panose="020F0502020204030204" pitchFamily="34" charset="0"/>
                <a:sym typeface="Calibri"/>
              </a:rPr>
              <a:t>creative narratives </a:t>
            </a:r>
            <a:r>
              <a:rPr lang="en-US" sz="2400" dirty="0">
                <a:latin typeface="Calibri" panose="020F0502020204030204" pitchFamily="34" charset="0"/>
                <a:ea typeface="Calibri"/>
                <a:cs typeface="Calibri" panose="020F0502020204030204" pitchFamily="34" charset="0"/>
                <a:sym typeface="Calibri"/>
              </a:rPr>
              <a:t>based on a wide variety of variables. </a:t>
            </a:r>
            <a:endParaRPr lang="en-US" sz="2400" dirty="0">
              <a:latin typeface="Calibri" panose="020F0502020204030204" pitchFamily="34" charset="0"/>
              <a:cs typeface="Calibri" panose="020F0502020204030204" pitchFamily="34" charset="0"/>
            </a:endParaRPr>
          </a:p>
          <a:p>
            <a:pPr marL="457200" lvl="0" indent="-457200">
              <a:spcBef>
                <a:spcPts val="1400"/>
              </a:spcBef>
              <a:buSzPts val="2800"/>
              <a:buFont typeface="Arial"/>
              <a:buChar char="•"/>
            </a:pPr>
            <a:r>
              <a:rPr lang="en-US" sz="2400" b="1" dirty="0">
                <a:latin typeface="Calibri" panose="020F0502020204030204" pitchFamily="34" charset="0"/>
                <a:ea typeface="Calibri"/>
                <a:cs typeface="Calibri" panose="020F0502020204030204" pitchFamily="34" charset="0"/>
                <a:sym typeface="Calibri"/>
              </a:rPr>
              <a:t>Most widely-used approach</a:t>
            </a:r>
            <a:r>
              <a:rPr lang="en-US" sz="2400" dirty="0">
                <a:latin typeface="Calibri" panose="020F0502020204030204" pitchFamily="34" charset="0"/>
                <a:ea typeface="Calibri"/>
                <a:cs typeface="Calibri" panose="020F0502020204030204" pitchFamily="34" charset="0"/>
                <a:sym typeface="Calibri"/>
              </a:rPr>
              <a:t>—investigates many driving forces and pathways and </a:t>
            </a:r>
            <a:r>
              <a:rPr lang="en-US" sz="2400" b="1" dirty="0">
                <a:latin typeface="Calibri" panose="020F0502020204030204" pitchFamily="34" charset="0"/>
                <a:ea typeface="Calibri"/>
                <a:cs typeface="Calibri" panose="020F0502020204030204" pitchFamily="34" charset="0"/>
                <a:sym typeface="Calibri"/>
              </a:rPr>
              <a:t>ranks</a:t>
            </a:r>
            <a:r>
              <a:rPr lang="en-US" sz="2400" dirty="0">
                <a:latin typeface="Calibri" panose="020F0502020204030204" pitchFamily="34" charset="0"/>
                <a:ea typeface="Calibri"/>
                <a:cs typeface="Calibri" panose="020F0502020204030204" pitchFamily="34" charset="0"/>
                <a:sym typeface="Calibri"/>
              </a:rPr>
              <a:t> scenarios from </a:t>
            </a:r>
            <a:r>
              <a:rPr lang="en-US" sz="2400" b="1" dirty="0">
                <a:latin typeface="Calibri" panose="020F0502020204030204" pitchFamily="34" charset="0"/>
                <a:ea typeface="Calibri"/>
                <a:cs typeface="Calibri" panose="020F0502020204030204" pitchFamily="34" charset="0"/>
                <a:sym typeface="Calibri"/>
              </a:rPr>
              <a:t>less to more desirable</a:t>
            </a:r>
            <a:r>
              <a:rPr lang="en-US" sz="2400" dirty="0">
                <a:latin typeface="Calibri" panose="020F0502020204030204" pitchFamily="34" charset="0"/>
                <a:ea typeface="Calibri"/>
                <a:cs typeface="Calibri" panose="020F0502020204030204" pitchFamily="34" charset="0"/>
                <a:sym typeface="Calibri"/>
              </a:rPr>
              <a:t>.</a:t>
            </a:r>
            <a:endParaRPr lang="en-US" sz="2400" dirty="0">
              <a:latin typeface="Calibri" panose="020F0502020204030204" pitchFamily="34" charset="0"/>
              <a:cs typeface="Calibri" panose="020F0502020204030204" pitchFamily="34" charset="0"/>
            </a:endParaRPr>
          </a:p>
          <a:p>
            <a:pPr marL="457200" lvl="0" indent="-457200">
              <a:spcBef>
                <a:spcPts val="1400"/>
              </a:spcBef>
              <a:buSzPts val="2800"/>
              <a:buFont typeface="Arial"/>
              <a:buChar char="•"/>
            </a:pPr>
            <a:r>
              <a:rPr lang="en-US" sz="2400" dirty="0">
                <a:latin typeface="Calibri" panose="020F0502020204030204" pitchFamily="34" charset="0"/>
                <a:ea typeface="Calibri"/>
                <a:cs typeface="Calibri" panose="020F0502020204030204" pitchFamily="34" charset="0"/>
                <a:sym typeface="Calibri"/>
              </a:rPr>
              <a:t>Fosters </a:t>
            </a:r>
            <a:r>
              <a:rPr lang="en-US" sz="2400" b="1" dirty="0">
                <a:latin typeface="Calibri" panose="020F0502020204030204" pitchFamily="34" charset="0"/>
                <a:ea typeface="Calibri"/>
                <a:cs typeface="Calibri" panose="020F0502020204030204" pitchFamily="34" charset="0"/>
                <a:sym typeface="Calibri"/>
              </a:rPr>
              <a:t>reflexivity</a:t>
            </a:r>
            <a:r>
              <a:rPr lang="en-US" sz="2400" dirty="0">
                <a:latin typeface="Calibri" panose="020F0502020204030204" pitchFamily="34" charset="0"/>
                <a:ea typeface="Calibri"/>
                <a:cs typeface="Calibri" panose="020F0502020204030204" pitchFamily="34" charset="0"/>
                <a:sym typeface="Calibri"/>
              </a:rPr>
              <a:t>, </a:t>
            </a:r>
            <a:r>
              <a:rPr lang="en-US" sz="2400" b="1" dirty="0">
                <a:latin typeface="Calibri" panose="020F0502020204030204" pitchFamily="34" charset="0"/>
                <a:ea typeface="Calibri"/>
                <a:cs typeface="Calibri" panose="020F0502020204030204" pitchFamily="34" charset="0"/>
                <a:sym typeface="Calibri"/>
              </a:rPr>
              <a:t>learning</a:t>
            </a:r>
            <a:r>
              <a:rPr lang="en-US" sz="2400" dirty="0">
                <a:latin typeface="Calibri" panose="020F0502020204030204" pitchFamily="34" charset="0"/>
                <a:ea typeface="Calibri"/>
                <a:cs typeface="Calibri" panose="020F0502020204030204" pitchFamily="34" charset="0"/>
                <a:sym typeface="Calibri"/>
              </a:rPr>
              <a:t>, and </a:t>
            </a:r>
            <a:r>
              <a:rPr lang="en-US" sz="2400" b="1" dirty="0">
                <a:latin typeface="Calibri" panose="020F0502020204030204" pitchFamily="34" charset="0"/>
                <a:ea typeface="Calibri"/>
                <a:cs typeface="Calibri" panose="020F0502020204030204" pitchFamily="34" charset="0"/>
                <a:sym typeface="Calibri"/>
              </a:rPr>
              <a:t>risk reduction</a:t>
            </a:r>
            <a:r>
              <a:rPr lang="en-US" sz="2400" dirty="0">
                <a:latin typeface="Calibri" panose="020F0502020204030204" pitchFamily="34" charset="0"/>
                <a:ea typeface="Calibri"/>
                <a:cs typeface="Calibri" panose="020F0502020204030204" pitchFamily="34" charset="0"/>
                <a:sym typeface="Calibri"/>
              </a:rPr>
              <a:t>.</a:t>
            </a:r>
            <a:endParaRPr lang="en-US" sz="2400" dirty="0">
              <a:latin typeface="Calibri" panose="020F0502020204030204" pitchFamily="34" charset="0"/>
              <a:cs typeface="Calibri" panose="020F0502020204030204" pitchFamily="34" charset="0"/>
            </a:endParaRPr>
          </a:p>
        </p:txBody>
      </p:sp>
      <p:pic>
        <p:nvPicPr>
          <p:cNvPr id="3" name="Picture 2" descr="A group of five people having a discussion near the edge of a tropical forest">
            <a:extLst>
              <a:ext uri="{FF2B5EF4-FFF2-40B4-BE49-F238E27FC236}">
                <a16:creationId xmlns:a16="http://schemas.microsoft.com/office/drawing/2014/main" id="{95895734-474A-D8BD-F466-CD2EC2F726C2}"/>
              </a:ext>
            </a:extLst>
          </p:cNvPr>
          <p:cNvPicPr>
            <a:picLocks noChangeAspect="1"/>
          </p:cNvPicPr>
          <p:nvPr/>
        </p:nvPicPr>
        <p:blipFill>
          <a:blip r:embed="rId5"/>
          <a:stretch>
            <a:fillRect/>
          </a:stretch>
        </p:blipFill>
        <p:spPr>
          <a:xfrm>
            <a:off x="8610600" y="1887160"/>
            <a:ext cx="3124200" cy="4191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4"/>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AC55B4F-686B-E172-A7C1-8DA8B23024F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2" name="Title 1">
            <a:extLst>
              <a:ext uri="{FF2B5EF4-FFF2-40B4-BE49-F238E27FC236}">
                <a16:creationId xmlns:a16="http://schemas.microsoft.com/office/drawing/2014/main" id="{8728DF7D-39FB-D2C5-325A-99BF7F988DC4}"/>
              </a:ext>
            </a:extLst>
          </p:cNvPr>
          <p:cNvSpPr>
            <a:spLocks noGrp="1"/>
          </p:cNvSpPr>
          <p:nvPr>
            <p:ph type="title"/>
          </p:nvPr>
        </p:nvSpPr>
        <p:spPr>
          <a:xfrm>
            <a:off x="3096519" y="563928"/>
            <a:ext cx="7207045" cy="711896"/>
          </a:xfrm>
        </p:spPr>
        <p:txBody>
          <a:bodyPr>
            <a:normAutofit/>
          </a:bodyPr>
          <a:lstStyle/>
          <a:p>
            <a:pPr algn="ctr"/>
            <a:r>
              <a:rPr lang="en-US" sz="4000" b="1" dirty="0"/>
              <a:t>Normative Futures Planning</a:t>
            </a:r>
          </a:p>
        </p:txBody>
      </p:sp>
      <p:sp>
        <p:nvSpPr>
          <p:cNvPr id="6" name="TextBox 5">
            <a:extLst>
              <a:ext uri="{FF2B5EF4-FFF2-40B4-BE49-F238E27FC236}">
                <a16:creationId xmlns:a16="http://schemas.microsoft.com/office/drawing/2014/main" id="{F9742C87-34D0-A953-A26F-8D817209F2ED}"/>
              </a:ext>
            </a:extLst>
          </p:cNvPr>
          <p:cNvSpPr txBox="1"/>
          <p:nvPr/>
        </p:nvSpPr>
        <p:spPr>
          <a:xfrm>
            <a:off x="3707861" y="1118211"/>
            <a:ext cx="5984359" cy="369332"/>
          </a:xfrm>
          <a:prstGeom prst="rect">
            <a:avLst/>
          </a:prstGeom>
          <a:noFill/>
        </p:spPr>
        <p:txBody>
          <a:bodyPr wrap="square" rtlCol="0">
            <a:spAutoFit/>
          </a:bodyPr>
          <a:lstStyle/>
          <a:p>
            <a:pPr algn="ctr"/>
            <a:r>
              <a:rPr lang="en-US" sz="1800" dirty="0">
                <a:latin typeface="Calibri" panose="020F0502020204030204" pitchFamily="34" charset="0"/>
                <a:ea typeface="Calibri"/>
                <a:cs typeface="Calibri" panose="020F0502020204030204" pitchFamily="34" charset="0"/>
                <a:sym typeface="Calibri"/>
              </a:rPr>
              <a:t>Johansson 2021: </a:t>
            </a:r>
            <a:r>
              <a:rPr lang="en-US" sz="1800" u="sng" dirty="0">
                <a:solidFill>
                  <a:schemeClr val="accent5">
                    <a:lumMod val="75000"/>
                  </a:schemeClr>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https://doi.org/10.5751/ES-12617-260403</a:t>
            </a:r>
            <a:endParaRPr lang="en-US" sz="1800" dirty="0">
              <a:solidFill>
                <a:schemeClr val="accent5">
                  <a:lumMod val="75000"/>
                </a:schemeClr>
              </a:solidFill>
              <a:latin typeface="Calibri" panose="020F0502020204030204" pitchFamily="34" charset="0"/>
              <a:cs typeface="Calibri" panose="020F0502020204030204" pitchFamily="34" charset="0"/>
            </a:endParaRPr>
          </a:p>
        </p:txBody>
      </p:sp>
      <p:pic>
        <p:nvPicPr>
          <p:cNvPr id="5" name="Picture 4" descr="A panoramic view of the Caucasus mountains, including Mount Kazbek and Mount Shani in Georgia with a historic lone church in the foreground and ice-capped mountains in the background">
            <a:extLst>
              <a:ext uri="{FF2B5EF4-FFF2-40B4-BE49-F238E27FC236}">
                <a16:creationId xmlns:a16="http://schemas.microsoft.com/office/drawing/2014/main" id="{A866BA81-3B33-E45E-629E-504D91BF1529}"/>
              </a:ext>
            </a:extLst>
          </p:cNvPr>
          <p:cNvPicPr>
            <a:picLocks noChangeAspect="1"/>
          </p:cNvPicPr>
          <p:nvPr/>
        </p:nvPicPr>
        <p:blipFill>
          <a:blip r:embed="rId5"/>
          <a:stretch>
            <a:fillRect/>
          </a:stretch>
        </p:blipFill>
        <p:spPr>
          <a:xfrm>
            <a:off x="0" y="1674214"/>
            <a:ext cx="12192000" cy="1038225"/>
          </a:xfrm>
          <a:prstGeom prst="rect">
            <a:avLst/>
          </a:prstGeom>
        </p:spPr>
      </p:pic>
      <p:sp>
        <p:nvSpPr>
          <p:cNvPr id="8" name="TextBox 7">
            <a:extLst>
              <a:ext uri="{FF2B5EF4-FFF2-40B4-BE49-F238E27FC236}">
                <a16:creationId xmlns:a16="http://schemas.microsoft.com/office/drawing/2014/main" id="{281A09DF-61B5-6DD4-9F05-1D9292D4E04D}"/>
              </a:ext>
            </a:extLst>
          </p:cNvPr>
          <p:cNvSpPr txBox="1"/>
          <p:nvPr/>
        </p:nvSpPr>
        <p:spPr>
          <a:xfrm>
            <a:off x="4232415" y="2712439"/>
            <a:ext cx="4935255" cy="338554"/>
          </a:xfrm>
          <a:prstGeom prst="rect">
            <a:avLst/>
          </a:prstGeom>
          <a:noFill/>
        </p:spPr>
        <p:txBody>
          <a:bodyPr wrap="square" rtlCol="0">
            <a:spAutoFit/>
          </a:bodyPr>
          <a:lstStyle/>
          <a:p>
            <a:pPr algn="ctr"/>
            <a:r>
              <a:rPr lang="en-US" sz="1600" dirty="0">
                <a:latin typeface="Calibri" panose="020F0502020204030204" pitchFamily="34" charset="0"/>
                <a:ea typeface="Calibri"/>
                <a:cs typeface="Calibri" panose="020F0502020204030204" pitchFamily="34" charset="0"/>
                <a:sym typeface="Calibri"/>
              </a:rPr>
              <a:t>Image by Philipp </a:t>
            </a:r>
            <a:r>
              <a:rPr lang="en-US" sz="1600" dirty="0" err="1">
                <a:latin typeface="Calibri" panose="020F0502020204030204" pitchFamily="34" charset="0"/>
                <a:ea typeface="Calibri"/>
                <a:cs typeface="Calibri" panose="020F0502020204030204" pitchFamily="34" charset="0"/>
                <a:sym typeface="Calibri"/>
              </a:rPr>
              <a:t>Weigell</a:t>
            </a:r>
            <a:r>
              <a:rPr lang="en-US" sz="1600" dirty="0">
                <a:latin typeface="Calibri" panose="020F0502020204030204" pitchFamily="34" charset="0"/>
                <a:ea typeface="Calibri"/>
                <a:cs typeface="Calibri" panose="020F0502020204030204" pitchFamily="34" charset="0"/>
                <a:sym typeface="Calibri"/>
              </a:rPr>
              <a:t>, via Wikimedia</a:t>
            </a:r>
            <a:r>
              <a:rPr lang="en-US" sz="1600" dirty="0">
                <a:solidFill>
                  <a:schemeClr val="accent5">
                    <a:lumMod val="75000"/>
                  </a:schemeClr>
                </a:solidFill>
                <a:latin typeface="Calibri" panose="020F0502020204030204" pitchFamily="34" charset="0"/>
                <a:ea typeface="Calibri"/>
                <a:cs typeface="Calibri" panose="020F0502020204030204" pitchFamily="34" charset="0"/>
                <a:sym typeface="Calibri"/>
              </a:rPr>
              <a:t> </a:t>
            </a:r>
            <a:r>
              <a:rPr lang="en-US" sz="1600" u="sng" dirty="0">
                <a:solidFill>
                  <a:schemeClr val="accent5">
                    <a:lumMod val="75000"/>
                  </a:schemeClr>
                </a:solidFill>
                <a:latin typeface="Calibri" panose="020F0502020204030204" pitchFamily="34" charset="0"/>
                <a:ea typeface="Calibri"/>
                <a:cs typeface="Calibri" panose="020F0502020204030204" pitchFamily="34" charset="0"/>
                <a:sym typeface="Calibri"/>
                <a:hlinkClick r:id="rId6">
                  <a:extLst>
                    <a:ext uri="{A12FA001-AC4F-418D-AE19-62706E023703}">
                      <ahyp:hlinkClr xmlns:ahyp="http://schemas.microsoft.com/office/drawing/2018/hyperlinkcolor" val="tx"/>
                    </a:ext>
                  </a:extLst>
                </a:hlinkClick>
              </a:rPr>
              <a:t>3.0</a:t>
            </a:r>
            <a:r>
              <a:rPr lang="en-US" dirty="0">
                <a:latin typeface="Calibri" panose="020F0502020204030204" pitchFamily="34" charset="0"/>
                <a:cs typeface="Calibri" panose="020F0502020204030204" pitchFamily="34" charset="0"/>
              </a:rPr>
              <a:t>.</a:t>
            </a:r>
            <a:endParaRPr lang="en-US" sz="16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9861BE51-F222-EE62-16B9-FF1117A6EB1E}"/>
              </a:ext>
            </a:extLst>
          </p:cNvPr>
          <p:cNvSpPr txBox="1"/>
          <p:nvPr/>
        </p:nvSpPr>
        <p:spPr>
          <a:xfrm>
            <a:off x="425885" y="3135878"/>
            <a:ext cx="11586575" cy="3585597"/>
          </a:xfrm>
          <a:prstGeom prst="rect">
            <a:avLst/>
          </a:prstGeom>
          <a:noFill/>
        </p:spPr>
        <p:txBody>
          <a:bodyPr wrap="square" rtlCol="0">
            <a:spAutoFit/>
          </a:bodyPr>
          <a:lstStyle/>
          <a:p>
            <a:pPr marL="457200" lvl="0" indent="-457200">
              <a:spcBef>
                <a:spcPts val="1000"/>
              </a:spcBef>
              <a:buSzPts val="2800"/>
              <a:buFont typeface="Arial"/>
              <a:buChar char="•"/>
            </a:pPr>
            <a:r>
              <a:rPr lang="en-US" sz="2400" dirty="0">
                <a:latin typeface="Calibri"/>
                <a:ea typeface="Calibri"/>
                <a:cs typeface="Calibri"/>
                <a:sym typeface="Calibri"/>
              </a:rPr>
              <a:t>The most </a:t>
            </a:r>
            <a:r>
              <a:rPr lang="en-US" sz="2400" b="1" dirty="0">
                <a:latin typeface="Calibri"/>
                <a:ea typeface="Calibri"/>
                <a:cs typeface="Calibri"/>
                <a:sym typeface="Calibri"/>
              </a:rPr>
              <a:t>visionary</a:t>
            </a:r>
            <a:r>
              <a:rPr lang="en-US" sz="2400" dirty="0">
                <a:latin typeface="Calibri"/>
                <a:ea typeface="Calibri"/>
                <a:cs typeface="Calibri"/>
                <a:sym typeface="Calibri"/>
              </a:rPr>
              <a:t>, </a:t>
            </a:r>
            <a:r>
              <a:rPr lang="en-US" sz="2400" b="1" dirty="0">
                <a:latin typeface="Calibri"/>
                <a:ea typeface="Calibri"/>
                <a:cs typeface="Calibri"/>
                <a:sym typeface="Calibri"/>
              </a:rPr>
              <a:t>radical</a:t>
            </a:r>
            <a:r>
              <a:rPr lang="en-US" sz="2400" dirty="0">
                <a:latin typeface="Calibri"/>
                <a:ea typeface="Calibri"/>
                <a:cs typeface="Calibri"/>
                <a:sym typeface="Calibri"/>
              </a:rPr>
              <a:t> form of futures planning; it starts with </a:t>
            </a:r>
            <a:r>
              <a:rPr lang="en-US" sz="2400" b="1" dirty="0">
                <a:latin typeface="Calibri"/>
                <a:ea typeface="Calibri"/>
                <a:cs typeface="Calibri"/>
                <a:sym typeface="Calibri"/>
              </a:rPr>
              <a:t>desirable outcomes </a:t>
            </a:r>
            <a:r>
              <a:rPr lang="en-US" sz="2400" dirty="0">
                <a:latin typeface="Calibri"/>
                <a:ea typeface="Calibri"/>
                <a:cs typeface="Calibri"/>
                <a:sym typeface="Calibri"/>
              </a:rPr>
              <a:t>and </a:t>
            </a:r>
            <a:r>
              <a:rPr lang="en-US" sz="2400" b="1" dirty="0">
                <a:latin typeface="Calibri"/>
                <a:ea typeface="Calibri"/>
                <a:cs typeface="Calibri"/>
                <a:sym typeface="Calibri"/>
              </a:rPr>
              <a:t>works backwards </a:t>
            </a:r>
            <a:r>
              <a:rPr lang="en-US" sz="2400" dirty="0">
                <a:latin typeface="Calibri"/>
                <a:ea typeface="Calibri"/>
                <a:cs typeface="Calibri"/>
                <a:sym typeface="Calibri"/>
              </a:rPr>
              <a:t>to find pathways there.</a:t>
            </a:r>
            <a:endParaRPr lang="en-US" sz="2400" dirty="0"/>
          </a:p>
          <a:p>
            <a:pPr marL="457200" lvl="0" indent="-457200">
              <a:spcBef>
                <a:spcPts val="1400"/>
              </a:spcBef>
              <a:buSzPts val="2800"/>
              <a:buFont typeface="Arial"/>
              <a:buChar char="•"/>
            </a:pPr>
            <a:r>
              <a:rPr lang="en-US" sz="2400" dirty="0">
                <a:latin typeface="Calibri"/>
                <a:ea typeface="Calibri"/>
                <a:cs typeface="Calibri"/>
                <a:sym typeface="Calibri"/>
              </a:rPr>
              <a:t>Envisions futures </a:t>
            </a:r>
            <a:r>
              <a:rPr lang="en-US" sz="2400" b="1" dirty="0">
                <a:latin typeface="Calibri"/>
                <a:ea typeface="Calibri"/>
                <a:cs typeface="Calibri"/>
                <a:sym typeface="Calibri"/>
              </a:rPr>
              <a:t>beyond</a:t>
            </a:r>
            <a:r>
              <a:rPr lang="en-US" sz="2400" dirty="0">
                <a:latin typeface="Calibri"/>
                <a:ea typeface="Calibri"/>
                <a:cs typeface="Calibri"/>
                <a:sym typeface="Calibri"/>
              </a:rPr>
              <a:t> our present </a:t>
            </a:r>
            <a:r>
              <a:rPr lang="en-US" sz="2400" b="1" dirty="0">
                <a:latin typeface="Calibri"/>
                <a:ea typeface="Calibri"/>
                <a:cs typeface="Calibri"/>
                <a:sym typeface="Calibri"/>
              </a:rPr>
              <a:t>normative socio-economic</a:t>
            </a:r>
            <a:r>
              <a:rPr lang="en-US" sz="2400" dirty="0">
                <a:latin typeface="Calibri"/>
                <a:ea typeface="Calibri"/>
                <a:cs typeface="Calibri"/>
                <a:sym typeface="Calibri"/>
              </a:rPr>
              <a:t> and </a:t>
            </a:r>
            <a:r>
              <a:rPr lang="en-US" sz="2400" b="1" dirty="0">
                <a:latin typeface="Calibri"/>
                <a:ea typeface="Calibri"/>
                <a:cs typeface="Calibri"/>
                <a:sym typeface="Calibri"/>
              </a:rPr>
              <a:t>industrial</a:t>
            </a:r>
            <a:r>
              <a:rPr lang="en-US" sz="2400" dirty="0">
                <a:latin typeface="Calibri"/>
                <a:ea typeface="Calibri"/>
                <a:cs typeface="Calibri"/>
                <a:sym typeface="Calibri"/>
              </a:rPr>
              <a:t> conditions, with emphasis of greater </a:t>
            </a:r>
            <a:r>
              <a:rPr lang="en-US" sz="2400" b="1" dirty="0">
                <a:latin typeface="Calibri"/>
                <a:ea typeface="Calibri"/>
                <a:cs typeface="Calibri"/>
                <a:sym typeface="Calibri"/>
              </a:rPr>
              <a:t>equity</a:t>
            </a:r>
            <a:r>
              <a:rPr lang="en-US" sz="2400" dirty="0">
                <a:latin typeface="Calibri"/>
                <a:ea typeface="Calibri"/>
                <a:cs typeface="Calibri"/>
                <a:sym typeface="Calibri"/>
              </a:rPr>
              <a:t>.</a:t>
            </a:r>
            <a:endParaRPr lang="en-US" sz="2400" dirty="0"/>
          </a:p>
          <a:p>
            <a:pPr marL="457200" lvl="0" indent="-457200">
              <a:spcBef>
                <a:spcPts val="1400"/>
              </a:spcBef>
              <a:buSzPts val="2800"/>
              <a:buFont typeface="Arial"/>
              <a:buChar char="•"/>
            </a:pPr>
            <a:r>
              <a:rPr lang="en-US" sz="2400" dirty="0">
                <a:latin typeface="Calibri"/>
                <a:ea typeface="Calibri"/>
                <a:cs typeface="Calibri"/>
                <a:sym typeface="Calibri"/>
              </a:rPr>
              <a:t>Links </a:t>
            </a:r>
            <a:r>
              <a:rPr lang="en-US" sz="2400" b="1" dirty="0">
                <a:latin typeface="Calibri"/>
                <a:ea typeface="Calibri"/>
                <a:cs typeface="Calibri"/>
                <a:sym typeface="Calibri"/>
              </a:rPr>
              <a:t>grassroots initiatives </a:t>
            </a:r>
            <a:r>
              <a:rPr lang="en-US" sz="2400" dirty="0">
                <a:latin typeface="Calibri"/>
                <a:ea typeface="Calibri"/>
                <a:cs typeface="Calibri"/>
                <a:sym typeface="Calibri"/>
              </a:rPr>
              <a:t>to sustainable transformations and defines </a:t>
            </a:r>
            <a:r>
              <a:rPr lang="en-US" sz="2400" b="1" dirty="0">
                <a:latin typeface="Calibri"/>
                <a:ea typeface="Calibri"/>
                <a:cs typeface="Calibri"/>
                <a:sym typeface="Calibri"/>
              </a:rPr>
              <a:t>collective</a:t>
            </a:r>
            <a:r>
              <a:rPr lang="en-US" sz="2400" dirty="0">
                <a:latin typeface="Calibri"/>
                <a:ea typeface="Calibri"/>
                <a:cs typeface="Calibri"/>
                <a:sym typeface="Calibri"/>
              </a:rPr>
              <a:t>, </a:t>
            </a:r>
            <a:r>
              <a:rPr lang="en-US" sz="2400" b="1" dirty="0">
                <a:latin typeface="Calibri"/>
                <a:ea typeface="Calibri"/>
                <a:cs typeface="Calibri"/>
                <a:sym typeface="Calibri"/>
              </a:rPr>
              <a:t>positive</a:t>
            </a:r>
            <a:r>
              <a:rPr lang="en-US" sz="2400" dirty="0">
                <a:latin typeface="Calibri"/>
                <a:ea typeface="Calibri"/>
                <a:cs typeface="Calibri"/>
                <a:sym typeface="Calibri"/>
              </a:rPr>
              <a:t>, </a:t>
            </a:r>
            <a:r>
              <a:rPr lang="en-US" sz="2400" b="1" dirty="0">
                <a:latin typeface="Calibri"/>
                <a:ea typeface="Calibri"/>
                <a:cs typeface="Calibri"/>
                <a:sym typeface="Calibri"/>
              </a:rPr>
              <a:t>attainable</a:t>
            </a:r>
            <a:r>
              <a:rPr lang="en-US" sz="2400" dirty="0">
                <a:latin typeface="Calibri"/>
                <a:ea typeface="Calibri"/>
                <a:cs typeface="Calibri"/>
                <a:sym typeface="Calibri"/>
              </a:rPr>
              <a:t> futures beyond the normative.</a:t>
            </a:r>
            <a:endParaRPr lang="en-US" sz="2400" dirty="0"/>
          </a:p>
          <a:p>
            <a:pPr marL="457200" lvl="0" indent="-457200">
              <a:spcBef>
                <a:spcPts val="1400"/>
              </a:spcBef>
              <a:buSzPts val="2800"/>
              <a:buFont typeface="Arial"/>
              <a:buChar char="•"/>
            </a:pPr>
            <a:r>
              <a:rPr lang="en-US" sz="2400" dirty="0">
                <a:latin typeface="Calibri"/>
                <a:ea typeface="Calibri"/>
                <a:cs typeface="Calibri"/>
                <a:sym typeface="Calibri"/>
              </a:rPr>
              <a:t>Can involve </a:t>
            </a:r>
            <a:r>
              <a:rPr lang="en-US" sz="2400" b="1" dirty="0">
                <a:latin typeface="Calibri"/>
                <a:ea typeface="Calibri"/>
                <a:cs typeface="Calibri"/>
                <a:sym typeface="Calibri"/>
              </a:rPr>
              <a:t>imperative</a:t>
            </a:r>
            <a:r>
              <a:rPr lang="en-US" sz="2400" dirty="0">
                <a:latin typeface="Calibri"/>
                <a:ea typeface="Calibri"/>
                <a:cs typeface="Calibri"/>
                <a:sym typeface="Calibri"/>
              </a:rPr>
              <a:t> and </a:t>
            </a:r>
            <a:r>
              <a:rPr lang="en-US" sz="2400" b="1" dirty="0">
                <a:latin typeface="Calibri"/>
                <a:ea typeface="Calibri"/>
                <a:cs typeface="Calibri"/>
                <a:sym typeface="Calibri"/>
              </a:rPr>
              <a:t>critical</a:t>
            </a:r>
            <a:r>
              <a:rPr lang="en-US" sz="2400" dirty="0">
                <a:latin typeface="Calibri"/>
                <a:ea typeface="Calibri"/>
                <a:cs typeface="Calibri"/>
                <a:sym typeface="Calibri"/>
              </a:rPr>
              <a:t> revisions of </a:t>
            </a:r>
            <a:r>
              <a:rPr lang="en-US" sz="2400" b="1" dirty="0">
                <a:latin typeface="Calibri"/>
                <a:ea typeface="Calibri"/>
                <a:cs typeface="Calibri"/>
                <a:sym typeface="Calibri"/>
              </a:rPr>
              <a:t>cultural values</a:t>
            </a:r>
            <a:r>
              <a:rPr lang="en-US" sz="2400" dirty="0">
                <a:latin typeface="Calibri"/>
                <a:ea typeface="Calibri"/>
                <a:cs typeface="Calibri"/>
                <a:sym typeface="Calibri"/>
              </a:rPr>
              <a:t>, and welcome worldviews that </a:t>
            </a:r>
            <a:r>
              <a:rPr lang="en-US" sz="2400" b="1" dirty="0">
                <a:latin typeface="Calibri"/>
                <a:ea typeface="Calibri"/>
                <a:cs typeface="Calibri"/>
                <a:sym typeface="Calibri"/>
              </a:rPr>
              <a:t>critique</a:t>
            </a:r>
            <a:r>
              <a:rPr lang="en-US" sz="2400" dirty="0">
                <a:latin typeface="Calibri"/>
                <a:ea typeface="Calibri"/>
                <a:cs typeface="Calibri"/>
                <a:sym typeface="Calibri"/>
              </a:rPr>
              <a:t> the </a:t>
            </a:r>
            <a:r>
              <a:rPr lang="en-US" sz="2400" b="1" dirty="0">
                <a:latin typeface="Calibri"/>
                <a:ea typeface="Calibri"/>
                <a:cs typeface="Calibri"/>
                <a:sym typeface="Calibri"/>
              </a:rPr>
              <a:t>Western</a:t>
            </a:r>
            <a:r>
              <a:rPr lang="en-US" sz="2400" dirty="0">
                <a:latin typeface="Calibri"/>
                <a:ea typeface="Calibri"/>
                <a:cs typeface="Calibri"/>
                <a:sym typeface="Calibri"/>
              </a:rPr>
              <a:t>, </a:t>
            </a:r>
            <a:r>
              <a:rPr lang="en-US" sz="2400" b="1" dirty="0">
                <a:latin typeface="Calibri"/>
                <a:ea typeface="Calibri"/>
                <a:cs typeface="Calibri"/>
                <a:sym typeface="Calibri"/>
              </a:rPr>
              <a:t>capitalist</a:t>
            </a:r>
            <a:r>
              <a:rPr lang="en-US" sz="2400" dirty="0">
                <a:latin typeface="Calibri"/>
                <a:ea typeface="Calibri"/>
                <a:cs typeface="Calibri"/>
                <a:sym typeface="Calibri"/>
              </a:rPr>
              <a:t> status quo.     </a:t>
            </a:r>
            <a:endParaRPr lang="en-U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4"/>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76287F5-A986-891F-1A9E-A66AEA17CAF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7" name="Title 6">
            <a:extLst>
              <a:ext uri="{FF2B5EF4-FFF2-40B4-BE49-F238E27FC236}">
                <a16:creationId xmlns:a16="http://schemas.microsoft.com/office/drawing/2014/main" id="{41866989-1DD4-9AD7-D32D-74B681114A10}"/>
              </a:ext>
            </a:extLst>
          </p:cNvPr>
          <p:cNvSpPr>
            <a:spLocks noGrp="1"/>
          </p:cNvSpPr>
          <p:nvPr>
            <p:ph type="title"/>
          </p:nvPr>
        </p:nvSpPr>
        <p:spPr>
          <a:xfrm>
            <a:off x="3707865" y="477859"/>
            <a:ext cx="5679510" cy="621673"/>
          </a:xfrm>
        </p:spPr>
        <p:txBody>
          <a:bodyPr>
            <a:normAutofit fontScale="90000"/>
          </a:bodyPr>
          <a:lstStyle/>
          <a:p>
            <a:pPr algn="ctr"/>
            <a:r>
              <a:rPr lang="en-US" sz="4000" b="1" dirty="0"/>
              <a:t>Critical Futures Methods</a:t>
            </a:r>
          </a:p>
        </p:txBody>
      </p:sp>
      <p:sp>
        <p:nvSpPr>
          <p:cNvPr id="6" name="TextBox 5">
            <a:extLst>
              <a:ext uri="{FF2B5EF4-FFF2-40B4-BE49-F238E27FC236}">
                <a16:creationId xmlns:a16="http://schemas.microsoft.com/office/drawing/2014/main" id="{BF9AABEE-A443-FF4A-BD7E-7B9B7AB338EC}"/>
              </a:ext>
            </a:extLst>
          </p:cNvPr>
          <p:cNvSpPr txBox="1"/>
          <p:nvPr/>
        </p:nvSpPr>
        <p:spPr>
          <a:xfrm>
            <a:off x="3555440" y="999053"/>
            <a:ext cx="5984359" cy="369332"/>
          </a:xfrm>
          <a:prstGeom prst="rect">
            <a:avLst/>
          </a:prstGeom>
          <a:noFill/>
        </p:spPr>
        <p:txBody>
          <a:bodyPr wrap="square" rtlCol="0">
            <a:spAutoFit/>
          </a:bodyPr>
          <a:lstStyle/>
          <a:p>
            <a:pPr algn="ctr"/>
            <a:r>
              <a:rPr lang="en-US" sz="1800" dirty="0">
                <a:latin typeface="Calibri" panose="020F0502020204030204" pitchFamily="34" charset="0"/>
                <a:ea typeface="Calibri"/>
                <a:cs typeface="Calibri" panose="020F0502020204030204" pitchFamily="34" charset="0"/>
                <a:sym typeface="Calibri"/>
              </a:rPr>
              <a:t>Johansson 2021</a:t>
            </a:r>
            <a:r>
              <a:rPr lang="en-US" sz="1800" b="1" dirty="0">
                <a:latin typeface="Calibri" panose="020F0502020204030204" pitchFamily="34" charset="0"/>
                <a:ea typeface="Calibri"/>
                <a:cs typeface="Calibri" panose="020F0502020204030204" pitchFamily="34" charset="0"/>
                <a:sym typeface="Calibri"/>
              </a:rPr>
              <a:t>: </a:t>
            </a:r>
            <a:r>
              <a:rPr lang="en-US" sz="1800" u="sng" dirty="0">
                <a:solidFill>
                  <a:schemeClr val="accent5">
                    <a:lumMod val="75000"/>
                  </a:schemeClr>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https://doi.org/10.5751/ES-12617-260403</a:t>
            </a:r>
            <a:endParaRPr lang="en-US" sz="1800" dirty="0">
              <a:solidFill>
                <a:schemeClr val="accent5">
                  <a:lumMod val="75000"/>
                </a:schemeClr>
              </a:solidFill>
              <a:latin typeface="Calibri" panose="020F0502020204030204" pitchFamily="34" charset="0"/>
              <a:cs typeface="Calibri" panose="020F0502020204030204" pitchFamily="34" charset="0"/>
            </a:endParaRPr>
          </a:p>
        </p:txBody>
      </p:sp>
      <p:pic>
        <p:nvPicPr>
          <p:cNvPr id="5" name="Picture 4" descr="A panoramic view of a large factory in front of Morecambe Bay in Ulverston, United Kingdom">
            <a:extLst>
              <a:ext uri="{FF2B5EF4-FFF2-40B4-BE49-F238E27FC236}">
                <a16:creationId xmlns:a16="http://schemas.microsoft.com/office/drawing/2014/main" id="{8A4D7BA8-04EC-B849-6818-8D6811B3BA79}"/>
              </a:ext>
            </a:extLst>
          </p:cNvPr>
          <p:cNvPicPr>
            <a:picLocks noChangeAspect="1"/>
          </p:cNvPicPr>
          <p:nvPr/>
        </p:nvPicPr>
        <p:blipFill>
          <a:blip r:embed="rId5"/>
          <a:stretch>
            <a:fillRect/>
          </a:stretch>
        </p:blipFill>
        <p:spPr>
          <a:xfrm>
            <a:off x="1160976" y="1312769"/>
            <a:ext cx="9870048" cy="1415898"/>
          </a:xfrm>
          <a:prstGeom prst="rect">
            <a:avLst/>
          </a:prstGeom>
        </p:spPr>
      </p:pic>
      <p:sp>
        <p:nvSpPr>
          <p:cNvPr id="10" name="TextBox 9">
            <a:extLst>
              <a:ext uri="{FF2B5EF4-FFF2-40B4-BE49-F238E27FC236}">
                <a16:creationId xmlns:a16="http://schemas.microsoft.com/office/drawing/2014/main" id="{139F31DC-14E4-24CF-66DB-ECC7F921A9AA}"/>
              </a:ext>
            </a:extLst>
          </p:cNvPr>
          <p:cNvSpPr txBox="1"/>
          <p:nvPr/>
        </p:nvSpPr>
        <p:spPr>
          <a:xfrm>
            <a:off x="1939636" y="2728667"/>
            <a:ext cx="8811491" cy="523220"/>
          </a:xfrm>
          <a:prstGeom prst="rect">
            <a:avLst/>
          </a:prstGeom>
          <a:noFill/>
        </p:spPr>
        <p:txBody>
          <a:bodyPr wrap="square" rtlCol="0">
            <a:spAutoFit/>
          </a:bodyPr>
          <a:lstStyle/>
          <a:p>
            <a:pPr algn="ctr"/>
            <a:r>
              <a:rPr lang="en-US" dirty="0">
                <a:latin typeface="Calibri"/>
                <a:ea typeface="Calibri"/>
                <a:cs typeface="Calibri"/>
                <a:sym typeface="Calibri"/>
              </a:rPr>
              <a:t>Image of Morecambe Bay from Ulverston, United Kingdom by Yohan </a:t>
            </a:r>
            <a:r>
              <a:rPr lang="en-US" dirty="0" err="1">
                <a:latin typeface="Calibri"/>
                <a:ea typeface="Calibri"/>
                <a:cs typeface="Calibri"/>
                <a:sym typeface="Calibri"/>
              </a:rPr>
              <a:t>euan</a:t>
            </a:r>
            <a:r>
              <a:rPr lang="en-US" dirty="0">
                <a:latin typeface="Calibri"/>
                <a:ea typeface="Calibri"/>
                <a:cs typeface="Calibri"/>
                <a:sym typeface="Calibri"/>
              </a:rPr>
              <a:t> o4, via Wikimedia </a:t>
            </a:r>
            <a:r>
              <a:rPr lang="en-US" u="sng" dirty="0">
                <a:solidFill>
                  <a:schemeClr val="accent5">
                    <a:lumMod val="75000"/>
                  </a:schemeClr>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3.0</a:t>
            </a:r>
            <a:r>
              <a:rPr lang="en-US" dirty="0">
                <a:latin typeface="Calibri"/>
                <a:ea typeface="Calibri"/>
                <a:cs typeface="Calibri"/>
                <a:sym typeface="Calibri"/>
              </a:rPr>
              <a:t>.</a:t>
            </a:r>
          </a:p>
          <a:p>
            <a:endParaRPr lang="en-US" dirty="0"/>
          </a:p>
        </p:txBody>
      </p:sp>
      <p:sp>
        <p:nvSpPr>
          <p:cNvPr id="8" name="TextBox 7">
            <a:extLst>
              <a:ext uri="{FF2B5EF4-FFF2-40B4-BE49-F238E27FC236}">
                <a16:creationId xmlns:a16="http://schemas.microsoft.com/office/drawing/2014/main" id="{76C35CF1-E16F-BCE5-D4C3-401AC27A93B2}"/>
              </a:ext>
            </a:extLst>
          </p:cNvPr>
          <p:cNvSpPr txBox="1"/>
          <p:nvPr/>
        </p:nvSpPr>
        <p:spPr>
          <a:xfrm>
            <a:off x="438410" y="3194137"/>
            <a:ext cx="11574049" cy="3893374"/>
          </a:xfrm>
          <a:prstGeom prst="rect">
            <a:avLst/>
          </a:prstGeom>
          <a:noFill/>
        </p:spPr>
        <p:txBody>
          <a:bodyPr wrap="square" rtlCol="0">
            <a:spAutoFit/>
          </a:bodyPr>
          <a:lstStyle/>
          <a:p>
            <a:pPr marL="457200" lvl="0" indent="-457200">
              <a:buSzPts val="2800"/>
              <a:buFont typeface="Arial"/>
              <a:buChar char="•"/>
            </a:pPr>
            <a:r>
              <a:rPr lang="en-US" sz="2200" dirty="0">
                <a:latin typeface="Calibri" panose="020F0502020204030204" pitchFamily="34" charset="0"/>
                <a:ea typeface="Calibri"/>
                <a:cs typeface="Calibri" panose="020F0502020204030204" pitchFamily="34" charset="0"/>
                <a:sym typeface="Calibri"/>
              </a:rPr>
              <a:t>Progressive scenario building </a:t>
            </a:r>
            <a:r>
              <a:rPr lang="en-US" sz="2200" b="1" dirty="0">
                <a:latin typeface="Calibri" panose="020F0502020204030204" pitchFamily="34" charset="0"/>
                <a:ea typeface="Calibri"/>
                <a:cs typeface="Calibri" panose="020F0502020204030204" pitchFamily="34" charset="0"/>
                <a:sym typeface="Calibri"/>
              </a:rPr>
              <a:t>critically reflects </a:t>
            </a:r>
            <a:r>
              <a:rPr lang="en-US" sz="2200" dirty="0">
                <a:latin typeface="Calibri" panose="020F0502020204030204" pitchFamily="34" charset="0"/>
                <a:ea typeface="Calibri"/>
                <a:cs typeface="Calibri" panose="020F0502020204030204" pitchFamily="34" charset="0"/>
                <a:sym typeface="Calibri"/>
              </a:rPr>
              <a:t>on </a:t>
            </a:r>
            <a:r>
              <a:rPr lang="en-US" sz="2200" b="1" dirty="0">
                <a:latin typeface="Calibri" panose="020F0502020204030204" pitchFamily="34" charset="0"/>
                <a:ea typeface="Calibri"/>
                <a:cs typeface="Calibri" panose="020F0502020204030204" pitchFamily="34" charset="0"/>
                <a:sym typeface="Calibri"/>
              </a:rPr>
              <a:t>power</a:t>
            </a:r>
            <a:r>
              <a:rPr lang="en-US" sz="2200" dirty="0">
                <a:latin typeface="Calibri" panose="020F0502020204030204" pitchFamily="34" charset="0"/>
                <a:ea typeface="Calibri"/>
                <a:cs typeface="Calibri" panose="020F0502020204030204" pitchFamily="34" charset="0"/>
                <a:sym typeface="Calibri"/>
              </a:rPr>
              <a:t> </a:t>
            </a:r>
            <a:r>
              <a:rPr lang="en-US" sz="2200" b="1" dirty="0">
                <a:latin typeface="Calibri" panose="020F0502020204030204" pitchFamily="34" charset="0"/>
                <a:ea typeface="Calibri"/>
                <a:cs typeface="Calibri" panose="020F0502020204030204" pitchFamily="34" charset="0"/>
                <a:sym typeface="Calibri"/>
              </a:rPr>
              <a:t>structures</a:t>
            </a:r>
            <a:r>
              <a:rPr lang="en-US" sz="2200" dirty="0">
                <a:latin typeface="Calibri" panose="020F0502020204030204" pitchFamily="34" charset="0"/>
                <a:ea typeface="Calibri"/>
                <a:cs typeface="Calibri" panose="020F0502020204030204" pitchFamily="34" charset="0"/>
                <a:sym typeface="Calibri"/>
              </a:rPr>
              <a:t> to reveal the probable </a:t>
            </a:r>
            <a:r>
              <a:rPr lang="en-US" sz="2200" b="1" dirty="0">
                <a:latin typeface="Calibri" panose="020F0502020204030204" pitchFamily="34" charset="0"/>
                <a:ea typeface="Calibri"/>
                <a:cs typeface="Calibri" panose="020F0502020204030204" pitchFamily="34" charset="0"/>
                <a:sym typeface="Calibri"/>
              </a:rPr>
              <a:t>beneficiaries</a:t>
            </a:r>
            <a:r>
              <a:rPr lang="en-US" sz="2200" dirty="0">
                <a:latin typeface="Calibri" panose="020F0502020204030204" pitchFamily="34" charset="0"/>
                <a:ea typeface="Calibri"/>
                <a:cs typeface="Calibri" panose="020F0502020204030204" pitchFamily="34" charset="0"/>
                <a:sym typeface="Calibri"/>
              </a:rPr>
              <a:t> of various futures. </a:t>
            </a:r>
            <a:endParaRPr lang="en-US" sz="2200" dirty="0">
              <a:latin typeface="Calibri" panose="020F0502020204030204" pitchFamily="34" charset="0"/>
              <a:cs typeface="Calibri" panose="020F0502020204030204" pitchFamily="34" charset="0"/>
            </a:endParaRPr>
          </a:p>
          <a:p>
            <a:pPr marL="457200" lvl="0" indent="-457200">
              <a:spcBef>
                <a:spcPts val="1400"/>
              </a:spcBef>
              <a:buSzPts val="2800"/>
              <a:buFont typeface="Arial"/>
              <a:buChar char="•"/>
            </a:pPr>
            <a:r>
              <a:rPr lang="en-US" sz="2200" dirty="0">
                <a:latin typeface="Calibri" panose="020F0502020204030204" pitchFamily="34" charset="0"/>
                <a:ea typeface="Calibri"/>
                <a:cs typeface="Calibri" panose="020F0502020204030204" pitchFamily="34" charset="0"/>
                <a:sym typeface="Calibri"/>
              </a:rPr>
              <a:t>Top-down development regimes driven by </a:t>
            </a:r>
            <a:r>
              <a:rPr lang="en-US" sz="2200" b="1" dirty="0">
                <a:latin typeface="Calibri" panose="020F0502020204030204" pitchFamily="34" charset="0"/>
                <a:ea typeface="Calibri"/>
                <a:cs typeface="Calibri" panose="020F0502020204030204" pitchFamily="34" charset="0"/>
                <a:sym typeface="Calibri"/>
              </a:rPr>
              <a:t>colonial histories </a:t>
            </a:r>
            <a:r>
              <a:rPr lang="en-US" sz="2200" dirty="0">
                <a:latin typeface="Calibri" panose="020F0502020204030204" pitchFamily="34" charset="0"/>
                <a:ea typeface="Calibri"/>
                <a:cs typeface="Calibri" panose="020F0502020204030204" pitchFamily="34" charset="0"/>
                <a:sym typeface="Calibri"/>
              </a:rPr>
              <a:t>and </a:t>
            </a:r>
            <a:r>
              <a:rPr lang="en-US" sz="2200" b="1" dirty="0">
                <a:latin typeface="Calibri" panose="020F0502020204030204" pitchFamily="34" charset="0"/>
                <a:ea typeface="Calibri"/>
                <a:cs typeface="Calibri" panose="020F0502020204030204" pitchFamily="34" charset="0"/>
                <a:sym typeface="Calibri"/>
              </a:rPr>
              <a:t>capitalist ideologies </a:t>
            </a:r>
            <a:r>
              <a:rPr lang="en-US" sz="2200" dirty="0">
                <a:latin typeface="Calibri" panose="020F0502020204030204" pitchFamily="34" charset="0"/>
                <a:ea typeface="Calibri"/>
                <a:cs typeface="Calibri" panose="020F0502020204030204" pitchFamily="34" charset="0"/>
                <a:sym typeface="Calibri"/>
              </a:rPr>
              <a:t>can disenfranchise the most </a:t>
            </a:r>
            <a:r>
              <a:rPr lang="en-US" sz="2200" b="1" dirty="0">
                <a:latin typeface="Calibri" panose="020F0502020204030204" pitchFamily="34" charset="0"/>
                <a:ea typeface="Calibri"/>
                <a:cs typeface="Calibri" panose="020F0502020204030204" pitchFamily="34" charset="0"/>
                <a:sym typeface="Calibri"/>
              </a:rPr>
              <a:t>vulnerable</a:t>
            </a:r>
            <a:r>
              <a:rPr lang="en-US" sz="2200" dirty="0">
                <a:latin typeface="Calibri" panose="020F0502020204030204" pitchFamily="34" charset="0"/>
                <a:ea typeface="Calibri"/>
                <a:cs typeface="Calibri" panose="020F0502020204030204" pitchFamily="34" charset="0"/>
                <a:sym typeface="Calibri"/>
              </a:rPr>
              <a:t> groups.</a:t>
            </a:r>
            <a:endParaRPr lang="en-US" sz="2200" dirty="0">
              <a:latin typeface="Calibri" panose="020F0502020204030204" pitchFamily="34" charset="0"/>
              <a:cs typeface="Calibri" panose="020F0502020204030204" pitchFamily="34" charset="0"/>
            </a:endParaRPr>
          </a:p>
          <a:p>
            <a:pPr marL="457200" lvl="0" indent="-457200">
              <a:spcBef>
                <a:spcPts val="1400"/>
              </a:spcBef>
              <a:buSzPts val="2800"/>
              <a:buFont typeface="Arial"/>
              <a:buChar char="•"/>
            </a:pPr>
            <a:r>
              <a:rPr lang="en-US" sz="2200" b="1" dirty="0">
                <a:latin typeface="Calibri" panose="020F0502020204030204" pitchFamily="34" charset="0"/>
                <a:ea typeface="Calibri"/>
                <a:cs typeface="Calibri" panose="020F0502020204030204" pitchFamily="34" charset="0"/>
                <a:sym typeface="Calibri"/>
              </a:rPr>
              <a:t>Poverty</a:t>
            </a:r>
            <a:r>
              <a:rPr lang="en-US" sz="2200" dirty="0">
                <a:latin typeface="Calibri" panose="020F0502020204030204" pitchFamily="34" charset="0"/>
                <a:ea typeface="Calibri"/>
                <a:cs typeface="Calibri" panose="020F0502020204030204" pitchFamily="34" charset="0"/>
                <a:sym typeface="Calibri"/>
              </a:rPr>
              <a:t> and social </a:t>
            </a:r>
            <a:r>
              <a:rPr lang="en-US" sz="2200" b="1" dirty="0">
                <a:latin typeface="Calibri" panose="020F0502020204030204" pitchFamily="34" charset="0"/>
                <a:ea typeface="Calibri"/>
                <a:cs typeface="Calibri" panose="020F0502020204030204" pitchFamily="34" charset="0"/>
                <a:sym typeface="Calibri"/>
              </a:rPr>
              <a:t>injustice</a:t>
            </a:r>
            <a:r>
              <a:rPr lang="en-US" sz="2200" dirty="0">
                <a:latin typeface="Calibri" panose="020F0502020204030204" pitchFamily="34" charset="0"/>
                <a:ea typeface="Calibri"/>
                <a:cs typeface="Calibri" panose="020F0502020204030204" pitchFamily="34" charset="0"/>
                <a:sym typeface="Calibri"/>
              </a:rPr>
              <a:t> can drive environmental degradation through </a:t>
            </a:r>
            <a:r>
              <a:rPr lang="en-US" sz="2200" b="1" dirty="0">
                <a:latin typeface="Calibri" panose="020F0502020204030204" pitchFamily="34" charset="0"/>
                <a:ea typeface="Calibri"/>
                <a:cs typeface="Calibri" panose="020F0502020204030204" pitchFamily="34" charset="0"/>
                <a:sym typeface="Calibri"/>
              </a:rPr>
              <a:t>deforestation</a:t>
            </a:r>
            <a:r>
              <a:rPr lang="en-US" sz="2200" dirty="0">
                <a:latin typeface="Calibri" panose="020F0502020204030204" pitchFamily="34" charset="0"/>
                <a:ea typeface="Calibri"/>
                <a:cs typeface="Calibri" panose="020F0502020204030204" pitchFamily="34" charset="0"/>
                <a:sym typeface="Calibri"/>
              </a:rPr>
              <a:t> and resource </a:t>
            </a:r>
            <a:r>
              <a:rPr lang="en-US" sz="2200" b="1" dirty="0">
                <a:latin typeface="Calibri" panose="020F0502020204030204" pitchFamily="34" charset="0"/>
                <a:ea typeface="Calibri"/>
                <a:cs typeface="Calibri" panose="020F0502020204030204" pitchFamily="34" charset="0"/>
                <a:sym typeface="Calibri"/>
              </a:rPr>
              <a:t>extraction</a:t>
            </a:r>
            <a:r>
              <a:rPr lang="en-US" sz="2200" dirty="0">
                <a:latin typeface="Calibri" panose="020F0502020204030204" pitchFamily="34" charset="0"/>
                <a:ea typeface="Calibri"/>
                <a:cs typeface="Calibri" panose="020F0502020204030204" pitchFamily="34" charset="0"/>
                <a:sym typeface="Calibri"/>
              </a:rPr>
              <a:t> (i.e., charcoal). </a:t>
            </a:r>
            <a:endParaRPr lang="en-US" sz="2200" dirty="0">
              <a:latin typeface="Calibri" panose="020F0502020204030204" pitchFamily="34" charset="0"/>
              <a:cs typeface="Calibri" panose="020F0502020204030204" pitchFamily="34" charset="0"/>
            </a:endParaRPr>
          </a:p>
          <a:p>
            <a:pPr marL="457200" lvl="0" indent="-457200">
              <a:spcBef>
                <a:spcPts val="1400"/>
              </a:spcBef>
              <a:buSzPts val="2800"/>
              <a:buFont typeface="Arial"/>
              <a:buChar char="•"/>
            </a:pPr>
            <a:r>
              <a:rPr lang="en-US" sz="2200" b="1" dirty="0">
                <a:latin typeface="Calibri" panose="020F0502020204030204" pitchFamily="34" charset="0"/>
                <a:ea typeface="Calibri"/>
                <a:cs typeface="Calibri" panose="020F0502020204030204" pitchFamily="34" charset="0"/>
                <a:sym typeface="Calibri"/>
              </a:rPr>
              <a:t>Western</a:t>
            </a:r>
            <a:r>
              <a:rPr lang="en-US" sz="2200" dirty="0">
                <a:latin typeface="Calibri" panose="020F0502020204030204" pitchFamily="34" charset="0"/>
                <a:ea typeface="Calibri"/>
                <a:cs typeface="Calibri" panose="020F0502020204030204" pitchFamily="34" charset="0"/>
                <a:sym typeface="Calibri"/>
              </a:rPr>
              <a:t> ideals of </a:t>
            </a:r>
            <a:r>
              <a:rPr lang="en-US" sz="2200" b="1" dirty="0">
                <a:latin typeface="Calibri" panose="020F0502020204030204" pitchFamily="34" charset="0"/>
                <a:ea typeface="Calibri"/>
                <a:cs typeface="Calibri" panose="020F0502020204030204" pitchFamily="34" charset="0"/>
                <a:sym typeface="Calibri"/>
              </a:rPr>
              <a:t>industrial</a:t>
            </a:r>
            <a:r>
              <a:rPr lang="en-US" sz="2200" dirty="0">
                <a:latin typeface="Calibri" panose="020F0502020204030204" pitchFamily="34" charset="0"/>
                <a:ea typeface="Calibri"/>
                <a:cs typeface="Calibri" panose="020F0502020204030204" pitchFamily="34" charset="0"/>
                <a:sym typeface="Calibri"/>
              </a:rPr>
              <a:t> development mean that governments often fail to regulate profitable agribusiness and large infrastructure projects, which </a:t>
            </a:r>
            <a:r>
              <a:rPr lang="en-US" sz="2200" b="1" dirty="0">
                <a:latin typeface="Calibri" panose="020F0502020204030204" pitchFamily="34" charset="0"/>
                <a:ea typeface="Calibri"/>
                <a:cs typeface="Calibri" panose="020F0502020204030204" pitchFamily="34" charset="0"/>
                <a:sym typeface="Calibri"/>
              </a:rPr>
              <a:t>protects the elite </a:t>
            </a:r>
            <a:r>
              <a:rPr lang="en-US" sz="2200" dirty="0">
                <a:latin typeface="Calibri" panose="020F0502020204030204" pitchFamily="34" charset="0"/>
                <a:ea typeface="Calibri"/>
                <a:cs typeface="Calibri" panose="020F0502020204030204" pitchFamily="34" charset="0"/>
                <a:sym typeface="Calibri"/>
              </a:rPr>
              <a:t>from regulation or loss of profit.  </a:t>
            </a:r>
            <a:endParaRPr lang="en-US" sz="2200" dirty="0">
              <a:latin typeface="Calibri" panose="020F0502020204030204" pitchFamily="34" charset="0"/>
              <a:cs typeface="Calibri" panose="020F0502020204030204" pitchFamily="34" charset="0"/>
            </a:endParaRP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915</Words>
  <Application>Microsoft Macintosh PowerPoint</Application>
  <PresentationFormat>Widescreen</PresentationFormat>
  <Paragraphs>52</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Courier New</vt:lpstr>
      <vt:lpstr>Office Theme</vt:lpstr>
      <vt:lpstr>Participatory Futures Planning: Reducing Inequality </vt:lpstr>
      <vt:lpstr>What Is Participatory Futures Planning?</vt:lpstr>
      <vt:lpstr>Predictive Futures Planning</vt:lpstr>
      <vt:lpstr>Explorative Futures Planning</vt:lpstr>
      <vt:lpstr>Normative Futures Planning</vt:lpstr>
      <vt:lpstr>Critical Futures Methods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Heidi CM Scott</dc:creator>
  <cp:lastModifiedBy>Alaina Gallagher</cp:lastModifiedBy>
  <cp:revision>3</cp:revision>
  <dcterms:created xsi:type="dcterms:W3CDTF">2022-09-28T11:57:10Z</dcterms:created>
  <dcterms:modified xsi:type="dcterms:W3CDTF">2026-08-17T14:02:21Z</dcterms:modified>
</cp:coreProperties>
</file>