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 roundtripDataSignature="AMtx7mgtRVDQJ4uZSXxuuDeEONjLcGnGO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563C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89627"/>
  </p:normalViewPr>
  <p:slideViewPr>
    <p:cSldViewPr snapToGrid="0">
      <p:cViewPr varScale="1">
        <p:scale>
          <a:sx n="107" d="100"/>
          <a:sy n="107" d="100"/>
        </p:scale>
        <p:origin x="17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customschemas.google.com/relationships/presentationmetadata" Target="meta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b="1" dirty="0"/>
              <a:t>: </a:t>
            </a:r>
            <a:r>
              <a:rPr lang="en-US" dirty="0"/>
              <a:t>How could this beautiful speckled egg be a parasite? Have learners briefly discuss the benefit to the cowbird, which is a parasitism for the phoebe. </a:t>
            </a: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 </a:t>
            </a:r>
            <a:r>
              <a:rPr lang="en-US" sz="1400" dirty="0"/>
              <a:t>This comparison of human activities to parasites is meant to be provocative, even controversial, among your students. Anticipate some resistance and indignation and use that energy to have learners inquire more deeply about the effects of industrial humans on our local and global environments. But it is important not to call humans themselves parasites—only our cultural activities cause parasitic and weakening effects in our host planet. </a:t>
            </a:r>
            <a:endParaRPr sz="1400" dirty="0"/>
          </a:p>
        </p:txBody>
      </p:sp>
      <p:sp>
        <p:nvSpPr>
          <p:cNvPr id="107" name="Google Shape;10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ac0871503b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g2ac0871503b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Note how both these mutualisms involve cleaning services. Many of the mutualistic activities that learners will identify involve the restoration of ecosystems previously degraded by human activities. Once again, the lesson is about how our </a:t>
            </a:r>
            <a:r>
              <a:rPr lang="en-US" sz="1400" b="1" i="1" dirty="0"/>
              <a:t>actions</a:t>
            </a:r>
            <a:r>
              <a:rPr lang="en-US" sz="1400" dirty="0"/>
              <a:t> have tended toward parasitism or mutualism, with the understanding that humans historically have played both roles in relation to Earth. Our </a:t>
            </a:r>
            <a:r>
              <a:rPr lang="en-US" sz="1400" b="1" i="1" dirty="0"/>
              <a:t>cultural values and norms</a:t>
            </a:r>
            <a:r>
              <a:rPr lang="en-US" sz="1400" dirty="0"/>
              <a:t> are the most significant factors in assessing whether human activities are damaging to Earth’s support systems. </a:t>
            </a:r>
            <a:endParaRPr sz="1400" dirty="0"/>
          </a:p>
        </p:txBody>
      </p:sp>
      <p:sp>
        <p:nvSpPr>
          <p:cNvPr id="121" name="Google Shape;121;g2ac0871503b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ac0871503b_0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g2ac0871503b_0_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Have learners quickly name a few of Earth’s physical cycles that might be called elements of homeostasis. For example: the Gulf Stream in the Atlantic Ocean; the rainforests around the equatorial regions; the glaciers and icecaps in the poles. How are each of these homeostatic systems affected by current human activities? </a:t>
            </a:r>
            <a:endParaRPr sz="1400" dirty="0"/>
          </a:p>
        </p:txBody>
      </p:sp>
      <p:sp>
        <p:nvSpPr>
          <p:cNvPr id="135" name="Google Shape;135;g2ac0871503b_0_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Ask learners how this use of metaphor and imagination in the Gaia hypothesis may enrich their emotions and sympathies for natural processes that are hard for us to experience directly (such as the “breath” of the deciduous forests). Science purports to be a rational and evidence-based approach to knowledge, but the impact of its findings can be greatly enhanced by using human emotion, empathy, hope, and even shame, to direct public attention. </a:t>
            </a:r>
            <a:endParaRPr sz="1400" dirty="0"/>
          </a:p>
        </p:txBody>
      </p:sp>
      <p:sp>
        <p:nvSpPr>
          <p:cNvPr id="148" name="Google Shape;148;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ac0871503b_0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g2ac0871503b_0_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Ask learners to name a single human activity that different cultures would perceive differently. For example: timber extraction. From a normative American perspective, timber is seen as an economic resource; it provides jobs, and it yields the raw materials we use to build our structures. From an Indigenous perspective, clear-cutting forests might be seen as an outrage against fellow community members—not just the trees but all the species that rely on the forest habitat. Many examples of this kind show how an economic growth model is at the heart of Western, industrial values and that a simple financial profit is often all that’s needed to justify the degradation of Earth’s systems. </a:t>
            </a:r>
            <a:endParaRPr sz="1400" dirty="0"/>
          </a:p>
        </p:txBody>
      </p:sp>
      <p:sp>
        <p:nvSpPr>
          <p:cNvPr id="161" name="Google Shape;161;g2ac0871503b_0_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ac0871503b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g2ac0871503b_0_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The lesson itself contains many more specifics on these areas of inquiry. </a:t>
            </a:r>
            <a:endParaRPr sz="1400" dirty="0"/>
          </a:p>
        </p:txBody>
      </p:sp>
      <p:sp>
        <p:nvSpPr>
          <p:cNvPr id="174" name="Google Shape;174;g2ac0871503b_0_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creativecommons.org/licenses/by/3.0/deed.en" TargetMode="Externa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creativecommons.org/licenses/by-sa/4.0/deed.e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hyperlink" Target="https://creativecommons.org/licenses/by-sa/3.0/deed.en" TargetMode="Externa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creativecommons.org/licenses/by-sa/4.0/deed.en" TargetMode="External"/><Relationship Id="rId5" Type="http://schemas.openxmlformats.org/officeDocument/2006/relationships/image" Target="../media/image7.jp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grpSp>
        <p:nvGrpSpPr>
          <p:cNvPr id="91" name="Google Shape;91;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2" name="Google Shape;92;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97" name="Google Shape;97;p1">
            <a:extLst>
              <a:ext uri="{C183D7F6-B498-43B3-948B-1728B52AA6E4}">
                <adec:decorative xmlns:adec="http://schemas.microsoft.com/office/drawing/2017/decorative" val="1"/>
              </a:ext>
            </a:extLst>
          </p:cNvPr>
          <p:cNvGrpSpPr/>
          <p:nvPr/>
        </p:nvGrpSpPr>
        <p:grpSpPr>
          <a:xfrm rot="10800000" flipH="1">
            <a:off x="0" y="4652071"/>
            <a:ext cx="3106271" cy="2205929"/>
            <a:chOff x="-305" y="-1"/>
            <a:chExt cx="3832880" cy="2876136"/>
          </a:xfrm>
        </p:grpSpPr>
        <p:sp>
          <p:nvSpPr>
            <p:cNvPr id="98" name="Google Shape;98;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3" name="Picture 2" descr="The SESYNC logo—the letters SESYNC under a green arch">
            <a:extLst>
              <a:ext uri="{FF2B5EF4-FFF2-40B4-BE49-F238E27FC236}">
                <a16:creationId xmlns:a16="http://schemas.microsoft.com/office/drawing/2014/main" id="{E987FF9E-80F0-88F4-5BF7-4F8116A107CF}"/>
              </a:ext>
            </a:extLst>
          </p:cNvPr>
          <p:cNvPicPr>
            <a:picLocks noChangeAspect="1"/>
          </p:cNvPicPr>
          <p:nvPr/>
        </p:nvPicPr>
        <p:blipFill>
          <a:blip r:embed="rId3"/>
          <a:stretch>
            <a:fillRect/>
          </a:stretch>
        </p:blipFill>
        <p:spPr>
          <a:xfrm>
            <a:off x="454077" y="520240"/>
            <a:ext cx="3429000" cy="1257300"/>
          </a:xfrm>
          <a:prstGeom prst="rect">
            <a:avLst/>
          </a:prstGeom>
        </p:spPr>
      </p:pic>
      <p:sp>
        <p:nvSpPr>
          <p:cNvPr id="5" name="Title 4">
            <a:extLst>
              <a:ext uri="{FF2B5EF4-FFF2-40B4-BE49-F238E27FC236}">
                <a16:creationId xmlns:a16="http://schemas.microsoft.com/office/drawing/2014/main" id="{B45EBEA1-B52B-21AF-5627-196F86E6C0D6}"/>
              </a:ext>
            </a:extLst>
          </p:cNvPr>
          <p:cNvSpPr>
            <a:spLocks noGrp="1"/>
          </p:cNvSpPr>
          <p:nvPr>
            <p:ph type="ctrTitle"/>
          </p:nvPr>
        </p:nvSpPr>
        <p:spPr>
          <a:xfrm>
            <a:off x="0" y="2053140"/>
            <a:ext cx="6587601" cy="2821926"/>
          </a:xfrm>
        </p:spPr>
        <p:txBody>
          <a:bodyPr>
            <a:noAutofit/>
          </a:bodyPr>
          <a:lstStyle/>
          <a:p>
            <a:pPr lvl="0"/>
            <a:r>
              <a:rPr lang="en-US" sz="4800" b="1" dirty="0"/>
              <a:t>Lesson: How Can Human Societies Evolve from Parasitism to Mutualism with Earth?</a:t>
            </a:r>
            <a:r>
              <a:rPr lang="en-US" sz="4800" b="1" dirty="0">
                <a:solidFill>
                  <a:srgbClr val="76923C"/>
                </a:solidFill>
              </a:rPr>
              <a:t> </a:t>
            </a:r>
            <a:endParaRPr lang="en-US" sz="4800" dirty="0"/>
          </a:p>
        </p:txBody>
      </p:sp>
      <p:pic>
        <p:nvPicPr>
          <p:cNvPr id="7" name="Picture 6">
            <a:extLst>
              <a:ext uri="{FF2B5EF4-FFF2-40B4-BE49-F238E27FC236}">
                <a16:creationId xmlns:a16="http://schemas.microsoft.com/office/drawing/2014/main" id="{154BB452-F251-CD1D-DB7B-07FD2A594F06}"/>
              </a:ext>
            </a:extLst>
          </p:cNvPr>
          <p:cNvPicPr>
            <a:picLocks noChangeAspect="1"/>
          </p:cNvPicPr>
          <p:nvPr/>
        </p:nvPicPr>
        <p:blipFill>
          <a:blip r:embed="rId4"/>
          <a:stretch>
            <a:fillRect/>
          </a:stretch>
        </p:blipFill>
        <p:spPr>
          <a:xfrm>
            <a:off x="6790075" y="1292209"/>
            <a:ext cx="5207000" cy="3911600"/>
          </a:xfrm>
          <a:prstGeom prst="rect">
            <a:avLst/>
          </a:prstGeom>
        </p:spPr>
      </p:pic>
      <p:sp>
        <p:nvSpPr>
          <p:cNvPr id="8" name="TextBox 7">
            <a:extLst>
              <a:ext uri="{FF2B5EF4-FFF2-40B4-BE49-F238E27FC236}">
                <a16:creationId xmlns:a16="http://schemas.microsoft.com/office/drawing/2014/main" id="{2466D4BD-63E3-2468-4F58-7BCBD6592253}"/>
              </a:ext>
            </a:extLst>
          </p:cNvPr>
          <p:cNvSpPr txBox="1"/>
          <p:nvPr/>
        </p:nvSpPr>
        <p:spPr>
          <a:xfrm>
            <a:off x="6790075" y="5203809"/>
            <a:ext cx="5207000" cy="830997"/>
          </a:xfrm>
          <a:prstGeom prst="rect">
            <a:avLst/>
          </a:prstGeom>
          <a:noFill/>
        </p:spPr>
        <p:txBody>
          <a:bodyPr wrap="square" rtlCol="0">
            <a:spAutoFit/>
          </a:bodyPr>
          <a:lstStyle/>
          <a:p>
            <a:pPr algn="ctr"/>
            <a:r>
              <a:rPr lang="en-US" sz="1600" dirty="0">
                <a:solidFill>
                  <a:schemeClr val="dk1"/>
                </a:solidFill>
                <a:latin typeface="Calibri"/>
                <a:ea typeface="Calibri"/>
                <a:cs typeface="Calibri"/>
                <a:sym typeface="Calibri"/>
              </a:rPr>
              <a:t>This nest of the eastern phoebe has one brown-headed cowbird egg. The phoebe has been parasitized. Image by </a:t>
            </a:r>
            <a:r>
              <a:rPr lang="en-US" sz="1600" dirty="0" err="1">
                <a:solidFill>
                  <a:schemeClr val="dk1"/>
                </a:solidFill>
                <a:latin typeface="Calibri"/>
                <a:ea typeface="Calibri"/>
                <a:cs typeface="Calibri"/>
                <a:sym typeface="Calibri"/>
              </a:rPr>
              <a:t>Galawebdesign</a:t>
            </a:r>
            <a:r>
              <a:rPr lang="en-US" sz="1600" dirty="0">
                <a:solidFill>
                  <a:schemeClr val="dk1"/>
                </a:solidFill>
                <a:latin typeface="Calibri"/>
                <a:ea typeface="Calibri"/>
                <a:cs typeface="Calibri"/>
                <a:sym typeface="Calibri"/>
              </a:rPr>
              <a:t>, </a:t>
            </a:r>
            <a:r>
              <a:rPr lang="en-US" sz="1600" u="sng" dirty="0">
                <a:solidFill>
                  <a:schemeClr val="hlink"/>
                </a:solidFill>
                <a:latin typeface="Calibri"/>
                <a:ea typeface="Calibri"/>
                <a:cs typeface="Calibri"/>
                <a:sym typeface="Calibri"/>
                <a:hlinkClick r:id="rId5"/>
              </a:rPr>
              <a:t>3.0</a:t>
            </a:r>
            <a:r>
              <a:rPr lang="en-US" sz="1600" dirty="0">
                <a:solidFill>
                  <a:schemeClr val="dk1"/>
                </a:solidFill>
                <a:latin typeface="Calibri"/>
                <a:ea typeface="Calibri"/>
                <a:cs typeface="Calibri"/>
                <a:sym typeface="Calibri"/>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F78BB44-7C71-CD90-5673-7CCCD9DF9384}"/>
              </a:ext>
            </a:extLst>
          </p:cNvPr>
          <p:cNvSpPr>
            <a:spLocks noGrp="1"/>
          </p:cNvSpPr>
          <p:nvPr>
            <p:ph type="sldNum" idx="12"/>
          </p:nvPr>
        </p:nvSpPr>
        <p:spPr>
          <a:xfrm>
            <a:off x="9012897" y="6491904"/>
            <a:ext cx="2743200" cy="365125"/>
          </a:xfrm>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5" name="Title 4">
            <a:extLst>
              <a:ext uri="{FF2B5EF4-FFF2-40B4-BE49-F238E27FC236}">
                <a16:creationId xmlns:a16="http://schemas.microsoft.com/office/drawing/2014/main" id="{278395A6-B6AB-F896-16CA-D7594B6FE9A4}"/>
              </a:ext>
            </a:extLst>
          </p:cNvPr>
          <p:cNvSpPr>
            <a:spLocks noGrp="1"/>
          </p:cNvSpPr>
          <p:nvPr>
            <p:ph type="title"/>
          </p:nvPr>
        </p:nvSpPr>
        <p:spPr>
          <a:xfrm>
            <a:off x="4552657" y="136525"/>
            <a:ext cx="4303426" cy="1325563"/>
          </a:xfrm>
        </p:spPr>
        <p:txBody>
          <a:bodyPr>
            <a:normAutofit/>
          </a:bodyPr>
          <a:lstStyle/>
          <a:p>
            <a:r>
              <a:rPr lang="en-US" sz="3600" b="1" dirty="0">
                <a:solidFill>
                  <a:srgbClr val="000000"/>
                </a:solidFill>
                <a:latin typeface="Calibri" panose="020F0502020204030204" pitchFamily="34" charset="0"/>
                <a:ea typeface="Arial"/>
                <a:cs typeface="Calibri" panose="020F0502020204030204" pitchFamily="34" charset="0"/>
                <a:sym typeface="Arial"/>
              </a:rPr>
              <a:t>What Are Parasites?</a:t>
            </a:r>
            <a:endParaRPr lang="en-US" sz="36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EEAE7FC4-1C9F-0A73-DD89-F6CDDE5A0235}"/>
              </a:ext>
            </a:extLst>
          </p:cNvPr>
          <p:cNvSpPr txBox="1"/>
          <p:nvPr/>
        </p:nvSpPr>
        <p:spPr>
          <a:xfrm>
            <a:off x="4552657" y="1099241"/>
            <a:ext cx="7216105" cy="1708160"/>
          </a:xfrm>
          <a:prstGeom prst="rect">
            <a:avLst/>
          </a:prstGeom>
          <a:noFill/>
        </p:spPr>
        <p:txBody>
          <a:bodyPr wrap="square" rtlCol="0">
            <a:spAutoFit/>
          </a:bodyPr>
          <a:lstStyle/>
          <a:p>
            <a:r>
              <a:rPr lang="en-US" sz="2100" b="1" dirty="0">
                <a:solidFill>
                  <a:schemeClr val="dk1"/>
                </a:solidFill>
                <a:latin typeface="Calibri"/>
                <a:ea typeface="Calibri"/>
                <a:cs typeface="Calibri"/>
                <a:sym typeface="Calibri"/>
              </a:rPr>
              <a:t>Parasites</a:t>
            </a:r>
            <a:r>
              <a:rPr lang="en-US" sz="2100" dirty="0">
                <a:solidFill>
                  <a:schemeClr val="dk1"/>
                </a:solidFill>
                <a:latin typeface="Calibri"/>
                <a:ea typeface="Calibri"/>
                <a:cs typeface="Calibri"/>
                <a:sym typeface="Calibri"/>
              </a:rPr>
              <a:t> are predators that weaken their host by feeding on the host’s body or by sapping the host’s resources. In the image to the left, a parasitic crustacean has entered a host fish’s body and attached to the tongue. The parasite feeds on the tongue and eventually other parts of the host, until the host dies. </a:t>
            </a:r>
          </a:p>
        </p:txBody>
      </p:sp>
      <p:pic>
        <p:nvPicPr>
          <p:cNvPr id="10" name="Picture 9" descr="A small fish being held between a person’s fingers with a tiny crustacean visible in the fish’s open mouth">
            <a:extLst>
              <a:ext uri="{FF2B5EF4-FFF2-40B4-BE49-F238E27FC236}">
                <a16:creationId xmlns:a16="http://schemas.microsoft.com/office/drawing/2014/main" id="{C4C9A689-A15B-FF7A-4B31-DFDF6CDEEE29}"/>
              </a:ext>
            </a:extLst>
          </p:cNvPr>
          <p:cNvPicPr>
            <a:picLocks noChangeAspect="1"/>
          </p:cNvPicPr>
          <p:nvPr/>
        </p:nvPicPr>
        <p:blipFill>
          <a:blip r:embed="rId4"/>
          <a:stretch>
            <a:fillRect/>
          </a:stretch>
        </p:blipFill>
        <p:spPr>
          <a:xfrm>
            <a:off x="305282" y="1169189"/>
            <a:ext cx="4038600" cy="3035300"/>
          </a:xfrm>
          <a:prstGeom prst="rect">
            <a:avLst/>
          </a:prstGeom>
        </p:spPr>
      </p:pic>
      <p:sp>
        <p:nvSpPr>
          <p:cNvPr id="3" name="TextBox 2">
            <a:extLst>
              <a:ext uri="{FF2B5EF4-FFF2-40B4-BE49-F238E27FC236}">
                <a16:creationId xmlns:a16="http://schemas.microsoft.com/office/drawing/2014/main" id="{D113685D-9AD9-0556-1530-2607800DA887}"/>
              </a:ext>
            </a:extLst>
          </p:cNvPr>
          <p:cNvSpPr txBox="1"/>
          <p:nvPr/>
        </p:nvSpPr>
        <p:spPr>
          <a:xfrm>
            <a:off x="753571" y="3896712"/>
            <a:ext cx="3142023" cy="307777"/>
          </a:xfrm>
          <a:prstGeom prst="rect">
            <a:avLst/>
          </a:prstGeom>
          <a:solidFill>
            <a:srgbClr val="FFFFFF">
              <a:alpha val="60000"/>
            </a:srgbClr>
          </a:solidFill>
        </p:spPr>
        <p:txBody>
          <a:bodyPr wrap="square" rtlCol="0">
            <a:spAutoFit/>
          </a:bodyPr>
          <a:lstStyle/>
          <a:p>
            <a:r>
              <a:rPr lang="en-US" sz="1400" dirty="0">
                <a:solidFill>
                  <a:schemeClr val="dk1"/>
                </a:solidFill>
                <a:latin typeface="Calibri"/>
                <a:ea typeface="Calibri"/>
                <a:cs typeface="Calibri"/>
                <a:sym typeface="Calibri"/>
              </a:rPr>
              <a:t>Image by Marco Vinci via Wikimedia </a:t>
            </a:r>
            <a:r>
              <a:rPr lang="en-US" sz="1400" u="sng" dirty="0">
                <a:solidFill>
                  <a:srgbClr val="0563C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3.0</a:t>
            </a:r>
            <a:r>
              <a:rPr lang="en-US" sz="1400" dirty="0">
                <a:solidFill>
                  <a:schemeClr val="dk1"/>
                </a:solidFill>
                <a:latin typeface="Calibri"/>
                <a:ea typeface="Calibri"/>
                <a:cs typeface="Calibri"/>
                <a:sym typeface="Calibri"/>
              </a:rPr>
              <a:t>.</a:t>
            </a:r>
            <a:endParaRPr lang="en-US" dirty="0"/>
          </a:p>
        </p:txBody>
      </p:sp>
      <p:sp>
        <p:nvSpPr>
          <p:cNvPr id="7" name="TextBox 6">
            <a:extLst>
              <a:ext uri="{FF2B5EF4-FFF2-40B4-BE49-F238E27FC236}">
                <a16:creationId xmlns:a16="http://schemas.microsoft.com/office/drawing/2014/main" id="{1AC49768-5D80-B5A8-6979-F453A39B2E49}"/>
              </a:ext>
            </a:extLst>
          </p:cNvPr>
          <p:cNvSpPr txBox="1"/>
          <p:nvPr/>
        </p:nvSpPr>
        <p:spPr>
          <a:xfrm>
            <a:off x="144521" y="4204489"/>
            <a:ext cx="4360124" cy="2677656"/>
          </a:xfrm>
          <a:prstGeom prst="rect">
            <a:avLst/>
          </a:prstGeom>
          <a:noFill/>
        </p:spPr>
        <p:txBody>
          <a:bodyPr wrap="square" rtlCol="0">
            <a:spAutoFit/>
          </a:bodyPr>
          <a:lstStyle/>
          <a:p>
            <a:r>
              <a:rPr lang="en-US" sz="2100" dirty="0">
                <a:solidFill>
                  <a:schemeClr val="dk1"/>
                </a:solidFill>
                <a:latin typeface="Calibri"/>
                <a:ea typeface="Calibri"/>
                <a:cs typeface="Calibri"/>
                <a:sym typeface="Calibri"/>
              </a:rPr>
              <a:t>Now consider this image (right) of a </a:t>
            </a:r>
            <a:r>
              <a:rPr lang="en-US" sz="2100" dirty="0">
                <a:solidFill>
                  <a:srgbClr val="202122"/>
                </a:solidFill>
                <a:highlight>
                  <a:srgbClr val="FFFFFF"/>
                </a:highlight>
                <a:latin typeface="Calibri"/>
                <a:ea typeface="Calibri"/>
                <a:cs typeface="Calibri"/>
                <a:sym typeface="Calibri"/>
              </a:rPr>
              <a:t>surface mine that produces lignite, a form of soft brown coal</a:t>
            </a:r>
            <a:r>
              <a:rPr lang="en-US" sz="2100" dirty="0">
                <a:solidFill>
                  <a:schemeClr val="dk1"/>
                </a:solidFill>
                <a:latin typeface="Calibri"/>
                <a:ea typeface="Calibri"/>
                <a:cs typeface="Calibri"/>
                <a:sym typeface="Calibri"/>
              </a:rPr>
              <a:t>. This image shows its devastating impacts on local ecosystems and implies its global impacts in contributing to climate change. </a:t>
            </a:r>
            <a:r>
              <a:rPr lang="en-US" sz="2100" b="1" dirty="0">
                <a:solidFill>
                  <a:schemeClr val="dk1"/>
                </a:solidFill>
                <a:latin typeface="Calibri"/>
                <a:ea typeface="Calibri"/>
                <a:cs typeface="Calibri"/>
                <a:sym typeface="Calibri"/>
              </a:rPr>
              <a:t>Is this human activity parasitic to our host?</a:t>
            </a:r>
          </a:p>
        </p:txBody>
      </p:sp>
      <p:pic>
        <p:nvPicPr>
          <p:cNvPr id="9" name="Picture 8" descr="A view of a working mine with layers of extracted earth visible">
            <a:extLst>
              <a:ext uri="{FF2B5EF4-FFF2-40B4-BE49-F238E27FC236}">
                <a16:creationId xmlns:a16="http://schemas.microsoft.com/office/drawing/2014/main" id="{0A866C52-15A9-EA6C-336E-E6E9B562EA50}"/>
              </a:ext>
            </a:extLst>
          </p:cNvPr>
          <p:cNvPicPr>
            <a:picLocks noChangeAspect="1"/>
          </p:cNvPicPr>
          <p:nvPr/>
        </p:nvPicPr>
        <p:blipFill>
          <a:blip r:embed="rId6"/>
          <a:stretch>
            <a:fillRect/>
          </a:stretch>
        </p:blipFill>
        <p:spPr>
          <a:xfrm>
            <a:off x="4660418" y="2847004"/>
            <a:ext cx="7226300" cy="3644900"/>
          </a:xfrm>
          <a:prstGeom prst="rect">
            <a:avLst/>
          </a:prstGeom>
        </p:spPr>
      </p:pic>
      <p:sp>
        <p:nvSpPr>
          <p:cNvPr id="2" name="TextBox 1">
            <a:extLst>
              <a:ext uri="{FF2B5EF4-FFF2-40B4-BE49-F238E27FC236}">
                <a16:creationId xmlns:a16="http://schemas.microsoft.com/office/drawing/2014/main" id="{DA2341F2-D279-4A51-493E-56C3F3317E1F}"/>
              </a:ext>
            </a:extLst>
          </p:cNvPr>
          <p:cNvSpPr txBox="1"/>
          <p:nvPr/>
        </p:nvSpPr>
        <p:spPr>
          <a:xfrm>
            <a:off x="7892141" y="6185980"/>
            <a:ext cx="3606752" cy="307777"/>
          </a:xfrm>
          <a:prstGeom prst="rect">
            <a:avLst/>
          </a:prstGeom>
          <a:solidFill>
            <a:srgbClr val="FFFFFF">
              <a:alpha val="60000"/>
            </a:srgbClr>
          </a:solidFill>
        </p:spPr>
        <p:txBody>
          <a:bodyPr wrap="square" rtlCol="0">
            <a:spAutoFit/>
          </a:bodyPr>
          <a:lstStyle/>
          <a:p>
            <a:r>
              <a:rPr lang="en-US" sz="1400" dirty="0">
                <a:solidFill>
                  <a:schemeClr val="dk1"/>
                </a:solidFill>
                <a:latin typeface="Calibri"/>
                <a:ea typeface="Calibri"/>
                <a:cs typeface="Calibri"/>
                <a:sym typeface="Calibri"/>
              </a:rPr>
              <a:t>Image by Martin </a:t>
            </a:r>
            <a:r>
              <a:rPr lang="en-US" sz="1400" dirty="0" err="1">
                <a:solidFill>
                  <a:schemeClr val="dk1"/>
                </a:solidFill>
                <a:latin typeface="Calibri"/>
                <a:ea typeface="Calibri"/>
                <a:cs typeface="Calibri"/>
                <a:sym typeface="Calibri"/>
              </a:rPr>
              <a:t>Falbisoner</a:t>
            </a:r>
            <a:r>
              <a:rPr lang="en-US" sz="1400" dirty="0">
                <a:solidFill>
                  <a:schemeClr val="dk1"/>
                </a:solidFill>
                <a:latin typeface="Calibri"/>
                <a:ea typeface="Calibri"/>
                <a:cs typeface="Calibri"/>
                <a:sym typeface="Calibri"/>
              </a:rPr>
              <a:t> via Wikimedia, </a:t>
            </a:r>
            <a:r>
              <a:rPr lang="en-US" sz="1400" u="sng" dirty="0">
                <a:solidFill>
                  <a:srgbClr val="0563C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4.0</a:t>
            </a:r>
            <a:r>
              <a:rPr lang="en-US" sz="1400" dirty="0">
                <a:solidFill>
                  <a:srgbClr val="0563C1"/>
                </a:solidFill>
                <a:latin typeface="Calibri"/>
                <a:ea typeface="Calibri"/>
                <a:cs typeface="Calibri"/>
                <a:sym typeface="Calibri"/>
              </a:rPr>
              <a:t>.</a:t>
            </a:r>
            <a:endParaRPr lang="en-US" dirty="0">
              <a:solidFill>
                <a:srgbClr val="0563C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CEBDE9A9-C243-3584-39DE-D68C9419F05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5" name="Title 4">
            <a:extLst>
              <a:ext uri="{FF2B5EF4-FFF2-40B4-BE49-F238E27FC236}">
                <a16:creationId xmlns:a16="http://schemas.microsoft.com/office/drawing/2014/main" id="{370E45C6-DDD5-CD73-3633-A456B64E5C94}"/>
              </a:ext>
            </a:extLst>
          </p:cNvPr>
          <p:cNvSpPr>
            <a:spLocks noGrp="1"/>
          </p:cNvSpPr>
          <p:nvPr>
            <p:ph type="title"/>
          </p:nvPr>
        </p:nvSpPr>
        <p:spPr>
          <a:xfrm>
            <a:off x="4320111" y="158943"/>
            <a:ext cx="4543269" cy="1325563"/>
          </a:xfrm>
        </p:spPr>
        <p:txBody>
          <a:bodyPr>
            <a:normAutofit/>
          </a:bodyPr>
          <a:lstStyle/>
          <a:p>
            <a:r>
              <a:rPr lang="en-US" sz="3600" b="1" dirty="0">
                <a:solidFill>
                  <a:srgbClr val="000000"/>
                </a:solidFill>
                <a:latin typeface="Calibri" panose="020F0502020204030204" pitchFamily="34" charset="0"/>
                <a:ea typeface="Arial"/>
                <a:cs typeface="Calibri" panose="020F0502020204030204" pitchFamily="34" charset="0"/>
                <a:sym typeface="Arial"/>
              </a:rPr>
              <a:t>What Are Mutualists?</a:t>
            </a:r>
            <a:endParaRPr lang="en-US" sz="36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E76EA976-8FDC-1F08-579C-317F7EA1C5EC}"/>
              </a:ext>
            </a:extLst>
          </p:cNvPr>
          <p:cNvSpPr txBox="1"/>
          <p:nvPr/>
        </p:nvSpPr>
        <p:spPr>
          <a:xfrm>
            <a:off x="4555754" y="1164563"/>
            <a:ext cx="6978048" cy="1446550"/>
          </a:xfrm>
          <a:prstGeom prst="rect">
            <a:avLst/>
          </a:prstGeom>
          <a:noFill/>
        </p:spPr>
        <p:txBody>
          <a:bodyPr wrap="square" rtlCol="0">
            <a:spAutoFit/>
          </a:bodyPr>
          <a:lstStyle/>
          <a:p>
            <a:r>
              <a:rPr lang="en-US" sz="2200" b="1" dirty="0">
                <a:solidFill>
                  <a:schemeClr val="dk1"/>
                </a:solidFill>
                <a:latin typeface="Calibri"/>
                <a:ea typeface="Calibri"/>
                <a:cs typeface="Calibri"/>
                <a:sym typeface="Calibri"/>
              </a:rPr>
              <a:t>Mutualists</a:t>
            </a:r>
            <a:r>
              <a:rPr lang="en-US" sz="2200" dirty="0">
                <a:solidFill>
                  <a:schemeClr val="dk1"/>
                </a:solidFill>
                <a:latin typeface="Calibri"/>
                <a:ea typeface="Calibri"/>
                <a:cs typeface="Calibri"/>
                <a:sym typeface="Calibri"/>
              </a:rPr>
              <a:t> are symbiotic species that have co-evolved for mutual benefit. In the image to the left, </a:t>
            </a:r>
            <a:r>
              <a:rPr lang="en-US" sz="2200" dirty="0">
                <a:solidFill>
                  <a:srgbClr val="202122"/>
                </a:solidFill>
                <a:latin typeface="Calibri"/>
                <a:ea typeface="Calibri"/>
                <a:cs typeface="Calibri"/>
                <a:sym typeface="Calibri"/>
              </a:rPr>
              <a:t>a </a:t>
            </a:r>
            <a:r>
              <a:rPr lang="en-US" sz="2200" dirty="0" err="1">
                <a:solidFill>
                  <a:srgbClr val="202122"/>
                </a:solidFill>
                <a:latin typeface="Calibri"/>
                <a:ea typeface="Calibri"/>
                <a:cs typeface="Calibri"/>
                <a:sym typeface="Calibri"/>
              </a:rPr>
              <a:t>yellowstripe</a:t>
            </a:r>
            <a:r>
              <a:rPr lang="en-US" sz="2200" dirty="0">
                <a:solidFill>
                  <a:srgbClr val="202122"/>
                </a:solidFill>
                <a:latin typeface="Calibri"/>
                <a:ea typeface="Calibri"/>
                <a:cs typeface="Calibri"/>
                <a:sym typeface="Calibri"/>
              </a:rPr>
              <a:t> </a:t>
            </a:r>
            <a:r>
              <a:rPr lang="en-US" sz="2200" dirty="0" err="1">
                <a:solidFill>
                  <a:srgbClr val="202122"/>
                </a:solidFill>
                <a:latin typeface="Calibri"/>
                <a:ea typeface="Calibri"/>
                <a:cs typeface="Calibri"/>
                <a:sym typeface="Calibri"/>
              </a:rPr>
              <a:t>coris</a:t>
            </a:r>
            <a:r>
              <a:rPr lang="en-US" sz="2200" i="1" dirty="0">
                <a:solidFill>
                  <a:srgbClr val="202122"/>
                </a:solidFill>
                <a:latin typeface="Calibri"/>
                <a:ea typeface="Calibri"/>
                <a:cs typeface="Calibri"/>
                <a:sym typeface="Calibri"/>
              </a:rPr>
              <a:t> </a:t>
            </a:r>
            <a:r>
              <a:rPr lang="en-US" sz="2200" dirty="0">
                <a:solidFill>
                  <a:srgbClr val="202122"/>
                </a:solidFill>
                <a:latin typeface="Calibri"/>
                <a:ea typeface="Calibri"/>
                <a:cs typeface="Calibri"/>
                <a:sym typeface="Calibri"/>
              </a:rPr>
              <a:t>receives beneficial grooming from a scarlet cleaner shrimp and the shrimp gets a meal. </a:t>
            </a:r>
            <a:endParaRPr lang="en-US" sz="2200" dirty="0">
              <a:solidFill>
                <a:schemeClr val="dk1"/>
              </a:solidFill>
              <a:latin typeface="Calibri"/>
              <a:ea typeface="Calibri"/>
              <a:cs typeface="Calibri"/>
              <a:sym typeface="Calibri"/>
            </a:endParaRPr>
          </a:p>
        </p:txBody>
      </p:sp>
      <p:pic>
        <p:nvPicPr>
          <p:cNvPr id="8" name="Picture 7" descr="A blue fish with a shrimp on its side ">
            <a:extLst>
              <a:ext uri="{FF2B5EF4-FFF2-40B4-BE49-F238E27FC236}">
                <a16:creationId xmlns:a16="http://schemas.microsoft.com/office/drawing/2014/main" id="{4E02C647-FB61-B6FA-C1B0-95A19C6893AB}"/>
              </a:ext>
            </a:extLst>
          </p:cNvPr>
          <p:cNvPicPr>
            <a:picLocks noChangeAspect="1"/>
          </p:cNvPicPr>
          <p:nvPr/>
        </p:nvPicPr>
        <p:blipFill>
          <a:blip r:embed="rId4"/>
          <a:srcRect t="7727"/>
          <a:stretch>
            <a:fillRect/>
          </a:stretch>
        </p:blipFill>
        <p:spPr>
          <a:xfrm>
            <a:off x="281511" y="1124791"/>
            <a:ext cx="4038600" cy="2800768"/>
          </a:xfrm>
          <a:prstGeom prst="rect">
            <a:avLst/>
          </a:prstGeom>
        </p:spPr>
      </p:pic>
      <p:sp>
        <p:nvSpPr>
          <p:cNvPr id="2" name="TextBox 1">
            <a:extLst>
              <a:ext uri="{FF2B5EF4-FFF2-40B4-BE49-F238E27FC236}">
                <a16:creationId xmlns:a16="http://schemas.microsoft.com/office/drawing/2014/main" id="{6A2FB7F6-9D78-062A-0766-FB2E31818E2E}"/>
              </a:ext>
            </a:extLst>
          </p:cNvPr>
          <p:cNvSpPr txBox="1"/>
          <p:nvPr/>
        </p:nvSpPr>
        <p:spPr>
          <a:xfrm>
            <a:off x="452913" y="1184702"/>
            <a:ext cx="2748609" cy="307777"/>
          </a:xfrm>
          <a:prstGeom prst="rect">
            <a:avLst/>
          </a:prstGeom>
          <a:solidFill>
            <a:srgbClr val="FFFFFF">
              <a:alpha val="60000"/>
            </a:srgbClr>
          </a:solidFill>
        </p:spPr>
        <p:txBody>
          <a:bodyPr wrap="square" rtlCol="0">
            <a:spAutoFit/>
          </a:bodyPr>
          <a:lstStyle/>
          <a:p>
            <a:r>
              <a:rPr lang="en-US" sz="1400" dirty="0">
                <a:solidFill>
                  <a:srgbClr val="202122"/>
                </a:solidFill>
                <a:latin typeface="Calibri"/>
                <a:ea typeface="Calibri"/>
                <a:cs typeface="Calibri"/>
                <a:sym typeface="Calibri"/>
              </a:rPr>
              <a:t>Image is public domain via NOAA.</a:t>
            </a:r>
            <a:endParaRPr lang="en-US" dirty="0"/>
          </a:p>
        </p:txBody>
      </p:sp>
      <p:sp>
        <p:nvSpPr>
          <p:cNvPr id="9" name="TextBox 8">
            <a:extLst>
              <a:ext uri="{FF2B5EF4-FFF2-40B4-BE49-F238E27FC236}">
                <a16:creationId xmlns:a16="http://schemas.microsoft.com/office/drawing/2014/main" id="{F18C284B-8422-BAAD-6490-1D430823B6C6}"/>
              </a:ext>
            </a:extLst>
          </p:cNvPr>
          <p:cNvSpPr txBox="1"/>
          <p:nvPr/>
        </p:nvSpPr>
        <p:spPr>
          <a:xfrm>
            <a:off x="282188" y="3925559"/>
            <a:ext cx="5341521" cy="2800767"/>
          </a:xfrm>
          <a:prstGeom prst="rect">
            <a:avLst/>
          </a:prstGeom>
          <a:noFill/>
        </p:spPr>
        <p:txBody>
          <a:bodyPr wrap="square" rtlCol="0">
            <a:spAutoFit/>
          </a:bodyPr>
          <a:lstStyle/>
          <a:p>
            <a:r>
              <a:rPr lang="en-US" sz="2200" dirty="0">
                <a:solidFill>
                  <a:schemeClr val="dk1"/>
                </a:solidFill>
                <a:latin typeface="Calibri"/>
                <a:ea typeface="Calibri"/>
                <a:cs typeface="Calibri"/>
                <a:sym typeface="Calibri"/>
              </a:rPr>
              <a:t>Now consider this image (right) of a </a:t>
            </a:r>
            <a:r>
              <a:rPr lang="en-US" sz="2200" dirty="0">
                <a:solidFill>
                  <a:srgbClr val="202122"/>
                </a:solidFill>
                <a:highlight>
                  <a:srgbClr val="FFFFFF"/>
                </a:highlight>
                <a:latin typeface="Calibri"/>
                <a:ea typeface="Calibri"/>
                <a:cs typeface="Calibri"/>
                <a:sym typeface="Calibri"/>
              </a:rPr>
              <a:t>restored gravel pit site in Calgary Olympic Park. The degraded site now absorbs and filters stormwater in coordination with the adjacent stream and meadow, and it provides a public art piece for contemplation. </a:t>
            </a:r>
            <a:r>
              <a:rPr lang="en-US" sz="2200" b="1" dirty="0">
                <a:solidFill>
                  <a:schemeClr val="dk1"/>
                </a:solidFill>
                <a:latin typeface="Calibri"/>
                <a:ea typeface="Calibri"/>
                <a:cs typeface="Calibri"/>
                <a:sym typeface="Calibri"/>
              </a:rPr>
              <a:t>Is this human activity mutualistic with our host?</a:t>
            </a:r>
            <a:r>
              <a:rPr lang="en-US" sz="2200" dirty="0">
                <a:solidFill>
                  <a:schemeClr val="dk1"/>
                </a:solidFill>
                <a:latin typeface="Calibri"/>
                <a:ea typeface="Calibri"/>
                <a:cs typeface="Calibri"/>
                <a:sym typeface="Calibri"/>
              </a:rPr>
              <a:t> </a:t>
            </a:r>
          </a:p>
        </p:txBody>
      </p:sp>
      <p:pic>
        <p:nvPicPr>
          <p:cNvPr id="12" name="Picture 11" descr="A circular basin filled with water">
            <a:extLst>
              <a:ext uri="{FF2B5EF4-FFF2-40B4-BE49-F238E27FC236}">
                <a16:creationId xmlns:a16="http://schemas.microsoft.com/office/drawing/2014/main" id="{49CFBB37-69C6-C275-366E-5C1735B5EF80}"/>
              </a:ext>
            </a:extLst>
          </p:cNvPr>
          <p:cNvPicPr>
            <a:picLocks noChangeAspect="1"/>
          </p:cNvPicPr>
          <p:nvPr/>
        </p:nvPicPr>
        <p:blipFill>
          <a:blip r:embed="rId5"/>
          <a:stretch>
            <a:fillRect/>
          </a:stretch>
        </p:blipFill>
        <p:spPr>
          <a:xfrm>
            <a:off x="5623709" y="2750383"/>
            <a:ext cx="6388100" cy="3632200"/>
          </a:xfrm>
          <a:prstGeom prst="rect">
            <a:avLst/>
          </a:prstGeom>
        </p:spPr>
      </p:pic>
      <p:sp>
        <p:nvSpPr>
          <p:cNvPr id="3" name="TextBox 2">
            <a:extLst>
              <a:ext uri="{FF2B5EF4-FFF2-40B4-BE49-F238E27FC236}">
                <a16:creationId xmlns:a16="http://schemas.microsoft.com/office/drawing/2014/main" id="{A330D372-9B6C-4EA5-064A-2CB593C93AD8}"/>
              </a:ext>
            </a:extLst>
          </p:cNvPr>
          <p:cNvSpPr txBox="1"/>
          <p:nvPr/>
        </p:nvSpPr>
        <p:spPr>
          <a:xfrm>
            <a:off x="7803577" y="2777167"/>
            <a:ext cx="4106235" cy="307777"/>
          </a:xfrm>
          <a:prstGeom prst="rect">
            <a:avLst/>
          </a:prstGeom>
          <a:solidFill>
            <a:srgbClr val="FFFFFF">
              <a:alpha val="60000"/>
            </a:srgbClr>
          </a:solidFill>
        </p:spPr>
        <p:txBody>
          <a:bodyPr wrap="square" rtlCol="0">
            <a:spAutoFit/>
          </a:bodyPr>
          <a:lstStyle/>
          <a:p>
            <a:r>
              <a:rPr lang="en-US" sz="1400" dirty="0">
                <a:solidFill>
                  <a:schemeClr val="dk1"/>
                </a:solidFill>
                <a:latin typeface="Calibri"/>
                <a:ea typeface="Calibri"/>
                <a:cs typeface="Calibri"/>
                <a:sym typeface="Calibri"/>
              </a:rPr>
              <a:t>Image by </a:t>
            </a:r>
            <a:r>
              <a:rPr lang="en-US" sz="1400" dirty="0" err="1">
                <a:solidFill>
                  <a:schemeClr val="dk1"/>
                </a:solidFill>
                <a:latin typeface="Calibri"/>
                <a:ea typeface="Calibri"/>
                <a:cs typeface="Calibri"/>
                <a:sym typeface="Calibri"/>
              </a:rPr>
              <a:t>Oceanflynn</a:t>
            </a:r>
            <a:r>
              <a:rPr lang="en-US" sz="1400" dirty="0">
                <a:solidFill>
                  <a:schemeClr val="dk1"/>
                </a:solidFill>
                <a:latin typeface="Calibri"/>
                <a:ea typeface="Calibri"/>
                <a:cs typeface="Calibri"/>
                <a:sym typeface="Calibri"/>
              </a:rPr>
              <a:t> via Wikimedia Commons, </a:t>
            </a:r>
            <a:r>
              <a:rPr lang="en-US" sz="1400" u="sng" dirty="0">
                <a:solidFill>
                  <a:srgbClr val="0563C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4.0</a:t>
            </a:r>
            <a:r>
              <a:rPr lang="en-US" sz="1400" dirty="0">
                <a:solidFill>
                  <a:schemeClr val="dk1"/>
                </a:solidFill>
                <a:latin typeface="Calibri"/>
                <a:ea typeface="Calibri"/>
                <a:cs typeface="Calibri"/>
                <a:sym typeface="Calibri"/>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6"/>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4C917D42-F709-7F81-5A0A-94B334C1B1F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4" name="Title 3">
            <a:extLst>
              <a:ext uri="{FF2B5EF4-FFF2-40B4-BE49-F238E27FC236}">
                <a16:creationId xmlns:a16="http://schemas.microsoft.com/office/drawing/2014/main" id="{5F841C1D-420D-9B53-0200-30B369F7F70C}"/>
              </a:ext>
            </a:extLst>
          </p:cNvPr>
          <p:cNvSpPr>
            <a:spLocks noGrp="1"/>
          </p:cNvSpPr>
          <p:nvPr>
            <p:ph type="title"/>
          </p:nvPr>
        </p:nvSpPr>
        <p:spPr>
          <a:xfrm>
            <a:off x="1476531" y="547356"/>
            <a:ext cx="10515600" cy="762221"/>
          </a:xfrm>
        </p:spPr>
        <p:txBody>
          <a:bodyPr>
            <a:normAutofit/>
          </a:bodyPr>
          <a:lstStyle/>
          <a:p>
            <a:pPr algn="ctr"/>
            <a:r>
              <a:rPr lang="en-US" sz="3600" b="1" dirty="0">
                <a:solidFill>
                  <a:srgbClr val="000000"/>
                </a:solidFill>
                <a:latin typeface="Calibri" panose="020F0502020204030204" pitchFamily="34" charset="0"/>
                <a:ea typeface="Arial"/>
                <a:cs typeface="Calibri" panose="020F0502020204030204" pitchFamily="34" charset="0"/>
                <a:sym typeface="Arial"/>
              </a:rPr>
              <a:t>Earth as Host, Earth as Organism</a:t>
            </a:r>
            <a:endParaRPr lang="en-US" sz="36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B2F9E45-3059-0B2F-5264-49D1EB5D0D5E}"/>
              </a:ext>
            </a:extLst>
          </p:cNvPr>
          <p:cNvSpPr txBox="1"/>
          <p:nvPr/>
        </p:nvSpPr>
        <p:spPr>
          <a:xfrm>
            <a:off x="5913120" y="1357533"/>
            <a:ext cx="6079011" cy="5170646"/>
          </a:xfrm>
          <a:prstGeom prst="rect">
            <a:avLst/>
          </a:prstGeom>
          <a:noFill/>
        </p:spPr>
        <p:txBody>
          <a:bodyPr wrap="square" rtlCol="0">
            <a:spAutoFit/>
          </a:bodyPr>
          <a:lstStyle/>
          <a:p>
            <a:pPr lvl="0"/>
            <a:r>
              <a:rPr lang="en-US" sz="2200" dirty="0">
                <a:solidFill>
                  <a:schemeClr val="dk1"/>
                </a:solidFill>
                <a:latin typeface="Calibri"/>
                <a:ea typeface="Calibri"/>
                <a:cs typeface="Calibri"/>
                <a:sym typeface="Calibri"/>
              </a:rPr>
              <a:t>Our home planet is an evolving, delicately balanced complex of interlocking systems. </a:t>
            </a:r>
          </a:p>
          <a:p>
            <a:pPr lvl="0"/>
            <a:endParaRPr lang="en-US" sz="2200" dirty="0">
              <a:solidFill>
                <a:schemeClr val="dk1"/>
              </a:solidFill>
              <a:latin typeface="Calibri"/>
              <a:ea typeface="Calibri"/>
              <a:cs typeface="Calibri"/>
              <a:sym typeface="Calibri"/>
            </a:endParaRPr>
          </a:p>
          <a:p>
            <a:pPr lvl="0"/>
            <a:r>
              <a:rPr lang="en-US" sz="2200" dirty="0">
                <a:solidFill>
                  <a:schemeClr val="dk1"/>
                </a:solidFill>
                <a:latin typeface="Calibri"/>
                <a:ea typeface="Calibri"/>
                <a:cs typeface="Calibri"/>
                <a:sym typeface="Calibri"/>
              </a:rPr>
              <a:t>We can understand these systems in isolation, as the geosphere, the biosphere, and the atmosphere. </a:t>
            </a:r>
          </a:p>
          <a:p>
            <a:pPr lvl="0"/>
            <a:endParaRPr lang="en-US" sz="2200" dirty="0">
              <a:solidFill>
                <a:schemeClr val="dk1"/>
              </a:solidFill>
              <a:latin typeface="Calibri"/>
              <a:ea typeface="Calibri"/>
              <a:cs typeface="Calibri"/>
              <a:sym typeface="Calibri"/>
            </a:endParaRPr>
          </a:p>
          <a:p>
            <a:pPr lvl="0"/>
            <a:r>
              <a:rPr lang="en-US" sz="2200" dirty="0">
                <a:solidFill>
                  <a:schemeClr val="dk1"/>
                </a:solidFill>
                <a:latin typeface="Calibri"/>
                <a:ea typeface="Calibri"/>
                <a:cs typeface="Calibri"/>
                <a:sym typeface="Calibri"/>
              </a:rPr>
              <a:t>But we can also understand them in synergy as physical conditions affect biological life and vice versa. </a:t>
            </a:r>
          </a:p>
          <a:p>
            <a:pPr lvl="0"/>
            <a:endParaRPr lang="en-US" sz="2200" dirty="0">
              <a:solidFill>
                <a:schemeClr val="dk1"/>
              </a:solidFill>
              <a:latin typeface="Calibri"/>
              <a:ea typeface="Calibri"/>
              <a:cs typeface="Calibri"/>
              <a:sym typeface="Calibri"/>
            </a:endParaRPr>
          </a:p>
          <a:p>
            <a:pPr lvl="0"/>
            <a:r>
              <a:rPr lang="en-US" sz="2200" dirty="0">
                <a:solidFill>
                  <a:schemeClr val="dk1"/>
                </a:solidFill>
                <a:latin typeface="Calibri"/>
                <a:ea typeface="Calibri"/>
                <a:cs typeface="Calibri"/>
                <a:sym typeface="Calibri"/>
              </a:rPr>
              <a:t>An obvious example is how mining the geosphere liberates ancient carbon, which we burn, and alters the chemical composition of the atmosphere, which has complicated and emergent effects on biological life across the planet. </a:t>
            </a:r>
          </a:p>
        </p:txBody>
      </p:sp>
      <p:pic>
        <p:nvPicPr>
          <p:cNvPr id="6" name="Picture 5" descr="A view of Earth from space">
            <a:extLst>
              <a:ext uri="{FF2B5EF4-FFF2-40B4-BE49-F238E27FC236}">
                <a16:creationId xmlns:a16="http://schemas.microsoft.com/office/drawing/2014/main" id="{679D6702-4B8B-D4FB-B5C6-7D9126CF47F6}"/>
              </a:ext>
            </a:extLst>
          </p:cNvPr>
          <p:cNvPicPr>
            <a:picLocks noChangeAspect="1"/>
          </p:cNvPicPr>
          <p:nvPr/>
        </p:nvPicPr>
        <p:blipFill>
          <a:blip r:embed="rId4"/>
          <a:stretch>
            <a:fillRect/>
          </a:stretch>
        </p:blipFill>
        <p:spPr>
          <a:xfrm>
            <a:off x="520110" y="1524110"/>
            <a:ext cx="5168900" cy="4572000"/>
          </a:xfrm>
          <a:prstGeom prst="rect">
            <a:avLst/>
          </a:prstGeom>
        </p:spPr>
      </p:pic>
      <p:sp>
        <p:nvSpPr>
          <p:cNvPr id="7" name="TextBox 6">
            <a:extLst>
              <a:ext uri="{FF2B5EF4-FFF2-40B4-BE49-F238E27FC236}">
                <a16:creationId xmlns:a16="http://schemas.microsoft.com/office/drawing/2014/main" id="{1277D307-F74F-0E3F-2157-98A57116DD70}"/>
              </a:ext>
            </a:extLst>
          </p:cNvPr>
          <p:cNvSpPr txBox="1"/>
          <p:nvPr/>
        </p:nvSpPr>
        <p:spPr>
          <a:xfrm>
            <a:off x="1321480" y="6080980"/>
            <a:ext cx="3566160" cy="338554"/>
          </a:xfrm>
          <a:prstGeom prst="rect">
            <a:avLst/>
          </a:prstGeom>
          <a:noFill/>
        </p:spPr>
        <p:txBody>
          <a:bodyPr wrap="square" rtlCol="0">
            <a:spAutoFit/>
          </a:bodyPr>
          <a:lstStyle/>
          <a:p>
            <a:r>
              <a:rPr lang="en-US" sz="1600" i="1" dirty="0">
                <a:solidFill>
                  <a:schemeClr val="dk1"/>
                </a:solidFill>
                <a:latin typeface="Calibri"/>
                <a:ea typeface="Calibri"/>
                <a:cs typeface="Calibri"/>
                <a:sym typeface="Calibri"/>
              </a:rPr>
              <a:t>Public domain image courtesy of NASA.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9"/>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2DCA2EF-CE2D-0F16-B743-544C407B092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3" name="Title 2">
            <a:extLst>
              <a:ext uri="{FF2B5EF4-FFF2-40B4-BE49-F238E27FC236}">
                <a16:creationId xmlns:a16="http://schemas.microsoft.com/office/drawing/2014/main" id="{2ADD2AF9-3F7D-E6BB-401D-A71927BBF925}"/>
              </a:ext>
            </a:extLst>
          </p:cNvPr>
          <p:cNvSpPr>
            <a:spLocks noGrp="1"/>
          </p:cNvSpPr>
          <p:nvPr>
            <p:ph type="title"/>
          </p:nvPr>
        </p:nvSpPr>
        <p:spPr>
          <a:xfrm>
            <a:off x="2946925" y="503730"/>
            <a:ext cx="8406875" cy="1325563"/>
          </a:xfrm>
        </p:spPr>
        <p:txBody>
          <a:bodyPr>
            <a:normAutofit/>
          </a:bodyPr>
          <a:lstStyle/>
          <a:p>
            <a:pPr algn="ctr"/>
            <a:r>
              <a:rPr lang="en-US" sz="3600" b="1" dirty="0">
                <a:solidFill>
                  <a:srgbClr val="000000"/>
                </a:solidFill>
                <a:latin typeface="Calibri" panose="020F0502020204030204" pitchFamily="34" charset="0"/>
                <a:ea typeface="Arial"/>
                <a:cs typeface="Calibri" panose="020F0502020204030204" pitchFamily="34" charset="0"/>
                <a:sym typeface="Arial"/>
              </a:rPr>
              <a:t>Earth as Host, Earth as Organism </a:t>
            </a:r>
            <a:br>
              <a:rPr lang="en-US" sz="3600" b="1" dirty="0">
                <a:solidFill>
                  <a:srgbClr val="000000"/>
                </a:solidFill>
                <a:latin typeface="Calibri" panose="020F0502020204030204" pitchFamily="34" charset="0"/>
                <a:ea typeface="Arial"/>
                <a:cs typeface="Calibri" panose="020F0502020204030204" pitchFamily="34" charset="0"/>
                <a:sym typeface="Arial"/>
              </a:rPr>
            </a:br>
            <a:r>
              <a:rPr lang="en-US" sz="3600" b="1" dirty="0">
                <a:solidFill>
                  <a:srgbClr val="000000"/>
                </a:solidFill>
                <a:latin typeface="Calibri" panose="020F0502020204030204" pitchFamily="34" charset="0"/>
                <a:ea typeface="Arial"/>
                <a:cs typeface="Calibri" panose="020F0502020204030204" pitchFamily="34" charset="0"/>
                <a:sym typeface="Arial"/>
              </a:rPr>
              <a:t>(Continued)</a:t>
            </a:r>
            <a:endParaRPr lang="en-US" sz="36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6D2896DD-F60E-1495-6265-9E324746B4F3}"/>
              </a:ext>
            </a:extLst>
          </p:cNvPr>
          <p:cNvSpPr txBox="1"/>
          <p:nvPr/>
        </p:nvSpPr>
        <p:spPr>
          <a:xfrm>
            <a:off x="5618797" y="1664118"/>
            <a:ext cx="6405563" cy="4939814"/>
          </a:xfrm>
          <a:prstGeom prst="rect">
            <a:avLst/>
          </a:prstGeom>
          <a:noFill/>
        </p:spPr>
        <p:txBody>
          <a:bodyPr wrap="square" rtlCol="0">
            <a:spAutoFit/>
          </a:bodyPr>
          <a:lstStyle/>
          <a:p>
            <a:pPr lvl="0"/>
            <a:r>
              <a:rPr lang="en-US" sz="2100" dirty="0">
                <a:solidFill>
                  <a:schemeClr val="dk1"/>
                </a:solidFill>
                <a:latin typeface="Calibri"/>
                <a:ea typeface="Calibri"/>
                <a:cs typeface="Calibri"/>
                <a:sym typeface="Calibri"/>
              </a:rPr>
              <a:t>Many find the Gaia hypothesis to be a useful metaphor for considering how Earth’s interlocking systems work as a kind of homeostasis in the global “body.” </a:t>
            </a:r>
          </a:p>
          <a:p>
            <a:pPr lvl="0"/>
            <a:endParaRPr lang="en-US" sz="2100" dirty="0">
              <a:solidFill>
                <a:schemeClr val="dk1"/>
              </a:solidFill>
              <a:latin typeface="Calibri"/>
              <a:ea typeface="Calibri"/>
              <a:cs typeface="Calibri"/>
              <a:sym typeface="Calibri"/>
            </a:endParaRPr>
          </a:p>
          <a:p>
            <a:pPr lvl="0"/>
            <a:r>
              <a:rPr lang="en-US" sz="2100" dirty="0">
                <a:solidFill>
                  <a:schemeClr val="dk1"/>
                </a:solidFill>
                <a:latin typeface="Calibri"/>
                <a:ea typeface="Calibri"/>
                <a:cs typeface="Calibri"/>
                <a:sym typeface="Calibri"/>
              </a:rPr>
              <a:t>Certain ecosystems, like the Amazon rainforest and deciduous forests, act as “lungs” that oxygenate the global atmosphere. </a:t>
            </a:r>
          </a:p>
          <a:p>
            <a:pPr lvl="0"/>
            <a:endParaRPr lang="en-US" sz="2100" dirty="0">
              <a:solidFill>
                <a:schemeClr val="dk1"/>
              </a:solidFill>
              <a:latin typeface="Calibri"/>
              <a:ea typeface="Calibri"/>
              <a:cs typeface="Calibri"/>
              <a:sym typeface="Calibri"/>
            </a:endParaRPr>
          </a:p>
          <a:p>
            <a:pPr lvl="0"/>
            <a:r>
              <a:rPr lang="en-US" sz="2100" dirty="0">
                <a:solidFill>
                  <a:schemeClr val="dk1"/>
                </a:solidFill>
                <a:latin typeface="Calibri"/>
                <a:ea typeface="Calibri"/>
                <a:cs typeface="Calibri"/>
                <a:sym typeface="Calibri"/>
              </a:rPr>
              <a:t>We can see each annual “breath” taken by the planet in the annual zigzags of the Keeling Curve. </a:t>
            </a:r>
          </a:p>
          <a:p>
            <a:pPr lvl="0"/>
            <a:endParaRPr lang="en-US" sz="2100" dirty="0">
              <a:solidFill>
                <a:schemeClr val="dk1"/>
              </a:solidFill>
              <a:latin typeface="Calibri"/>
              <a:ea typeface="Calibri"/>
              <a:cs typeface="Calibri"/>
              <a:sym typeface="Calibri"/>
            </a:endParaRPr>
          </a:p>
          <a:p>
            <a:pPr lvl="0"/>
            <a:r>
              <a:rPr lang="en-US" sz="2100" dirty="0">
                <a:solidFill>
                  <a:schemeClr val="dk1"/>
                </a:solidFill>
                <a:latin typeface="Calibri"/>
                <a:ea typeface="Calibri"/>
                <a:cs typeface="Calibri"/>
                <a:sym typeface="Calibri"/>
              </a:rPr>
              <a:t>The long-term trend toward higher carbon dioxide concentrations is a central element of human-caused imbalance in the atmosphere, which has increasing, malignant effects across Earth systems. </a:t>
            </a:r>
          </a:p>
        </p:txBody>
      </p:sp>
      <p:pic>
        <p:nvPicPr>
          <p:cNvPr id="7" name="Picture 6" descr="The Keeling Curve, a graph showing global atmospheric carbon dioxide measurements over time. The graph rises upward year over year indicating that carbon dioxide in the atmosphere is continuing to rise. ">
            <a:extLst>
              <a:ext uri="{FF2B5EF4-FFF2-40B4-BE49-F238E27FC236}">
                <a16:creationId xmlns:a16="http://schemas.microsoft.com/office/drawing/2014/main" id="{93DC1938-CA15-5C24-F539-A18E9DA42A26}"/>
              </a:ext>
            </a:extLst>
          </p:cNvPr>
          <p:cNvPicPr>
            <a:picLocks noChangeAspect="1"/>
          </p:cNvPicPr>
          <p:nvPr/>
        </p:nvPicPr>
        <p:blipFill>
          <a:blip r:embed="rId4"/>
          <a:stretch>
            <a:fillRect/>
          </a:stretch>
        </p:blipFill>
        <p:spPr>
          <a:xfrm>
            <a:off x="362475" y="1566712"/>
            <a:ext cx="5168900" cy="4572000"/>
          </a:xfrm>
          <a:prstGeom prst="rect">
            <a:avLst/>
          </a:prstGeom>
        </p:spPr>
      </p:pic>
      <p:sp>
        <p:nvSpPr>
          <p:cNvPr id="10" name="TextBox 9">
            <a:extLst>
              <a:ext uri="{FF2B5EF4-FFF2-40B4-BE49-F238E27FC236}">
                <a16:creationId xmlns:a16="http://schemas.microsoft.com/office/drawing/2014/main" id="{F6F7C2AE-8C48-F6A0-0DFE-B4E307C370D8}"/>
              </a:ext>
            </a:extLst>
          </p:cNvPr>
          <p:cNvSpPr txBox="1"/>
          <p:nvPr/>
        </p:nvSpPr>
        <p:spPr>
          <a:xfrm>
            <a:off x="1524000" y="6138712"/>
            <a:ext cx="3276600" cy="307777"/>
          </a:xfrm>
          <a:prstGeom prst="rect">
            <a:avLst/>
          </a:prstGeom>
          <a:noFill/>
        </p:spPr>
        <p:txBody>
          <a:bodyPr wrap="square" rtlCol="0">
            <a:spAutoFit/>
          </a:bodyPr>
          <a:lstStyle/>
          <a:p>
            <a:pPr algn="ctr"/>
            <a:r>
              <a:rPr lang="en-US" i="1" dirty="0">
                <a:solidFill>
                  <a:schemeClr val="dk1"/>
                </a:solidFill>
                <a:latin typeface="Calibri"/>
                <a:ea typeface="Calibri"/>
                <a:cs typeface="Calibri"/>
                <a:sym typeface="Calibri"/>
              </a:rPr>
              <a:t>The Keeling Curve. Public domain image.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2"/>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0772CE6C-991B-D846-38DB-7EF049147E2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3" name="Title 2">
            <a:extLst>
              <a:ext uri="{FF2B5EF4-FFF2-40B4-BE49-F238E27FC236}">
                <a16:creationId xmlns:a16="http://schemas.microsoft.com/office/drawing/2014/main" id="{0308074A-03D7-539F-C70F-FAAD01A1417F}"/>
              </a:ext>
            </a:extLst>
          </p:cNvPr>
          <p:cNvSpPr>
            <a:spLocks noGrp="1"/>
          </p:cNvSpPr>
          <p:nvPr>
            <p:ph type="title"/>
          </p:nvPr>
        </p:nvSpPr>
        <p:spPr>
          <a:xfrm>
            <a:off x="3307080" y="565712"/>
            <a:ext cx="6781800" cy="754938"/>
          </a:xfrm>
        </p:spPr>
        <p:txBody>
          <a:bodyPr>
            <a:normAutofit/>
          </a:bodyPr>
          <a:lstStyle/>
          <a:p>
            <a:r>
              <a:rPr lang="en-US" sz="3600" b="1" dirty="0">
                <a:solidFill>
                  <a:srgbClr val="000000"/>
                </a:solidFill>
                <a:latin typeface="Calibri" panose="020F0502020204030204" pitchFamily="34" charset="0"/>
                <a:ea typeface="Arial"/>
                <a:cs typeface="Calibri" panose="020F0502020204030204" pitchFamily="34" charset="0"/>
                <a:sym typeface="Arial"/>
              </a:rPr>
              <a:t>How Dare You? I’m Not a Parasite!</a:t>
            </a:r>
            <a:endParaRPr lang="en-US" sz="36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F209D88D-59B2-2C5E-FF78-9058AA35B173}"/>
              </a:ext>
            </a:extLst>
          </p:cNvPr>
          <p:cNvSpPr txBox="1"/>
          <p:nvPr/>
        </p:nvSpPr>
        <p:spPr>
          <a:xfrm>
            <a:off x="5410200" y="1320650"/>
            <a:ext cx="6781800" cy="5170646"/>
          </a:xfrm>
          <a:prstGeom prst="rect">
            <a:avLst/>
          </a:prstGeom>
          <a:noFill/>
        </p:spPr>
        <p:txBody>
          <a:bodyPr wrap="square" rtlCol="0">
            <a:spAutoFit/>
          </a:bodyPr>
          <a:lstStyle/>
          <a:p>
            <a:pPr lvl="0"/>
            <a:r>
              <a:rPr lang="en-US" sz="2200" dirty="0">
                <a:solidFill>
                  <a:schemeClr val="dk1"/>
                </a:solidFill>
                <a:latin typeface="Calibri"/>
                <a:ea typeface="Calibri"/>
                <a:cs typeface="Calibri"/>
                <a:sym typeface="Calibri"/>
              </a:rPr>
              <a:t>We may resent feeling blamed for environmental degradation because many degrading activities are simply related to survival: eating, drinking, acquiring resources, and having a cozy place to live.</a:t>
            </a:r>
          </a:p>
          <a:p>
            <a:pPr lvl="0"/>
            <a:endParaRPr lang="en-US" sz="2200" dirty="0">
              <a:solidFill>
                <a:schemeClr val="dk1"/>
              </a:solidFill>
              <a:latin typeface="Calibri"/>
              <a:ea typeface="Calibri"/>
              <a:cs typeface="Calibri"/>
              <a:sym typeface="Calibri"/>
            </a:endParaRPr>
          </a:p>
          <a:p>
            <a:pPr lvl="0"/>
            <a:r>
              <a:rPr lang="en-US" sz="2200" dirty="0">
                <a:solidFill>
                  <a:schemeClr val="dk1"/>
                </a:solidFill>
                <a:latin typeface="Calibri"/>
                <a:ea typeface="Calibri"/>
                <a:cs typeface="Calibri"/>
                <a:sym typeface="Calibri"/>
              </a:rPr>
              <a:t>This lesson challenges us to consider not how individuals, but </a:t>
            </a:r>
            <a:r>
              <a:rPr lang="en-US" sz="2200" b="1" dirty="0">
                <a:solidFill>
                  <a:schemeClr val="dk1"/>
                </a:solidFill>
                <a:latin typeface="Calibri"/>
                <a:ea typeface="Calibri"/>
                <a:cs typeface="Calibri"/>
                <a:sym typeface="Calibri"/>
              </a:rPr>
              <a:t>cultures and their values, </a:t>
            </a:r>
            <a:r>
              <a:rPr lang="en-US" sz="2200" dirty="0">
                <a:solidFill>
                  <a:schemeClr val="dk1"/>
                </a:solidFill>
                <a:latin typeface="Calibri"/>
                <a:ea typeface="Calibri"/>
                <a:cs typeface="Calibri"/>
                <a:sym typeface="Calibri"/>
              </a:rPr>
              <a:t>prescribe certain relations with the non-human world. </a:t>
            </a:r>
          </a:p>
          <a:p>
            <a:pPr lvl="0"/>
            <a:endParaRPr lang="en-US" sz="2200" dirty="0">
              <a:solidFill>
                <a:schemeClr val="dk1"/>
              </a:solidFill>
              <a:latin typeface="Calibri"/>
              <a:ea typeface="Calibri"/>
              <a:cs typeface="Calibri"/>
              <a:sym typeface="Calibri"/>
            </a:endParaRPr>
          </a:p>
          <a:p>
            <a:pPr lvl="0"/>
            <a:r>
              <a:rPr lang="en-US" sz="2200" dirty="0">
                <a:solidFill>
                  <a:schemeClr val="dk1"/>
                </a:solidFill>
                <a:latin typeface="Calibri"/>
                <a:ea typeface="Calibri"/>
                <a:cs typeface="Calibri"/>
                <a:sym typeface="Calibri"/>
              </a:rPr>
              <a:t>These relations may be extractive and wasteful (parasitic) or restorative and sustainable (mutualistic).</a:t>
            </a:r>
          </a:p>
          <a:p>
            <a:pPr lvl="0"/>
            <a:endParaRPr lang="en-US" sz="2200" dirty="0">
              <a:solidFill>
                <a:schemeClr val="dk1"/>
              </a:solidFill>
              <a:latin typeface="Calibri"/>
              <a:ea typeface="Calibri"/>
              <a:cs typeface="Calibri"/>
              <a:sym typeface="Calibri"/>
            </a:endParaRPr>
          </a:p>
          <a:p>
            <a:pPr lvl="0"/>
            <a:r>
              <a:rPr lang="en-US" sz="2200" dirty="0">
                <a:solidFill>
                  <a:schemeClr val="dk1"/>
                </a:solidFill>
                <a:latin typeface="Calibri"/>
                <a:ea typeface="Calibri"/>
                <a:cs typeface="Calibri"/>
                <a:sym typeface="Calibri"/>
              </a:rPr>
              <a:t>Our cultural identity influences what behavior we think is normal, virtuous, or malignant. Different cultures may perceive the same activity very differently.    </a:t>
            </a:r>
          </a:p>
        </p:txBody>
      </p:sp>
      <p:pic>
        <p:nvPicPr>
          <p:cNvPr id="6" name="Picture 5" descr="Two variable message traffic signs side-by-side saying: Keep Calm and Drive On">
            <a:extLst>
              <a:ext uri="{FF2B5EF4-FFF2-40B4-BE49-F238E27FC236}">
                <a16:creationId xmlns:a16="http://schemas.microsoft.com/office/drawing/2014/main" id="{BE461992-E332-2D85-5EAD-D83BBF6A0DE9}"/>
              </a:ext>
            </a:extLst>
          </p:cNvPr>
          <p:cNvPicPr>
            <a:picLocks noChangeAspect="1"/>
          </p:cNvPicPr>
          <p:nvPr/>
        </p:nvPicPr>
        <p:blipFill>
          <a:blip r:embed="rId4"/>
          <a:srcRect t="7447" r="10773" b="7156"/>
          <a:stretch>
            <a:fillRect/>
          </a:stretch>
        </p:blipFill>
        <p:spPr>
          <a:xfrm>
            <a:off x="327695" y="1610459"/>
            <a:ext cx="4838665" cy="4099560"/>
          </a:xfrm>
          <a:prstGeom prst="rect">
            <a:avLst/>
          </a:prstGeom>
        </p:spPr>
      </p:pic>
      <p:sp>
        <p:nvSpPr>
          <p:cNvPr id="7" name="TextBox 6">
            <a:extLst>
              <a:ext uri="{FF2B5EF4-FFF2-40B4-BE49-F238E27FC236}">
                <a16:creationId xmlns:a16="http://schemas.microsoft.com/office/drawing/2014/main" id="{1808E210-F1AB-30CC-2A1D-8A1EC0D3A2EB}"/>
              </a:ext>
            </a:extLst>
          </p:cNvPr>
          <p:cNvSpPr txBox="1"/>
          <p:nvPr/>
        </p:nvSpPr>
        <p:spPr>
          <a:xfrm>
            <a:off x="466537" y="5710019"/>
            <a:ext cx="4699824" cy="646331"/>
          </a:xfrm>
          <a:prstGeom prst="rect">
            <a:avLst/>
          </a:prstGeom>
          <a:noFill/>
        </p:spPr>
        <p:txBody>
          <a:bodyPr wrap="square" rtlCol="0">
            <a:spAutoFit/>
          </a:bodyPr>
          <a:lstStyle/>
          <a:p>
            <a:pPr algn="ctr"/>
            <a:r>
              <a:rPr lang="en-US" sz="1800" i="1" dirty="0">
                <a:solidFill>
                  <a:schemeClr val="dk1"/>
                </a:solidFill>
                <a:latin typeface="Calibri"/>
                <a:ea typeface="Calibri"/>
                <a:cs typeface="Calibri"/>
                <a:sym typeface="Calibri"/>
              </a:rPr>
              <a:t>Public domain image from MassDOT via Wikimedia Commons.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5"/>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E65A688-38B4-4277-4B64-F8BDB4044C2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
        <p:nvSpPr>
          <p:cNvPr id="3" name="Title 2">
            <a:extLst>
              <a:ext uri="{FF2B5EF4-FFF2-40B4-BE49-F238E27FC236}">
                <a16:creationId xmlns:a16="http://schemas.microsoft.com/office/drawing/2014/main" id="{40A6605B-DCB4-DFBE-3CCF-6E03D3CFB536}"/>
              </a:ext>
            </a:extLst>
          </p:cNvPr>
          <p:cNvSpPr>
            <a:spLocks noGrp="1"/>
          </p:cNvSpPr>
          <p:nvPr>
            <p:ph type="title"/>
          </p:nvPr>
        </p:nvSpPr>
        <p:spPr>
          <a:xfrm>
            <a:off x="2926080" y="496312"/>
            <a:ext cx="6781800" cy="852488"/>
          </a:xfrm>
        </p:spPr>
        <p:txBody>
          <a:bodyPr>
            <a:normAutofit/>
          </a:bodyPr>
          <a:lstStyle/>
          <a:p>
            <a:pPr algn="ctr"/>
            <a:r>
              <a:rPr lang="en-US" sz="3600" b="1" dirty="0">
                <a:solidFill>
                  <a:srgbClr val="000000"/>
                </a:solidFill>
                <a:latin typeface="Calibri" panose="020F0502020204030204" pitchFamily="34" charset="0"/>
                <a:ea typeface="Arial"/>
                <a:cs typeface="Calibri" panose="020F0502020204030204" pitchFamily="34" charset="0"/>
                <a:sym typeface="Arial"/>
              </a:rPr>
              <a:t>Areas of Inquiry for this Lesson</a:t>
            </a:r>
            <a:endParaRPr lang="en-US" sz="36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F1384FFF-C1A5-3667-CDB2-C84872E1E072}"/>
              </a:ext>
            </a:extLst>
          </p:cNvPr>
          <p:cNvSpPr txBox="1"/>
          <p:nvPr/>
        </p:nvSpPr>
        <p:spPr>
          <a:xfrm>
            <a:off x="60960" y="1348800"/>
            <a:ext cx="12131040" cy="5509200"/>
          </a:xfrm>
          <a:prstGeom prst="rect">
            <a:avLst/>
          </a:prstGeom>
          <a:noFill/>
        </p:spPr>
        <p:txBody>
          <a:bodyPr wrap="square" rtlCol="0">
            <a:spAutoFit/>
          </a:bodyPr>
          <a:lstStyle/>
          <a:p>
            <a:pPr lvl="0" algn="ctr"/>
            <a:r>
              <a:rPr lang="en-US" sz="2400" b="1" dirty="0">
                <a:solidFill>
                  <a:schemeClr val="dk1"/>
                </a:solidFill>
                <a:latin typeface="Calibri"/>
                <a:ea typeface="Calibri"/>
                <a:cs typeface="Calibri"/>
                <a:sym typeface="Calibri"/>
              </a:rPr>
              <a:t>Your challenge: </a:t>
            </a:r>
          </a:p>
          <a:p>
            <a:pPr lvl="0" algn="ctr"/>
            <a:r>
              <a:rPr lang="en-US" sz="2400" i="1" dirty="0">
                <a:solidFill>
                  <a:schemeClr val="dk1"/>
                </a:solidFill>
                <a:latin typeface="Calibri"/>
                <a:ea typeface="Calibri"/>
                <a:cs typeface="Calibri"/>
                <a:sym typeface="Calibri"/>
              </a:rPr>
              <a:t>To research, dream, and redesign a parasitic activity so that it becomes a </a:t>
            </a:r>
            <a:br>
              <a:rPr lang="en-US" sz="2400" i="1" dirty="0">
                <a:solidFill>
                  <a:schemeClr val="dk1"/>
                </a:solidFill>
                <a:latin typeface="Calibri"/>
                <a:ea typeface="Calibri"/>
                <a:cs typeface="Calibri"/>
                <a:sym typeface="Calibri"/>
              </a:rPr>
            </a:br>
            <a:r>
              <a:rPr lang="en-US" sz="2400" i="1" dirty="0">
                <a:solidFill>
                  <a:schemeClr val="dk1"/>
                </a:solidFill>
                <a:latin typeface="Calibri"/>
                <a:ea typeface="Calibri"/>
                <a:cs typeface="Calibri"/>
                <a:sym typeface="Calibri"/>
              </a:rPr>
              <a:t>mutualism that benefits Earth.</a:t>
            </a:r>
          </a:p>
          <a:p>
            <a:pPr lvl="0" algn="ctr"/>
            <a:endParaRPr lang="en-US" sz="2400" dirty="0">
              <a:solidFill>
                <a:schemeClr val="dk1"/>
              </a:solidFill>
              <a:latin typeface="Calibri"/>
              <a:ea typeface="Calibri"/>
              <a:cs typeface="Calibri"/>
              <a:sym typeface="Calibri"/>
            </a:endParaRPr>
          </a:p>
          <a:p>
            <a:pPr marL="919163" lvl="0" indent="-350838">
              <a:buClr>
                <a:schemeClr val="dk1"/>
              </a:buClr>
              <a:buSzPts val="2100"/>
              <a:buFont typeface="Calibri"/>
              <a:buChar char="●"/>
            </a:pPr>
            <a:r>
              <a:rPr lang="en-US" sz="2200" b="1" dirty="0">
                <a:solidFill>
                  <a:schemeClr val="dk1"/>
                </a:solidFill>
                <a:latin typeface="Calibri"/>
                <a:ea typeface="Calibri"/>
                <a:cs typeface="Calibri"/>
                <a:sym typeface="Calibri"/>
              </a:rPr>
              <a:t>Infrastructure</a:t>
            </a:r>
            <a:r>
              <a:rPr lang="en-US" sz="2200" dirty="0">
                <a:solidFill>
                  <a:schemeClr val="dk1"/>
                </a:solidFill>
                <a:latin typeface="Calibri"/>
                <a:ea typeface="Calibri"/>
                <a:cs typeface="Calibri"/>
                <a:sym typeface="Calibri"/>
              </a:rPr>
              <a:t>: Gray Petroculture to Green Community Culture</a:t>
            </a:r>
          </a:p>
          <a:p>
            <a:pPr marL="457200" lvl="0"/>
            <a:endParaRPr lang="en-US" sz="2200" dirty="0">
              <a:solidFill>
                <a:schemeClr val="dk1"/>
              </a:solidFill>
              <a:latin typeface="Calibri"/>
              <a:ea typeface="Calibri"/>
              <a:cs typeface="Calibri"/>
              <a:sym typeface="Calibri"/>
            </a:endParaRPr>
          </a:p>
          <a:p>
            <a:pPr marL="979488" lvl="0" indent="-363538">
              <a:buClr>
                <a:schemeClr val="dk1"/>
              </a:buClr>
              <a:buSzPts val="2100"/>
              <a:buFont typeface="Calibri"/>
              <a:buChar char="●"/>
            </a:pPr>
            <a:r>
              <a:rPr lang="en-US" sz="2200" b="1" dirty="0">
                <a:solidFill>
                  <a:schemeClr val="dk1"/>
                </a:solidFill>
                <a:latin typeface="Calibri"/>
                <a:ea typeface="Calibri"/>
                <a:cs typeface="Calibri"/>
                <a:sym typeface="Calibri"/>
              </a:rPr>
              <a:t>Agriculture</a:t>
            </a:r>
            <a:r>
              <a:rPr lang="en-US" sz="2200" dirty="0">
                <a:solidFill>
                  <a:schemeClr val="dk1"/>
                </a:solidFill>
                <a:latin typeface="Calibri"/>
                <a:ea typeface="Calibri"/>
                <a:cs typeface="Calibri"/>
                <a:sym typeface="Calibri"/>
              </a:rPr>
              <a:t>: Monocrop Soil Extraction to Regenerative Polyculture</a:t>
            </a:r>
          </a:p>
          <a:p>
            <a:pPr marL="457200" lvl="0"/>
            <a:endParaRPr lang="en-US" sz="2200" dirty="0">
              <a:solidFill>
                <a:schemeClr val="dk1"/>
              </a:solidFill>
              <a:latin typeface="Calibri"/>
              <a:ea typeface="Calibri"/>
              <a:cs typeface="Calibri"/>
              <a:sym typeface="Calibri"/>
            </a:endParaRPr>
          </a:p>
          <a:p>
            <a:pPr marL="919163" lvl="0" indent="-363538">
              <a:buClr>
                <a:schemeClr val="dk1"/>
              </a:buClr>
              <a:buSzPts val="2100"/>
              <a:buFont typeface="Calibri"/>
              <a:buChar char="●"/>
            </a:pPr>
            <a:r>
              <a:rPr lang="en-US" sz="2200" b="1" dirty="0">
                <a:solidFill>
                  <a:schemeClr val="dk1"/>
                </a:solidFill>
                <a:latin typeface="Calibri"/>
                <a:ea typeface="Calibri"/>
                <a:cs typeface="Calibri"/>
                <a:sym typeface="Calibri"/>
              </a:rPr>
              <a:t>Waste</a:t>
            </a:r>
            <a:r>
              <a:rPr lang="en-US" sz="2200" dirty="0">
                <a:solidFill>
                  <a:schemeClr val="dk1"/>
                </a:solidFill>
                <a:latin typeface="Calibri"/>
                <a:ea typeface="Calibri"/>
                <a:cs typeface="Calibri"/>
                <a:sym typeface="Calibri"/>
              </a:rPr>
              <a:t>: Mountains of Plastic to Marvelous Circularity</a:t>
            </a:r>
          </a:p>
          <a:p>
            <a:pPr marL="457200" lvl="0"/>
            <a:endParaRPr lang="en-US" sz="2200" dirty="0">
              <a:solidFill>
                <a:schemeClr val="dk1"/>
              </a:solidFill>
              <a:latin typeface="Calibri"/>
              <a:ea typeface="Calibri"/>
              <a:cs typeface="Calibri"/>
              <a:sym typeface="Calibri"/>
            </a:endParaRPr>
          </a:p>
          <a:p>
            <a:pPr marL="919163" lvl="0" indent="-363538">
              <a:buClr>
                <a:schemeClr val="dk1"/>
              </a:buClr>
              <a:buSzPts val="2100"/>
              <a:buFont typeface="Calibri"/>
              <a:buChar char="●"/>
            </a:pPr>
            <a:r>
              <a:rPr lang="en-US" sz="2200" b="1" dirty="0">
                <a:solidFill>
                  <a:schemeClr val="dk1"/>
                </a:solidFill>
                <a:latin typeface="Calibri"/>
                <a:ea typeface="Calibri"/>
                <a:cs typeface="Calibri"/>
                <a:sym typeface="Calibri"/>
              </a:rPr>
              <a:t>Communication</a:t>
            </a:r>
            <a:r>
              <a:rPr lang="en-US" sz="2200" dirty="0">
                <a:solidFill>
                  <a:schemeClr val="dk1"/>
                </a:solidFill>
                <a:latin typeface="Calibri"/>
                <a:ea typeface="Calibri"/>
                <a:cs typeface="Calibri"/>
                <a:sym typeface="Calibri"/>
              </a:rPr>
              <a:t>: Greenwashing to Creative “Righting” and Useful Dreaming</a:t>
            </a:r>
          </a:p>
          <a:p>
            <a:pPr marL="457200" lvl="0"/>
            <a:r>
              <a:rPr lang="en-US" sz="2200" dirty="0">
                <a:solidFill>
                  <a:schemeClr val="dk1"/>
                </a:solidFill>
                <a:latin typeface="Calibri"/>
                <a:ea typeface="Calibri"/>
                <a:cs typeface="Calibri"/>
                <a:sym typeface="Calibri"/>
              </a:rPr>
              <a:t> </a:t>
            </a:r>
          </a:p>
          <a:p>
            <a:pPr marL="919163" lvl="0" indent="-339725">
              <a:buClr>
                <a:schemeClr val="dk1"/>
              </a:buClr>
              <a:buSzPts val="2100"/>
              <a:buFont typeface="Calibri"/>
              <a:buChar char="●"/>
            </a:pPr>
            <a:r>
              <a:rPr lang="en-US" sz="2200" b="1" dirty="0">
                <a:solidFill>
                  <a:schemeClr val="dk1"/>
                </a:solidFill>
                <a:latin typeface="Calibri"/>
                <a:ea typeface="Calibri"/>
                <a:cs typeface="Calibri"/>
                <a:sym typeface="Calibri"/>
              </a:rPr>
              <a:t>Fragmented Ecosystems</a:t>
            </a:r>
            <a:r>
              <a:rPr lang="en-US" sz="2200" dirty="0">
                <a:solidFill>
                  <a:schemeClr val="dk1"/>
                </a:solidFill>
                <a:latin typeface="Calibri"/>
                <a:ea typeface="Calibri"/>
                <a:cs typeface="Calibri"/>
                <a:sym typeface="Calibri"/>
              </a:rPr>
              <a:t>: Invasive Eyesores to Novel Communities and Eco-Social Resources</a:t>
            </a:r>
          </a:p>
          <a:p>
            <a:pPr marL="457200" lvl="0"/>
            <a:endParaRPr lang="en-US" sz="2200" dirty="0">
              <a:solidFill>
                <a:schemeClr val="dk1"/>
              </a:solidFill>
              <a:latin typeface="Calibri"/>
              <a:ea typeface="Calibri"/>
              <a:cs typeface="Calibri"/>
              <a:sym typeface="Calibri"/>
            </a:endParaRPr>
          </a:p>
          <a:p>
            <a:pPr marL="919163" lvl="0" indent="-363538">
              <a:buClr>
                <a:schemeClr val="dk1"/>
              </a:buClr>
              <a:buSzPts val="2100"/>
              <a:buFont typeface="Calibri"/>
              <a:buChar char="●"/>
            </a:pPr>
            <a:r>
              <a:rPr lang="en-US" sz="2200" b="1" dirty="0">
                <a:solidFill>
                  <a:schemeClr val="dk1"/>
                </a:solidFill>
                <a:latin typeface="Calibri"/>
                <a:ea typeface="Calibri"/>
                <a:cs typeface="Calibri"/>
                <a:sym typeface="Calibri"/>
              </a:rPr>
              <a:t>Sociology and Psychology</a:t>
            </a:r>
            <a:r>
              <a:rPr lang="en-US" sz="2200" dirty="0">
                <a:solidFill>
                  <a:schemeClr val="dk1"/>
                </a:solidFill>
                <a:latin typeface="Calibri"/>
                <a:ea typeface="Calibri"/>
                <a:cs typeface="Calibri"/>
                <a:sym typeface="Calibri"/>
              </a:rPr>
              <a:t>: Inequality and Nature Deficit to Inclusion and Immersion   </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TotalTime>
  <Words>1210</Words>
  <Application>Microsoft Macintosh PowerPoint</Application>
  <PresentationFormat>Widescreen</PresentationFormat>
  <Paragraphs>73</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Lesson: How Can Human Societies Evolve from Parasitism to Mutualism with Earth? </vt:lpstr>
      <vt:lpstr>What Are Parasites?</vt:lpstr>
      <vt:lpstr>What Are Mutualists?</vt:lpstr>
      <vt:lpstr>Earth as Host, Earth as Organism</vt:lpstr>
      <vt:lpstr>Earth as Host, Earth as Organism  (Continued)</vt:lpstr>
      <vt:lpstr>How Dare You? I’m Not a Parasite!</vt:lpstr>
      <vt:lpstr>Areas of Inquiry for this Lesson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How Can Human Societies Evolve from Parasitism to Mutualism with Earth?  </dc:title>
  <dc:creator>Heidi CM Scott</dc:creator>
  <cp:lastModifiedBy>Alaina Gallagher</cp:lastModifiedBy>
  <cp:revision>8</cp:revision>
  <dcterms:created xsi:type="dcterms:W3CDTF">2022-09-28T11:57:10Z</dcterms:created>
  <dcterms:modified xsi:type="dcterms:W3CDTF">2026-08-07T14:19:44Z</dcterms:modified>
</cp:coreProperties>
</file>