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 id="267" r:id="rId14"/>
    <p:sldId id="268" r:id="rId1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hjYvMLJ2lwoJT2IzAXg7moxNfU8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464"/>
    <p:restoredTop sz="83679"/>
  </p:normalViewPr>
  <p:slideViewPr>
    <p:cSldViewPr snapToGrid="0">
      <p:cViewPr varScale="1">
        <p:scale>
          <a:sx n="100" d="100"/>
          <a:sy n="100" d="100"/>
        </p:scale>
        <p:origin x="624" y="16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8" Type="http://customschemas.google.com/relationships/presentationmetadata" Target="metadata"/><Relationship Id="rId10" Type="http://schemas.openxmlformats.org/officeDocument/2006/relationships/slide" Target="slides/slide9.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a:t>
            </a:r>
            <a:r>
              <a:rPr lang="en-US" i="1" u="none" dirty="0"/>
              <a:t>: </a:t>
            </a:r>
            <a:r>
              <a:rPr lang="en-US" u="none" dirty="0"/>
              <a:t>There are many methods used to solve sustainability problems. This PPT is focused on the collection and analysis of information for research. It is impossible to be comprehensive in a short overview, so note that this PPT does not include methods of co-production; stakeholder engagement; or modeling, including futures and scenario analysis, network analysis, causal analysis, archetypes analysis, and a few others; however, these topics are all covered in other SESYNC resources (Lessons, Learning Materials, or Explainers) and can be found by searching for keywords on the SESYNC website. The most efficient way to search is to check off the types of resources in the search menu (again – Lessons, Learning Materials, Explainers). </a:t>
            </a:r>
            <a:endParaRPr u="sng"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a:t>
            </a:r>
            <a:r>
              <a:rPr lang="en-US" i="1" u="none" dirty="0"/>
              <a:t> </a:t>
            </a:r>
            <a:r>
              <a:rPr lang="en-US" u="none" dirty="0"/>
              <a:t>This figure comes from a study in the journal </a:t>
            </a:r>
            <a:r>
              <a:rPr lang="en-US" i="1" u="none" dirty="0"/>
              <a:t>Ecosystem Services</a:t>
            </a:r>
            <a:r>
              <a:rPr lang="en-US" i="0" u="none" dirty="0"/>
              <a:t> in which the authors used </a:t>
            </a:r>
            <a:r>
              <a:rPr lang="en-US" i="1" u="none" dirty="0"/>
              <a:t>Flickr </a:t>
            </a:r>
            <a:r>
              <a:rPr lang="en-US" b="0" i="0" u="none" dirty="0">
                <a:solidFill>
                  <a:srgbClr val="2E2E2E"/>
                </a:solidFill>
                <a:latin typeface="Arial"/>
                <a:cs typeface="Arial"/>
                <a:sym typeface="Arial"/>
              </a:rPr>
              <a:t>i</a:t>
            </a:r>
            <a:r>
              <a:rPr lang="en-US" b="0" i="0" dirty="0">
                <a:solidFill>
                  <a:srgbClr val="2E2E2E"/>
                </a:solidFill>
                <a:latin typeface="Arial"/>
                <a:ea typeface="Arial"/>
                <a:cs typeface="Arial"/>
                <a:sym typeface="Arial"/>
              </a:rPr>
              <a:t>mages and associated textual metadata to try to understand the drivers and distributions of cultural ecosystem services. They wrote: “We classified the contents of these hiking images and, using latent semantic analysis, clustered the images into 10 groups based on the similarity of their content. The groups provide rich information, such as the importance of geodiversity and biodiversity in supporting a positive hiking experience.”</a:t>
            </a:r>
            <a:endParaRPr u="sng" dirty="0"/>
          </a:p>
        </p:txBody>
      </p:sp>
      <p:sp>
        <p:nvSpPr>
          <p:cNvPr id="207" name="Google Shape;20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a:t>
            </a:r>
            <a:r>
              <a:rPr lang="en-US" i="1" u="none" dirty="0"/>
              <a:t>: </a:t>
            </a:r>
            <a:r>
              <a:rPr lang="en-US" u="none" dirty="0"/>
              <a:t>Other approaches are sometimes listed under the rubric of comparative case study analysis, including archetype analysis (see: https://</a:t>
            </a:r>
            <a:r>
              <a:rPr lang="en-US" u="none" dirty="0" err="1"/>
              <a:t>www.sesync.org</a:t>
            </a:r>
            <a:r>
              <a:rPr lang="en-US" u="none" dirty="0"/>
              <a:t>/resources/system-archetypes-understanding-and-solving-sustainability-problems). In the best work, many cases (10–50) are compared so that there is substantial data to draw inference from. A series of ‘yes/no’ type questions are asked of each e.g., do the explanatory variables in the study include land use?</a:t>
            </a:r>
            <a:endParaRPr dirty="0"/>
          </a:p>
          <a:p>
            <a:pPr marL="0" lvl="0" indent="0" algn="l" rtl="0">
              <a:spcBef>
                <a:spcPts val="0"/>
              </a:spcBef>
              <a:spcAft>
                <a:spcPts val="0"/>
              </a:spcAft>
              <a:buNone/>
            </a:pPr>
            <a:r>
              <a:rPr lang="en-US" u="none" dirty="0"/>
              <a:t>Boolean algebra – results coded at 0 or 1 or true/false.  It simplifies analysis, grouping cases into similar bins. </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US" b="1" u="none" dirty="0" err="1"/>
              <a:t>Rudel</a:t>
            </a:r>
            <a:r>
              <a:rPr lang="en-US" b="1" u="none" dirty="0"/>
              <a:t> table</a:t>
            </a:r>
            <a:r>
              <a:rPr lang="en-US" u="none" dirty="0"/>
              <a:t>: Using CDA, </a:t>
            </a:r>
            <a:r>
              <a:rPr lang="en-US" u="none" dirty="0" err="1"/>
              <a:t>Rudel</a:t>
            </a:r>
            <a:r>
              <a:rPr lang="en-US" u="none" dirty="0"/>
              <a:t> </a:t>
            </a:r>
            <a:r>
              <a:rPr lang="en-US" i="0" u="none" strike="noStrike" dirty="0"/>
              <a:t>identified sets of conditions for deforestation around the world and concluded, among other things, that deforestation has shifted from a state-initiated to an enterprise-driven process in the last decades. </a:t>
            </a:r>
            <a:endParaRPr b="1" u="sng" dirty="0"/>
          </a:p>
        </p:txBody>
      </p:sp>
      <p:sp>
        <p:nvSpPr>
          <p:cNvPr id="217" name="Google Shape;21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a:extLst>
            <a:ext uri="{FF2B5EF4-FFF2-40B4-BE49-F238E27FC236}">
              <a16:creationId xmlns:a16="http://schemas.microsoft.com/office/drawing/2014/main" id="{7453AE76-EBD5-FBD8-DD76-783DF2F2D404}"/>
            </a:ext>
          </a:extLst>
        </p:cNvPr>
        <p:cNvGrpSpPr/>
        <p:nvPr/>
      </p:nvGrpSpPr>
      <p:grpSpPr>
        <a:xfrm>
          <a:off x="0" y="0"/>
          <a:ext cx="0" cy="0"/>
          <a:chOff x="0" y="0"/>
          <a:chExt cx="0" cy="0"/>
        </a:xfrm>
      </p:grpSpPr>
      <p:sp>
        <p:nvSpPr>
          <p:cNvPr id="215" name="Google Shape;215;p11:notes">
            <a:extLst>
              <a:ext uri="{FF2B5EF4-FFF2-40B4-BE49-F238E27FC236}">
                <a16:creationId xmlns:a16="http://schemas.microsoft.com/office/drawing/2014/main" id="{49CF3FB9-5FC3-1922-45F9-A9364620991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1:notes">
            <a:extLst>
              <a:ext uri="{FF2B5EF4-FFF2-40B4-BE49-F238E27FC236}">
                <a16:creationId xmlns:a16="http://schemas.microsoft.com/office/drawing/2014/main" id="{0243E17B-9676-36BF-661E-0CFD37AB526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 </a:t>
            </a:r>
            <a:r>
              <a:rPr lang="en-US" u="none" dirty="0"/>
              <a:t>Other approaches are sometimes listed under the rubric of comparative case study analysis, including archetype analysis (see: https://</a:t>
            </a:r>
            <a:r>
              <a:rPr lang="en-US" u="none" dirty="0" err="1"/>
              <a:t>www.sesync.org</a:t>
            </a:r>
            <a:r>
              <a:rPr lang="en-US" u="none" dirty="0"/>
              <a:t>/resources/system-archetypes-understanding-and-solving-sustainability-problems). In the best work, many cases (10–50) are compared so that there is substantial data to draw inference from. A series of ‘yes/no’ type questions are asked of each e.g., do the explanatory variables in the study include land use?</a:t>
            </a:r>
            <a:endParaRPr dirty="0"/>
          </a:p>
          <a:p>
            <a:pPr marL="0" lvl="0" indent="0" algn="l" rtl="0">
              <a:spcBef>
                <a:spcPts val="0"/>
              </a:spcBef>
              <a:spcAft>
                <a:spcPts val="0"/>
              </a:spcAft>
              <a:buNone/>
            </a:pPr>
            <a:r>
              <a:rPr lang="en-US" u="none" dirty="0"/>
              <a:t>Boolean algebra – results coded at 0 or 1 or true/false.  It simplifies analysis, grouping cases into similar bins. </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US" b="1" u="none" dirty="0" err="1"/>
              <a:t>Rudel</a:t>
            </a:r>
            <a:r>
              <a:rPr lang="en-US" b="1" u="none" dirty="0"/>
              <a:t> table</a:t>
            </a:r>
            <a:r>
              <a:rPr lang="en-US" u="none" dirty="0"/>
              <a:t>: Using CDA, </a:t>
            </a:r>
            <a:r>
              <a:rPr lang="en-US" u="none" dirty="0" err="1"/>
              <a:t>Rudel</a:t>
            </a:r>
            <a:r>
              <a:rPr lang="en-US" u="none" dirty="0"/>
              <a:t> </a:t>
            </a:r>
            <a:r>
              <a:rPr lang="en-US" i="0" u="none" strike="noStrike" dirty="0"/>
              <a:t>identified sets of conditions for deforestation around the world and concluded, among other things, that deforestation has shifted from a state-initiated to an enterprise-driven process in the last decades. </a:t>
            </a:r>
            <a:endParaRPr b="1" u="sng" dirty="0"/>
          </a:p>
        </p:txBody>
      </p:sp>
      <p:sp>
        <p:nvSpPr>
          <p:cNvPr id="217" name="Google Shape;217;p11:notes">
            <a:extLst>
              <a:ext uri="{FF2B5EF4-FFF2-40B4-BE49-F238E27FC236}">
                <a16:creationId xmlns:a16="http://schemas.microsoft.com/office/drawing/2014/main" id="{74BC4D17-4217-9174-C167-3A0E1234113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27084101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a:t>
            </a:r>
            <a:r>
              <a:rPr lang="en-US" b="1" u="none" dirty="0"/>
              <a:t>:</a:t>
            </a:r>
            <a:endParaRPr b="1" dirty="0"/>
          </a:p>
          <a:p>
            <a:pPr marL="0" lvl="0" indent="0" algn="l" rtl="0">
              <a:spcBef>
                <a:spcPts val="0"/>
              </a:spcBef>
              <a:spcAft>
                <a:spcPts val="0"/>
              </a:spcAft>
              <a:buNone/>
            </a:pPr>
            <a:r>
              <a:rPr lang="en-US" u="none" dirty="0"/>
              <a:t>Inductive example: case study analysis, ethnography, etc.</a:t>
            </a:r>
            <a:endParaRPr dirty="0"/>
          </a:p>
          <a:p>
            <a:pPr marL="0" lvl="0" indent="0" algn="l" rtl="0">
              <a:spcBef>
                <a:spcPts val="0"/>
              </a:spcBef>
              <a:spcAft>
                <a:spcPts val="0"/>
              </a:spcAft>
              <a:buNone/>
            </a:pPr>
            <a:r>
              <a:rPr lang="en-US" u="none" dirty="0"/>
              <a:t>Deductive example: testing a theory in a specific context </a:t>
            </a:r>
            <a:endParaRPr dirty="0"/>
          </a:p>
          <a:p>
            <a:pPr marL="0" lvl="0" indent="0" algn="l" rtl="0">
              <a:spcBef>
                <a:spcPts val="0"/>
              </a:spcBef>
              <a:spcAft>
                <a:spcPts val="0"/>
              </a:spcAft>
              <a:buNone/>
            </a:pPr>
            <a:endParaRPr u="none" dirty="0"/>
          </a:p>
          <a:p>
            <a:pPr marL="0" lvl="0" indent="0" algn="l" rtl="0">
              <a:spcBef>
                <a:spcPts val="0"/>
              </a:spcBef>
              <a:spcAft>
                <a:spcPts val="0"/>
              </a:spcAft>
              <a:buNone/>
            </a:pPr>
            <a:r>
              <a:rPr lang="en-US" u="none" dirty="0"/>
              <a:t>In the Powell et al. (2022) study in southern California, the authors report: “</a:t>
            </a:r>
            <a:r>
              <a:rPr lang="en-US" i="0" u="none" strike="noStrike" dirty="0"/>
              <a:t>Nearly half of fishermen stated that they would switch fisheries if market squid decreased dramatically in abundance, although fishermen who were older, had been in the fishery longer, were highly dependent on squid for income, and held only squid and/or coastal pelagic finfish permits were less likely to switch to another fishery in a scenario of” lower abundance. While market squid fishermen have exhibited highly adaptive behavior in the face of past climate variability, recent (and likely future) range shifts across state boundaries, as well as closures of other fisheries, constrain fishermen’s choices and emphasize the need for flexibility in management systems”</a:t>
            </a:r>
            <a:endParaRPr u="sng" dirty="0"/>
          </a:p>
        </p:txBody>
      </p:sp>
      <p:sp>
        <p:nvSpPr>
          <p:cNvPr id="227" name="Google Shape;22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8" name="Google Shape;23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a:t>
            </a:r>
            <a:r>
              <a:rPr lang="en-US" i="1" u="none" dirty="0"/>
              <a:t>: </a:t>
            </a:r>
            <a:r>
              <a:rPr lang="en-US" u="none" dirty="0"/>
              <a:t>It is important to note that these are just examples of disciplines that in various combinations focus on the same or similar problems, such as food security. Also indicate to learners that the lesson is not meant to suggest that everyone within a discipline adopts the same theories, approaches, and methods; indeed, some disciplines themselves are very diverse when it comes to those. Additionally, perhaps, you’ll want to emphasize that this lesson focuses on disciplinary diversity in approaches and methods but that the inclusion of stakeholders in studying or solving sustainability problems can bring very different understandings and approaches. Source of image: SESYNC </a:t>
            </a:r>
            <a:endParaRPr u="sng" dirty="0"/>
          </a:p>
        </p:txBody>
      </p:sp>
      <p:sp>
        <p:nvSpPr>
          <p:cNvPr id="108" name="Google Shape;10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 </a:t>
            </a:r>
            <a:r>
              <a:rPr lang="en-US" i="0" u="none" dirty="0"/>
              <a:t>Explain to the learners that the assignment really focuses on a mix of these dimensions. Some disciplines have similar epistemological perspectives on what constitutes value knowledge (e.g., empiricists that rely heavily on numeric data from the field or lab can be found in chemistry, physics, biology, and anthropology). Additionally, explain to them that these are difficult to separate because they are so linked/interconnected. </a:t>
            </a:r>
            <a:endParaRPr u="sng" dirty="0"/>
          </a:p>
        </p:txBody>
      </p:sp>
      <p:sp>
        <p:nvSpPr>
          <p:cNvPr id="119" name="Google Shape;11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 </a:t>
            </a:r>
            <a:r>
              <a:rPr lang="en-US" u="none" dirty="0"/>
              <a:t>Mention to the learners that they may get different responses than what is shown above in each bullet, depending on the anthropologist questioned., i.e., it is a very diverse field in perspectives, approaches, and views. Anthropologist Dr. Paige West provides a nice lecture on the history of the field of anthropology and how it was born through colonialism and over time moved away from it. See: https://</a:t>
            </a:r>
            <a:r>
              <a:rPr lang="en-US" u="none" dirty="0" err="1"/>
              <a:t>www.sesync.org</a:t>
            </a:r>
            <a:r>
              <a:rPr lang="en-US" u="none" dirty="0"/>
              <a:t>/resources/foundations-and-debates-anthropology. Dr. Michael </a:t>
            </a:r>
            <a:r>
              <a:rPr lang="en-US" u="none" dirty="0" err="1"/>
              <a:t>Paolisso</a:t>
            </a:r>
            <a:r>
              <a:rPr lang="en-US" u="none" dirty="0"/>
              <a:t> discusses the methods of anthropology, especially cultural anthropology, here: https://</a:t>
            </a:r>
            <a:r>
              <a:rPr lang="en-US" u="none" dirty="0" err="1"/>
              <a:t>www.sesync.org</a:t>
            </a:r>
            <a:r>
              <a:rPr lang="en-US" u="none" dirty="0"/>
              <a:t>/resources/anthropological-research-methods.</a:t>
            </a:r>
            <a:endParaRPr u="sng" dirty="0"/>
          </a:p>
        </p:txBody>
      </p:sp>
      <p:sp>
        <p:nvSpPr>
          <p:cNvPr id="130" name="Google Shape;13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a:t>
            </a:r>
            <a:r>
              <a:rPr lang="en-US" i="1" u="none" dirty="0"/>
              <a:t> </a:t>
            </a:r>
            <a:r>
              <a:rPr lang="en-US" dirty="0"/>
              <a:t>This description is highly generalized and simplified as there are many methods that could be listed e.g., meta-analyses and systematic reviews (see: https://</a:t>
            </a:r>
            <a:r>
              <a:rPr lang="en-US" dirty="0" err="1"/>
              <a:t>www.sesync.org</a:t>
            </a:r>
            <a:r>
              <a:rPr lang="en-US" dirty="0"/>
              <a:t>/resources/quantitative-synthesis-methods-literature-reviews-systematic-and-meta-analyses-expert), conversion of qualitative to quantitative data (e.g., using fuzzy set methods or Likert scales) would fall into the category of mixed methods perhaps).  </a:t>
            </a:r>
            <a:endParaRPr dirty="0"/>
          </a:p>
        </p:txBody>
      </p:sp>
      <p:sp>
        <p:nvSpPr>
          <p:cNvPr id="137" name="Google Shape;13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a:t>
            </a:r>
            <a:r>
              <a:rPr lang="en-US" i="1" u="none" dirty="0"/>
              <a:t> </a:t>
            </a:r>
            <a:r>
              <a:rPr lang="en-US" u="none" dirty="0"/>
              <a:t>The next several slides provide more examples of qualitative methods that learners tend to know less about (than quantitative approaches), unless they are social science researchers. </a:t>
            </a:r>
            <a:endParaRPr u="sng" dirty="0"/>
          </a:p>
        </p:txBody>
      </p:sp>
      <p:sp>
        <p:nvSpPr>
          <p:cNvPr id="147" name="Google Shape;14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a:t>
            </a:r>
            <a:r>
              <a:rPr lang="en-US" i="1" u="none" dirty="0"/>
              <a:t>: </a:t>
            </a:r>
            <a:r>
              <a:rPr lang="en-US" dirty="0"/>
              <a:t>Ethnographic work has historically been the hallmark of anthropologists, but today, sociologists, human geographers, and others also use it. </a:t>
            </a:r>
            <a:endParaRPr dirty="0"/>
          </a:p>
        </p:txBody>
      </p:sp>
      <p:sp>
        <p:nvSpPr>
          <p:cNvPr id="158" name="Google Shape;15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a:t>
            </a:r>
            <a:r>
              <a:rPr lang="en-US" i="1" u="none" dirty="0"/>
              <a:t>: </a:t>
            </a:r>
            <a:r>
              <a:rPr lang="en-US" u="none" dirty="0"/>
              <a:t>The most common type of content analysis is of textual material; however, with the growth of social media, analysis of tweets, Flickr images, etc. that are also geolocated has become common. The next slide provides a detailed example. </a:t>
            </a:r>
            <a:endParaRPr u="sng" dirty="0"/>
          </a:p>
        </p:txBody>
      </p:sp>
      <p:sp>
        <p:nvSpPr>
          <p:cNvPr id="172" name="Google Shape;17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u="none" dirty="0"/>
              <a:t>Notes for Instructor</a:t>
            </a:r>
            <a:r>
              <a:rPr lang="en-US" i="1" u="none" dirty="0"/>
              <a:t>: </a:t>
            </a:r>
            <a:r>
              <a:rPr lang="en-US" i="0" u="none" dirty="0"/>
              <a:t>One can apply </a:t>
            </a:r>
            <a:r>
              <a:rPr lang="en-US" u="none" dirty="0"/>
              <a:t>CDA to texts, images, advertisements, and other entities. It is used extensively by humanists and some social scientists. </a:t>
            </a:r>
            <a:br>
              <a:rPr lang="en-US" u="none" dirty="0"/>
            </a:br>
            <a:endParaRPr u="none" dirty="0"/>
          </a:p>
          <a:p>
            <a:pPr marL="0" lvl="0" indent="0" algn="l" rtl="0">
              <a:spcBef>
                <a:spcPts val="0"/>
              </a:spcBef>
              <a:spcAft>
                <a:spcPts val="0"/>
              </a:spcAft>
              <a:buNone/>
            </a:pPr>
            <a:r>
              <a:rPr lang="en-US" u="none" dirty="0"/>
              <a:t>SESYNC has five explainers on CDA:  </a:t>
            </a:r>
            <a:endParaRPr dirty="0"/>
          </a:p>
          <a:p>
            <a:pPr marL="0" lvl="0" indent="0" algn="l" rtl="0">
              <a:spcBef>
                <a:spcPts val="0"/>
              </a:spcBef>
              <a:spcAft>
                <a:spcPts val="0"/>
              </a:spcAft>
              <a:buNone/>
            </a:pPr>
            <a:r>
              <a:rPr lang="en-US" u="none" dirty="0"/>
              <a:t>https://</a:t>
            </a:r>
            <a:r>
              <a:rPr lang="en-US" u="none" dirty="0" err="1"/>
              <a:t>www.sesync.org</a:t>
            </a:r>
            <a:r>
              <a:rPr lang="en-US" u="none" dirty="0"/>
              <a:t>/resources/critical-discourse-analysis-what-it</a:t>
            </a:r>
            <a:endParaRPr dirty="0"/>
          </a:p>
          <a:p>
            <a:pPr marL="0" lvl="0" indent="0" algn="l" rtl="0">
              <a:spcBef>
                <a:spcPts val="0"/>
              </a:spcBef>
              <a:spcAft>
                <a:spcPts val="0"/>
              </a:spcAft>
              <a:buNone/>
            </a:pPr>
            <a:r>
              <a:rPr lang="en-US" u="none" dirty="0"/>
              <a:t>https://</a:t>
            </a:r>
            <a:r>
              <a:rPr lang="en-US" u="none" dirty="0" err="1"/>
              <a:t>www.sesync.org</a:t>
            </a:r>
            <a:r>
              <a:rPr lang="en-US" u="none" dirty="0"/>
              <a:t>/resources/critical-discourse-analysis-narrative-approach</a:t>
            </a:r>
            <a:endParaRPr dirty="0"/>
          </a:p>
          <a:p>
            <a:pPr marL="0" lvl="0" indent="0" algn="l" rtl="0">
              <a:spcBef>
                <a:spcPts val="0"/>
              </a:spcBef>
              <a:spcAft>
                <a:spcPts val="0"/>
              </a:spcAft>
              <a:buNone/>
            </a:pPr>
            <a:r>
              <a:rPr lang="en-US" u="none" dirty="0"/>
              <a:t>https://</a:t>
            </a:r>
            <a:r>
              <a:rPr lang="en-US" u="none" dirty="0" err="1"/>
              <a:t>www.sesync.org</a:t>
            </a:r>
            <a:r>
              <a:rPr lang="en-US" u="none" dirty="0"/>
              <a:t>/resources/critical-discourse-analysis-qualitative-content-approach</a:t>
            </a:r>
            <a:endParaRPr dirty="0"/>
          </a:p>
          <a:p>
            <a:pPr marL="0" lvl="0" indent="0" algn="l" rtl="0">
              <a:spcBef>
                <a:spcPts val="0"/>
              </a:spcBef>
              <a:spcAft>
                <a:spcPts val="0"/>
              </a:spcAft>
              <a:buNone/>
            </a:pPr>
            <a:r>
              <a:rPr lang="en-US" u="none" dirty="0"/>
              <a:t>https://</a:t>
            </a:r>
            <a:r>
              <a:rPr lang="en-US" u="none" dirty="0" err="1"/>
              <a:t>www.sesync.org</a:t>
            </a:r>
            <a:r>
              <a:rPr lang="en-US" u="none" dirty="0"/>
              <a:t>/resources/critical-discourse-analysis-artificial-intelligence-social-network-social-media-analysis</a:t>
            </a:r>
            <a:endParaRPr u="none" dirty="0"/>
          </a:p>
          <a:p>
            <a:pPr marL="0" lvl="0" indent="0" algn="l" rtl="0">
              <a:spcBef>
                <a:spcPts val="0"/>
              </a:spcBef>
              <a:spcAft>
                <a:spcPts val="0"/>
              </a:spcAft>
              <a:buNone/>
            </a:pPr>
            <a:r>
              <a:rPr lang="en-US" u="none" dirty="0"/>
              <a:t>https://</a:t>
            </a:r>
            <a:r>
              <a:rPr lang="en-US" u="none" dirty="0" err="1"/>
              <a:t>www.sesync.org</a:t>
            </a:r>
            <a:r>
              <a:rPr lang="en-US" u="none" dirty="0"/>
              <a:t>/resources/critical-discourse-analysis-visual-approach</a:t>
            </a:r>
            <a:endParaRPr u="none" dirty="0"/>
          </a:p>
        </p:txBody>
      </p:sp>
      <p:sp>
        <p:nvSpPr>
          <p:cNvPr id="193" name="Google Shape;19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doi.org/10.1016/j.ecoser.2021.101328" TargetMode="Externa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doi.org/10.1016/j.gloenvcha.2007.06.001"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doi.org/10.1016/j.gloenvcha.2007.06.001"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doi.org/10.1007/s10584-022-03394-z" TargetMode="Externa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eiris.it/ojs/index.php/scienceandphilosophy/article/view/500/732"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creativecommons.org/licenses/by-sa/4.0/deed.en" TargetMode="External"/><Relationship Id="rId5" Type="http://schemas.openxmlformats.org/officeDocument/2006/relationships/image" Target="../media/image9.jp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hyperlink" Target="https://creativecommons.org/licenses/by-sa/4.0/deed.en" TargetMode="Externa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grpSp>
        <p:nvGrpSpPr>
          <p:cNvPr id="92" name="Google Shape;92;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3" name="Google Shape;93;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96" name="Google Shape;96;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98" name="Google Shape;98;p1">
            <a:extLst>
              <a:ext uri="{C183D7F6-B498-43B3-948B-1728B52AA6E4}">
                <adec:decorative xmlns:adec="http://schemas.microsoft.com/office/drawing/2017/decorative" val="1"/>
              </a:ext>
            </a:extLst>
          </p:cNvPr>
          <p:cNvGrpSpPr/>
          <p:nvPr/>
        </p:nvGrpSpPr>
        <p:grpSpPr>
          <a:xfrm rot="10800000" flipH="1">
            <a:off x="0" y="4322879"/>
            <a:ext cx="3378428" cy="2535121"/>
            <a:chOff x="-305" y="-1"/>
            <a:chExt cx="3832880" cy="2876136"/>
          </a:xfrm>
        </p:grpSpPr>
        <p:sp>
          <p:nvSpPr>
            <p:cNvPr id="99" name="Google Shape;99;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7" name="Picture 6" descr="The SESYNC logo—the letters SESYNC underneath a green arch">
            <a:extLst>
              <a:ext uri="{FF2B5EF4-FFF2-40B4-BE49-F238E27FC236}">
                <a16:creationId xmlns:a16="http://schemas.microsoft.com/office/drawing/2014/main" id="{838D052F-49E0-85F3-9C3B-EB552921A8DA}"/>
              </a:ext>
            </a:extLst>
          </p:cNvPr>
          <p:cNvPicPr>
            <a:picLocks noChangeAspect="1"/>
          </p:cNvPicPr>
          <p:nvPr/>
        </p:nvPicPr>
        <p:blipFill>
          <a:blip r:embed="rId3"/>
          <a:stretch>
            <a:fillRect/>
          </a:stretch>
        </p:blipFill>
        <p:spPr>
          <a:xfrm>
            <a:off x="463897" y="217662"/>
            <a:ext cx="3429000" cy="1257300"/>
          </a:xfrm>
          <a:prstGeom prst="rect">
            <a:avLst/>
          </a:prstGeom>
        </p:spPr>
      </p:pic>
      <p:sp>
        <p:nvSpPr>
          <p:cNvPr id="5" name="Title 4">
            <a:extLst>
              <a:ext uri="{FF2B5EF4-FFF2-40B4-BE49-F238E27FC236}">
                <a16:creationId xmlns:a16="http://schemas.microsoft.com/office/drawing/2014/main" id="{B4B7F7F9-D48D-0BA8-3660-93872FDDCC91}"/>
              </a:ext>
            </a:extLst>
          </p:cNvPr>
          <p:cNvSpPr>
            <a:spLocks noGrp="1"/>
          </p:cNvSpPr>
          <p:nvPr>
            <p:ph type="ctrTitle"/>
          </p:nvPr>
        </p:nvSpPr>
        <p:spPr>
          <a:xfrm>
            <a:off x="463897" y="2174333"/>
            <a:ext cx="11004331" cy="2387600"/>
          </a:xfrm>
        </p:spPr>
        <p:txBody>
          <a:bodyPr>
            <a:normAutofit fontScale="90000"/>
          </a:bodyPr>
          <a:lstStyle/>
          <a:p>
            <a:r>
              <a:rPr lang="en-US" dirty="0"/>
              <a:t>What Types of Methods Are Used to Study Sustainability Problems? </a:t>
            </a:r>
            <a:br>
              <a:rPr lang="en-US" dirty="0">
                <a:solidFill>
                  <a:srgbClr val="92D050"/>
                </a:solidFill>
              </a:rPr>
            </a:br>
            <a:r>
              <a:rPr lang="en-US" sz="4800" i="1" dirty="0">
                <a:solidFill>
                  <a:schemeClr val="accent6"/>
                </a:solidFill>
              </a:rPr>
              <a:t>Exploring Disciplinary and Interdisciplinary Methods</a:t>
            </a:r>
            <a:endParaRPr lang="en-US" dirty="0"/>
          </a:p>
        </p:txBody>
      </p:sp>
      <p:pic>
        <p:nvPicPr>
          <p:cNvPr id="9" name="Picture 8" descr="A group of researchers doing field work in a forest. One is kneelingt down collecting a sample, while two others look on. ">
            <a:extLst>
              <a:ext uri="{FF2B5EF4-FFF2-40B4-BE49-F238E27FC236}">
                <a16:creationId xmlns:a16="http://schemas.microsoft.com/office/drawing/2014/main" id="{18ED001C-6B09-6B78-4118-FE32CFBD6CFC}"/>
              </a:ext>
            </a:extLst>
          </p:cNvPr>
          <p:cNvPicPr>
            <a:picLocks noChangeAspect="1"/>
          </p:cNvPicPr>
          <p:nvPr/>
        </p:nvPicPr>
        <p:blipFill>
          <a:blip r:embed="rId4"/>
          <a:stretch>
            <a:fillRect/>
          </a:stretch>
        </p:blipFill>
        <p:spPr>
          <a:xfrm>
            <a:off x="7359562" y="3972254"/>
            <a:ext cx="4470400" cy="25781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E69300-8E9C-D4E6-78F3-942753A376B7}"/>
              </a:ext>
            </a:extLst>
          </p:cNvPr>
          <p:cNvSpPr>
            <a:spLocks noGrp="1"/>
          </p:cNvSpPr>
          <p:nvPr>
            <p:ph type="sldNum" idx="12"/>
          </p:nvPr>
        </p:nvSpPr>
        <p:spPr>
          <a:xfrm>
            <a:off x="8610600" y="6417124"/>
            <a:ext cx="2743200" cy="365125"/>
          </a:xfrm>
        </p:spPr>
        <p:txBody>
          <a:bodyPr/>
          <a:lstStyle/>
          <a:p>
            <a:pPr marL="0" lvl="0" indent="0" algn="r" rtl="0">
              <a:spcBef>
                <a:spcPts val="0"/>
              </a:spcBef>
              <a:spcAft>
                <a:spcPts val="0"/>
              </a:spcAft>
              <a:buNone/>
            </a:pPr>
            <a:fld id="{00000000-1234-1234-1234-123412341234}" type="slidenum">
              <a:rPr lang="en-US" smtClean="0"/>
              <a:t>9</a:t>
            </a:fld>
            <a:endParaRPr lang="en-US" dirty="0"/>
          </a:p>
        </p:txBody>
      </p:sp>
      <p:sp>
        <p:nvSpPr>
          <p:cNvPr id="6" name="Title 5">
            <a:extLst>
              <a:ext uri="{FF2B5EF4-FFF2-40B4-BE49-F238E27FC236}">
                <a16:creationId xmlns:a16="http://schemas.microsoft.com/office/drawing/2014/main" id="{3254E02B-EA4C-2119-6A33-FCF9A3AE3F1F}"/>
              </a:ext>
            </a:extLst>
          </p:cNvPr>
          <p:cNvSpPr>
            <a:spLocks noGrp="1"/>
          </p:cNvSpPr>
          <p:nvPr>
            <p:ph type="title"/>
          </p:nvPr>
        </p:nvSpPr>
        <p:spPr>
          <a:xfrm>
            <a:off x="257250" y="1817858"/>
            <a:ext cx="2738377" cy="1325563"/>
          </a:xfrm>
        </p:spPr>
        <p:txBody>
          <a:bodyPr>
            <a:normAutofit/>
          </a:bodyPr>
          <a:lstStyle/>
          <a:p>
            <a:pPr algn="ctr"/>
            <a:r>
              <a:rPr lang="en-US" sz="3600" b="1" dirty="0"/>
              <a:t>Sentiment </a:t>
            </a:r>
            <a:br>
              <a:rPr lang="en-US" sz="3600" b="1" dirty="0"/>
            </a:br>
            <a:r>
              <a:rPr lang="en-US" sz="3600" b="1" dirty="0"/>
              <a:t>Analysis </a:t>
            </a:r>
            <a:endParaRPr lang="en-US" sz="3600" dirty="0"/>
          </a:p>
        </p:txBody>
      </p:sp>
      <p:sp>
        <p:nvSpPr>
          <p:cNvPr id="7" name="TextBox 6">
            <a:extLst>
              <a:ext uri="{FF2B5EF4-FFF2-40B4-BE49-F238E27FC236}">
                <a16:creationId xmlns:a16="http://schemas.microsoft.com/office/drawing/2014/main" id="{924E5AAB-D13C-7346-44D9-35BC4B0D6BB6}"/>
              </a:ext>
            </a:extLst>
          </p:cNvPr>
          <p:cNvSpPr txBox="1"/>
          <p:nvPr/>
        </p:nvSpPr>
        <p:spPr>
          <a:xfrm>
            <a:off x="153354" y="3013501"/>
            <a:ext cx="2963119" cy="830997"/>
          </a:xfrm>
          <a:prstGeom prst="rect">
            <a:avLst/>
          </a:prstGeom>
          <a:noFill/>
        </p:spPr>
        <p:txBody>
          <a:bodyPr wrap="square" rtlCol="0">
            <a:spAutoFit/>
          </a:bodyPr>
          <a:lstStyle/>
          <a:p>
            <a:pPr algn="ctr"/>
            <a:r>
              <a:rPr lang="en-US" sz="2400" b="1" dirty="0"/>
              <a:t>Machine Learning Automated</a:t>
            </a:r>
            <a:endParaRPr lang="en-US" sz="2400" dirty="0"/>
          </a:p>
        </p:txBody>
      </p:sp>
      <p:sp>
        <p:nvSpPr>
          <p:cNvPr id="10" name="TextBox 9">
            <a:extLst>
              <a:ext uri="{FF2B5EF4-FFF2-40B4-BE49-F238E27FC236}">
                <a16:creationId xmlns:a16="http://schemas.microsoft.com/office/drawing/2014/main" id="{0494870F-B22F-B39D-170A-D309500302DF}"/>
              </a:ext>
            </a:extLst>
          </p:cNvPr>
          <p:cNvSpPr txBox="1"/>
          <p:nvPr/>
        </p:nvSpPr>
        <p:spPr>
          <a:xfrm>
            <a:off x="153354" y="4186930"/>
            <a:ext cx="3087834" cy="1292662"/>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Increasingly, the social </a:t>
            </a: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sciences use computational approaches</a:t>
            </a:r>
            <a:r>
              <a:rPr lang="en-US" sz="2400" dirty="0">
                <a:latin typeface="Calibri" panose="020F0502020204030204" pitchFamily="34" charset="0"/>
                <a:cs typeface="Calibri" panose="020F0502020204030204" pitchFamily="34" charset="0"/>
              </a:rPr>
              <a:t>.</a:t>
            </a:r>
            <a:endParaRPr lang="en-US" sz="2000" dirty="0">
              <a:latin typeface="Calibri" panose="020F0502020204030204" pitchFamily="34" charset="0"/>
              <a:cs typeface="Calibri" panose="020F0502020204030204" pitchFamily="34" charset="0"/>
            </a:endParaRPr>
          </a:p>
          <a:p>
            <a:endParaRPr lang="en-US" dirty="0"/>
          </a:p>
        </p:txBody>
      </p:sp>
      <p:pic>
        <p:nvPicPr>
          <p:cNvPr id="4" name="Picture 3" descr="A flow chart titled “Refining data from Flickr” that shows the computational process that researchers used to analyze Flickr images and their associated textual metadata to try to understand the drivers and distributions of cultural ecosystem services.">
            <a:extLst>
              <a:ext uri="{FF2B5EF4-FFF2-40B4-BE49-F238E27FC236}">
                <a16:creationId xmlns:a16="http://schemas.microsoft.com/office/drawing/2014/main" id="{B206D7B3-170A-2F65-4693-A168B681C965}"/>
              </a:ext>
            </a:extLst>
          </p:cNvPr>
          <p:cNvPicPr>
            <a:picLocks noChangeAspect="1"/>
          </p:cNvPicPr>
          <p:nvPr/>
        </p:nvPicPr>
        <p:blipFill>
          <a:blip r:embed="rId4"/>
          <a:stretch>
            <a:fillRect/>
          </a:stretch>
        </p:blipFill>
        <p:spPr>
          <a:xfrm>
            <a:off x="3345084" y="926787"/>
            <a:ext cx="8457090" cy="5490337"/>
          </a:xfrm>
          <a:prstGeom prst="rect">
            <a:avLst/>
          </a:prstGeom>
        </p:spPr>
      </p:pic>
      <p:sp>
        <p:nvSpPr>
          <p:cNvPr id="9" name="TextBox 8">
            <a:extLst>
              <a:ext uri="{FF2B5EF4-FFF2-40B4-BE49-F238E27FC236}">
                <a16:creationId xmlns:a16="http://schemas.microsoft.com/office/drawing/2014/main" id="{47ED901A-3F03-3B1F-C3C0-F7ACC8103B2B}"/>
              </a:ext>
            </a:extLst>
          </p:cNvPr>
          <p:cNvSpPr txBox="1"/>
          <p:nvPr/>
        </p:nvSpPr>
        <p:spPr>
          <a:xfrm>
            <a:off x="3873695" y="6385322"/>
            <a:ext cx="7399867" cy="338554"/>
          </a:xfrm>
          <a:prstGeom prst="rect">
            <a:avLst/>
          </a:prstGeom>
          <a:noFill/>
        </p:spPr>
        <p:txBody>
          <a:bodyPr wrap="square" rtlCol="0">
            <a:spAutoFit/>
          </a:bodyPr>
          <a:lstStyle/>
          <a:p>
            <a:r>
              <a:rPr lang="en-US" sz="1600" dirty="0">
                <a:solidFill>
                  <a:schemeClr val="dk1"/>
                </a:solidFill>
                <a:latin typeface="Calibri"/>
                <a:ea typeface="Calibri"/>
                <a:cs typeface="Calibri"/>
                <a:sym typeface="Calibri"/>
              </a:rPr>
              <a:t>Source: Modified from Fox et al. 2021: </a:t>
            </a:r>
            <a:r>
              <a:rPr lang="en-US" sz="1600" dirty="0">
                <a:solidFill>
                  <a:schemeClr val="dk1"/>
                </a:solidFill>
                <a:latin typeface="Calibri"/>
                <a:ea typeface="Calibri"/>
                <a:cs typeface="Calibri"/>
                <a:sym typeface="Calibri"/>
                <a:hlinkClick r:id="rId5"/>
              </a:rPr>
              <a:t>https://</a:t>
            </a:r>
            <a:r>
              <a:rPr lang="en-US" sz="1600" dirty="0" err="1">
                <a:solidFill>
                  <a:schemeClr val="dk1"/>
                </a:solidFill>
                <a:latin typeface="Calibri"/>
                <a:ea typeface="Calibri"/>
                <a:cs typeface="Calibri"/>
                <a:sym typeface="Calibri"/>
                <a:hlinkClick r:id="rId5"/>
              </a:rPr>
              <a:t>doi.org</a:t>
            </a:r>
            <a:r>
              <a:rPr lang="en-US" sz="1600" dirty="0">
                <a:solidFill>
                  <a:schemeClr val="dk1"/>
                </a:solidFill>
                <a:latin typeface="Calibri"/>
                <a:ea typeface="Calibri"/>
                <a:cs typeface="Calibri"/>
                <a:sym typeface="Calibri"/>
                <a:hlinkClick r:id="rId5"/>
              </a:rPr>
              <a:t>/10.1016/j.ecoser.2021.101328</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8"/>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A140399-53AF-4C0B-8B92-DF16B79BD01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sp>
        <p:nvSpPr>
          <p:cNvPr id="3" name="Title 2">
            <a:extLst>
              <a:ext uri="{FF2B5EF4-FFF2-40B4-BE49-F238E27FC236}">
                <a16:creationId xmlns:a16="http://schemas.microsoft.com/office/drawing/2014/main" id="{176268DE-854A-7F0F-C5DC-B2170B596D96}"/>
              </a:ext>
            </a:extLst>
          </p:cNvPr>
          <p:cNvSpPr>
            <a:spLocks noGrp="1"/>
          </p:cNvSpPr>
          <p:nvPr>
            <p:ph type="title"/>
          </p:nvPr>
        </p:nvSpPr>
        <p:spPr>
          <a:xfrm>
            <a:off x="2974340" y="214759"/>
            <a:ext cx="7467600" cy="1325563"/>
          </a:xfrm>
        </p:spPr>
        <p:txBody>
          <a:bodyPr>
            <a:normAutofit/>
          </a:bodyPr>
          <a:lstStyle/>
          <a:p>
            <a:pPr algn="ctr"/>
            <a:r>
              <a:rPr lang="en-US" sz="3600" b="1" dirty="0"/>
              <a:t>Comparative Case Study Analysis</a:t>
            </a:r>
          </a:p>
        </p:txBody>
      </p:sp>
      <p:sp>
        <p:nvSpPr>
          <p:cNvPr id="5" name="TextBox 4">
            <a:extLst>
              <a:ext uri="{FF2B5EF4-FFF2-40B4-BE49-F238E27FC236}">
                <a16:creationId xmlns:a16="http://schemas.microsoft.com/office/drawing/2014/main" id="{CA712989-0D61-20B1-2189-524191818871}"/>
              </a:ext>
            </a:extLst>
          </p:cNvPr>
          <p:cNvSpPr txBox="1"/>
          <p:nvPr/>
        </p:nvSpPr>
        <p:spPr>
          <a:xfrm>
            <a:off x="3660140" y="1136459"/>
            <a:ext cx="6096000" cy="369332"/>
          </a:xfrm>
          <a:prstGeom prst="rect">
            <a:avLst/>
          </a:prstGeom>
          <a:noFill/>
        </p:spPr>
        <p:txBody>
          <a:bodyPr wrap="square">
            <a:spAutoFit/>
          </a:bodyPr>
          <a:lstStyle/>
          <a:p>
            <a:pPr algn="ctr"/>
            <a:r>
              <a:rPr lang="en-US" sz="1800" dirty="0">
                <a:solidFill>
                  <a:schemeClr val="dk1"/>
                </a:solidFill>
                <a:latin typeface="Calibri"/>
                <a:ea typeface="Calibri"/>
                <a:cs typeface="Calibri"/>
                <a:sym typeface="Calibri"/>
              </a:rPr>
              <a:t>Rudel 2008: </a:t>
            </a:r>
            <a:r>
              <a:rPr lang="en-US" sz="1800" dirty="0">
                <a:solidFill>
                  <a:schemeClr val="dk1"/>
                </a:solidFill>
                <a:latin typeface="Calibri"/>
                <a:ea typeface="Calibri"/>
                <a:cs typeface="Calibri"/>
                <a:sym typeface="Calibri"/>
                <a:hlinkClick r:id="rId4"/>
              </a:rPr>
              <a:t>https://doi.org/10.1016/j.gloenvcha.2007.06.001</a:t>
            </a:r>
            <a:endParaRPr lang="en-US" sz="1800" dirty="0"/>
          </a:p>
        </p:txBody>
      </p:sp>
      <p:sp>
        <p:nvSpPr>
          <p:cNvPr id="7" name="TextBox 6">
            <a:extLst>
              <a:ext uri="{FF2B5EF4-FFF2-40B4-BE49-F238E27FC236}">
                <a16:creationId xmlns:a16="http://schemas.microsoft.com/office/drawing/2014/main" id="{EA18BC50-68B5-E79B-359C-0EE55ED2E9E8}"/>
              </a:ext>
            </a:extLst>
          </p:cNvPr>
          <p:cNvSpPr txBox="1"/>
          <p:nvPr/>
        </p:nvSpPr>
        <p:spPr>
          <a:xfrm>
            <a:off x="1328092" y="1969845"/>
            <a:ext cx="10278319" cy="3956981"/>
          </a:xfrm>
          <a:prstGeom prst="rect">
            <a:avLst/>
          </a:prstGeom>
          <a:noFill/>
        </p:spPr>
        <p:txBody>
          <a:bodyPr wrap="square" rtlCol="0">
            <a:spAutoFit/>
          </a:bodyPr>
          <a:lstStyle/>
          <a:p>
            <a:pPr marL="228600" lvl="0" indent="-228600">
              <a:lnSpc>
                <a:spcPct val="90000"/>
              </a:lnSpc>
              <a:spcAft>
                <a:spcPts val="1600"/>
              </a:spcAft>
              <a:buClr>
                <a:schemeClr val="dk1"/>
              </a:buClr>
              <a:buSzPct val="120000"/>
              <a:buChar char="•"/>
            </a:pPr>
            <a:r>
              <a:rPr lang="en-US" sz="2400" dirty="0">
                <a:latin typeface="Calibri" panose="020F0502020204030204" pitchFamily="34" charset="0"/>
                <a:cs typeface="Calibri" panose="020F0502020204030204" pitchFamily="34" charset="0"/>
              </a:rPr>
              <a:t>This type of analysis uses a number of case studies to search for patterns or general insights on issues in different contexts.</a:t>
            </a:r>
          </a:p>
          <a:p>
            <a:pPr marL="228600" lvl="0" indent="-228600">
              <a:lnSpc>
                <a:spcPct val="90000"/>
              </a:lnSpc>
              <a:spcAft>
                <a:spcPts val="1600"/>
              </a:spcAft>
              <a:buClr>
                <a:schemeClr val="dk1"/>
              </a:buClr>
              <a:buSzPct val="120000"/>
              <a:buChar char="•"/>
            </a:pPr>
            <a:r>
              <a:rPr lang="en-US" sz="2400" dirty="0">
                <a:latin typeface="Calibri" panose="020F0502020204030204" pitchFamily="34" charset="0"/>
                <a:cs typeface="Calibri" panose="020F0502020204030204" pitchFamily="34" charset="0"/>
              </a:rPr>
              <a:t>It groups cases and identifies variables explaining outcomes.</a:t>
            </a:r>
          </a:p>
          <a:p>
            <a:pPr marL="228600" lvl="0" indent="-228600">
              <a:lnSpc>
                <a:spcPct val="90000"/>
              </a:lnSpc>
              <a:spcBef>
                <a:spcPts val="1000"/>
              </a:spcBef>
              <a:spcAft>
                <a:spcPts val="1600"/>
              </a:spcAft>
              <a:buClr>
                <a:schemeClr val="dk1"/>
              </a:buClr>
              <a:buSzPct val="120000"/>
              <a:buChar char="•"/>
            </a:pPr>
            <a:r>
              <a:rPr lang="en-US" sz="2400" dirty="0">
                <a:latin typeface="Calibri" panose="020F0502020204030204" pitchFamily="34" charset="0"/>
                <a:cs typeface="Calibri" panose="020F0502020204030204" pitchFamily="34" charset="0"/>
              </a:rPr>
              <a:t>They’re often used to test socio-environmental theories (e.g., how social variables influence ecological variables).</a:t>
            </a:r>
          </a:p>
          <a:p>
            <a:pPr marL="228600" indent="-228600">
              <a:lnSpc>
                <a:spcPct val="90000"/>
              </a:lnSpc>
              <a:spcBef>
                <a:spcPts val="1000"/>
              </a:spcBef>
              <a:spcAft>
                <a:spcPts val="1600"/>
              </a:spcAft>
              <a:buClr>
                <a:schemeClr val="dk1"/>
              </a:buClr>
              <a:buSzPct val="120000"/>
              <a:buFont typeface="Arial"/>
              <a:buChar char="•"/>
            </a:pPr>
            <a:r>
              <a:rPr lang="en-US" sz="2400" dirty="0">
                <a:latin typeface="Calibri" panose="020F0502020204030204" pitchFamily="34" charset="0"/>
                <a:cs typeface="Calibri" panose="020F0502020204030204" pitchFamily="34" charset="0"/>
              </a:rPr>
              <a:t>Sometimes, quantitative approaches are used to analyze results from tables, etc. (using algorithms from Boolean (binary) algebra)</a:t>
            </a:r>
          </a:p>
          <a:p>
            <a:pPr marL="228600" indent="-228600">
              <a:lnSpc>
                <a:spcPct val="90000"/>
              </a:lnSpc>
              <a:spcBef>
                <a:spcPts val="1000"/>
              </a:spcBef>
              <a:spcAft>
                <a:spcPts val="1600"/>
              </a:spcAft>
              <a:buClr>
                <a:schemeClr val="dk1"/>
              </a:buClr>
              <a:buSzPct val="120000"/>
              <a:buFont typeface="Arial"/>
              <a:buChar char="•"/>
            </a:pPr>
            <a:r>
              <a:rPr lang="en-US" sz="2400" dirty="0">
                <a:latin typeface="Calibri" panose="020F0502020204030204" pitchFamily="34" charset="0"/>
                <a:cs typeface="Calibri" panose="020F0502020204030204" pitchFamily="34" charset="0"/>
              </a:rPr>
              <a:t>It requires that the researcher “thinks” and draws conclusions.</a:t>
            </a:r>
            <a:endParaRPr lang="en-US" sz="2800" dirty="0">
              <a:latin typeface="Calibri" panose="020F0502020204030204" pitchFamily="34" charset="0"/>
              <a:cs typeface="Calibri" panose="020F0502020204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8">
          <a:extLst>
            <a:ext uri="{FF2B5EF4-FFF2-40B4-BE49-F238E27FC236}">
              <a16:creationId xmlns:a16="http://schemas.microsoft.com/office/drawing/2014/main" id="{BB592912-60EF-F166-71F1-BB5F925364D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39D9F1-7A8A-5C10-251D-57DE3DBF967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3" name="Title 2">
            <a:extLst>
              <a:ext uri="{FF2B5EF4-FFF2-40B4-BE49-F238E27FC236}">
                <a16:creationId xmlns:a16="http://schemas.microsoft.com/office/drawing/2014/main" id="{97985FA1-9625-E329-7DD7-1F1250F36000}"/>
              </a:ext>
            </a:extLst>
          </p:cNvPr>
          <p:cNvSpPr>
            <a:spLocks noGrp="1"/>
          </p:cNvSpPr>
          <p:nvPr>
            <p:ph type="title"/>
          </p:nvPr>
        </p:nvSpPr>
        <p:spPr>
          <a:xfrm>
            <a:off x="1743057" y="774455"/>
            <a:ext cx="9610743" cy="775127"/>
          </a:xfrm>
        </p:spPr>
        <p:txBody>
          <a:bodyPr>
            <a:normAutofit/>
          </a:bodyPr>
          <a:lstStyle/>
          <a:p>
            <a:pPr algn="ctr"/>
            <a:r>
              <a:rPr lang="en-US" sz="3600" b="1" dirty="0"/>
              <a:t>Comparative Case Study Analysis (continued)</a:t>
            </a:r>
          </a:p>
        </p:txBody>
      </p:sp>
      <p:sp>
        <p:nvSpPr>
          <p:cNvPr id="9" name="TextBox 8">
            <a:extLst>
              <a:ext uri="{FF2B5EF4-FFF2-40B4-BE49-F238E27FC236}">
                <a16:creationId xmlns:a16="http://schemas.microsoft.com/office/drawing/2014/main" id="{7706A03B-5704-0D54-8D15-DDC00116AC72}"/>
              </a:ext>
            </a:extLst>
          </p:cNvPr>
          <p:cNvSpPr txBox="1"/>
          <p:nvPr/>
        </p:nvSpPr>
        <p:spPr>
          <a:xfrm>
            <a:off x="3008412" y="1391196"/>
            <a:ext cx="6973788" cy="369332"/>
          </a:xfrm>
          <a:prstGeom prst="rect">
            <a:avLst/>
          </a:prstGeom>
          <a:noFill/>
        </p:spPr>
        <p:txBody>
          <a:bodyPr wrap="square" rtlCol="0">
            <a:spAutoFit/>
          </a:bodyPr>
          <a:lstStyle/>
          <a:p>
            <a:pPr algn="ctr"/>
            <a:r>
              <a:rPr lang="en-US" sz="1800" dirty="0">
                <a:solidFill>
                  <a:schemeClr val="dk1"/>
                </a:solidFill>
                <a:latin typeface="Calibri"/>
                <a:ea typeface="Calibri"/>
                <a:cs typeface="Calibri"/>
                <a:sym typeface="Calibri"/>
              </a:rPr>
              <a:t>Rudel 2008: </a:t>
            </a:r>
            <a:r>
              <a:rPr lang="en-US" sz="1800" dirty="0">
                <a:solidFill>
                  <a:schemeClr val="dk1"/>
                </a:solidFill>
                <a:latin typeface="Calibri"/>
                <a:ea typeface="Calibri"/>
                <a:cs typeface="Calibri"/>
                <a:sym typeface="Calibri"/>
                <a:hlinkClick r:id="rId4"/>
              </a:rPr>
              <a:t>https://doi.org/10.1016/j.gloenvcha.2007.06.001</a:t>
            </a:r>
            <a:endParaRPr lang="en-US" sz="1800" i="1" dirty="0">
              <a:solidFill>
                <a:schemeClr val="dk1"/>
              </a:solidFill>
              <a:latin typeface="Calibri"/>
              <a:ea typeface="Calibri"/>
              <a:cs typeface="Calibri"/>
              <a:sym typeface="Calibri"/>
            </a:endParaRPr>
          </a:p>
        </p:txBody>
      </p:sp>
      <p:sp>
        <p:nvSpPr>
          <p:cNvPr id="6" name="TextBox 5">
            <a:extLst>
              <a:ext uri="{FF2B5EF4-FFF2-40B4-BE49-F238E27FC236}">
                <a16:creationId xmlns:a16="http://schemas.microsoft.com/office/drawing/2014/main" id="{AF81EB61-69BB-AC38-00B3-38CECC1A2D7E}"/>
              </a:ext>
            </a:extLst>
          </p:cNvPr>
          <p:cNvSpPr txBox="1"/>
          <p:nvPr/>
        </p:nvSpPr>
        <p:spPr>
          <a:xfrm>
            <a:off x="126331" y="1903525"/>
            <a:ext cx="11939337" cy="400110"/>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Table 1: A simplified truth table for investigating regional patterns of forest cover change in Mexico, 1970–2000  </a:t>
            </a:r>
          </a:p>
        </p:txBody>
      </p:sp>
      <p:graphicFrame>
        <p:nvGraphicFramePr>
          <p:cNvPr id="8" name="Table 7">
            <a:extLst>
              <a:ext uri="{FF2B5EF4-FFF2-40B4-BE49-F238E27FC236}">
                <a16:creationId xmlns:a16="http://schemas.microsoft.com/office/drawing/2014/main" id="{601ED15B-DD20-A348-A458-919989AFC5A2}"/>
              </a:ext>
            </a:extLst>
          </p:cNvPr>
          <p:cNvGraphicFramePr>
            <a:graphicFrameLocks noGrp="1"/>
          </p:cNvGraphicFramePr>
          <p:nvPr>
            <p:extLst>
              <p:ext uri="{D42A27DB-BD31-4B8C-83A1-F6EECF244321}">
                <p14:modId xmlns:p14="http://schemas.microsoft.com/office/powerpoint/2010/main" val="1473083217"/>
              </p:ext>
            </p:extLst>
          </p:nvPr>
        </p:nvGraphicFramePr>
        <p:xfrm>
          <a:off x="372979" y="2303635"/>
          <a:ext cx="11446042" cy="4470400"/>
        </p:xfrm>
        <a:graphic>
          <a:graphicData uri="http://schemas.openxmlformats.org/drawingml/2006/table">
            <a:tbl>
              <a:tblPr firstRow="1" bandRow="1">
                <a:tableStyleId>{C083E6E3-FA7D-4D7B-A595-EF9225AFEA82}</a:tableStyleId>
              </a:tblPr>
              <a:tblGrid>
                <a:gridCol w="2407209">
                  <a:extLst>
                    <a:ext uri="{9D8B030D-6E8A-4147-A177-3AD203B41FA5}">
                      <a16:colId xmlns:a16="http://schemas.microsoft.com/office/drawing/2014/main" val="4124059555"/>
                    </a:ext>
                  </a:extLst>
                </a:gridCol>
                <a:gridCol w="1168176">
                  <a:extLst>
                    <a:ext uri="{9D8B030D-6E8A-4147-A177-3AD203B41FA5}">
                      <a16:colId xmlns:a16="http://schemas.microsoft.com/office/drawing/2014/main" val="1051283023"/>
                    </a:ext>
                  </a:extLst>
                </a:gridCol>
                <a:gridCol w="1604210">
                  <a:extLst>
                    <a:ext uri="{9D8B030D-6E8A-4147-A177-3AD203B41FA5}">
                      <a16:colId xmlns:a16="http://schemas.microsoft.com/office/drawing/2014/main" val="1607012450"/>
                    </a:ext>
                  </a:extLst>
                </a:gridCol>
                <a:gridCol w="1732548">
                  <a:extLst>
                    <a:ext uri="{9D8B030D-6E8A-4147-A177-3AD203B41FA5}">
                      <a16:colId xmlns:a16="http://schemas.microsoft.com/office/drawing/2014/main" val="2573664153"/>
                    </a:ext>
                  </a:extLst>
                </a:gridCol>
                <a:gridCol w="2197768">
                  <a:extLst>
                    <a:ext uri="{9D8B030D-6E8A-4147-A177-3AD203B41FA5}">
                      <a16:colId xmlns:a16="http://schemas.microsoft.com/office/drawing/2014/main" val="1090150933"/>
                    </a:ext>
                  </a:extLst>
                </a:gridCol>
                <a:gridCol w="2336131">
                  <a:extLst>
                    <a:ext uri="{9D8B030D-6E8A-4147-A177-3AD203B41FA5}">
                      <a16:colId xmlns:a16="http://schemas.microsoft.com/office/drawing/2014/main" val="3190545253"/>
                    </a:ext>
                  </a:extLst>
                </a:gridCol>
              </a:tblGrid>
              <a:tr h="370840">
                <a:tc rowSpan="2">
                  <a:txBody>
                    <a:bodyPr/>
                    <a:lstStyle/>
                    <a:p>
                      <a:r>
                        <a:rPr lang="en-US" sz="1500" dirty="0"/>
                        <a:t>Studies (by Lead Authors)</a:t>
                      </a:r>
                    </a:p>
                  </a:txBody>
                  <a:tcPr/>
                </a:tc>
                <a:tc gridSpan="5">
                  <a:txBody>
                    <a:bodyPr/>
                    <a:lstStyle/>
                    <a:p>
                      <a:pPr algn="ctr"/>
                      <a:r>
                        <a:rPr lang="en-US" sz="1500" dirty="0"/>
                        <a:t>Contextual or driving forces</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387884310"/>
                  </a:ext>
                </a:extLst>
              </a:tr>
              <a:tr h="370840">
                <a:tc vMerge="1">
                  <a:txBody>
                    <a:bodyPr/>
                    <a:lstStyle/>
                    <a:p>
                      <a:endParaRPr lang="en-US" dirty="0"/>
                    </a:p>
                  </a:txBody>
                  <a:tcPr/>
                </a:tc>
                <a:tc>
                  <a:txBody>
                    <a:bodyPr/>
                    <a:lstStyle/>
                    <a:p>
                      <a:r>
                        <a:rPr lang="en-US" sz="1500" dirty="0"/>
                        <a:t>Highlands?</a:t>
                      </a:r>
                      <a:br>
                        <a:rPr lang="en-US" sz="1500" dirty="0"/>
                      </a:br>
                      <a:r>
                        <a:rPr lang="en-US" sz="1500" dirty="0"/>
                        <a:t>(yes/no)</a:t>
                      </a:r>
                    </a:p>
                  </a:txBody>
                  <a:tcPr/>
                </a:tc>
                <a:tc>
                  <a:txBody>
                    <a:bodyPr/>
                    <a:lstStyle/>
                    <a:p>
                      <a:r>
                        <a:rPr lang="en-US" sz="1500" dirty="0"/>
                        <a:t>Out-migration?</a:t>
                      </a:r>
                    </a:p>
                    <a:p>
                      <a:r>
                        <a:rPr lang="en-US" sz="1500" dirty="0"/>
                        <a:t>(yes/no)</a:t>
                      </a:r>
                    </a:p>
                  </a:txBody>
                  <a:tcPr/>
                </a:tc>
                <a:tc>
                  <a:txBody>
                    <a:bodyPr/>
                    <a:lstStyle/>
                    <a:p>
                      <a:r>
                        <a:rPr lang="en-US" sz="1500" dirty="0"/>
                        <a:t>Cattle ranching?</a:t>
                      </a:r>
                      <a:br>
                        <a:rPr lang="en-US" sz="1500" dirty="0"/>
                      </a:br>
                      <a:r>
                        <a:rPr lang="en-US" sz="1500" dirty="0"/>
                        <a:t>(yes/no)</a:t>
                      </a:r>
                    </a:p>
                  </a:txBody>
                  <a:tcPr/>
                </a:tc>
                <a:tc>
                  <a:txBody>
                    <a:bodyPr/>
                    <a:lstStyle/>
                    <a:p>
                      <a:r>
                        <a:rPr lang="en-US" sz="1500" dirty="0"/>
                        <a:t>Local non-farm econ. opportunities (yes/no)</a:t>
                      </a:r>
                    </a:p>
                  </a:txBody>
                  <a:tcPr/>
                </a:tc>
                <a:tc>
                  <a:txBody>
                    <a:bodyPr/>
                    <a:lstStyle/>
                    <a:p>
                      <a:r>
                        <a:rPr lang="en-US" sz="1500" dirty="0"/>
                        <a:t>Forest cover change </a:t>
                      </a:r>
                      <a:br>
                        <a:rPr lang="en-US" sz="1500" dirty="0"/>
                      </a:br>
                      <a:r>
                        <a:rPr lang="en-US" sz="1500" dirty="0"/>
                        <a:t>(loss/gain or no change)</a:t>
                      </a:r>
                    </a:p>
                  </a:txBody>
                  <a:tcPr/>
                </a:tc>
                <a:extLst>
                  <a:ext uri="{0D108BD9-81ED-4DB2-BD59-A6C34878D82A}">
                    <a16:rowId xmlns:a16="http://schemas.microsoft.com/office/drawing/2014/main" val="3429995359"/>
                  </a:ext>
                </a:extLst>
              </a:tr>
              <a:tr h="370840">
                <a:tc>
                  <a:txBody>
                    <a:bodyPr/>
                    <a:lstStyle/>
                    <a:p>
                      <a:r>
                        <a:rPr lang="en-US" sz="1500" dirty="0"/>
                        <a:t>Bray et al. (2004)</a:t>
                      </a:r>
                    </a:p>
                  </a:txBody>
                  <a:tcPr/>
                </a:tc>
                <a:tc>
                  <a:txBody>
                    <a:bodyPr/>
                    <a:lstStyle/>
                    <a:p>
                      <a:r>
                        <a:rPr lang="en-US" sz="1500" dirty="0"/>
                        <a:t>No</a:t>
                      </a:r>
                    </a:p>
                  </a:txBody>
                  <a:tcPr/>
                </a:tc>
                <a:tc>
                  <a:txBody>
                    <a:bodyPr/>
                    <a:lstStyle/>
                    <a:p>
                      <a:r>
                        <a:rPr lang="en-US" sz="1500" dirty="0"/>
                        <a:t>Yes</a:t>
                      </a:r>
                    </a:p>
                  </a:txBody>
                  <a:tcPr/>
                </a:tc>
                <a:tc>
                  <a:txBody>
                    <a:bodyPr/>
                    <a:lstStyle/>
                    <a:p>
                      <a:r>
                        <a:rPr lang="en-US" sz="1500" dirty="0"/>
                        <a:t>No</a:t>
                      </a:r>
                    </a:p>
                  </a:txBody>
                  <a:tcPr/>
                </a:tc>
                <a:tc>
                  <a:txBody>
                    <a:bodyPr/>
                    <a:lstStyle/>
                    <a:p>
                      <a:r>
                        <a:rPr lang="en-US" sz="1500" dirty="0"/>
                        <a:t>No</a:t>
                      </a:r>
                    </a:p>
                  </a:txBody>
                  <a:tcPr/>
                </a:tc>
                <a:tc>
                  <a:txBody>
                    <a:bodyPr/>
                    <a:lstStyle/>
                    <a:p>
                      <a:r>
                        <a:rPr lang="en-US" sz="1500" dirty="0"/>
                        <a:t>Gain</a:t>
                      </a:r>
                    </a:p>
                  </a:txBody>
                  <a:tcPr/>
                </a:tc>
                <a:extLst>
                  <a:ext uri="{0D108BD9-81ED-4DB2-BD59-A6C34878D82A}">
                    <a16:rowId xmlns:a16="http://schemas.microsoft.com/office/drawing/2014/main" val="1772257133"/>
                  </a:ext>
                </a:extLst>
              </a:tr>
              <a:tr h="370840">
                <a:tc>
                  <a:txBody>
                    <a:bodyPr/>
                    <a:lstStyle/>
                    <a:p>
                      <a:r>
                        <a:rPr lang="en-US" sz="1500" dirty="0" err="1"/>
                        <a:t>Cayuela</a:t>
                      </a:r>
                      <a:r>
                        <a:rPr lang="en-US" sz="1500" dirty="0"/>
                        <a:t> et al. (2006)</a:t>
                      </a:r>
                    </a:p>
                  </a:txBody>
                  <a:tcPr/>
                </a:tc>
                <a:tc>
                  <a:txBody>
                    <a:bodyPr/>
                    <a:lstStyle/>
                    <a:p>
                      <a:r>
                        <a:rPr lang="en-US" sz="1500" dirty="0"/>
                        <a:t>Yes</a:t>
                      </a:r>
                    </a:p>
                  </a:txBody>
                  <a:tcPr/>
                </a:tc>
                <a:tc>
                  <a:txBody>
                    <a:bodyPr/>
                    <a:lstStyle/>
                    <a:p>
                      <a:r>
                        <a:rPr lang="en-US" sz="1500" dirty="0"/>
                        <a:t>No</a:t>
                      </a:r>
                    </a:p>
                  </a:txBody>
                  <a:tcPr/>
                </a:tc>
                <a:tc>
                  <a:txBody>
                    <a:bodyPr/>
                    <a:lstStyle/>
                    <a:p>
                      <a:r>
                        <a:rPr lang="en-US" sz="1500" dirty="0"/>
                        <a:t>No</a:t>
                      </a:r>
                    </a:p>
                  </a:txBody>
                  <a:tcPr/>
                </a:tc>
                <a:tc>
                  <a:txBody>
                    <a:bodyPr/>
                    <a:lstStyle/>
                    <a:p>
                      <a:r>
                        <a:rPr lang="en-US" sz="1500" dirty="0"/>
                        <a:t>No</a:t>
                      </a:r>
                    </a:p>
                  </a:txBody>
                  <a:tcPr/>
                </a:tc>
                <a:tc>
                  <a:txBody>
                    <a:bodyPr/>
                    <a:lstStyle/>
                    <a:p>
                      <a:r>
                        <a:rPr lang="en-US" sz="1500" dirty="0"/>
                        <a:t>Loss</a:t>
                      </a:r>
                    </a:p>
                  </a:txBody>
                  <a:tcPr/>
                </a:tc>
                <a:extLst>
                  <a:ext uri="{0D108BD9-81ED-4DB2-BD59-A6C34878D82A}">
                    <a16:rowId xmlns:a16="http://schemas.microsoft.com/office/drawing/2014/main" val="1838413864"/>
                  </a:ext>
                </a:extLst>
              </a:tr>
              <a:tr h="370840">
                <a:tc>
                  <a:txBody>
                    <a:bodyPr/>
                    <a:lstStyle/>
                    <a:p>
                      <a:r>
                        <a:rPr lang="en-US" sz="1500" dirty="0"/>
                        <a:t>Dalle et al. (2006)</a:t>
                      </a:r>
                    </a:p>
                  </a:txBody>
                  <a:tcPr/>
                </a:tc>
                <a:tc>
                  <a:txBody>
                    <a:bodyPr/>
                    <a:lstStyle/>
                    <a:p>
                      <a:r>
                        <a:rPr lang="en-US" sz="1500" dirty="0"/>
                        <a:t>No</a:t>
                      </a:r>
                    </a:p>
                  </a:txBody>
                  <a:tcPr/>
                </a:tc>
                <a:tc>
                  <a:txBody>
                    <a:bodyPr/>
                    <a:lstStyle/>
                    <a:p>
                      <a:r>
                        <a:rPr lang="en-US" sz="1500" dirty="0"/>
                        <a:t>No</a:t>
                      </a:r>
                    </a:p>
                  </a:txBody>
                  <a:tcPr/>
                </a:tc>
                <a:tc>
                  <a:txBody>
                    <a:bodyPr/>
                    <a:lstStyle/>
                    <a:p>
                      <a:r>
                        <a:rPr lang="en-US" sz="1500" dirty="0"/>
                        <a:t>No</a:t>
                      </a:r>
                    </a:p>
                  </a:txBody>
                  <a:tcPr/>
                </a:tc>
                <a:tc>
                  <a:txBody>
                    <a:bodyPr/>
                    <a:lstStyle/>
                    <a:p>
                      <a:r>
                        <a:rPr lang="en-US" sz="1500" dirty="0"/>
                        <a:t>No</a:t>
                      </a:r>
                    </a:p>
                  </a:txBody>
                  <a:tcPr/>
                </a:tc>
                <a:tc>
                  <a:txBody>
                    <a:bodyPr/>
                    <a:lstStyle/>
                    <a:p>
                      <a:r>
                        <a:rPr lang="en-US" sz="1500" dirty="0"/>
                        <a:t>Loss</a:t>
                      </a:r>
                    </a:p>
                  </a:txBody>
                  <a:tcPr/>
                </a:tc>
                <a:extLst>
                  <a:ext uri="{0D108BD9-81ED-4DB2-BD59-A6C34878D82A}">
                    <a16:rowId xmlns:a16="http://schemas.microsoft.com/office/drawing/2014/main" val="788532789"/>
                  </a:ext>
                </a:extLst>
              </a:tr>
              <a:tr h="370840">
                <a:tc>
                  <a:txBody>
                    <a:bodyPr/>
                    <a:lstStyle/>
                    <a:p>
                      <a:r>
                        <a:rPr lang="en-US" sz="1500" dirty="0"/>
                        <a:t>Garcia-Romero et al. (2004)</a:t>
                      </a:r>
                    </a:p>
                  </a:txBody>
                  <a:tcPr/>
                </a:tc>
                <a:tc>
                  <a:txBody>
                    <a:bodyPr/>
                    <a:lstStyle/>
                    <a:p>
                      <a:r>
                        <a:rPr lang="en-US" sz="1500" dirty="0"/>
                        <a:t>No</a:t>
                      </a:r>
                    </a:p>
                  </a:txBody>
                  <a:tcPr/>
                </a:tc>
                <a:tc>
                  <a:txBody>
                    <a:bodyPr/>
                    <a:lstStyle/>
                    <a:p>
                      <a:r>
                        <a:rPr lang="en-US" sz="1500" dirty="0"/>
                        <a:t>Yes</a:t>
                      </a:r>
                    </a:p>
                  </a:txBody>
                  <a:tcPr/>
                </a:tc>
                <a:tc>
                  <a:txBody>
                    <a:bodyPr/>
                    <a:lstStyle/>
                    <a:p>
                      <a:r>
                        <a:rPr lang="en-US" sz="1500" dirty="0"/>
                        <a:t>Yes</a:t>
                      </a:r>
                    </a:p>
                  </a:txBody>
                  <a:tcPr/>
                </a:tc>
                <a:tc>
                  <a:txBody>
                    <a:bodyPr/>
                    <a:lstStyle/>
                    <a:p>
                      <a:r>
                        <a:rPr lang="en-US" sz="1500" dirty="0"/>
                        <a:t>No</a:t>
                      </a:r>
                    </a:p>
                  </a:txBody>
                  <a:tcPr/>
                </a:tc>
                <a:tc>
                  <a:txBody>
                    <a:bodyPr/>
                    <a:lstStyle/>
                    <a:p>
                      <a:r>
                        <a:rPr lang="en-US" sz="1500" dirty="0"/>
                        <a:t>Loss</a:t>
                      </a:r>
                    </a:p>
                  </a:txBody>
                  <a:tcPr/>
                </a:tc>
                <a:extLst>
                  <a:ext uri="{0D108BD9-81ED-4DB2-BD59-A6C34878D82A}">
                    <a16:rowId xmlns:a16="http://schemas.microsoft.com/office/drawing/2014/main" val="4120092955"/>
                  </a:ext>
                </a:extLst>
              </a:tr>
              <a:tr h="370840">
                <a:tc>
                  <a:txBody>
                    <a:bodyPr/>
                    <a:lstStyle/>
                    <a:p>
                      <a:r>
                        <a:rPr lang="en-US" sz="1500" dirty="0"/>
                        <a:t>Klooster (2003)</a:t>
                      </a:r>
                    </a:p>
                  </a:txBody>
                  <a:tcPr/>
                </a:tc>
                <a:tc>
                  <a:txBody>
                    <a:bodyPr/>
                    <a:lstStyle/>
                    <a:p>
                      <a:r>
                        <a:rPr lang="en-US" sz="1500" dirty="0"/>
                        <a:t>Yes</a:t>
                      </a:r>
                    </a:p>
                  </a:txBody>
                  <a:tcPr/>
                </a:tc>
                <a:tc>
                  <a:txBody>
                    <a:bodyPr/>
                    <a:lstStyle/>
                    <a:p>
                      <a:r>
                        <a:rPr lang="en-US" sz="1500" dirty="0"/>
                        <a:t>Yes</a:t>
                      </a:r>
                    </a:p>
                  </a:txBody>
                  <a:tcPr/>
                </a:tc>
                <a:tc>
                  <a:txBody>
                    <a:bodyPr/>
                    <a:lstStyle/>
                    <a:p>
                      <a:r>
                        <a:rPr lang="en-US" sz="1500" dirty="0"/>
                        <a:t>No</a:t>
                      </a:r>
                    </a:p>
                  </a:txBody>
                  <a:tcPr/>
                </a:tc>
                <a:tc>
                  <a:txBody>
                    <a:bodyPr/>
                    <a:lstStyle/>
                    <a:p>
                      <a:r>
                        <a:rPr lang="en-US" sz="1500" dirty="0"/>
                        <a:t>Yes</a:t>
                      </a:r>
                    </a:p>
                  </a:txBody>
                  <a:tcPr/>
                </a:tc>
                <a:tc>
                  <a:txBody>
                    <a:bodyPr/>
                    <a:lstStyle/>
                    <a:p>
                      <a:r>
                        <a:rPr lang="en-US" sz="1500" dirty="0"/>
                        <a:t>Gain</a:t>
                      </a:r>
                    </a:p>
                  </a:txBody>
                  <a:tcPr/>
                </a:tc>
                <a:extLst>
                  <a:ext uri="{0D108BD9-81ED-4DB2-BD59-A6C34878D82A}">
                    <a16:rowId xmlns:a16="http://schemas.microsoft.com/office/drawing/2014/main" val="3402046682"/>
                  </a:ext>
                </a:extLst>
              </a:tr>
              <a:tr h="370840">
                <a:tc>
                  <a:txBody>
                    <a:bodyPr/>
                    <a:lstStyle/>
                    <a:p>
                      <a:r>
                        <a:rPr lang="en-US" sz="1500" dirty="0"/>
                        <a:t>Lopez et al. (2006)</a:t>
                      </a:r>
                    </a:p>
                  </a:txBody>
                  <a:tcPr/>
                </a:tc>
                <a:tc>
                  <a:txBody>
                    <a:bodyPr/>
                    <a:lstStyle/>
                    <a:p>
                      <a:r>
                        <a:rPr lang="en-US" sz="1500" dirty="0"/>
                        <a:t>Yes</a:t>
                      </a:r>
                    </a:p>
                  </a:txBody>
                  <a:tcPr/>
                </a:tc>
                <a:tc>
                  <a:txBody>
                    <a:bodyPr/>
                    <a:lstStyle/>
                    <a:p>
                      <a:r>
                        <a:rPr lang="en-US" sz="1500" dirty="0"/>
                        <a:t>Yes</a:t>
                      </a:r>
                    </a:p>
                  </a:txBody>
                  <a:tcPr/>
                </a:tc>
                <a:tc>
                  <a:txBody>
                    <a:bodyPr/>
                    <a:lstStyle/>
                    <a:p>
                      <a:r>
                        <a:rPr lang="en-US" sz="1500" dirty="0"/>
                        <a:t>No</a:t>
                      </a:r>
                    </a:p>
                  </a:txBody>
                  <a:tcPr/>
                </a:tc>
                <a:tc>
                  <a:txBody>
                    <a:bodyPr/>
                    <a:lstStyle/>
                    <a:p>
                      <a:r>
                        <a:rPr lang="en-US" sz="1500" dirty="0"/>
                        <a:t>No</a:t>
                      </a:r>
                    </a:p>
                  </a:txBody>
                  <a:tcPr/>
                </a:tc>
                <a:tc>
                  <a:txBody>
                    <a:bodyPr/>
                    <a:lstStyle/>
                    <a:p>
                      <a:r>
                        <a:rPr lang="en-US" sz="1500" dirty="0"/>
                        <a:t>Gain</a:t>
                      </a:r>
                    </a:p>
                  </a:txBody>
                  <a:tcPr/>
                </a:tc>
                <a:extLst>
                  <a:ext uri="{0D108BD9-81ED-4DB2-BD59-A6C34878D82A}">
                    <a16:rowId xmlns:a16="http://schemas.microsoft.com/office/drawing/2014/main" val="1369835519"/>
                  </a:ext>
                </a:extLst>
              </a:tr>
              <a:tr h="370840">
                <a:tc>
                  <a:txBody>
                    <a:bodyPr/>
                    <a:lstStyle/>
                    <a:p>
                      <a:r>
                        <a:rPr lang="en-US" sz="1500" dirty="0"/>
                        <a:t>Ochoa-Gaona &amp; Gonzalez-Espinosa (2000)</a:t>
                      </a:r>
                    </a:p>
                  </a:txBody>
                  <a:tcPr/>
                </a:tc>
                <a:tc>
                  <a:txBody>
                    <a:bodyPr/>
                    <a:lstStyle/>
                    <a:p>
                      <a:r>
                        <a:rPr lang="en-US" sz="1500" dirty="0"/>
                        <a:t>Yes</a:t>
                      </a:r>
                    </a:p>
                  </a:txBody>
                  <a:tcPr/>
                </a:tc>
                <a:tc>
                  <a:txBody>
                    <a:bodyPr/>
                    <a:lstStyle/>
                    <a:p>
                      <a:r>
                        <a:rPr lang="en-US" sz="1500" dirty="0"/>
                        <a:t>No</a:t>
                      </a:r>
                    </a:p>
                  </a:txBody>
                  <a:tcPr/>
                </a:tc>
                <a:tc>
                  <a:txBody>
                    <a:bodyPr/>
                    <a:lstStyle/>
                    <a:p>
                      <a:r>
                        <a:rPr lang="en-US" sz="1500" dirty="0"/>
                        <a:t>No</a:t>
                      </a:r>
                    </a:p>
                  </a:txBody>
                  <a:tcPr/>
                </a:tc>
                <a:tc>
                  <a:txBody>
                    <a:bodyPr/>
                    <a:lstStyle/>
                    <a:p>
                      <a:r>
                        <a:rPr lang="en-US" sz="1500" dirty="0"/>
                        <a:t>No</a:t>
                      </a:r>
                    </a:p>
                  </a:txBody>
                  <a:tcPr/>
                </a:tc>
                <a:tc>
                  <a:txBody>
                    <a:bodyPr/>
                    <a:lstStyle/>
                    <a:p>
                      <a:r>
                        <a:rPr lang="en-US" sz="1500" dirty="0"/>
                        <a:t>Loss</a:t>
                      </a:r>
                    </a:p>
                  </a:txBody>
                  <a:tcPr/>
                </a:tc>
                <a:extLst>
                  <a:ext uri="{0D108BD9-81ED-4DB2-BD59-A6C34878D82A}">
                    <a16:rowId xmlns:a16="http://schemas.microsoft.com/office/drawing/2014/main" val="4169831015"/>
                  </a:ext>
                </a:extLst>
              </a:tr>
              <a:tr h="370840">
                <a:tc>
                  <a:txBody>
                    <a:bodyPr/>
                    <a:lstStyle/>
                    <a:p>
                      <a:r>
                        <a:rPr lang="en-US" sz="1500" dirty="0"/>
                        <a:t>Turner et al. (2001)</a:t>
                      </a:r>
                    </a:p>
                  </a:txBody>
                  <a:tcPr/>
                </a:tc>
                <a:tc>
                  <a:txBody>
                    <a:bodyPr/>
                    <a:lstStyle/>
                    <a:p>
                      <a:r>
                        <a:rPr lang="en-US" sz="1500" dirty="0"/>
                        <a:t>No</a:t>
                      </a:r>
                    </a:p>
                  </a:txBody>
                  <a:tcPr/>
                </a:tc>
                <a:tc>
                  <a:txBody>
                    <a:bodyPr/>
                    <a:lstStyle/>
                    <a:p>
                      <a:r>
                        <a:rPr lang="en-US" sz="1500" dirty="0"/>
                        <a:t>No</a:t>
                      </a:r>
                    </a:p>
                  </a:txBody>
                  <a:tcPr/>
                </a:tc>
                <a:tc>
                  <a:txBody>
                    <a:bodyPr/>
                    <a:lstStyle/>
                    <a:p>
                      <a:r>
                        <a:rPr lang="en-US" sz="1500" dirty="0"/>
                        <a:t>No</a:t>
                      </a:r>
                    </a:p>
                  </a:txBody>
                  <a:tcPr/>
                </a:tc>
                <a:tc>
                  <a:txBody>
                    <a:bodyPr/>
                    <a:lstStyle/>
                    <a:p>
                      <a:r>
                        <a:rPr lang="en-US" sz="1500" dirty="0"/>
                        <a:t>No</a:t>
                      </a:r>
                    </a:p>
                  </a:txBody>
                  <a:tcPr/>
                </a:tc>
                <a:tc>
                  <a:txBody>
                    <a:bodyPr/>
                    <a:lstStyle/>
                    <a:p>
                      <a:r>
                        <a:rPr lang="en-US" sz="1500" dirty="0"/>
                        <a:t>Loss</a:t>
                      </a:r>
                    </a:p>
                  </a:txBody>
                  <a:tcPr/>
                </a:tc>
                <a:extLst>
                  <a:ext uri="{0D108BD9-81ED-4DB2-BD59-A6C34878D82A}">
                    <a16:rowId xmlns:a16="http://schemas.microsoft.com/office/drawing/2014/main" val="2093826103"/>
                  </a:ext>
                </a:extLst>
              </a:tr>
            </a:tbl>
          </a:graphicData>
        </a:graphic>
      </p:graphicFrame>
    </p:spTree>
    <p:extLst>
      <p:ext uri="{BB962C8B-B14F-4D97-AF65-F5344CB8AC3E}">
        <p14:creationId xmlns:p14="http://schemas.microsoft.com/office/powerpoint/2010/main" val="808176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8"/>
        <p:cNvGrpSpPr/>
        <p:nvPr/>
      </p:nvGrpSpPr>
      <p:grpSpPr>
        <a:xfrm>
          <a:off x="0" y="0"/>
          <a:ext cx="0" cy="0"/>
          <a:chOff x="0" y="0"/>
          <a:chExt cx="0" cy="0"/>
        </a:xfrm>
      </p:grpSpPr>
      <p:sp>
        <p:nvSpPr>
          <p:cNvPr id="3" name="Title 2">
            <a:extLst>
              <a:ext uri="{FF2B5EF4-FFF2-40B4-BE49-F238E27FC236}">
                <a16:creationId xmlns:a16="http://schemas.microsoft.com/office/drawing/2014/main" id="{1AAAAA98-002C-7A6D-1BFC-63C6BB54B476}"/>
              </a:ext>
            </a:extLst>
          </p:cNvPr>
          <p:cNvSpPr>
            <a:spLocks noGrp="1"/>
          </p:cNvSpPr>
          <p:nvPr>
            <p:ph type="title"/>
          </p:nvPr>
        </p:nvSpPr>
        <p:spPr>
          <a:xfrm>
            <a:off x="3990981" y="597349"/>
            <a:ext cx="5257800" cy="527816"/>
          </a:xfrm>
        </p:spPr>
        <p:txBody>
          <a:bodyPr>
            <a:noAutofit/>
          </a:bodyPr>
          <a:lstStyle/>
          <a:p>
            <a:pPr algn="ctr"/>
            <a:r>
              <a:rPr lang="en-US" sz="3600" b="1" dirty="0"/>
              <a:t>Mixed Methods Analysis</a:t>
            </a:r>
          </a:p>
        </p:txBody>
      </p:sp>
      <p:sp>
        <p:nvSpPr>
          <p:cNvPr id="7" name="TextBox 6">
            <a:extLst>
              <a:ext uri="{FF2B5EF4-FFF2-40B4-BE49-F238E27FC236}">
                <a16:creationId xmlns:a16="http://schemas.microsoft.com/office/drawing/2014/main" id="{36EA1BDB-C201-9613-72AF-E69C449DA33A}"/>
              </a:ext>
            </a:extLst>
          </p:cNvPr>
          <p:cNvSpPr txBox="1"/>
          <p:nvPr/>
        </p:nvSpPr>
        <p:spPr>
          <a:xfrm>
            <a:off x="1725686" y="1125165"/>
            <a:ext cx="9712614" cy="1893852"/>
          </a:xfrm>
          <a:prstGeom prst="rect">
            <a:avLst/>
          </a:prstGeom>
          <a:noFill/>
        </p:spPr>
        <p:txBody>
          <a:bodyPr wrap="square" rtlCol="0">
            <a:spAutoFit/>
          </a:bodyPr>
          <a:lstStyle/>
          <a:p>
            <a:pPr marL="228600" lvl="0" indent="-228600">
              <a:lnSpc>
                <a:spcPct val="90000"/>
              </a:lnSpc>
              <a:buClr>
                <a:schemeClr val="dk1"/>
              </a:buClr>
              <a:buSzPct val="120000"/>
              <a:buChar char="•"/>
            </a:pPr>
            <a:r>
              <a:rPr lang="en-US" sz="2400" dirty="0">
                <a:latin typeface="Calibri" panose="020F0502020204030204" pitchFamily="34" charset="0"/>
                <a:cs typeface="Calibri" panose="020F0502020204030204" pitchFamily="34" charset="0"/>
              </a:rPr>
              <a:t>It brings together qualitative and quantitative approaches.</a:t>
            </a:r>
          </a:p>
          <a:p>
            <a:pPr marL="228600" lvl="0" indent="-228600">
              <a:lnSpc>
                <a:spcPct val="90000"/>
              </a:lnSpc>
              <a:spcBef>
                <a:spcPts val="1000"/>
              </a:spcBef>
              <a:buClr>
                <a:schemeClr val="dk1"/>
              </a:buClr>
              <a:buSzPct val="120000"/>
              <a:buChar char="•"/>
            </a:pPr>
            <a:r>
              <a:rPr lang="en-US" sz="2400" dirty="0">
                <a:latin typeface="Calibri" panose="020F0502020204030204" pitchFamily="34" charset="0"/>
                <a:cs typeface="Calibri" panose="020F0502020204030204" pitchFamily="34" charset="0"/>
              </a:rPr>
              <a:t>It can take advantage of</a:t>
            </a:r>
            <a:r>
              <a:rPr lang="en-US" sz="2400" dirty="0">
                <a:solidFill>
                  <a:schemeClr val="accent6"/>
                </a:solidFill>
                <a:latin typeface="Calibri" panose="020F0502020204030204" pitchFamily="34" charset="0"/>
                <a:cs typeface="Calibri" panose="020F0502020204030204" pitchFamily="34" charset="0"/>
              </a:rPr>
              <a:t> </a:t>
            </a:r>
            <a:r>
              <a:rPr lang="en-US" sz="2400" b="1" dirty="0">
                <a:solidFill>
                  <a:schemeClr val="accent6"/>
                </a:solidFill>
                <a:latin typeface="Calibri" panose="020F0502020204030204" pitchFamily="34" charset="0"/>
                <a:cs typeface="Calibri" panose="020F0502020204030204" pitchFamily="34" charset="0"/>
              </a:rPr>
              <a:t>inductive</a:t>
            </a:r>
            <a:r>
              <a:rPr lang="en-US" sz="2400" dirty="0">
                <a:solidFill>
                  <a:schemeClr val="accent6"/>
                </a:solidFill>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(specific observations to generalization) and </a:t>
            </a:r>
            <a:r>
              <a:rPr lang="en-US" sz="2400" b="1" dirty="0">
                <a:solidFill>
                  <a:schemeClr val="accent6"/>
                </a:solidFill>
                <a:latin typeface="Calibri" panose="020F0502020204030204" pitchFamily="34" charset="0"/>
                <a:cs typeface="Calibri" panose="020F0502020204030204" pitchFamily="34" charset="0"/>
              </a:rPr>
              <a:t>deductive</a:t>
            </a:r>
            <a:r>
              <a:rPr lang="en-US" sz="2400" b="1" dirty="0">
                <a:solidFill>
                  <a:srgbClr val="92D050"/>
                </a:solidFill>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(moves from general to specific) approaches. </a:t>
            </a:r>
          </a:p>
          <a:p>
            <a:pPr marL="228600" lvl="0" indent="-228600">
              <a:lnSpc>
                <a:spcPct val="90000"/>
              </a:lnSpc>
              <a:spcBef>
                <a:spcPts val="1000"/>
              </a:spcBef>
              <a:buClr>
                <a:schemeClr val="dk1"/>
              </a:buClr>
              <a:buSzPct val="120000"/>
              <a:buChar char="•"/>
            </a:pPr>
            <a:r>
              <a:rPr lang="en-US" sz="2400" dirty="0">
                <a:latin typeface="Calibri" panose="020F0502020204030204" pitchFamily="34" charset="0"/>
                <a:cs typeface="Calibri" panose="020F0502020204030204" pitchFamily="34" charset="0"/>
              </a:rPr>
              <a:t>Qualitative components are often used to help explain statistical results. </a:t>
            </a:r>
          </a:p>
          <a:p>
            <a:endParaRPr lang="en-US" dirty="0"/>
          </a:p>
        </p:txBody>
      </p:sp>
      <p:sp>
        <p:nvSpPr>
          <p:cNvPr id="8" name="TextBox 7">
            <a:extLst>
              <a:ext uri="{FF2B5EF4-FFF2-40B4-BE49-F238E27FC236}">
                <a16:creationId xmlns:a16="http://schemas.microsoft.com/office/drawing/2014/main" id="{D92F4AD5-5487-EA38-C9BA-3339946AE751}"/>
              </a:ext>
            </a:extLst>
          </p:cNvPr>
          <p:cNvSpPr txBox="1"/>
          <p:nvPr/>
        </p:nvSpPr>
        <p:spPr>
          <a:xfrm>
            <a:off x="696479" y="2856905"/>
            <a:ext cx="6180381" cy="4001095"/>
          </a:xfrm>
          <a:prstGeom prst="rect">
            <a:avLst/>
          </a:prstGeom>
          <a:noFill/>
        </p:spPr>
        <p:txBody>
          <a:bodyPr wrap="square" rtlCol="0">
            <a:spAutoFit/>
          </a:bodyPr>
          <a:lstStyle/>
          <a:p>
            <a:pPr lvl="0"/>
            <a:r>
              <a:rPr lang="en-US" sz="2400" b="1" dirty="0">
                <a:solidFill>
                  <a:schemeClr val="accent6"/>
                </a:solidFill>
                <a:latin typeface="Calibri"/>
                <a:ea typeface="Calibri"/>
                <a:cs typeface="Calibri"/>
                <a:sym typeface="Calibri"/>
              </a:rPr>
              <a:t>Research Example</a:t>
            </a:r>
            <a:endParaRPr lang="en-US" sz="2400" b="1" dirty="0">
              <a:solidFill>
                <a:schemeClr val="accent6"/>
              </a:solidFill>
            </a:endParaRPr>
          </a:p>
          <a:p>
            <a:pPr lvl="0"/>
            <a:r>
              <a:rPr lang="en-US" sz="2400" b="1" dirty="0">
                <a:solidFill>
                  <a:srgbClr val="333333"/>
                </a:solidFill>
                <a:latin typeface="Calibri"/>
                <a:ea typeface="Calibri"/>
                <a:cs typeface="Calibri"/>
                <a:sym typeface="Calibri"/>
              </a:rPr>
              <a:t>Question: </a:t>
            </a:r>
            <a:r>
              <a:rPr lang="en-US" sz="2400" dirty="0">
                <a:solidFill>
                  <a:srgbClr val="333333"/>
                </a:solidFill>
                <a:latin typeface="Calibri"/>
                <a:ea typeface="Calibri"/>
                <a:cs typeface="Calibri"/>
                <a:sym typeface="Calibri"/>
              </a:rPr>
              <a:t>How do fishermen who catch market squid respond to</a:t>
            </a:r>
            <a:r>
              <a:rPr lang="en-US" sz="2400" dirty="0">
                <a:ea typeface="Calibri"/>
              </a:rPr>
              <a:t> </a:t>
            </a:r>
            <a:r>
              <a:rPr lang="en-US" sz="2400" dirty="0">
                <a:solidFill>
                  <a:srgbClr val="333333"/>
                </a:solidFill>
                <a:latin typeface="Calibri"/>
                <a:ea typeface="Calibri"/>
                <a:cs typeface="Calibri"/>
                <a:sym typeface="Calibri"/>
              </a:rPr>
              <a:t>high seasonal and interannual climate variability? </a:t>
            </a:r>
          </a:p>
          <a:p>
            <a:pPr marL="342900" lvl="0" indent="-342900">
              <a:buSzPct val="120000"/>
              <a:buFont typeface="Arial" panose="020B0604020202020204" pitchFamily="34" charset="0"/>
              <a:buChar char="•"/>
            </a:pPr>
            <a:r>
              <a:rPr lang="en-US" sz="2400" u="sng" dirty="0">
                <a:solidFill>
                  <a:srgbClr val="333333"/>
                </a:solidFill>
                <a:latin typeface="Calibri"/>
                <a:ea typeface="Calibri"/>
                <a:cs typeface="Calibri"/>
                <a:sym typeface="Calibri"/>
              </a:rPr>
              <a:t>Quantitative data</a:t>
            </a:r>
            <a:r>
              <a:rPr lang="en-US" sz="2400" dirty="0">
                <a:solidFill>
                  <a:srgbClr val="333333"/>
                </a:solidFill>
                <a:latin typeface="Calibri"/>
                <a:ea typeface="Calibri"/>
                <a:cs typeface="Calibri"/>
                <a:sym typeface="Calibri"/>
              </a:rPr>
              <a:t>: historic fishery landings, climate records – to show fishery had responded to climate  </a:t>
            </a:r>
            <a:endParaRPr lang="en-US" sz="2400" dirty="0">
              <a:ea typeface="Calibri"/>
            </a:endParaRPr>
          </a:p>
          <a:p>
            <a:pPr marL="342900" lvl="0" indent="-342900">
              <a:buSzPct val="120000"/>
              <a:buFont typeface="Arial" panose="020B0604020202020204" pitchFamily="34" charset="0"/>
              <a:buChar char="•"/>
            </a:pPr>
            <a:r>
              <a:rPr lang="en-US" sz="2400" u="sng" dirty="0">
                <a:solidFill>
                  <a:srgbClr val="333333"/>
                </a:solidFill>
                <a:latin typeface="Calibri"/>
                <a:ea typeface="Calibri"/>
                <a:cs typeface="Calibri"/>
                <a:sym typeface="Calibri"/>
              </a:rPr>
              <a:t>Qualitative data</a:t>
            </a:r>
            <a:r>
              <a:rPr lang="en-US" sz="2400" dirty="0">
                <a:solidFill>
                  <a:srgbClr val="333333"/>
                </a:solidFill>
                <a:latin typeface="Calibri"/>
                <a:ea typeface="Calibri"/>
                <a:cs typeface="Calibri"/>
                <a:sym typeface="Calibri"/>
              </a:rPr>
              <a:t>: fishermen survey – to determine how they altered fishing and if they would if more variability is likely  </a:t>
            </a:r>
            <a:endParaRPr lang="en-US" sz="2400" dirty="0">
              <a:solidFill>
                <a:schemeClr val="dk1"/>
              </a:solidFill>
              <a:latin typeface="Calibri"/>
              <a:ea typeface="Calibri"/>
              <a:cs typeface="Calibri"/>
              <a:sym typeface="Calibri"/>
            </a:endParaRPr>
          </a:p>
          <a:p>
            <a:endParaRPr lang="en-US" dirty="0"/>
          </a:p>
        </p:txBody>
      </p:sp>
      <p:pic>
        <p:nvPicPr>
          <p:cNvPr id="6" name="Picture 5" descr="A bar graph showing the variation in fishermen’s catch in different weather conditions, including during neutral weather conditions, La Niña, and El Niño.  ">
            <a:extLst>
              <a:ext uri="{FF2B5EF4-FFF2-40B4-BE49-F238E27FC236}">
                <a16:creationId xmlns:a16="http://schemas.microsoft.com/office/drawing/2014/main" id="{65F89403-E523-95A2-4DF8-6535BF6DDADC}"/>
              </a:ext>
            </a:extLst>
          </p:cNvPr>
          <p:cNvPicPr>
            <a:picLocks noChangeAspect="1"/>
          </p:cNvPicPr>
          <p:nvPr/>
        </p:nvPicPr>
        <p:blipFill>
          <a:blip r:embed="rId4"/>
          <a:srcRect r="4102"/>
          <a:stretch>
            <a:fillRect/>
          </a:stretch>
        </p:blipFill>
        <p:spPr>
          <a:xfrm>
            <a:off x="6876860" y="2851846"/>
            <a:ext cx="5020273" cy="3571293"/>
          </a:xfrm>
          <a:prstGeom prst="rect">
            <a:avLst/>
          </a:prstGeom>
        </p:spPr>
      </p:pic>
      <p:sp>
        <p:nvSpPr>
          <p:cNvPr id="2" name="TextBox 1">
            <a:extLst>
              <a:ext uri="{FF2B5EF4-FFF2-40B4-BE49-F238E27FC236}">
                <a16:creationId xmlns:a16="http://schemas.microsoft.com/office/drawing/2014/main" id="{94E46F42-390E-EA34-F230-F148B2735A47}"/>
              </a:ext>
            </a:extLst>
          </p:cNvPr>
          <p:cNvSpPr txBox="1"/>
          <p:nvPr/>
        </p:nvSpPr>
        <p:spPr>
          <a:xfrm>
            <a:off x="7296356" y="6423139"/>
            <a:ext cx="4895644" cy="314545"/>
          </a:xfrm>
          <a:prstGeom prst="rect">
            <a:avLst/>
          </a:prstGeom>
          <a:noFill/>
        </p:spPr>
        <p:txBody>
          <a:bodyPr wrap="square" rtlCol="0">
            <a:spAutoFit/>
          </a:bodyPr>
          <a:lstStyle/>
          <a:p>
            <a:r>
              <a:rPr lang="en-US" dirty="0">
                <a:solidFill>
                  <a:schemeClr val="dk1"/>
                </a:solidFill>
                <a:latin typeface="Calibri" panose="020F0502020204030204" pitchFamily="34" charset="0"/>
                <a:ea typeface="Calibri"/>
                <a:cs typeface="Calibri" panose="020F0502020204030204" pitchFamily="34" charset="0"/>
                <a:sym typeface="Calibri"/>
              </a:rPr>
              <a:t>Powell et al. 2022: </a:t>
            </a:r>
            <a:r>
              <a:rPr lang="en-US" dirty="0">
                <a:solidFill>
                  <a:schemeClr val="dk1"/>
                </a:solidFill>
                <a:latin typeface="Calibri" panose="020F0502020204030204" pitchFamily="34" charset="0"/>
                <a:ea typeface="Calibri"/>
                <a:cs typeface="Calibri" panose="020F0502020204030204" pitchFamily="34" charset="0"/>
                <a:sym typeface="Calibri"/>
                <a:hlinkClick r:id="rId5"/>
              </a:rPr>
              <a:t>https://</a:t>
            </a:r>
            <a:r>
              <a:rPr lang="en-US" dirty="0" err="1">
                <a:solidFill>
                  <a:schemeClr val="dk1"/>
                </a:solidFill>
                <a:latin typeface="Calibri" panose="020F0502020204030204" pitchFamily="34" charset="0"/>
                <a:ea typeface="Calibri"/>
                <a:cs typeface="Calibri" panose="020F0502020204030204" pitchFamily="34" charset="0"/>
                <a:sym typeface="Calibri"/>
                <a:hlinkClick r:id="rId5"/>
              </a:rPr>
              <a:t>doi.org</a:t>
            </a:r>
            <a:r>
              <a:rPr lang="en-US" dirty="0">
                <a:solidFill>
                  <a:schemeClr val="dk1"/>
                </a:solidFill>
                <a:latin typeface="Calibri" panose="020F0502020204030204" pitchFamily="34" charset="0"/>
                <a:ea typeface="Calibri"/>
                <a:cs typeface="Calibri" panose="020F0502020204030204" pitchFamily="34" charset="0"/>
                <a:sym typeface="Calibri"/>
                <a:hlinkClick r:id="rId5"/>
              </a:rPr>
              <a:t>/10.1007/s10584-022-03394-z</a:t>
            </a:r>
            <a:endParaRPr lang="en-US" dirty="0">
              <a:solidFill>
                <a:schemeClr val="dk1"/>
              </a:solidFill>
              <a:latin typeface="Calibri" panose="020F0502020204030204" pitchFamily="34" charset="0"/>
              <a:ea typeface="Calibri"/>
              <a:cs typeface="Calibri" panose="020F0502020204030204" pitchFamily="34" charset="0"/>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9"/>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0CDB98D-FEFA-538F-90D8-F489C6CE4B2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p:sp>
        <p:nvSpPr>
          <p:cNvPr id="3" name="Title 2">
            <a:extLst>
              <a:ext uri="{FF2B5EF4-FFF2-40B4-BE49-F238E27FC236}">
                <a16:creationId xmlns:a16="http://schemas.microsoft.com/office/drawing/2014/main" id="{A8275F9F-F624-C1CC-561F-B732FB59CFEB}"/>
              </a:ext>
            </a:extLst>
          </p:cNvPr>
          <p:cNvSpPr>
            <a:spLocks noGrp="1"/>
          </p:cNvSpPr>
          <p:nvPr>
            <p:ph type="title"/>
          </p:nvPr>
        </p:nvSpPr>
        <p:spPr>
          <a:xfrm>
            <a:off x="3521242" y="577516"/>
            <a:ext cx="6140116" cy="647951"/>
          </a:xfrm>
        </p:spPr>
        <p:txBody>
          <a:bodyPr>
            <a:normAutofit/>
          </a:bodyPr>
          <a:lstStyle/>
          <a:p>
            <a:pPr algn="ctr"/>
            <a:r>
              <a:rPr lang="en-US" sz="3600" b="1" dirty="0"/>
              <a:t>Topic and Journal Assignments</a:t>
            </a:r>
          </a:p>
        </p:txBody>
      </p:sp>
      <p:sp>
        <p:nvSpPr>
          <p:cNvPr id="6" name="TextBox 5">
            <a:extLst>
              <a:ext uri="{FF2B5EF4-FFF2-40B4-BE49-F238E27FC236}">
                <a16:creationId xmlns:a16="http://schemas.microsoft.com/office/drawing/2014/main" id="{592A3AF5-D048-DF17-E4D0-DEA3CC02909E}"/>
              </a:ext>
            </a:extLst>
          </p:cNvPr>
          <p:cNvSpPr txBox="1"/>
          <p:nvPr/>
        </p:nvSpPr>
        <p:spPr>
          <a:xfrm>
            <a:off x="1168400" y="1473200"/>
            <a:ext cx="10845800" cy="5669244"/>
          </a:xfrm>
          <a:prstGeom prst="rect">
            <a:avLst/>
          </a:prstGeom>
          <a:noFill/>
        </p:spPr>
        <p:txBody>
          <a:bodyPr wrap="square" rtlCol="0">
            <a:spAutoFit/>
          </a:bodyPr>
          <a:lstStyle/>
          <a:p>
            <a:pPr fontAlgn="t"/>
            <a:r>
              <a:rPr lang="en-US" sz="2000" b="1" dirty="0">
                <a:solidFill>
                  <a:schemeClr val="accent6"/>
                </a:solidFill>
                <a:latin typeface="Calibri" panose="020F0502020204030204" pitchFamily="34" charset="0"/>
                <a:cs typeface="Calibri" panose="020F0502020204030204" pitchFamily="34" charset="0"/>
              </a:rPr>
              <a:t>Group 1: Drought 		</a:t>
            </a:r>
            <a:r>
              <a:rPr lang="en-US" sz="2000" i="1" dirty="0">
                <a:latin typeface="Calibri" panose="020F0502020204030204" pitchFamily="34" charset="0"/>
                <a:cs typeface="Calibri" panose="020F0502020204030204" pitchFamily="34" charset="0"/>
              </a:rPr>
              <a:t>Journal of Ecological Anthropology</a:t>
            </a:r>
          </a:p>
          <a:p>
            <a:pPr fontAlgn="t"/>
            <a:r>
              <a:rPr lang="en-US" sz="2000" i="1" dirty="0">
                <a:latin typeface="Calibri" panose="020F0502020204030204" pitchFamily="34" charset="0"/>
                <a:cs typeface="Calibri" panose="020F0502020204030204" pitchFamily="34" charset="0"/>
              </a:rPr>
              <a:t>				American Anthropologist </a:t>
            </a:r>
          </a:p>
          <a:p>
            <a:pPr fontAlgn="t"/>
            <a:r>
              <a:rPr lang="en-US" sz="2000" i="1" dirty="0">
                <a:latin typeface="Calibri" panose="020F0502020204030204" pitchFamily="34" charset="0"/>
                <a:cs typeface="Calibri" panose="020F0502020204030204" pitchFamily="34" charset="0"/>
              </a:rPr>
              <a:t>				Ecological Applications</a:t>
            </a:r>
          </a:p>
          <a:p>
            <a:pPr fontAlgn="t"/>
            <a:r>
              <a:rPr lang="en-US" sz="2000" i="1" dirty="0">
                <a:latin typeface="Calibri" panose="020F0502020204030204" pitchFamily="34" charset="0"/>
                <a:cs typeface="Calibri" panose="020F0502020204030204" pitchFamily="34" charset="0"/>
              </a:rPr>
              <a:t>				Journal of Ecology </a:t>
            </a:r>
            <a:br>
              <a:rPr lang="en-US" sz="2000" i="1" dirty="0">
                <a:latin typeface="Calibri" panose="020F0502020204030204" pitchFamily="34" charset="0"/>
                <a:cs typeface="Calibri" panose="020F0502020204030204" pitchFamily="34" charset="0"/>
              </a:rPr>
            </a:br>
            <a:endParaRPr lang="en-US" sz="2000" b="1" dirty="0">
              <a:latin typeface="Calibri" panose="020F0502020204030204" pitchFamily="34" charset="0"/>
              <a:cs typeface="Calibri" panose="020F0502020204030204" pitchFamily="34" charset="0"/>
            </a:endParaRPr>
          </a:p>
          <a:p>
            <a:pPr fontAlgn="t"/>
            <a:r>
              <a:rPr lang="en-US" sz="2000" b="1" dirty="0">
                <a:solidFill>
                  <a:schemeClr val="accent6"/>
                </a:solidFill>
                <a:latin typeface="Calibri" panose="020F0502020204030204" pitchFamily="34" charset="0"/>
                <a:cs typeface="Calibri" panose="020F0502020204030204" pitchFamily="34" charset="0"/>
              </a:rPr>
              <a:t>Group 2:  Drought </a:t>
            </a:r>
            <a:r>
              <a:rPr lang="en-US" sz="2000" dirty="0">
                <a:latin typeface="Calibri" panose="020F0502020204030204" pitchFamily="34" charset="0"/>
                <a:cs typeface="Calibri" panose="020F0502020204030204" pitchFamily="34" charset="0"/>
              </a:rPr>
              <a:t>		</a:t>
            </a:r>
            <a:r>
              <a:rPr lang="en-US" sz="2000" i="1" dirty="0">
                <a:latin typeface="Calibri" panose="020F0502020204030204" pitchFamily="34" charset="0"/>
                <a:cs typeface="Calibri" panose="020F0502020204030204" pitchFamily="34" charset="0"/>
              </a:rPr>
              <a:t>Environmental Sociology</a:t>
            </a:r>
          </a:p>
          <a:p>
            <a:pPr fontAlgn="t"/>
            <a:r>
              <a:rPr lang="en-US" sz="2000" i="1" dirty="0">
                <a:latin typeface="Calibri" panose="020F0502020204030204" pitchFamily="34" charset="0"/>
                <a:cs typeface="Calibri" panose="020F0502020204030204" pitchFamily="34" charset="0"/>
              </a:rPr>
              <a:t>				American Journal of Sociology				   				Journal of Environmental Economics &amp; Management</a:t>
            </a:r>
          </a:p>
          <a:p>
            <a:pPr fontAlgn="t"/>
            <a:endParaRPr lang="en-US" sz="2000" b="1" dirty="0">
              <a:solidFill>
                <a:schemeClr val="accent6"/>
              </a:solidFill>
              <a:latin typeface="Calibri" panose="020F0502020204030204" pitchFamily="34" charset="0"/>
              <a:cs typeface="Calibri" panose="020F0502020204030204" pitchFamily="34" charset="0"/>
            </a:endParaRPr>
          </a:p>
          <a:p>
            <a:pPr fontAlgn="t"/>
            <a:r>
              <a:rPr lang="en-US" sz="2000" b="1" dirty="0">
                <a:solidFill>
                  <a:schemeClr val="accent6"/>
                </a:solidFill>
                <a:latin typeface="Calibri" panose="020F0502020204030204" pitchFamily="34" charset="0"/>
                <a:cs typeface="Calibri" panose="020F0502020204030204" pitchFamily="34" charset="0"/>
              </a:rPr>
              <a:t>Group 3: Urbanization   </a:t>
            </a:r>
            <a:r>
              <a:rPr lang="en-US" sz="2000" dirty="0">
                <a:solidFill>
                  <a:srgbClr val="92D050"/>
                </a:solidFill>
                <a:latin typeface="Calibri" panose="020F0502020204030204" pitchFamily="34" charset="0"/>
                <a:cs typeface="Calibri" panose="020F0502020204030204" pitchFamily="34" charset="0"/>
              </a:rPr>
              <a:t>		</a:t>
            </a:r>
            <a:r>
              <a:rPr lang="en-US" sz="2000" i="1" dirty="0">
                <a:latin typeface="Calibri" panose="020F0502020204030204" pitchFamily="34" charset="0"/>
                <a:cs typeface="Calibri" panose="020F0502020204030204" pitchFamily="34" charset="0"/>
              </a:rPr>
              <a:t>Journal of Ecological Anthropology</a:t>
            </a:r>
          </a:p>
          <a:p>
            <a:pPr fontAlgn="t"/>
            <a:r>
              <a:rPr lang="en-US" sz="2000" i="1" dirty="0">
                <a:latin typeface="Calibri" panose="020F0502020204030204" pitchFamily="34" charset="0"/>
                <a:cs typeface="Calibri" panose="020F0502020204030204" pitchFamily="34" charset="0"/>
              </a:rPr>
              <a:t>				American Anthropologist </a:t>
            </a:r>
            <a:endParaRPr lang="en-US" sz="2000" dirty="0">
              <a:latin typeface="Calibri" panose="020F0502020204030204" pitchFamily="34" charset="0"/>
              <a:cs typeface="Calibri" panose="020F0502020204030204" pitchFamily="34" charset="0"/>
            </a:endParaRPr>
          </a:p>
          <a:p>
            <a:pPr marL="228600" lvl="0">
              <a:lnSpc>
                <a:spcPct val="107000"/>
              </a:lnSpc>
              <a:buClr>
                <a:schemeClr val="dk1"/>
              </a:buClr>
              <a:buSzPts val="2200"/>
            </a:pPr>
            <a:r>
              <a:rPr lang="en-US" sz="2000" i="1" dirty="0">
                <a:latin typeface="Calibri" panose="020F0502020204030204" pitchFamily="34" charset="0"/>
                <a:cs typeface="Calibri" panose="020F0502020204030204" pitchFamily="34" charset="0"/>
              </a:rPr>
              <a:t>			  	Ecological Applications</a:t>
            </a:r>
          </a:p>
          <a:p>
            <a:pPr marL="228600" lvl="0">
              <a:lnSpc>
                <a:spcPct val="107000"/>
              </a:lnSpc>
              <a:buClr>
                <a:schemeClr val="dk1"/>
              </a:buClr>
              <a:buSzPts val="2200"/>
            </a:pPr>
            <a:r>
              <a:rPr lang="en-US" sz="2000" i="1" dirty="0">
                <a:latin typeface="Calibri" panose="020F0502020204030204" pitchFamily="34" charset="0"/>
                <a:cs typeface="Calibri" panose="020F0502020204030204" pitchFamily="34" charset="0"/>
              </a:rPr>
              <a:t>				Journal of Ecology </a:t>
            </a:r>
            <a:br>
              <a:rPr lang="en-US" sz="2000" i="1" dirty="0">
                <a:latin typeface="Calibri" panose="020F0502020204030204" pitchFamily="34" charset="0"/>
                <a:cs typeface="Calibri" panose="020F0502020204030204" pitchFamily="34" charset="0"/>
              </a:rPr>
            </a:br>
            <a:endParaRPr lang="en-US" sz="2000" i="1" dirty="0">
              <a:latin typeface="Calibri" panose="020F0502020204030204" pitchFamily="34" charset="0"/>
              <a:cs typeface="Calibri" panose="020F0502020204030204" pitchFamily="34" charset="0"/>
            </a:endParaRPr>
          </a:p>
          <a:p>
            <a:pPr marL="12700" lvl="0">
              <a:lnSpc>
                <a:spcPct val="107000"/>
              </a:lnSpc>
              <a:buClr>
                <a:schemeClr val="dk1"/>
              </a:buClr>
              <a:buSzPts val="2200"/>
            </a:pPr>
            <a:r>
              <a:rPr lang="en-US" sz="2000" b="1" dirty="0">
                <a:solidFill>
                  <a:schemeClr val="accent6"/>
                </a:solidFill>
                <a:latin typeface="Calibri" panose="020F0502020204030204" pitchFamily="34" charset="0"/>
                <a:cs typeface="Calibri" panose="020F0502020204030204" pitchFamily="34" charset="0"/>
              </a:rPr>
              <a:t>Group 4: Urbanization</a:t>
            </a:r>
            <a:r>
              <a:rPr lang="en-US" sz="2000" b="1"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   	</a:t>
            </a:r>
            <a:r>
              <a:rPr lang="en-US" sz="2000" i="1" dirty="0">
                <a:latin typeface="Calibri" panose="020F0502020204030204" pitchFamily="34" charset="0"/>
                <a:cs typeface="Calibri" panose="020F0502020204030204" pitchFamily="34" charset="0"/>
              </a:rPr>
              <a:t>Environmental Sociology</a:t>
            </a:r>
          </a:p>
          <a:p>
            <a:pPr marL="12700" lvl="0">
              <a:lnSpc>
                <a:spcPct val="107000"/>
              </a:lnSpc>
              <a:buClr>
                <a:schemeClr val="dk1"/>
              </a:buClr>
              <a:buSzPts val="2200"/>
            </a:pPr>
            <a:r>
              <a:rPr lang="en-US" sz="2000" i="1" dirty="0">
                <a:latin typeface="Calibri" panose="020F0502020204030204" pitchFamily="34" charset="0"/>
                <a:cs typeface="Calibri" panose="020F0502020204030204" pitchFamily="34" charset="0"/>
              </a:rPr>
              <a:t>				American Journal of Sociology				   				Journal of Environmental Economics &amp; Management</a:t>
            </a:r>
            <a:endParaRPr lang="en-US" sz="2000" dirty="0">
              <a:latin typeface="Calibri" panose="020F0502020204030204" pitchFamily="34" charset="0"/>
              <a:cs typeface="Calibri" panose="020F0502020204030204" pitchFamily="34" charset="0"/>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9"/>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3573DEE-BED3-B0C0-892C-742C6191910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ECF7FFDF-9E56-4D47-397C-1CA02F5EEBDD}"/>
              </a:ext>
            </a:extLst>
          </p:cNvPr>
          <p:cNvSpPr>
            <a:spLocks noGrp="1"/>
          </p:cNvSpPr>
          <p:nvPr>
            <p:ph type="title"/>
          </p:nvPr>
        </p:nvSpPr>
        <p:spPr>
          <a:xfrm>
            <a:off x="7193841" y="1636877"/>
            <a:ext cx="4753303" cy="1325563"/>
          </a:xfrm>
        </p:spPr>
        <p:txBody>
          <a:bodyPr/>
          <a:lstStyle/>
          <a:p>
            <a:pPr algn="ctr"/>
            <a:r>
              <a:rPr lang="en-US" b="1" dirty="0"/>
              <a:t>Many Problems, Many Disciplines</a:t>
            </a:r>
          </a:p>
        </p:txBody>
      </p:sp>
      <p:sp>
        <p:nvSpPr>
          <p:cNvPr id="7" name="TextBox 6">
            <a:extLst>
              <a:ext uri="{FF2B5EF4-FFF2-40B4-BE49-F238E27FC236}">
                <a16:creationId xmlns:a16="http://schemas.microsoft.com/office/drawing/2014/main" id="{115A5571-9402-47EA-812E-BDA9BA73F20D}"/>
              </a:ext>
            </a:extLst>
          </p:cNvPr>
          <p:cNvSpPr txBox="1"/>
          <p:nvPr/>
        </p:nvSpPr>
        <p:spPr>
          <a:xfrm>
            <a:off x="7493876" y="4088524"/>
            <a:ext cx="4225158" cy="1169551"/>
          </a:xfrm>
          <a:prstGeom prst="rect">
            <a:avLst/>
          </a:prstGeom>
          <a:noFill/>
        </p:spPr>
        <p:txBody>
          <a:bodyPr wrap="square" rtlCol="0">
            <a:spAutoFit/>
          </a:bodyPr>
          <a:lstStyle/>
          <a:p>
            <a:pPr algn="ctr"/>
            <a:r>
              <a:rPr lang="en-US" sz="2800" dirty="0">
                <a:solidFill>
                  <a:schemeClr val="dk1"/>
                </a:solidFill>
                <a:latin typeface="Calibri"/>
                <a:ea typeface="Calibri"/>
                <a:cs typeface="Calibri"/>
                <a:sym typeface="Calibri"/>
              </a:rPr>
              <a:t>Many disciplines contribute to sustainability research.</a:t>
            </a:r>
            <a:endParaRPr lang="en-US" sz="2800" dirty="0"/>
          </a:p>
          <a:p>
            <a:endParaRPr lang="en-US" dirty="0"/>
          </a:p>
        </p:txBody>
      </p:sp>
      <p:pic>
        <p:nvPicPr>
          <p:cNvPr id="9" name="Picture 8" descr="A graphic in the shape of a sun. The center circle says Socio-Environmental Systems Research. This central circle then has various disciplines related to Socio-Envrionmental Systems Research radiating outward from it. These disciplines include: Geography, Linguistices, Natural Resource Mangament, Sociology, Urban Studies, Anthropology, Archaeology, Conservation, Earth Systems Sicence, Ecology, Economics, Environmental History, and Enviornmental Policy.">
            <a:extLst>
              <a:ext uri="{FF2B5EF4-FFF2-40B4-BE49-F238E27FC236}">
                <a16:creationId xmlns:a16="http://schemas.microsoft.com/office/drawing/2014/main" id="{7BA53A16-73BF-4B55-E48A-7DBA56B842A9}"/>
              </a:ext>
            </a:extLst>
          </p:cNvPr>
          <p:cNvPicPr>
            <a:picLocks noChangeAspect="1"/>
          </p:cNvPicPr>
          <p:nvPr/>
        </p:nvPicPr>
        <p:blipFill>
          <a:blip r:embed="rId3"/>
          <a:stretch>
            <a:fillRect/>
          </a:stretch>
        </p:blipFill>
        <p:spPr>
          <a:xfrm>
            <a:off x="0" y="0"/>
            <a:ext cx="6858000" cy="6858000"/>
          </a:xfrm>
          <a:prstGeom prst="rect">
            <a:avLst/>
          </a:prstGeom>
        </p:spPr>
      </p:pic>
      <p:sp>
        <p:nvSpPr>
          <p:cNvPr id="115" name="Google Shape;115;p2">
            <a:extLst>
              <a:ext uri="{C183D7F6-B498-43B3-948B-1728B52AA6E4}">
                <adec:decorative xmlns:adec="http://schemas.microsoft.com/office/drawing/2017/decorative" val="1"/>
              </a:ext>
            </a:extLst>
          </p:cNvPr>
          <p:cNvSpPr/>
          <p:nvPr/>
        </p:nvSpPr>
        <p:spPr>
          <a:xfrm>
            <a:off x="7910152" y="3521608"/>
            <a:ext cx="3255095" cy="18288"/>
          </a:xfrm>
          <a:custGeom>
            <a:avLst/>
            <a:gdLst/>
            <a:ahLst/>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0"/>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0E426AB-C472-3246-BED7-1672E457A27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3" name="Title 2">
            <a:extLst>
              <a:ext uri="{FF2B5EF4-FFF2-40B4-BE49-F238E27FC236}">
                <a16:creationId xmlns:a16="http://schemas.microsoft.com/office/drawing/2014/main" id="{09409BF9-AEB6-4CCD-BFE2-A012AC5A1D08}"/>
              </a:ext>
            </a:extLst>
          </p:cNvPr>
          <p:cNvSpPr>
            <a:spLocks noGrp="1"/>
          </p:cNvSpPr>
          <p:nvPr>
            <p:ph type="title"/>
          </p:nvPr>
        </p:nvSpPr>
        <p:spPr>
          <a:xfrm>
            <a:off x="1360715" y="539921"/>
            <a:ext cx="10515600" cy="947319"/>
          </a:xfrm>
        </p:spPr>
        <p:txBody>
          <a:bodyPr>
            <a:normAutofit/>
          </a:bodyPr>
          <a:lstStyle/>
          <a:p>
            <a:pPr algn="ctr"/>
            <a:r>
              <a:rPr lang="en-US" sz="3600" b="1" dirty="0"/>
              <a:t>Dimensions of Scholarship </a:t>
            </a:r>
          </a:p>
        </p:txBody>
      </p:sp>
      <p:sp>
        <p:nvSpPr>
          <p:cNvPr id="2" name="TextBox 1">
            <a:extLst>
              <a:ext uri="{FF2B5EF4-FFF2-40B4-BE49-F238E27FC236}">
                <a16:creationId xmlns:a16="http://schemas.microsoft.com/office/drawing/2014/main" id="{D5C021A7-6B1C-E12C-9059-17ECC93E428E}"/>
              </a:ext>
            </a:extLst>
          </p:cNvPr>
          <p:cNvSpPr txBox="1"/>
          <p:nvPr/>
        </p:nvSpPr>
        <p:spPr>
          <a:xfrm>
            <a:off x="2208941" y="1170237"/>
            <a:ext cx="8819148" cy="369332"/>
          </a:xfrm>
          <a:prstGeom prst="rect">
            <a:avLst/>
          </a:prstGeom>
          <a:noFill/>
        </p:spPr>
        <p:txBody>
          <a:bodyPr wrap="square" rtlCol="0">
            <a:spAutoFit/>
          </a:bodyPr>
          <a:lstStyle/>
          <a:p>
            <a:r>
              <a:rPr lang="en-US" sz="1800" dirty="0">
                <a:solidFill>
                  <a:schemeClr val="dk1"/>
                </a:solidFill>
                <a:latin typeface="Calibri"/>
                <a:ea typeface="Calibri"/>
                <a:cs typeface="Calibri"/>
                <a:sym typeface="Calibri"/>
              </a:rPr>
              <a:t>A</a:t>
            </a:r>
            <a:r>
              <a:rPr lang="en-US" sz="1800" dirty="0">
                <a:solidFill>
                  <a:srgbClr val="222222"/>
                </a:solidFill>
                <a:latin typeface="Calibri"/>
                <a:ea typeface="Calibri"/>
                <a:cs typeface="Calibri"/>
                <a:sym typeface="Calibri"/>
              </a:rPr>
              <a:t>l-Ababneh 2020: </a:t>
            </a:r>
            <a:r>
              <a:rPr lang="en-US" sz="1800" dirty="0">
                <a:solidFill>
                  <a:srgbClr val="222222"/>
                </a:solidFill>
                <a:latin typeface="Calibri"/>
                <a:ea typeface="Calibri"/>
                <a:cs typeface="Calibri"/>
                <a:sym typeface="Calibri"/>
                <a:hlinkClick r:id="rId4"/>
              </a:rPr>
              <a:t>https://eiris.it/ojs/index.php/scienceandphilosophy/article/view/500/732</a:t>
            </a:r>
            <a:endParaRPr lang="en-US" dirty="0"/>
          </a:p>
        </p:txBody>
      </p:sp>
      <p:sp>
        <p:nvSpPr>
          <p:cNvPr id="4" name="TextBox 3">
            <a:extLst>
              <a:ext uri="{FF2B5EF4-FFF2-40B4-BE49-F238E27FC236}">
                <a16:creationId xmlns:a16="http://schemas.microsoft.com/office/drawing/2014/main" id="{834E31E6-A623-7FF8-557F-C32FFBAF7F96}"/>
              </a:ext>
            </a:extLst>
          </p:cNvPr>
          <p:cNvSpPr txBox="1"/>
          <p:nvPr/>
        </p:nvSpPr>
        <p:spPr>
          <a:xfrm>
            <a:off x="838200" y="1955093"/>
            <a:ext cx="11038115" cy="3200876"/>
          </a:xfrm>
          <a:prstGeom prst="rect">
            <a:avLst/>
          </a:prstGeom>
          <a:noFill/>
        </p:spPr>
        <p:txBody>
          <a:bodyPr wrap="square" rtlCol="0">
            <a:spAutoFit/>
          </a:bodyPr>
          <a:lstStyle/>
          <a:p>
            <a:pPr lvl="0">
              <a:spcAft>
                <a:spcPts val="600"/>
              </a:spcAft>
            </a:pPr>
            <a:r>
              <a:rPr lang="en-US" sz="2400" b="1" dirty="0">
                <a:solidFill>
                  <a:schemeClr val="accent6"/>
                </a:solidFill>
                <a:latin typeface="Calibri"/>
                <a:ea typeface="Calibri"/>
                <a:cs typeface="Calibri"/>
                <a:sym typeface="Calibri"/>
              </a:rPr>
              <a:t>Epistemology: </a:t>
            </a:r>
            <a:r>
              <a:rPr lang="en-US" sz="2400" dirty="0">
                <a:latin typeface="Calibri"/>
                <a:ea typeface="Calibri"/>
                <a:cs typeface="Calibri"/>
                <a:sym typeface="Calibri"/>
              </a:rPr>
              <a:t>The theory of knowledge – What is knowledge? What are acceptable forms? </a:t>
            </a:r>
            <a:endParaRPr lang="en-US" sz="2400" dirty="0">
              <a:solidFill>
                <a:schemeClr val="accent6"/>
              </a:solidFill>
              <a:latin typeface="Calibri"/>
              <a:ea typeface="Calibri"/>
              <a:cs typeface="Calibri"/>
              <a:sym typeface="Calibri"/>
            </a:endParaRPr>
          </a:p>
          <a:p>
            <a:pPr lvl="0">
              <a:spcAft>
                <a:spcPts val="600"/>
              </a:spcAft>
            </a:pPr>
            <a:r>
              <a:rPr lang="en-US" sz="2400" b="1" dirty="0">
                <a:solidFill>
                  <a:schemeClr val="accent6"/>
                </a:solidFill>
                <a:latin typeface="Calibri"/>
                <a:ea typeface="Calibri"/>
                <a:cs typeface="Calibri"/>
                <a:sym typeface="Calibri"/>
              </a:rPr>
              <a:t>Theoretical Perspective: </a:t>
            </a:r>
            <a:r>
              <a:rPr lang="en-US" sz="2400" dirty="0">
                <a:latin typeface="Calibri"/>
                <a:ea typeface="Calibri"/>
                <a:cs typeface="Calibri"/>
                <a:sym typeface="Calibri"/>
              </a:rPr>
              <a:t>The philosophical stance that informs the methodology; analytical tools for understanding or explaining something  </a:t>
            </a:r>
            <a:endParaRPr lang="en-US" sz="2400" dirty="0"/>
          </a:p>
          <a:p>
            <a:pPr lvl="0">
              <a:spcAft>
                <a:spcPts val="600"/>
              </a:spcAft>
            </a:pPr>
            <a:r>
              <a:rPr lang="en-US" sz="2400" b="1" dirty="0">
                <a:solidFill>
                  <a:schemeClr val="accent6"/>
                </a:solidFill>
                <a:latin typeface="Calibri"/>
                <a:ea typeface="Calibri"/>
                <a:cs typeface="Calibri"/>
                <a:sym typeface="Calibri"/>
              </a:rPr>
              <a:t>Methodology: </a:t>
            </a:r>
            <a:r>
              <a:rPr lang="en-US" sz="2400" dirty="0">
                <a:latin typeface="Calibri"/>
                <a:ea typeface="Calibri"/>
                <a:cs typeface="Calibri"/>
                <a:sym typeface="Calibri"/>
              </a:rPr>
              <a:t>Rationale for an approach or strategy of study; influences the choice and use of specific methods; influenced by the type of desired outcome </a:t>
            </a:r>
            <a:endParaRPr lang="en-US" sz="2400" dirty="0"/>
          </a:p>
          <a:p>
            <a:pPr lvl="0">
              <a:spcAft>
                <a:spcPts val="600"/>
              </a:spcAft>
            </a:pPr>
            <a:r>
              <a:rPr lang="en-US" sz="2400" b="1" dirty="0">
                <a:solidFill>
                  <a:schemeClr val="accent6"/>
                </a:solidFill>
                <a:latin typeface="Calibri"/>
                <a:ea typeface="Calibri"/>
                <a:cs typeface="Calibri"/>
                <a:sym typeface="Calibri"/>
              </a:rPr>
              <a:t>Methods: </a:t>
            </a:r>
            <a:r>
              <a:rPr lang="en-US" sz="2400" dirty="0">
                <a:latin typeface="Calibri"/>
                <a:ea typeface="Calibri"/>
                <a:cs typeface="Calibri"/>
                <a:sym typeface="Calibri"/>
              </a:rPr>
              <a:t>The techniques or procedures for gathering and analyzing data</a:t>
            </a:r>
            <a:endParaRPr lang="en-US" sz="2400" dirty="0">
              <a:solidFill>
                <a:schemeClr val="dk1"/>
              </a:solidFill>
              <a:latin typeface="Calibri"/>
              <a:ea typeface="Calibri"/>
              <a:cs typeface="Calibri"/>
              <a:sym typeface="Calibri"/>
            </a:endParaRPr>
          </a:p>
          <a:p>
            <a:endParaRPr lang="en-US" dirty="0"/>
          </a:p>
        </p:txBody>
      </p:sp>
      <p:pic>
        <p:nvPicPr>
          <p:cNvPr id="9" name="Picture 8" descr="Four icons representing differnt dimensions of scholarship: the first is a blank bar graph, the second is a video camera, the third is a thought bubble, and the fourth is formal document. ">
            <a:extLst>
              <a:ext uri="{FF2B5EF4-FFF2-40B4-BE49-F238E27FC236}">
                <a16:creationId xmlns:a16="http://schemas.microsoft.com/office/drawing/2014/main" id="{9FA3D7C8-9F9D-AE02-6498-6EE3A6F0F9A4}"/>
              </a:ext>
            </a:extLst>
          </p:cNvPr>
          <p:cNvPicPr>
            <a:picLocks noChangeAspect="1"/>
          </p:cNvPicPr>
          <p:nvPr/>
        </p:nvPicPr>
        <p:blipFill>
          <a:blip r:embed="rId5"/>
          <a:stretch>
            <a:fillRect/>
          </a:stretch>
        </p:blipFill>
        <p:spPr>
          <a:xfrm>
            <a:off x="2325188" y="4873151"/>
            <a:ext cx="7772400" cy="191818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1"/>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FD343C98-71D0-9A2C-453F-ADBE382502C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4" name="Title 3">
            <a:extLst>
              <a:ext uri="{FF2B5EF4-FFF2-40B4-BE49-F238E27FC236}">
                <a16:creationId xmlns:a16="http://schemas.microsoft.com/office/drawing/2014/main" id="{C49F01C9-53D4-4B98-B02C-42BA665DF02B}"/>
              </a:ext>
            </a:extLst>
          </p:cNvPr>
          <p:cNvSpPr>
            <a:spLocks noGrp="1"/>
          </p:cNvSpPr>
          <p:nvPr>
            <p:ph type="title"/>
          </p:nvPr>
        </p:nvSpPr>
        <p:spPr>
          <a:xfrm>
            <a:off x="2338252" y="417376"/>
            <a:ext cx="8336280" cy="1325563"/>
          </a:xfrm>
        </p:spPr>
        <p:txBody>
          <a:bodyPr>
            <a:normAutofit/>
          </a:bodyPr>
          <a:lstStyle/>
          <a:p>
            <a:pPr algn="ctr"/>
            <a:r>
              <a:rPr lang="en-US" sz="3600" b="1" dirty="0"/>
              <a:t>Example: Cultural Anthropologist</a:t>
            </a:r>
          </a:p>
        </p:txBody>
      </p:sp>
      <p:sp>
        <p:nvSpPr>
          <p:cNvPr id="2" name="TextBox 1">
            <a:extLst>
              <a:ext uri="{FF2B5EF4-FFF2-40B4-BE49-F238E27FC236}">
                <a16:creationId xmlns:a16="http://schemas.microsoft.com/office/drawing/2014/main" id="{56540EBC-B5B0-AAE7-2D45-CCA7F13462C4}"/>
              </a:ext>
            </a:extLst>
          </p:cNvPr>
          <p:cNvSpPr txBox="1"/>
          <p:nvPr/>
        </p:nvSpPr>
        <p:spPr>
          <a:xfrm>
            <a:off x="1044055" y="1471910"/>
            <a:ext cx="10924674" cy="5386090"/>
          </a:xfrm>
          <a:prstGeom prst="rect">
            <a:avLst/>
          </a:prstGeom>
          <a:noFill/>
        </p:spPr>
        <p:txBody>
          <a:bodyPr wrap="square" rtlCol="0">
            <a:spAutoFit/>
          </a:bodyPr>
          <a:lstStyle/>
          <a:p>
            <a:pPr lvl="0">
              <a:buClr>
                <a:schemeClr val="accent6"/>
              </a:buClr>
              <a:buSzPct val="100000"/>
            </a:pPr>
            <a:r>
              <a:rPr lang="en-US" sz="2400" b="1" dirty="0">
                <a:solidFill>
                  <a:schemeClr val="accent6"/>
                </a:solidFill>
                <a:latin typeface="Calibri" panose="020F0502020204030204" pitchFamily="34" charset="0"/>
                <a:cs typeface="Calibri" panose="020F0502020204030204" pitchFamily="34" charset="0"/>
              </a:rPr>
              <a:t>Epistemology</a:t>
            </a:r>
            <a:r>
              <a:rPr lang="en-US" sz="2400" b="1"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 Knowledge can be understood qualitatively and quantitatively. </a:t>
            </a:r>
          </a:p>
          <a:p>
            <a:pPr marL="0" lvl="0" indent="0">
              <a:buSzPct val="100000"/>
              <a:buNone/>
            </a:pPr>
            <a:endParaRPr lang="en-US" sz="1200" dirty="0">
              <a:latin typeface="Calibri" panose="020F0502020204030204" pitchFamily="34" charset="0"/>
              <a:cs typeface="Calibri" panose="020F0502020204030204" pitchFamily="34" charset="0"/>
            </a:endParaRPr>
          </a:p>
          <a:p>
            <a:pPr marL="0" lvl="0" indent="0">
              <a:buClr>
                <a:schemeClr val="accent6"/>
              </a:buClr>
              <a:buSzPct val="100000"/>
              <a:buNone/>
            </a:pPr>
            <a:r>
              <a:rPr lang="en-US" sz="2400" b="1" dirty="0">
                <a:solidFill>
                  <a:schemeClr val="accent6"/>
                </a:solidFill>
                <a:latin typeface="Calibri" panose="020F0502020204030204" pitchFamily="34" charset="0"/>
                <a:cs typeface="Calibri" panose="020F0502020204030204" pitchFamily="34" charset="0"/>
              </a:rPr>
              <a:t>Theoretical Perspectives</a:t>
            </a:r>
            <a:r>
              <a:rPr lang="en-US" sz="2400" b="1" dirty="0">
                <a:solidFill>
                  <a:srgbClr val="92D050"/>
                </a:solidFill>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 Examples:</a:t>
            </a:r>
          </a:p>
          <a:p>
            <a:pPr marL="685800" lvl="1" indent="-217169">
              <a:spcAft>
                <a:spcPts val="600"/>
              </a:spcAft>
              <a:buSzPct val="100000"/>
            </a:pPr>
            <a:r>
              <a:rPr lang="en-US" sz="2400" dirty="0">
                <a:latin typeface="Calibri" panose="020F0502020204030204" pitchFamily="34" charset="0"/>
                <a:cs typeface="Calibri" panose="020F0502020204030204" pitchFamily="34" charset="0"/>
              </a:rPr>
              <a:t>“Historical particularism” – Each society has its own unique historical development and must be understood based on its own specific cultural and environmental context, especially its historical process.</a:t>
            </a:r>
          </a:p>
          <a:p>
            <a:pPr marL="685800" lvl="1" indent="-217169">
              <a:buSzPct val="100000"/>
            </a:pPr>
            <a:r>
              <a:rPr lang="en-US" sz="2400" dirty="0">
                <a:latin typeface="Calibri" panose="020F0502020204030204" pitchFamily="34" charset="0"/>
                <a:cs typeface="Calibri" panose="020F0502020204030204" pitchFamily="34" charset="0"/>
              </a:rPr>
              <a:t>“Functionalism” –  Different aspects of culture (e.g., institutions, norms) play particular functions in maintaining a society. </a:t>
            </a:r>
          </a:p>
          <a:p>
            <a:pPr marL="457200" lvl="1" indent="0">
              <a:buSzPct val="100000"/>
              <a:buNone/>
            </a:pPr>
            <a:endParaRPr lang="en-US" sz="1200" dirty="0">
              <a:solidFill>
                <a:schemeClr val="accent6"/>
              </a:solidFill>
              <a:latin typeface="Calibri" panose="020F0502020204030204" pitchFamily="34" charset="0"/>
              <a:cs typeface="Calibri" panose="020F0502020204030204" pitchFamily="34" charset="0"/>
            </a:endParaRPr>
          </a:p>
          <a:p>
            <a:pPr marL="0" lvl="0" indent="0">
              <a:buClr>
                <a:schemeClr val="accent6"/>
              </a:buClr>
              <a:buSzPct val="100000"/>
              <a:buNone/>
            </a:pPr>
            <a:r>
              <a:rPr lang="en-US" sz="2400" b="1" dirty="0">
                <a:solidFill>
                  <a:schemeClr val="accent6"/>
                </a:solidFill>
                <a:latin typeface="Calibri" panose="020F0502020204030204" pitchFamily="34" charset="0"/>
                <a:cs typeface="Calibri" panose="020F0502020204030204" pitchFamily="34" charset="0"/>
              </a:rPr>
              <a:t>Methodology</a:t>
            </a:r>
            <a:r>
              <a:rPr lang="en-US" sz="2400" dirty="0">
                <a:solidFill>
                  <a:schemeClr val="accent6"/>
                </a:solidFill>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 Examples:</a:t>
            </a:r>
          </a:p>
          <a:p>
            <a:pPr marL="685800" lvl="1" indent="-217169">
              <a:buSzPct val="100000"/>
            </a:pPr>
            <a:r>
              <a:rPr lang="en-US" sz="2400" dirty="0">
                <a:latin typeface="Calibri" panose="020F0502020204030204" pitchFamily="34" charset="0"/>
                <a:cs typeface="Calibri" panose="020F0502020204030204" pitchFamily="34" charset="0"/>
              </a:rPr>
              <a:t>A full understanding requires at least some use of field approaches to learn from subjects and societies, especially by using ethnographic methods. </a:t>
            </a:r>
          </a:p>
          <a:p>
            <a:pPr marL="0" lvl="0" indent="0">
              <a:buSzPct val="100000"/>
              <a:buNone/>
            </a:pPr>
            <a:endParaRPr lang="en-US" sz="1300" dirty="0">
              <a:latin typeface="Calibri" panose="020F0502020204030204" pitchFamily="34" charset="0"/>
              <a:cs typeface="Calibri" panose="020F0502020204030204" pitchFamily="34" charset="0"/>
            </a:endParaRPr>
          </a:p>
          <a:p>
            <a:pPr marL="0" lvl="0" indent="0">
              <a:buClr>
                <a:schemeClr val="accent6"/>
              </a:buClr>
              <a:buSzPct val="100000"/>
              <a:buNone/>
            </a:pPr>
            <a:r>
              <a:rPr lang="en-US" sz="2400" b="1" dirty="0">
                <a:solidFill>
                  <a:schemeClr val="accent6"/>
                </a:solidFill>
                <a:latin typeface="Calibri" panose="020F0502020204030204" pitchFamily="34" charset="0"/>
                <a:cs typeface="Calibri" panose="020F0502020204030204" pitchFamily="34" charset="0"/>
              </a:rPr>
              <a:t>Methods</a:t>
            </a:r>
            <a:r>
              <a:rPr lang="en-US" sz="2400" dirty="0">
                <a:solidFill>
                  <a:srgbClr val="92D050"/>
                </a:solidFill>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 Examples:</a:t>
            </a:r>
          </a:p>
          <a:p>
            <a:pPr marL="685800" lvl="1" indent="-217169">
              <a:buSzPct val="100000"/>
            </a:pPr>
            <a:r>
              <a:rPr lang="en-US" sz="2400" dirty="0">
                <a:latin typeface="Calibri" panose="020F0502020204030204" pitchFamily="34" charset="0"/>
                <a:cs typeface="Calibri" panose="020F0502020204030204" pitchFamily="34" charset="0"/>
              </a:rPr>
              <a:t>Field methods include interviews, surveys, and observations. </a:t>
            </a:r>
          </a:p>
          <a:p>
            <a:endParaRPr lang="en-US" dirty="0">
              <a:latin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8"/>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4D1A10AE-79DF-097D-B6E4-E24ED50CF09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6" name="Title 5">
            <a:extLst>
              <a:ext uri="{FF2B5EF4-FFF2-40B4-BE49-F238E27FC236}">
                <a16:creationId xmlns:a16="http://schemas.microsoft.com/office/drawing/2014/main" id="{3334E45D-5688-ABBF-FA30-92DAF49329B2}"/>
              </a:ext>
            </a:extLst>
          </p:cNvPr>
          <p:cNvSpPr>
            <a:spLocks noGrp="1"/>
          </p:cNvSpPr>
          <p:nvPr>
            <p:ph type="title"/>
          </p:nvPr>
        </p:nvSpPr>
        <p:spPr>
          <a:xfrm>
            <a:off x="3543299" y="357889"/>
            <a:ext cx="5105400" cy="1325563"/>
          </a:xfrm>
        </p:spPr>
        <p:txBody>
          <a:bodyPr>
            <a:normAutofit/>
          </a:bodyPr>
          <a:lstStyle/>
          <a:p>
            <a:pPr algn="ctr"/>
            <a:r>
              <a:rPr lang="en-US" sz="3600" b="1" dirty="0"/>
              <a:t>Quantitative Research </a:t>
            </a:r>
          </a:p>
        </p:txBody>
      </p:sp>
      <p:sp>
        <p:nvSpPr>
          <p:cNvPr id="8" name="Text Placeholder 7">
            <a:extLst>
              <a:ext uri="{FF2B5EF4-FFF2-40B4-BE49-F238E27FC236}">
                <a16:creationId xmlns:a16="http://schemas.microsoft.com/office/drawing/2014/main" id="{83A96FBF-A7D5-9646-702C-F041A90C68CC}"/>
              </a:ext>
            </a:extLst>
          </p:cNvPr>
          <p:cNvSpPr>
            <a:spLocks noGrp="1"/>
          </p:cNvSpPr>
          <p:nvPr>
            <p:ph type="body" idx="1"/>
          </p:nvPr>
        </p:nvSpPr>
        <p:spPr>
          <a:xfrm>
            <a:off x="950493" y="1683452"/>
            <a:ext cx="10756077" cy="4351338"/>
          </a:xfrm>
        </p:spPr>
        <p:txBody>
          <a:bodyPr/>
          <a:lstStyle/>
          <a:p>
            <a:pPr marL="349250" lvl="0" indent="-349250">
              <a:spcBef>
                <a:spcPts val="0"/>
              </a:spcBef>
              <a:buSzPct val="120000"/>
            </a:pPr>
            <a:r>
              <a:rPr lang="en-US" sz="2400" dirty="0"/>
              <a:t>Data are gathered from observations, experiments, surveys, or a synthesis of existing databases.</a:t>
            </a:r>
          </a:p>
          <a:p>
            <a:pPr marL="349250" lvl="0" indent="-349250">
              <a:buSzPct val="120000"/>
            </a:pPr>
            <a:r>
              <a:rPr lang="en-US" sz="2400" dirty="0"/>
              <a:t>Data are usually numerical.</a:t>
            </a:r>
          </a:p>
          <a:p>
            <a:pPr marL="349250" lvl="0" indent="-349250">
              <a:buSzPct val="120000"/>
            </a:pPr>
            <a:r>
              <a:rPr lang="en-US" sz="2400" dirty="0"/>
              <a:t>Researchers most commonly analyze quantitative data statistically (e.g., econometrics, frequentist/Bayesian methods).</a:t>
            </a:r>
          </a:p>
          <a:p>
            <a:pPr marL="349250" lvl="0" indent="-349250">
              <a:buSzPct val="120000"/>
            </a:pPr>
            <a:r>
              <a:rPr lang="en-US" sz="2400" dirty="0"/>
              <a:t>Quantitative research is considered the hallmark of “objective research.”</a:t>
            </a:r>
          </a:p>
          <a:p>
            <a:pPr marL="349250" lvl="0" indent="-349250">
              <a:buSzPct val="120000"/>
            </a:pPr>
            <a:r>
              <a:rPr lang="en-US" sz="2400" dirty="0"/>
              <a:t>It is useful for testing hypotheses, quantifying uncertainty, or saying “how much.”</a:t>
            </a:r>
          </a:p>
          <a:p>
            <a:endParaRPr lang="en-US" dirty="0"/>
          </a:p>
        </p:txBody>
      </p:sp>
      <p:pic>
        <p:nvPicPr>
          <p:cNvPr id="10" name="Picture 9" descr="Four figures representing different kinds of quantitative data: 1) a line graph with plot points; 2) a bar graph; 3) an area graph; and 4) a mathematical equation">
            <a:extLst>
              <a:ext uri="{FF2B5EF4-FFF2-40B4-BE49-F238E27FC236}">
                <a16:creationId xmlns:a16="http://schemas.microsoft.com/office/drawing/2014/main" id="{BF5D2CB3-781F-2729-B340-1DE083436F75}"/>
              </a:ext>
            </a:extLst>
          </p:cNvPr>
          <p:cNvPicPr>
            <a:picLocks noChangeAspect="1"/>
          </p:cNvPicPr>
          <p:nvPr/>
        </p:nvPicPr>
        <p:blipFill>
          <a:blip r:embed="rId4"/>
          <a:stretch>
            <a:fillRect/>
          </a:stretch>
        </p:blipFill>
        <p:spPr>
          <a:xfrm>
            <a:off x="485429" y="5030787"/>
            <a:ext cx="11445731" cy="1325563"/>
          </a:xfrm>
          <a:prstGeom prst="rect">
            <a:avLst/>
          </a:prstGeom>
        </p:spPr>
      </p:pic>
      <p:sp>
        <p:nvSpPr>
          <p:cNvPr id="12" name="TextBox 11">
            <a:extLst>
              <a:ext uri="{FF2B5EF4-FFF2-40B4-BE49-F238E27FC236}">
                <a16:creationId xmlns:a16="http://schemas.microsoft.com/office/drawing/2014/main" id="{233B9DB3-5F22-9B04-1845-C8444C1E5FE5}"/>
              </a:ext>
            </a:extLst>
          </p:cNvPr>
          <p:cNvSpPr txBox="1"/>
          <p:nvPr/>
        </p:nvSpPr>
        <p:spPr>
          <a:xfrm>
            <a:off x="5030106" y="6440237"/>
            <a:ext cx="2131786" cy="313932"/>
          </a:xfrm>
          <a:prstGeom prst="rect">
            <a:avLst/>
          </a:prstGeom>
          <a:noFill/>
        </p:spPr>
        <p:txBody>
          <a:bodyPr wrap="square" rtlCol="0">
            <a:spAutoFit/>
          </a:bodyPr>
          <a:lstStyle/>
          <a:p>
            <a:pPr lvl="0">
              <a:lnSpc>
                <a:spcPct val="90000"/>
              </a:lnSpc>
              <a:buClr>
                <a:schemeClr val="dk1"/>
              </a:buClr>
              <a:buSzPts val="2200"/>
            </a:pPr>
            <a:r>
              <a:rPr lang="en-US" sz="1600" dirty="0">
                <a:latin typeface="Calibri" panose="020F0502020204030204" pitchFamily="34" charset="0"/>
                <a:cs typeface="Calibri" panose="020F0502020204030204" pitchFamily="34" charset="0"/>
              </a:rPr>
              <a:t>Image Source: SESYNC</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8"/>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577491-FFCA-4689-DD96-5DDBE8C0BC7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3" name="Title 2">
            <a:extLst>
              <a:ext uri="{FF2B5EF4-FFF2-40B4-BE49-F238E27FC236}">
                <a16:creationId xmlns:a16="http://schemas.microsoft.com/office/drawing/2014/main" id="{3947319B-DDFF-5B69-83A7-79766D6B4D0A}"/>
              </a:ext>
            </a:extLst>
          </p:cNvPr>
          <p:cNvSpPr>
            <a:spLocks noGrp="1"/>
          </p:cNvSpPr>
          <p:nvPr>
            <p:ph type="title"/>
          </p:nvPr>
        </p:nvSpPr>
        <p:spPr>
          <a:xfrm>
            <a:off x="4345940" y="247560"/>
            <a:ext cx="4495800" cy="1325563"/>
          </a:xfrm>
        </p:spPr>
        <p:txBody>
          <a:bodyPr>
            <a:normAutofit/>
          </a:bodyPr>
          <a:lstStyle/>
          <a:p>
            <a:pPr algn="ctr"/>
            <a:r>
              <a:rPr lang="en-US" sz="3600" b="1" dirty="0"/>
              <a:t>Qualitative Research </a:t>
            </a:r>
          </a:p>
        </p:txBody>
      </p:sp>
      <p:sp>
        <p:nvSpPr>
          <p:cNvPr id="6" name="Text Placeholder 5">
            <a:extLst>
              <a:ext uri="{FF2B5EF4-FFF2-40B4-BE49-F238E27FC236}">
                <a16:creationId xmlns:a16="http://schemas.microsoft.com/office/drawing/2014/main" id="{A006F81F-8D8C-BF8D-9087-878946CB655B}"/>
              </a:ext>
            </a:extLst>
          </p:cNvPr>
          <p:cNvSpPr>
            <a:spLocks noGrp="1"/>
          </p:cNvSpPr>
          <p:nvPr>
            <p:ph type="body" idx="1"/>
          </p:nvPr>
        </p:nvSpPr>
        <p:spPr>
          <a:xfrm>
            <a:off x="834667" y="1573123"/>
            <a:ext cx="11357333" cy="4351338"/>
          </a:xfrm>
        </p:spPr>
        <p:txBody>
          <a:bodyPr/>
          <a:lstStyle/>
          <a:p>
            <a:pPr marL="349250" lvl="0" indent="-349250">
              <a:spcBef>
                <a:spcPts val="0"/>
              </a:spcBef>
              <a:buSzPct val="120000"/>
            </a:pPr>
            <a:r>
              <a:rPr lang="en-US" sz="2400" dirty="0"/>
              <a:t>Qualitative research involves non-numeric data, including words, sounds, images, etc. </a:t>
            </a:r>
          </a:p>
          <a:p>
            <a:pPr marL="349250" lvl="0" indent="-349250">
              <a:buSzPct val="120000"/>
            </a:pPr>
            <a:r>
              <a:rPr lang="en-US" sz="2400" dirty="0"/>
              <a:t>It often focuses on subjective experiences, opinions, and attitudes. </a:t>
            </a:r>
          </a:p>
          <a:p>
            <a:pPr marL="349250" lvl="0" indent="-349250">
              <a:buSzPct val="120000"/>
            </a:pPr>
            <a:r>
              <a:rPr lang="en-US" sz="2400" dirty="0"/>
              <a:t>Qualitative research is useful for describing phenomena and explaining patterns or context-specific results. </a:t>
            </a:r>
          </a:p>
          <a:p>
            <a:pPr marL="349250" lvl="0" indent="-349250">
              <a:buSzPct val="120000"/>
            </a:pPr>
            <a:r>
              <a:rPr lang="en-US" sz="2400" dirty="0"/>
              <a:t>It is useful for answering questions about </a:t>
            </a:r>
            <a:r>
              <a:rPr lang="en-US" sz="2400" i="1" dirty="0"/>
              <a:t>why</a:t>
            </a:r>
            <a:r>
              <a:rPr lang="en-US" sz="2400" dirty="0"/>
              <a:t> something is (not) observed.</a:t>
            </a:r>
          </a:p>
          <a:p>
            <a:endParaRPr lang="en-US" dirty="0"/>
          </a:p>
        </p:txBody>
      </p:sp>
      <p:sp>
        <p:nvSpPr>
          <p:cNvPr id="8" name="TextBox 7">
            <a:extLst>
              <a:ext uri="{FF2B5EF4-FFF2-40B4-BE49-F238E27FC236}">
                <a16:creationId xmlns:a16="http://schemas.microsoft.com/office/drawing/2014/main" id="{8C59F253-E2FA-A3C0-4091-49139C484EEF}"/>
              </a:ext>
            </a:extLst>
          </p:cNvPr>
          <p:cNvSpPr txBox="1"/>
          <p:nvPr/>
        </p:nvSpPr>
        <p:spPr>
          <a:xfrm>
            <a:off x="866179" y="4057750"/>
            <a:ext cx="2418443" cy="2378087"/>
          </a:xfrm>
          <a:prstGeom prst="rect">
            <a:avLst/>
          </a:prstGeom>
          <a:noFill/>
        </p:spPr>
        <p:txBody>
          <a:bodyPr wrap="square" rtlCol="0">
            <a:spAutoFit/>
          </a:bodyPr>
          <a:lstStyle/>
          <a:p>
            <a:pPr marL="301625" lvl="0" indent="-301625">
              <a:lnSpc>
                <a:spcPct val="90000"/>
              </a:lnSpc>
              <a:buClr>
                <a:schemeClr val="accent6"/>
              </a:buClr>
              <a:buSzPts val="2200"/>
            </a:pPr>
            <a:r>
              <a:rPr lang="en-US" sz="2800" b="1" dirty="0">
                <a:solidFill>
                  <a:schemeClr val="accent6"/>
                </a:solidFill>
                <a:latin typeface="Calibri" panose="020F0502020204030204" pitchFamily="34" charset="0"/>
                <a:ea typeface="Lato"/>
                <a:cs typeface="Calibri" panose="020F0502020204030204" pitchFamily="34" charset="0"/>
                <a:sym typeface="Lato"/>
              </a:rPr>
              <a:t>Examples:</a:t>
            </a:r>
            <a:endParaRPr lang="en-US" sz="2400" b="1" dirty="0">
              <a:latin typeface="Calibri" panose="020F0502020204030204" pitchFamily="34" charset="0"/>
              <a:cs typeface="Calibri" panose="020F0502020204030204" pitchFamily="34" charset="0"/>
            </a:endParaRPr>
          </a:p>
          <a:p>
            <a:pPr marL="301625" lvl="0" indent="-301625">
              <a:spcBef>
                <a:spcPts val="400"/>
              </a:spcBef>
              <a:buClr>
                <a:schemeClr val="dk1"/>
              </a:buClr>
              <a:buSzPct val="120000"/>
              <a:buFont typeface="Arial"/>
              <a:buChar char="•"/>
            </a:pPr>
            <a:r>
              <a:rPr lang="en-US" sz="2400" dirty="0">
                <a:solidFill>
                  <a:schemeClr val="dk1"/>
                </a:solidFill>
                <a:latin typeface="Calibri" panose="020F0502020204030204" pitchFamily="34" charset="0"/>
                <a:ea typeface="Calibri"/>
                <a:cs typeface="Calibri" panose="020F0502020204030204" pitchFamily="34" charset="0"/>
                <a:sym typeface="Calibri"/>
              </a:rPr>
              <a:t>Observations</a:t>
            </a:r>
            <a:endParaRPr lang="en-US" sz="2400" dirty="0">
              <a:latin typeface="Calibri" panose="020F0502020204030204" pitchFamily="34" charset="0"/>
              <a:cs typeface="Calibri" panose="020F0502020204030204" pitchFamily="34" charset="0"/>
            </a:endParaRPr>
          </a:p>
          <a:p>
            <a:pPr marL="301625" lvl="0" indent="-301625">
              <a:spcBef>
                <a:spcPts val="400"/>
              </a:spcBef>
              <a:buClr>
                <a:schemeClr val="dk1"/>
              </a:buClr>
              <a:buSzPct val="120000"/>
              <a:buFont typeface="Arial"/>
              <a:buChar char="•"/>
            </a:pPr>
            <a:r>
              <a:rPr lang="en-US" sz="2400" dirty="0">
                <a:solidFill>
                  <a:schemeClr val="dk1"/>
                </a:solidFill>
                <a:latin typeface="Calibri" panose="020F0502020204030204" pitchFamily="34" charset="0"/>
                <a:ea typeface="Calibri"/>
                <a:cs typeface="Calibri" panose="020F0502020204030204" pitchFamily="34" charset="0"/>
                <a:sym typeface="Calibri"/>
              </a:rPr>
              <a:t>Interviews</a:t>
            </a:r>
            <a:endParaRPr lang="en-US" sz="2400" dirty="0">
              <a:latin typeface="Calibri" panose="020F0502020204030204" pitchFamily="34" charset="0"/>
              <a:cs typeface="Calibri" panose="020F0502020204030204" pitchFamily="34" charset="0"/>
            </a:endParaRPr>
          </a:p>
          <a:p>
            <a:pPr marL="301625" lvl="0" indent="-301625">
              <a:spcBef>
                <a:spcPts val="400"/>
              </a:spcBef>
              <a:buClr>
                <a:schemeClr val="dk1"/>
              </a:buClr>
              <a:buSzPct val="120000"/>
              <a:buFont typeface="Arial"/>
              <a:buChar char="•"/>
            </a:pPr>
            <a:r>
              <a:rPr lang="en-US" sz="2400" dirty="0">
                <a:solidFill>
                  <a:schemeClr val="dk1"/>
                </a:solidFill>
                <a:latin typeface="Calibri" panose="020F0502020204030204" pitchFamily="34" charset="0"/>
                <a:ea typeface="Calibri"/>
                <a:cs typeface="Calibri" panose="020F0502020204030204" pitchFamily="34" charset="0"/>
                <a:sym typeface="Calibri"/>
              </a:rPr>
              <a:t>Focus groups</a:t>
            </a:r>
          </a:p>
          <a:p>
            <a:pPr marL="301625" lvl="0" indent="-301625">
              <a:spcBef>
                <a:spcPts val="400"/>
              </a:spcBef>
              <a:buClr>
                <a:schemeClr val="dk1"/>
              </a:buClr>
              <a:buSzPct val="120000"/>
              <a:buFont typeface="Arial"/>
              <a:buChar char="•"/>
            </a:pPr>
            <a:r>
              <a:rPr lang="en-US" sz="2400" dirty="0">
                <a:solidFill>
                  <a:schemeClr val="dk1"/>
                </a:solidFill>
                <a:latin typeface="Calibri" panose="020F0502020204030204" pitchFamily="34" charset="0"/>
                <a:ea typeface="Calibri"/>
                <a:cs typeface="Calibri" panose="020F0502020204030204" pitchFamily="34" charset="0"/>
                <a:sym typeface="Calibri"/>
              </a:rPr>
              <a:t>Photographs</a:t>
            </a:r>
          </a:p>
          <a:p>
            <a:endParaRPr lang="en-US" dirty="0"/>
          </a:p>
        </p:txBody>
      </p:sp>
      <p:pic>
        <p:nvPicPr>
          <p:cNvPr id="10" name="Picture 9" descr="Two men seated with one listening while holding a pen and notebook and the other talking and gesturing with his hands.">
            <a:extLst>
              <a:ext uri="{FF2B5EF4-FFF2-40B4-BE49-F238E27FC236}">
                <a16:creationId xmlns:a16="http://schemas.microsoft.com/office/drawing/2014/main" id="{1700BC2E-E2DC-7181-3A55-5F4DF5BDA259}"/>
              </a:ext>
            </a:extLst>
          </p:cNvPr>
          <p:cNvPicPr>
            <a:picLocks noChangeAspect="1"/>
          </p:cNvPicPr>
          <p:nvPr/>
        </p:nvPicPr>
        <p:blipFill>
          <a:blip r:embed="rId4"/>
          <a:stretch>
            <a:fillRect/>
          </a:stretch>
        </p:blipFill>
        <p:spPr>
          <a:xfrm>
            <a:off x="3818021" y="3705042"/>
            <a:ext cx="7002380" cy="3083504"/>
          </a:xfrm>
          <a:prstGeom prst="rect">
            <a:avLst/>
          </a:prstGeom>
        </p:spPr>
      </p:pic>
      <p:sp>
        <p:nvSpPr>
          <p:cNvPr id="7" name="TextBox 6">
            <a:extLst>
              <a:ext uri="{FF2B5EF4-FFF2-40B4-BE49-F238E27FC236}">
                <a16:creationId xmlns:a16="http://schemas.microsoft.com/office/drawing/2014/main" id="{41D4BDAF-E074-3182-CF1D-EAAD2B3F7A84}"/>
              </a:ext>
            </a:extLst>
          </p:cNvPr>
          <p:cNvSpPr txBox="1"/>
          <p:nvPr/>
        </p:nvSpPr>
        <p:spPr>
          <a:xfrm>
            <a:off x="7200901" y="6468577"/>
            <a:ext cx="3570244" cy="319969"/>
          </a:xfrm>
          <a:prstGeom prst="rect">
            <a:avLst/>
          </a:prstGeom>
          <a:solidFill>
            <a:schemeClr val="bg1">
              <a:alpha val="62000"/>
            </a:schemeClr>
          </a:solidFill>
        </p:spPr>
        <p:txBody>
          <a:bodyPr wrap="square" rtlCol="0">
            <a:spAutoFit/>
          </a:bodyPr>
          <a:lstStyle/>
          <a:p>
            <a:pPr algn="ctr"/>
            <a:r>
              <a:rPr lang="en-US" dirty="0"/>
              <a:t>Source: Steven Alexander, SESYNC</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9"/>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EA585-0F1F-30EC-0DFE-6E673FA0D05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dirty="0"/>
          </a:p>
        </p:txBody>
      </p:sp>
      <p:sp>
        <p:nvSpPr>
          <p:cNvPr id="3" name="Title 2">
            <a:extLst>
              <a:ext uri="{FF2B5EF4-FFF2-40B4-BE49-F238E27FC236}">
                <a16:creationId xmlns:a16="http://schemas.microsoft.com/office/drawing/2014/main" id="{DEE6180C-0240-767A-729C-2E8C82ECE439}"/>
              </a:ext>
            </a:extLst>
          </p:cNvPr>
          <p:cNvSpPr>
            <a:spLocks noGrp="1"/>
          </p:cNvSpPr>
          <p:nvPr>
            <p:ph type="title"/>
          </p:nvPr>
        </p:nvSpPr>
        <p:spPr>
          <a:xfrm>
            <a:off x="5005138" y="326913"/>
            <a:ext cx="2999874" cy="1001651"/>
          </a:xfrm>
        </p:spPr>
        <p:txBody>
          <a:bodyPr>
            <a:normAutofit/>
          </a:bodyPr>
          <a:lstStyle/>
          <a:p>
            <a:r>
              <a:rPr lang="en-US" sz="4000" b="1" dirty="0"/>
              <a:t>Ethnography</a:t>
            </a:r>
            <a:endParaRPr lang="en-US" b="1" dirty="0"/>
          </a:p>
        </p:txBody>
      </p:sp>
      <p:sp>
        <p:nvSpPr>
          <p:cNvPr id="11" name="TextBox 10" descr="Three men gathered around a table with a recorder sitting on the tabletop. The man on the left asks the man on the right questions, while the third man stands in the middle with an open notebook..">
            <a:extLst>
              <a:ext uri="{FF2B5EF4-FFF2-40B4-BE49-F238E27FC236}">
                <a16:creationId xmlns:a16="http://schemas.microsoft.com/office/drawing/2014/main" id="{404CDCF4-0E18-44AA-4BCD-07C21C54F06F}"/>
              </a:ext>
            </a:extLst>
          </p:cNvPr>
          <p:cNvSpPr txBox="1"/>
          <p:nvPr/>
        </p:nvSpPr>
        <p:spPr>
          <a:xfrm>
            <a:off x="504855" y="1748909"/>
            <a:ext cx="7452563" cy="4893647"/>
          </a:xfrm>
          <a:prstGeom prst="rect">
            <a:avLst/>
          </a:prstGeom>
          <a:noFill/>
        </p:spPr>
        <p:txBody>
          <a:bodyPr wrap="square" rtlCol="0">
            <a:spAutoFit/>
          </a:bodyPr>
          <a:lstStyle/>
          <a:p>
            <a:pPr marL="342900" lvl="0" indent="-342900">
              <a:buClr>
                <a:srgbClr val="222222"/>
              </a:buClr>
              <a:buSzPct val="120000"/>
              <a:buFont typeface="Arial" panose="020B0604020202020204" pitchFamily="34" charset="0"/>
              <a:buChar char="•"/>
            </a:pPr>
            <a:r>
              <a:rPr lang="en-US" sz="2400" dirty="0">
                <a:solidFill>
                  <a:srgbClr val="222222"/>
                </a:solidFill>
                <a:latin typeface="Calibri" panose="020F0502020204030204" pitchFamily="34" charset="0"/>
                <a:cs typeface="Calibri" panose="020F0502020204030204" pitchFamily="34" charset="0"/>
              </a:rPr>
              <a:t>Is the in-depth study of everyday practices and lives of a people(s) </a:t>
            </a:r>
            <a:endParaRPr lang="en-US" sz="2400" dirty="0">
              <a:latin typeface="Calibri" panose="020F0502020204030204" pitchFamily="34" charset="0"/>
              <a:cs typeface="Calibri" panose="020F0502020204030204" pitchFamily="34" charset="0"/>
            </a:endParaRPr>
          </a:p>
          <a:p>
            <a:pPr marL="342900" lvl="0" indent="-342900">
              <a:buClr>
                <a:srgbClr val="222222"/>
              </a:buClr>
              <a:buSzPct val="120000"/>
              <a:buFont typeface="Arial" panose="020B0604020202020204" pitchFamily="34" charset="0"/>
              <a:buChar char="•"/>
            </a:pPr>
            <a:r>
              <a:rPr lang="en-US" sz="2400" dirty="0">
                <a:solidFill>
                  <a:srgbClr val="222222"/>
                </a:solidFill>
                <a:latin typeface="Calibri" panose="020F0502020204030204" pitchFamily="34" charset="0"/>
                <a:cs typeface="Calibri" panose="020F0502020204030204" pitchFamily="34" charset="0"/>
              </a:rPr>
              <a:t>Is primarily qualitative but is not exclusively so</a:t>
            </a:r>
            <a:endParaRPr lang="en-US" sz="2400" dirty="0">
              <a:latin typeface="Calibri" panose="020F0502020204030204" pitchFamily="34" charset="0"/>
              <a:cs typeface="Calibri" panose="020F0502020204030204" pitchFamily="34" charset="0"/>
            </a:endParaRPr>
          </a:p>
          <a:p>
            <a:pPr marL="342900" lvl="0" indent="-342900">
              <a:buClr>
                <a:srgbClr val="222222"/>
              </a:buClr>
              <a:buSzPct val="120000"/>
              <a:buFont typeface="Arial" panose="020B0604020202020204" pitchFamily="34" charset="0"/>
              <a:buChar char="•"/>
            </a:pPr>
            <a:r>
              <a:rPr lang="en-US" sz="2400" dirty="0">
                <a:solidFill>
                  <a:srgbClr val="222222"/>
                </a:solidFill>
                <a:latin typeface="Calibri" panose="020F0502020204030204" pitchFamily="34" charset="0"/>
                <a:cs typeface="Calibri" panose="020F0502020204030204" pitchFamily="34" charset="0"/>
              </a:rPr>
              <a:t>Involves the researcher immersing themselves in a </a:t>
            </a:r>
            <a:br>
              <a:rPr lang="en-US" sz="2400" dirty="0">
                <a:solidFill>
                  <a:srgbClr val="222222"/>
                </a:solidFill>
                <a:latin typeface="Calibri" panose="020F0502020204030204" pitchFamily="34" charset="0"/>
                <a:cs typeface="Calibri" panose="020F0502020204030204" pitchFamily="34" charset="0"/>
              </a:rPr>
            </a:br>
            <a:r>
              <a:rPr lang="en-US" sz="2400" dirty="0">
                <a:solidFill>
                  <a:srgbClr val="222222"/>
                </a:solidFill>
                <a:latin typeface="Calibri" panose="020F0502020204030204" pitchFamily="34" charset="0"/>
                <a:cs typeface="Calibri" panose="020F0502020204030204" pitchFamily="34" charset="0"/>
              </a:rPr>
              <a:t>subject’s environment </a:t>
            </a:r>
          </a:p>
          <a:p>
            <a:pPr marL="342900" lvl="0" indent="-342900">
              <a:buClr>
                <a:srgbClr val="222222"/>
              </a:buClr>
              <a:buSzPct val="120000"/>
              <a:buFont typeface="Arial" panose="020B0604020202020204" pitchFamily="34" charset="0"/>
              <a:buChar char="•"/>
            </a:pPr>
            <a:r>
              <a:rPr lang="en-US" sz="2400" dirty="0">
                <a:solidFill>
                  <a:srgbClr val="222222"/>
                </a:solidFill>
                <a:latin typeface="Calibri" panose="020F0502020204030204" pitchFamily="34" charset="0"/>
                <a:cs typeface="Calibri" panose="020F0502020204030204" pitchFamily="34" charset="0"/>
              </a:rPr>
              <a:t>Uses a variety of approaches, including those mentioned below</a:t>
            </a:r>
          </a:p>
          <a:p>
            <a:pPr marL="342900" lvl="0" indent="-342900">
              <a:buClr>
                <a:srgbClr val="222222"/>
              </a:buClr>
              <a:buSzPts val="2200"/>
              <a:buFont typeface="Arial" panose="020B0604020202020204" pitchFamily="34" charset="0"/>
              <a:buChar char="•"/>
            </a:pPr>
            <a:endParaRPr lang="en-US" sz="2400" dirty="0">
              <a:solidFill>
                <a:srgbClr val="222222"/>
              </a:solidFill>
              <a:latin typeface="Calibri" panose="020F0502020204030204" pitchFamily="34" charset="0"/>
              <a:cs typeface="Calibri" panose="020F0502020204030204" pitchFamily="34" charset="0"/>
            </a:endParaRPr>
          </a:p>
          <a:p>
            <a:pPr lvl="0">
              <a:buClr>
                <a:srgbClr val="222222"/>
              </a:buClr>
              <a:buSzPts val="2200"/>
            </a:pPr>
            <a:r>
              <a:rPr lang="en-US" sz="2400" b="1" dirty="0">
                <a:solidFill>
                  <a:schemeClr val="accent6"/>
                </a:solidFill>
                <a:latin typeface="Calibri" panose="020F0502020204030204" pitchFamily="34" charset="0"/>
                <a:cs typeface="Calibri" panose="020F0502020204030204" pitchFamily="34" charset="0"/>
              </a:rPr>
              <a:t>Examples:</a:t>
            </a:r>
          </a:p>
          <a:p>
            <a:pPr marL="342900" lvl="0" indent="-342900">
              <a:buClr>
                <a:srgbClr val="222222"/>
              </a:buClr>
              <a:buSzPct val="120000"/>
              <a:buFont typeface="Arial" panose="020B0604020202020204" pitchFamily="34" charset="0"/>
              <a:buChar char="•"/>
            </a:pPr>
            <a:r>
              <a:rPr lang="en-US" sz="2400" dirty="0">
                <a:latin typeface="Calibri" panose="020F0502020204030204" pitchFamily="34" charset="0"/>
                <a:cs typeface="Calibri" panose="020F0502020204030204" pitchFamily="34" charset="0"/>
              </a:rPr>
              <a:t>Fieldwork gathering artifacts</a:t>
            </a:r>
          </a:p>
          <a:p>
            <a:pPr marL="342900" lvl="0" indent="-342900">
              <a:buClr>
                <a:srgbClr val="222222"/>
              </a:buClr>
              <a:buSzPct val="120000"/>
              <a:buFont typeface="Arial" panose="020B0604020202020204" pitchFamily="34" charset="0"/>
              <a:buChar char="•"/>
            </a:pPr>
            <a:r>
              <a:rPr lang="en-US" sz="2400" dirty="0">
                <a:latin typeface="Calibri" panose="020F0502020204030204" pitchFamily="34" charset="0"/>
                <a:cs typeface="Calibri" panose="020F0502020204030204" pitchFamily="34" charset="0"/>
              </a:rPr>
              <a:t>Notes taken during discussions</a:t>
            </a:r>
          </a:p>
          <a:p>
            <a:pPr marL="342900" lvl="0" indent="-342900">
              <a:buClr>
                <a:srgbClr val="222222"/>
              </a:buClr>
              <a:buSzPct val="120000"/>
              <a:buFont typeface="Arial" panose="020B0604020202020204" pitchFamily="34" charset="0"/>
              <a:buChar char="•"/>
            </a:pPr>
            <a:r>
              <a:rPr lang="en-US" sz="2400" dirty="0">
                <a:latin typeface="Calibri" panose="020F0502020204030204" pitchFamily="34" charset="0"/>
                <a:cs typeface="Calibri" panose="020F0502020204030204" pitchFamily="34" charset="0"/>
              </a:rPr>
              <a:t>Observations of activities of interest</a:t>
            </a:r>
          </a:p>
          <a:p>
            <a:pPr marL="342900" lvl="0" indent="-342900">
              <a:buClr>
                <a:srgbClr val="222222"/>
              </a:buClr>
              <a:buSzPct val="120000"/>
              <a:buFont typeface="Arial" panose="020B0604020202020204" pitchFamily="34" charset="0"/>
              <a:buChar char="•"/>
            </a:pPr>
            <a:r>
              <a:rPr lang="en-US" sz="2400" dirty="0">
                <a:latin typeface="Calibri" panose="020F0502020204030204" pitchFamily="34" charset="0"/>
                <a:cs typeface="Calibri" panose="020F0502020204030204" pitchFamily="34" charset="0"/>
              </a:rPr>
              <a:t>Recorded observations</a:t>
            </a:r>
            <a:endParaRPr lang="en-US" dirty="0"/>
          </a:p>
        </p:txBody>
      </p:sp>
      <p:pic>
        <p:nvPicPr>
          <p:cNvPr id="9" name="Picture 8" descr="Two people sitting on the porch of a green house. The woman is a researcher conducting an interview with the man. ">
            <a:extLst>
              <a:ext uri="{FF2B5EF4-FFF2-40B4-BE49-F238E27FC236}">
                <a16:creationId xmlns:a16="http://schemas.microsoft.com/office/drawing/2014/main" id="{D5E06574-B77D-380B-FA3F-9DDD33EF20A5}"/>
              </a:ext>
            </a:extLst>
          </p:cNvPr>
          <p:cNvPicPr>
            <a:picLocks noChangeAspect="1"/>
          </p:cNvPicPr>
          <p:nvPr/>
        </p:nvPicPr>
        <p:blipFill>
          <a:blip r:embed="rId4"/>
          <a:srcRect b="25951"/>
          <a:stretch>
            <a:fillRect/>
          </a:stretch>
        </p:blipFill>
        <p:spPr>
          <a:xfrm>
            <a:off x="8370033" y="827739"/>
            <a:ext cx="3570032" cy="3341065"/>
          </a:xfrm>
          <a:prstGeom prst="rect">
            <a:avLst/>
          </a:prstGeom>
        </p:spPr>
      </p:pic>
      <p:sp>
        <p:nvSpPr>
          <p:cNvPr id="10" name="TextBox 9">
            <a:extLst>
              <a:ext uri="{FF2B5EF4-FFF2-40B4-BE49-F238E27FC236}">
                <a16:creationId xmlns:a16="http://schemas.microsoft.com/office/drawing/2014/main" id="{95F08B1C-6434-AF43-D959-8B19B301ADEE}"/>
              </a:ext>
            </a:extLst>
          </p:cNvPr>
          <p:cNvSpPr txBox="1"/>
          <p:nvPr/>
        </p:nvSpPr>
        <p:spPr>
          <a:xfrm>
            <a:off x="8610600" y="3776981"/>
            <a:ext cx="1812754" cy="307777"/>
          </a:xfrm>
          <a:prstGeom prst="rect">
            <a:avLst/>
          </a:prstGeom>
          <a:solidFill>
            <a:schemeClr val="lt1">
              <a:alpha val="60000"/>
            </a:schemeClr>
          </a:solidFill>
        </p:spPr>
        <p:txBody>
          <a:bodyPr wrap="square" rtlCol="0">
            <a:spAutoFit/>
          </a:bodyPr>
          <a:lstStyle/>
          <a:p>
            <a:r>
              <a:rPr lang="en-US" dirty="0">
                <a:solidFill>
                  <a:schemeClr val="dk1"/>
                </a:solidFill>
                <a:latin typeface="Calibri"/>
                <a:ea typeface="Calibri"/>
                <a:cs typeface="Calibri"/>
                <a:sym typeface="Calibri"/>
              </a:rPr>
              <a:t>Source: Daniel Kramer </a:t>
            </a:r>
            <a:endParaRPr lang="en-US" dirty="0"/>
          </a:p>
        </p:txBody>
      </p:sp>
      <p:pic>
        <p:nvPicPr>
          <p:cNvPr id="5" name="Picture 4" descr="Three men gathered around a table with a recorder sitting on the tabletop. The man on the left asks the man on the right questions, while the third man stands in the middle with an open notebook..">
            <a:extLst>
              <a:ext uri="{FF2B5EF4-FFF2-40B4-BE49-F238E27FC236}">
                <a16:creationId xmlns:a16="http://schemas.microsoft.com/office/drawing/2014/main" id="{95C242DC-555D-2512-0E17-51AC0F7F9159}"/>
              </a:ext>
            </a:extLst>
          </p:cNvPr>
          <p:cNvPicPr>
            <a:picLocks noChangeAspect="1"/>
          </p:cNvPicPr>
          <p:nvPr/>
        </p:nvPicPr>
        <p:blipFill>
          <a:blip r:embed="rId5"/>
          <a:stretch>
            <a:fillRect/>
          </a:stretch>
        </p:blipFill>
        <p:spPr>
          <a:xfrm>
            <a:off x="7175157" y="3788360"/>
            <a:ext cx="3423987" cy="2567990"/>
          </a:xfrm>
          <a:prstGeom prst="rect">
            <a:avLst/>
          </a:prstGeom>
        </p:spPr>
      </p:pic>
      <p:sp>
        <p:nvSpPr>
          <p:cNvPr id="13" name="TextBox 12">
            <a:extLst>
              <a:ext uri="{FF2B5EF4-FFF2-40B4-BE49-F238E27FC236}">
                <a16:creationId xmlns:a16="http://schemas.microsoft.com/office/drawing/2014/main" id="{3697DDA8-C81C-417B-0C01-DC3E77AB205B}"/>
              </a:ext>
            </a:extLst>
          </p:cNvPr>
          <p:cNvSpPr txBox="1"/>
          <p:nvPr/>
        </p:nvSpPr>
        <p:spPr>
          <a:xfrm>
            <a:off x="7007821" y="6393962"/>
            <a:ext cx="3758658" cy="307777"/>
          </a:xfrm>
          <a:prstGeom prst="rect">
            <a:avLst/>
          </a:prstGeom>
          <a:solidFill>
            <a:schemeClr val="lt1">
              <a:alpha val="60000"/>
            </a:schemeClr>
          </a:solidFill>
        </p:spPr>
        <p:txBody>
          <a:bodyPr wrap="square" rtlCol="0">
            <a:spAutoFit/>
          </a:bodyPr>
          <a:lstStyle/>
          <a:p>
            <a:pPr algn="ctr"/>
            <a:r>
              <a:rPr lang="en-US" dirty="0">
                <a:solidFill>
                  <a:schemeClr val="dk1"/>
                </a:solidFill>
                <a:latin typeface="Calibri"/>
                <a:ea typeface="Calibri"/>
                <a:cs typeface="Calibri"/>
                <a:sym typeface="Calibri"/>
              </a:rPr>
              <a:t>Source: Fred </a:t>
            </a:r>
            <a:r>
              <a:rPr lang="en-US" dirty="0" err="1">
                <a:solidFill>
                  <a:schemeClr val="dk1"/>
                </a:solidFill>
                <a:latin typeface="Calibri"/>
                <a:ea typeface="Calibri"/>
                <a:cs typeface="Calibri"/>
                <a:sym typeface="Calibri"/>
              </a:rPr>
              <a:t>Timbee</a:t>
            </a:r>
            <a:r>
              <a:rPr lang="en-US" dirty="0">
                <a:solidFill>
                  <a:schemeClr val="dk1"/>
                </a:solidFill>
                <a:latin typeface="Calibri"/>
                <a:ea typeface="Calibri"/>
                <a:cs typeface="Calibri"/>
                <a:sym typeface="Calibri"/>
              </a:rPr>
              <a:t>, Wikimedia Commons, </a:t>
            </a:r>
            <a:r>
              <a:rPr lang="en-US" dirty="0">
                <a:solidFill>
                  <a:schemeClr val="dk1"/>
                </a:solidFill>
                <a:latin typeface="Calibri"/>
                <a:ea typeface="Calibri"/>
                <a:cs typeface="Calibri"/>
                <a:sym typeface="Calibri"/>
                <a:hlinkClick r:id="rId6"/>
              </a:rPr>
              <a:t>4.0</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3"/>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46DBE5-FCE3-1D86-A3BF-7D23787CE90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dirty="0"/>
          </a:p>
        </p:txBody>
      </p:sp>
      <p:sp>
        <p:nvSpPr>
          <p:cNvPr id="5" name="Title 4">
            <a:extLst>
              <a:ext uri="{FF2B5EF4-FFF2-40B4-BE49-F238E27FC236}">
                <a16:creationId xmlns:a16="http://schemas.microsoft.com/office/drawing/2014/main" id="{016D52BD-252D-3D82-BD5F-3C48F7FEACD7}"/>
              </a:ext>
            </a:extLst>
          </p:cNvPr>
          <p:cNvSpPr>
            <a:spLocks noGrp="1"/>
          </p:cNvSpPr>
          <p:nvPr>
            <p:ph type="title"/>
          </p:nvPr>
        </p:nvSpPr>
        <p:spPr>
          <a:xfrm>
            <a:off x="2485562" y="795075"/>
            <a:ext cx="4006516" cy="772277"/>
          </a:xfrm>
        </p:spPr>
        <p:txBody>
          <a:bodyPr>
            <a:normAutofit/>
          </a:bodyPr>
          <a:lstStyle/>
          <a:p>
            <a:pPr algn="ctr"/>
            <a:r>
              <a:rPr lang="en-US" sz="4000" b="1" dirty="0"/>
              <a:t>Content Analysis</a:t>
            </a:r>
          </a:p>
        </p:txBody>
      </p:sp>
      <p:sp>
        <p:nvSpPr>
          <p:cNvPr id="2" name="TextBox 1">
            <a:extLst>
              <a:ext uri="{FF2B5EF4-FFF2-40B4-BE49-F238E27FC236}">
                <a16:creationId xmlns:a16="http://schemas.microsoft.com/office/drawing/2014/main" id="{D91DD49F-0A2A-D969-5E32-5EFDF1F7AA3D}"/>
              </a:ext>
            </a:extLst>
          </p:cNvPr>
          <p:cNvSpPr txBox="1"/>
          <p:nvPr/>
        </p:nvSpPr>
        <p:spPr>
          <a:xfrm>
            <a:off x="751898" y="1499399"/>
            <a:ext cx="6256573" cy="5201424"/>
          </a:xfrm>
          <a:prstGeom prst="rect">
            <a:avLst/>
          </a:prstGeom>
          <a:noFill/>
        </p:spPr>
        <p:txBody>
          <a:bodyPr wrap="square" rtlCol="0">
            <a:spAutoFit/>
          </a:bodyPr>
          <a:lstStyle/>
          <a:p>
            <a:pPr marL="342900" lvl="0" indent="-342900">
              <a:spcAft>
                <a:spcPts val="800"/>
              </a:spcAft>
              <a:buClr>
                <a:schemeClr val="dk1"/>
              </a:buClr>
              <a:buSzPct val="120000"/>
              <a:buFont typeface="Arial"/>
              <a:buChar char="•"/>
            </a:pPr>
            <a:r>
              <a:rPr lang="en-US" sz="2600" dirty="0">
                <a:solidFill>
                  <a:schemeClr val="dk1"/>
                </a:solidFill>
                <a:latin typeface="Calibri" panose="020F0502020204030204" pitchFamily="34" charset="0"/>
                <a:ea typeface="Calibri"/>
                <a:cs typeface="Calibri" panose="020F0502020204030204" pitchFamily="34" charset="0"/>
                <a:sym typeface="Calibri"/>
              </a:rPr>
              <a:t>Content analysis examines social media posts, tweets, or images to understand meaning, sentiment, attitudes, or emotions.</a:t>
            </a:r>
            <a:endParaRPr lang="en-US" sz="2600" dirty="0">
              <a:latin typeface="Calibri" panose="020F0502020204030204" pitchFamily="34" charset="0"/>
              <a:cs typeface="Calibri" panose="020F0502020204030204" pitchFamily="34" charset="0"/>
            </a:endParaRPr>
          </a:p>
          <a:p>
            <a:pPr marL="342900" lvl="0" indent="-342900">
              <a:spcAft>
                <a:spcPts val="800"/>
              </a:spcAft>
              <a:buClr>
                <a:schemeClr val="dk1"/>
              </a:buClr>
              <a:buSzPct val="120000"/>
              <a:buFont typeface="Arial"/>
              <a:buChar char="•"/>
            </a:pPr>
            <a:r>
              <a:rPr lang="en-US" sz="2600" dirty="0">
                <a:solidFill>
                  <a:schemeClr val="dk1"/>
                </a:solidFill>
                <a:latin typeface="Calibri" panose="020F0502020204030204" pitchFamily="34" charset="0"/>
                <a:ea typeface="Calibri"/>
                <a:cs typeface="Calibri" panose="020F0502020204030204" pitchFamily="34" charset="0"/>
                <a:sym typeface="Calibri"/>
              </a:rPr>
              <a:t>It uses searches to detect patterns (themes).</a:t>
            </a:r>
            <a:endParaRPr lang="en-US" sz="2600" dirty="0">
              <a:latin typeface="Calibri" panose="020F0502020204030204" pitchFamily="34" charset="0"/>
              <a:cs typeface="Calibri" panose="020F0502020204030204" pitchFamily="34" charset="0"/>
            </a:endParaRPr>
          </a:p>
          <a:p>
            <a:pPr marL="342900" lvl="0" indent="-342900">
              <a:spcAft>
                <a:spcPts val="800"/>
              </a:spcAft>
              <a:buClr>
                <a:schemeClr val="dk1"/>
              </a:buClr>
              <a:buSzPct val="120000"/>
              <a:buFont typeface="Arial"/>
              <a:buChar char="•"/>
            </a:pPr>
            <a:r>
              <a:rPr lang="en-US" sz="2600" dirty="0">
                <a:solidFill>
                  <a:schemeClr val="dk1"/>
                </a:solidFill>
                <a:latin typeface="Calibri" panose="020F0502020204030204" pitchFamily="34" charset="0"/>
                <a:ea typeface="Calibri"/>
                <a:cs typeface="Calibri" panose="020F0502020204030204" pitchFamily="34" charset="0"/>
                <a:sym typeface="Calibri"/>
              </a:rPr>
              <a:t>The initial stages may involve reading or using natural language processing (NLP) software to detect repeated words or phrases with similar meanings.</a:t>
            </a:r>
            <a:endParaRPr lang="en-US" sz="2600" dirty="0">
              <a:latin typeface="Calibri" panose="020F0502020204030204" pitchFamily="34" charset="0"/>
              <a:cs typeface="Calibri" panose="020F0502020204030204" pitchFamily="34" charset="0"/>
            </a:endParaRPr>
          </a:p>
          <a:p>
            <a:pPr marL="342900" lvl="0" indent="-342900">
              <a:buClr>
                <a:schemeClr val="dk1"/>
              </a:buClr>
              <a:buSzPct val="120000"/>
              <a:buFont typeface="Arial"/>
              <a:buChar char="•"/>
            </a:pPr>
            <a:r>
              <a:rPr lang="en-US" sz="2600" dirty="0">
                <a:solidFill>
                  <a:schemeClr val="dk1"/>
                </a:solidFill>
                <a:latin typeface="Calibri" panose="020F0502020204030204" pitchFamily="34" charset="0"/>
                <a:ea typeface="Calibri"/>
                <a:cs typeface="Calibri" panose="020F0502020204030204" pitchFamily="34" charset="0"/>
                <a:sym typeface="Calibri"/>
              </a:rPr>
              <a:t>It requires judgment or defined </a:t>
            </a:r>
            <a:br>
              <a:rPr lang="en-US" sz="2600" dirty="0">
                <a:solidFill>
                  <a:schemeClr val="dk1"/>
                </a:solidFill>
                <a:latin typeface="Calibri" panose="020F0502020204030204" pitchFamily="34" charset="0"/>
                <a:ea typeface="Calibri"/>
                <a:cs typeface="Calibri" panose="020F0502020204030204" pitchFamily="34" charset="0"/>
                <a:sym typeface="Calibri"/>
              </a:rPr>
            </a:br>
            <a:r>
              <a:rPr lang="en-US" sz="2600" dirty="0">
                <a:solidFill>
                  <a:schemeClr val="dk1"/>
                </a:solidFill>
                <a:latin typeface="Calibri" panose="020F0502020204030204" pitchFamily="34" charset="0"/>
                <a:ea typeface="Calibri"/>
                <a:cs typeface="Calibri" panose="020F0502020204030204" pitchFamily="34" charset="0"/>
                <a:sym typeface="Calibri"/>
              </a:rPr>
              <a:t>input by the researcher. </a:t>
            </a:r>
            <a:endParaRPr lang="en-US" dirty="0"/>
          </a:p>
        </p:txBody>
      </p:sp>
      <p:pic>
        <p:nvPicPr>
          <p:cNvPr id="32" name="Picture 31" descr="A collage of different images including: 1) a gingerbread man cookie and spilled milk; 2) a broken window pane; 3) a glass of water sitting on a table; 4) a traffic jam; and 5) a calm lake">
            <a:extLst>
              <a:ext uri="{FF2B5EF4-FFF2-40B4-BE49-F238E27FC236}">
                <a16:creationId xmlns:a16="http://schemas.microsoft.com/office/drawing/2014/main" id="{AE4E7E7F-4C72-2520-CD34-08F1B05E483B}"/>
              </a:ext>
            </a:extLst>
          </p:cNvPr>
          <p:cNvPicPr>
            <a:picLocks noChangeAspect="1"/>
          </p:cNvPicPr>
          <p:nvPr/>
        </p:nvPicPr>
        <p:blipFill>
          <a:blip r:embed="rId4"/>
          <a:stretch>
            <a:fillRect/>
          </a:stretch>
        </p:blipFill>
        <p:spPr>
          <a:xfrm>
            <a:off x="7091689" y="795075"/>
            <a:ext cx="4381500" cy="3556000"/>
          </a:xfrm>
          <a:prstGeom prst="rect">
            <a:avLst/>
          </a:prstGeom>
        </p:spPr>
      </p:pic>
      <p:sp>
        <p:nvSpPr>
          <p:cNvPr id="33" name="TextBox 32">
            <a:extLst>
              <a:ext uri="{FF2B5EF4-FFF2-40B4-BE49-F238E27FC236}">
                <a16:creationId xmlns:a16="http://schemas.microsoft.com/office/drawing/2014/main" id="{4B8DA3C9-2750-5B70-54A0-B8AB3186A63E}"/>
              </a:ext>
            </a:extLst>
          </p:cNvPr>
          <p:cNvSpPr txBox="1"/>
          <p:nvPr/>
        </p:nvSpPr>
        <p:spPr>
          <a:xfrm>
            <a:off x="7182928" y="4351075"/>
            <a:ext cx="4199021" cy="307777"/>
          </a:xfrm>
          <a:prstGeom prst="rect">
            <a:avLst/>
          </a:prstGeom>
          <a:noFill/>
        </p:spPr>
        <p:txBody>
          <a:bodyPr wrap="square" rtlCol="0">
            <a:spAutoFit/>
          </a:bodyPr>
          <a:lstStyle/>
          <a:p>
            <a:pPr algn="ctr"/>
            <a:r>
              <a:rPr lang="en-US" dirty="0" err="1">
                <a:latin typeface="Calibri" panose="020F0502020204030204" pitchFamily="34" charset="0"/>
                <a:cs typeface="Calibri" panose="020F0502020204030204" pitchFamily="34" charset="0"/>
              </a:rPr>
              <a:t>Hippopx</a:t>
            </a:r>
            <a:r>
              <a:rPr lang="en-US" dirty="0">
                <a:latin typeface="Calibri" panose="020F0502020204030204" pitchFamily="34" charset="0"/>
                <a:cs typeface="Calibri" panose="020F0502020204030204" pitchFamily="34" charset="0"/>
              </a:rPr>
              <a:t> &amp; Wikimedia Commons  </a:t>
            </a:r>
          </a:p>
        </p:txBody>
      </p:sp>
      <p:pic>
        <p:nvPicPr>
          <p:cNvPr id="7" name="Picture 6" descr="An open book with a pen lying on top with several words underlinedin red">
            <a:extLst>
              <a:ext uri="{FF2B5EF4-FFF2-40B4-BE49-F238E27FC236}">
                <a16:creationId xmlns:a16="http://schemas.microsoft.com/office/drawing/2014/main" id="{AF700256-BCC5-ED46-C29A-035267FDC809}"/>
              </a:ext>
            </a:extLst>
          </p:cNvPr>
          <p:cNvPicPr>
            <a:picLocks noChangeAspect="1"/>
          </p:cNvPicPr>
          <p:nvPr/>
        </p:nvPicPr>
        <p:blipFill>
          <a:blip r:embed="rId5"/>
          <a:stretch>
            <a:fillRect/>
          </a:stretch>
        </p:blipFill>
        <p:spPr>
          <a:xfrm>
            <a:off x="7586989" y="4867275"/>
            <a:ext cx="3390900" cy="1854200"/>
          </a:xfrm>
          <a:prstGeom prst="rect">
            <a:avLst/>
          </a:prstGeom>
        </p:spPr>
      </p:pic>
      <p:sp>
        <p:nvSpPr>
          <p:cNvPr id="10" name="TextBox 9">
            <a:extLst>
              <a:ext uri="{FF2B5EF4-FFF2-40B4-BE49-F238E27FC236}">
                <a16:creationId xmlns:a16="http://schemas.microsoft.com/office/drawing/2014/main" id="{DA4B4048-5A02-2DFB-1ED5-902DF5059E75}"/>
              </a:ext>
            </a:extLst>
          </p:cNvPr>
          <p:cNvSpPr txBox="1"/>
          <p:nvPr/>
        </p:nvSpPr>
        <p:spPr>
          <a:xfrm>
            <a:off x="9499600" y="6413698"/>
            <a:ext cx="1478289" cy="307777"/>
          </a:xfrm>
          <a:prstGeom prst="rect">
            <a:avLst/>
          </a:prstGeom>
          <a:solidFill>
            <a:schemeClr val="bg1">
              <a:alpha val="56063"/>
            </a:schemeClr>
          </a:solidFill>
        </p:spPr>
        <p:txBody>
          <a:bodyPr wrap="square" rtlCol="0">
            <a:spAutoFit/>
          </a:bodyPr>
          <a:lstStyle/>
          <a:p>
            <a:pPr algn="ctr"/>
            <a:r>
              <a:rPr lang="en-US" dirty="0" err="1">
                <a:solidFill>
                  <a:schemeClr val="dk1"/>
                </a:solidFill>
                <a:latin typeface="Calibri"/>
                <a:ea typeface="Calibri"/>
                <a:cs typeface="Calibri"/>
                <a:sym typeface="Calibri"/>
              </a:rPr>
              <a:t>Pexels</a:t>
            </a:r>
            <a:r>
              <a:rPr lang="en-US" dirty="0">
                <a:solidFill>
                  <a:schemeClr val="dk1"/>
                </a:solidFill>
                <a:latin typeface="Calibri"/>
                <a:ea typeface="Calibri"/>
                <a:cs typeface="Calibri"/>
                <a:sym typeface="Calibri"/>
              </a:rPr>
              <a:t> Commons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4"/>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CBB58BD-7445-E7D0-C96B-0BE8AEDB2F0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3" name="Title 2">
            <a:extLst>
              <a:ext uri="{FF2B5EF4-FFF2-40B4-BE49-F238E27FC236}">
                <a16:creationId xmlns:a16="http://schemas.microsoft.com/office/drawing/2014/main" id="{3918073B-8712-02CC-3403-EA3B38D680E0}"/>
              </a:ext>
            </a:extLst>
          </p:cNvPr>
          <p:cNvSpPr>
            <a:spLocks noGrp="1"/>
          </p:cNvSpPr>
          <p:nvPr>
            <p:ph type="title"/>
          </p:nvPr>
        </p:nvSpPr>
        <p:spPr>
          <a:xfrm>
            <a:off x="3254997" y="317315"/>
            <a:ext cx="6577263" cy="1325563"/>
          </a:xfrm>
        </p:spPr>
        <p:txBody>
          <a:bodyPr>
            <a:normAutofit/>
          </a:bodyPr>
          <a:lstStyle/>
          <a:p>
            <a:pPr algn="ctr"/>
            <a:r>
              <a:rPr lang="en-US" sz="3600" b="1" dirty="0"/>
              <a:t>Critical Discourse Analysis (CDA)</a:t>
            </a:r>
          </a:p>
        </p:txBody>
      </p:sp>
      <p:sp>
        <p:nvSpPr>
          <p:cNvPr id="6" name="Text Placeholder 5">
            <a:extLst>
              <a:ext uri="{FF2B5EF4-FFF2-40B4-BE49-F238E27FC236}">
                <a16:creationId xmlns:a16="http://schemas.microsoft.com/office/drawing/2014/main" id="{B6C75783-0C88-3E8A-26EF-9469951B48BC}"/>
              </a:ext>
            </a:extLst>
          </p:cNvPr>
          <p:cNvSpPr>
            <a:spLocks noGrp="1"/>
          </p:cNvSpPr>
          <p:nvPr>
            <p:ph type="body" idx="1"/>
          </p:nvPr>
        </p:nvSpPr>
        <p:spPr>
          <a:xfrm>
            <a:off x="623792" y="1686823"/>
            <a:ext cx="8993237" cy="2856514"/>
          </a:xfrm>
        </p:spPr>
        <p:txBody>
          <a:bodyPr>
            <a:normAutofit fontScale="92500" lnSpcReduction="10000"/>
          </a:bodyPr>
          <a:lstStyle/>
          <a:p>
            <a:pPr marL="228600" lvl="0" indent="-239077">
              <a:spcBef>
                <a:spcPts val="0"/>
              </a:spcBef>
              <a:spcAft>
                <a:spcPts val="800"/>
              </a:spcAft>
              <a:buSzPct val="120000"/>
            </a:pPr>
            <a:r>
              <a:rPr lang="en-US" sz="2500" dirty="0"/>
              <a:t>CDA involves a series of approaches for critically analyzing texts &amp; cultural artifacts (e.g., images). </a:t>
            </a:r>
          </a:p>
          <a:p>
            <a:pPr marL="228600" lvl="0" indent="-239077">
              <a:spcBef>
                <a:spcPts val="0"/>
              </a:spcBef>
              <a:buSzPct val="120000"/>
            </a:pPr>
            <a:r>
              <a:rPr lang="en-US" sz="2500" dirty="0"/>
              <a:t>CDA focuses on the suggested or implied meaning or context in which it was created. </a:t>
            </a:r>
          </a:p>
          <a:p>
            <a:pPr marL="228600" lvl="0" indent="-239077">
              <a:buSzPct val="120000"/>
            </a:pPr>
            <a:r>
              <a:rPr lang="en-US" sz="2500" dirty="0"/>
              <a:t>Its goal is to reveal connotations and draw out the larger cultural narratives that these connotations support. I.e., What was the social context that led to this depiction?</a:t>
            </a:r>
          </a:p>
          <a:p>
            <a:pPr marL="228600" lvl="0" indent="-239077">
              <a:buSzPct val="120000"/>
            </a:pPr>
            <a:r>
              <a:rPr lang="en-US" sz="2500" dirty="0"/>
              <a:t>It often focuses on revealing power structures.</a:t>
            </a:r>
          </a:p>
          <a:p>
            <a:endParaRPr lang="en-US" dirty="0"/>
          </a:p>
        </p:txBody>
      </p:sp>
      <p:sp>
        <p:nvSpPr>
          <p:cNvPr id="7" name="TextBox 6">
            <a:extLst>
              <a:ext uri="{FF2B5EF4-FFF2-40B4-BE49-F238E27FC236}">
                <a16:creationId xmlns:a16="http://schemas.microsoft.com/office/drawing/2014/main" id="{15C86486-E7C3-4874-7E26-2BE750CC8A85}"/>
              </a:ext>
            </a:extLst>
          </p:cNvPr>
          <p:cNvSpPr txBox="1"/>
          <p:nvPr/>
        </p:nvSpPr>
        <p:spPr>
          <a:xfrm>
            <a:off x="623792" y="4496314"/>
            <a:ext cx="5796307" cy="2609945"/>
          </a:xfrm>
          <a:prstGeom prst="rect">
            <a:avLst/>
          </a:prstGeom>
          <a:noFill/>
        </p:spPr>
        <p:txBody>
          <a:bodyPr wrap="square" numCol="2" rtlCol="0">
            <a:spAutoFit/>
          </a:bodyPr>
          <a:lstStyle/>
          <a:p>
            <a:pPr lvl="0">
              <a:lnSpc>
                <a:spcPct val="90000"/>
              </a:lnSpc>
              <a:spcAft>
                <a:spcPts val="600"/>
              </a:spcAft>
              <a:buClr>
                <a:schemeClr val="dk1"/>
              </a:buClr>
              <a:buSzPct val="120000"/>
            </a:pPr>
            <a:r>
              <a:rPr lang="en-US" sz="2200" b="1" dirty="0">
                <a:solidFill>
                  <a:schemeClr val="accent6"/>
                </a:solidFill>
                <a:latin typeface="Calibri"/>
                <a:ea typeface="Calibri"/>
                <a:cs typeface="Calibri"/>
                <a:sym typeface="Calibri"/>
              </a:rPr>
              <a:t>Examples:</a:t>
            </a:r>
          </a:p>
          <a:p>
            <a:pPr marL="228600" lvl="0" indent="-228600">
              <a:lnSpc>
                <a:spcPct val="90000"/>
              </a:lnSpc>
              <a:spcAft>
                <a:spcPts val="600"/>
              </a:spcAft>
              <a:buClr>
                <a:schemeClr val="dk1"/>
              </a:buClr>
              <a:buSzPct val="120000"/>
              <a:buFont typeface="Arial"/>
              <a:buChar char="•"/>
            </a:pPr>
            <a:r>
              <a:rPr lang="en-US" sz="2200" dirty="0">
                <a:solidFill>
                  <a:schemeClr val="dk1"/>
                </a:solidFill>
                <a:latin typeface="Calibri"/>
                <a:ea typeface="Calibri"/>
                <a:cs typeface="Calibri"/>
                <a:sym typeface="Calibri"/>
              </a:rPr>
              <a:t>Sentiment analysis</a:t>
            </a:r>
          </a:p>
          <a:p>
            <a:pPr marL="228600" lvl="0" indent="-228600">
              <a:lnSpc>
                <a:spcPct val="90000"/>
              </a:lnSpc>
              <a:spcAft>
                <a:spcPts val="600"/>
              </a:spcAft>
              <a:buClr>
                <a:schemeClr val="dk1"/>
              </a:buClr>
              <a:buSzPct val="120000"/>
              <a:buFont typeface="Arial"/>
              <a:buChar char="•"/>
            </a:pPr>
            <a:r>
              <a:rPr lang="en-US" sz="2200" dirty="0">
                <a:solidFill>
                  <a:schemeClr val="dk1"/>
                </a:solidFill>
                <a:latin typeface="Calibri"/>
                <a:ea typeface="Calibri"/>
                <a:cs typeface="Calibri"/>
                <a:sym typeface="Calibri"/>
              </a:rPr>
              <a:t>Opinion or emotion analysis</a:t>
            </a:r>
          </a:p>
          <a:p>
            <a:pPr marL="228600" lvl="0" indent="-228600">
              <a:lnSpc>
                <a:spcPct val="90000"/>
              </a:lnSpc>
              <a:spcAft>
                <a:spcPts val="600"/>
              </a:spcAft>
              <a:buClr>
                <a:schemeClr val="dk1"/>
              </a:buClr>
              <a:buSzPct val="120000"/>
              <a:buFont typeface="Arial"/>
              <a:buChar char="•"/>
            </a:pPr>
            <a:r>
              <a:rPr lang="en-US" sz="2200" dirty="0">
                <a:solidFill>
                  <a:schemeClr val="dk1"/>
                </a:solidFill>
                <a:latin typeface="Calibri"/>
                <a:ea typeface="Calibri"/>
                <a:cs typeface="Calibri"/>
                <a:sym typeface="Calibri"/>
              </a:rPr>
              <a:t>Thematic analysis</a:t>
            </a:r>
          </a:p>
          <a:p>
            <a:pPr marL="228600" lvl="0" indent="-228600">
              <a:lnSpc>
                <a:spcPct val="90000"/>
              </a:lnSpc>
              <a:spcAft>
                <a:spcPts val="600"/>
              </a:spcAft>
              <a:buClr>
                <a:schemeClr val="dk1"/>
              </a:buClr>
              <a:buSzPct val="120000"/>
              <a:buFont typeface="Arial"/>
              <a:buChar char="•"/>
            </a:pPr>
            <a:r>
              <a:rPr lang="en-US" sz="2200" dirty="0">
                <a:solidFill>
                  <a:schemeClr val="dk1"/>
                </a:solidFill>
                <a:latin typeface="Calibri"/>
                <a:ea typeface="Calibri"/>
                <a:cs typeface="Calibri"/>
                <a:sym typeface="Calibri"/>
              </a:rPr>
              <a:t>Narrative analysis</a:t>
            </a:r>
            <a:br>
              <a:rPr lang="en-US" sz="2200" dirty="0">
                <a:solidFill>
                  <a:schemeClr val="dk1"/>
                </a:solidFill>
                <a:latin typeface="Calibri"/>
                <a:ea typeface="Calibri"/>
                <a:cs typeface="Calibri"/>
                <a:sym typeface="Calibri"/>
              </a:rPr>
            </a:br>
            <a:endParaRPr lang="en-US" sz="2200" dirty="0">
              <a:solidFill>
                <a:schemeClr val="dk1"/>
              </a:solidFill>
              <a:latin typeface="Calibri"/>
              <a:ea typeface="Calibri"/>
              <a:cs typeface="Calibri"/>
              <a:sym typeface="Calibri"/>
            </a:endParaRPr>
          </a:p>
          <a:p>
            <a:pPr marL="238125" lvl="0" indent="-222250">
              <a:lnSpc>
                <a:spcPct val="90000"/>
              </a:lnSpc>
              <a:spcAft>
                <a:spcPts val="600"/>
              </a:spcAft>
              <a:buClr>
                <a:schemeClr val="dk1"/>
              </a:buClr>
              <a:buSzPct val="120000"/>
              <a:buFont typeface="Arial"/>
              <a:buChar char="•"/>
            </a:pPr>
            <a:endParaRPr lang="en-US" sz="2200" dirty="0">
              <a:solidFill>
                <a:schemeClr val="dk1"/>
              </a:solidFill>
              <a:latin typeface="Calibri"/>
              <a:ea typeface="Calibri"/>
              <a:cs typeface="Calibri"/>
              <a:sym typeface="Calibri"/>
            </a:endParaRPr>
          </a:p>
          <a:p>
            <a:pPr marL="635000" lvl="0" indent="-222250">
              <a:lnSpc>
                <a:spcPct val="90000"/>
              </a:lnSpc>
              <a:spcAft>
                <a:spcPts val="600"/>
              </a:spcAft>
              <a:buClr>
                <a:schemeClr val="dk1"/>
              </a:buClr>
              <a:buSzPct val="120000"/>
              <a:buFont typeface="Arial"/>
              <a:buChar char="•"/>
            </a:pPr>
            <a:r>
              <a:rPr lang="en-US" sz="2200" dirty="0">
                <a:solidFill>
                  <a:schemeClr val="dk1"/>
                </a:solidFill>
                <a:latin typeface="Calibri"/>
                <a:ea typeface="Calibri"/>
                <a:cs typeface="Calibri"/>
                <a:sym typeface="Calibri"/>
              </a:rPr>
              <a:t>Psychosocial analysis</a:t>
            </a:r>
          </a:p>
          <a:p>
            <a:pPr marL="698500" lvl="0" indent="-238125">
              <a:lnSpc>
                <a:spcPct val="90000"/>
              </a:lnSpc>
              <a:spcAft>
                <a:spcPts val="600"/>
              </a:spcAft>
              <a:buClr>
                <a:schemeClr val="dk1"/>
              </a:buClr>
              <a:buSzPct val="120000"/>
              <a:buFont typeface="Arial"/>
              <a:buChar char="•"/>
            </a:pPr>
            <a:r>
              <a:rPr lang="en-US" sz="2200" dirty="0">
                <a:solidFill>
                  <a:schemeClr val="dk1"/>
                </a:solidFill>
                <a:latin typeface="Calibri"/>
                <a:ea typeface="Calibri"/>
                <a:cs typeface="Calibri"/>
                <a:sym typeface="Calibri"/>
              </a:rPr>
              <a:t>Visual discourse analysis</a:t>
            </a:r>
          </a:p>
          <a:p>
            <a:pPr marL="698500" lvl="0" indent="-238125">
              <a:lnSpc>
                <a:spcPct val="90000"/>
              </a:lnSpc>
              <a:spcAft>
                <a:spcPts val="600"/>
              </a:spcAft>
              <a:buClr>
                <a:schemeClr val="dk1"/>
              </a:buClr>
              <a:buSzPct val="120000"/>
              <a:buFont typeface="Arial"/>
              <a:buChar char="•"/>
            </a:pPr>
            <a:r>
              <a:rPr lang="en-US" sz="2200" dirty="0">
                <a:solidFill>
                  <a:schemeClr val="dk1"/>
                </a:solidFill>
                <a:latin typeface="Calibri"/>
                <a:ea typeface="Calibri"/>
                <a:cs typeface="Calibri"/>
                <a:sym typeface="Calibri"/>
              </a:rPr>
              <a:t>Ecolinguistics</a:t>
            </a:r>
            <a:endParaRPr lang="en-US" dirty="0"/>
          </a:p>
        </p:txBody>
      </p:sp>
      <p:pic>
        <p:nvPicPr>
          <p:cNvPr id="9" name="Picture 8" descr="An ancient cave drawing that shows animals and human hunters engaged in combat">
            <a:extLst>
              <a:ext uri="{FF2B5EF4-FFF2-40B4-BE49-F238E27FC236}">
                <a16:creationId xmlns:a16="http://schemas.microsoft.com/office/drawing/2014/main" id="{474D16C3-33FF-835D-09D8-CC22604DFE95}"/>
              </a:ext>
            </a:extLst>
          </p:cNvPr>
          <p:cNvPicPr>
            <a:picLocks noChangeAspect="1"/>
          </p:cNvPicPr>
          <p:nvPr/>
        </p:nvPicPr>
        <p:blipFill>
          <a:blip r:embed="rId4"/>
          <a:stretch>
            <a:fillRect/>
          </a:stretch>
        </p:blipFill>
        <p:spPr>
          <a:xfrm>
            <a:off x="6855689" y="3972601"/>
            <a:ext cx="3073400" cy="2311400"/>
          </a:xfrm>
          <a:prstGeom prst="rect">
            <a:avLst/>
          </a:prstGeom>
        </p:spPr>
      </p:pic>
      <p:sp>
        <p:nvSpPr>
          <p:cNvPr id="13" name="TextBox 12">
            <a:extLst>
              <a:ext uri="{FF2B5EF4-FFF2-40B4-BE49-F238E27FC236}">
                <a16:creationId xmlns:a16="http://schemas.microsoft.com/office/drawing/2014/main" id="{A8EA326E-0EA3-2E0C-8E0F-A9296236EA88}"/>
              </a:ext>
            </a:extLst>
          </p:cNvPr>
          <p:cNvSpPr txBox="1"/>
          <p:nvPr/>
        </p:nvSpPr>
        <p:spPr>
          <a:xfrm>
            <a:off x="6996334" y="6284001"/>
            <a:ext cx="2792109" cy="523220"/>
          </a:xfrm>
          <a:prstGeom prst="rect">
            <a:avLst/>
          </a:prstGeom>
          <a:noFill/>
        </p:spPr>
        <p:txBody>
          <a:bodyPr wrap="square" rtlCol="0">
            <a:spAutoFit/>
          </a:bodyPr>
          <a:lstStyle/>
          <a:p>
            <a:pPr algn="ctr"/>
            <a:r>
              <a:rPr lang="en-US" dirty="0">
                <a:solidFill>
                  <a:schemeClr val="dk1"/>
                </a:solidFill>
                <a:latin typeface="Calibri"/>
                <a:ea typeface="Calibri"/>
                <a:cs typeface="Calibri"/>
                <a:sym typeface="Calibri"/>
              </a:rPr>
              <a:t>Source: </a:t>
            </a:r>
            <a:r>
              <a:rPr lang="en-US" dirty="0" err="1">
                <a:solidFill>
                  <a:schemeClr val="dk1"/>
                </a:solidFill>
                <a:latin typeface="Calibri"/>
                <a:ea typeface="Calibri"/>
                <a:cs typeface="Calibri"/>
                <a:sym typeface="Calibri"/>
              </a:rPr>
              <a:t>Wellcome</a:t>
            </a:r>
            <a:r>
              <a:rPr lang="en-US" dirty="0">
                <a:solidFill>
                  <a:schemeClr val="dk1"/>
                </a:solidFill>
                <a:latin typeface="Calibri"/>
                <a:ea typeface="Calibri"/>
                <a:cs typeface="Calibri"/>
                <a:sym typeface="Calibri"/>
              </a:rPr>
              <a:t> Collection, via Wikimedia Commons, </a:t>
            </a:r>
            <a:r>
              <a:rPr lang="en-US" dirty="0">
                <a:solidFill>
                  <a:schemeClr val="dk1"/>
                </a:solidFill>
                <a:latin typeface="Calibri"/>
                <a:ea typeface="Calibri"/>
                <a:cs typeface="Calibri"/>
                <a:sym typeface="Calibri"/>
                <a:hlinkClick r:id="rId5"/>
              </a:rPr>
              <a:t>4.0</a:t>
            </a:r>
            <a:endParaRPr lang="en-US" dirty="0"/>
          </a:p>
        </p:txBody>
      </p:sp>
      <p:pic>
        <p:nvPicPr>
          <p:cNvPr id="11" name="Picture 10" descr="A vintage postage stamp featuring the view of Earth in space from the surface of the moon. In the sky, there is text that says “In the beginning God…” and undearneath the image, the stamp says Apollo 8 and Six Cents United States">
            <a:extLst>
              <a:ext uri="{FF2B5EF4-FFF2-40B4-BE49-F238E27FC236}">
                <a16:creationId xmlns:a16="http://schemas.microsoft.com/office/drawing/2014/main" id="{AE36A8BE-3D52-8A1D-4021-87456FE217A4}"/>
              </a:ext>
            </a:extLst>
          </p:cNvPr>
          <p:cNvPicPr>
            <a:picLocks noChangeAspect="1"/>
          </p:cNvPicPr>
          <p:nvPr/>
        </p:nvPicPr>
        <p:blipFill>
          <a:blip r:embed="rId6"/>
          <a:stretch>
            <a:fillRect/>
          </a:stretch>
        </p:blipFill>
        <p:spPr>
          <a:xfrm>
            <a:off x="10013481" y="1347432"/>
            <a:ext cx="2044813" cy="3179572"/>
          </a:xfrm>
          <a:prstGeom prst="rect">
            <a:avLst/>
          </a:prstGeom>
        </p:spPr>
      </p:pic>
      <p:sp>
        <p:nvSpPr>
          <p:cNvPr id="12" name="TextBox 11">
            <a:extLst>
              <a:ext uri="{FF2B5EF4-FFF2-40B4-BE49-F238E27FC236}">
                <a16:creationId xmlns:a16="http://schemas.microsoft.com/office/drawing/2014/main" id="{B87EF5CC-6356-BF1C-86D7-048D72C841C9}"/>
              </a:ext>
            </a:extLst>
          </p:cNvPr>
          <p:cNvSpPr txBox="1"/>
          <p:nvPr/>
        </p:nvSpPr>
        <p:spPr>
          <a:xfrm>
            <a:off x="10055036" y="4496314"/>
            <a:ext cx="1961702" cy="523220"/>
          </a:xfrm>
          <a:prstGeom prst="rect">
            <a:avLst/>
          </a:prstGeom>
          <a:noFill/>
        </p:spPr>
        <p:txBody>
          <a:bodyPr wrap="square" rtlCol="0">
            <a:spAutoFit/>
          </a:bodyPr>
          <a:lstStyle/>
          <a:p>
            <a:pPr algn="ctr"/>
            <a:r>
              <a:rPr lang="en-US" dirty="0">
                <a:solidFill>
                  <a:schemeClr val="dk1"/>
                </a:solidFill>
                <a:latin typeface="Calibri"/>
                <a:ea typeface="Calibri"/>
                <a:cs typeface="Calibri"/>
                <a:sym typeface="Calibri"/>
              </a:rPr>
              <a:t>Source: U.S. Post Office via Picryl, Public Domain</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1788</TotalTime>
  <Words>2558</Words>
  <Application>Microsoft Macintosh PowerPoint</Application>
  <PresentationFormat>Widescreen</PresentationFormat>
  <Paragraphs>223</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What Types of Methods Are Used to Study Sustainability Problems?  Exploring Disciplinary and Interdisciplinary Methods</vt:lpstr>
      <vt:lpstr>Many Problems, Many Disciplines</vt:lpstr>
      <vt:lpstr>Dimensions of Scholarship </vt:lpstr>
      <vt:lpstr>Example: Cultural Anthropologist</vt:lpstr>
      <vt:lpstr>Quantitative Research </vt:lpstr>
      <vt:lpstr>Qualitative Research </vt:lpstr>
      <vt:lpstr>Ethnography</vt:lpstr>
      <vt:lpstr>Content Analysis</vt:lpstr>
      <vt:lpstr>Critical Discourse Analysis (CDA)</vt:lpstr>
      <vt:lpstr>Sentiment  Analysis </vt:lpstr>
      <vt:lpstr>Comparative Case Study Analysis</vt:lpstr>
      <vt:lpstr>Comparative Case Study Analysis (continued)</vt:lpstr>
      <vt:lpstr>Mixed Methods Analysis</vt:lpstr>
      <vt:lpstr>Topic and Journal Assignments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Types of Methods Are Used to Study Sustainability Problems?  Exploring Disciplinary and Interdisciplinary Methods  </dc:title>
  <dc:creator>Margaret A. Palmer</dc:creator>
  <cp:lastModifiedBy>Alaina Gallagher</cp:lastModifiedBy>
  <cp:revision>10</cp:revision>
  <dcterms:created xsi:type="dcterms:W3CDTF">2023-08-01T16:45:42Z</dcterms:created>
  <dcterms:modified xsi:type="dcterms:W3CDTF">2026-08-14T19:20:27Z</dcterms:modified>
</cp:coreProperties>
</file>