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59" r:id="rId1"/>
  </p:sldMasterIdLst>
  <p:notesMasterIdLst>
    <p:notesMasterId r:id="rId9"/>
  </p:notesMasterIdLst>
  <p:sldIdLst>
    <p:sldId id="256" r:id="rId2"/>
    <p:sldId id="257" r:id="rId3"/>
    <p:sldId id="258" r:id="rId4"/>
    <p:sldId id="263" r:id="rId5"/>
    <p:sldId id="260" r:id="rId6"/>
    <p:sldId id="264" r:id="rId7"/>
    <p:sldId id="265"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81"/>
    <p:restoredTop sz="81864"/>
  </p:normalViewPr>
  <p:slideViewPr>
    <p:cSldViewPr snapToGrid="0">
      <p:cViewPr varScale="1">
        <p:scale>
          <a:sx n="92" d="100"/>
          <a:sy n="92" d="100"/>
        </p:scale>
        <p:origin x="408" y="19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0" d="100"/>
          <a:sy n="90" d="100"/>
        </p:scale>
        <p:origin x="412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Shirley_Chisholm_State_Park"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sz="1200" b="0" i="0" u="none" strike="noStrike" dirty="0">
                <a:solidFill>
                  <a:schemeClr val="dk1"/>
                </a:solidFill>
                <a:latin typeface="Calibri"/>
                <a:ea typeface="Calibri"/>
                <a:cs typeface="Calibri"/>
                <a:sym typeface="Calibri"/>
              </a:rPr>
              <a:t>Mbale’s dumping site in Uganda is full of </a:t>
            </a:r>
            <a:r>
              <a:rPr lang="en-US" dirty="0"/>
              <a:t>older</a:t>
            </a:r>
            <a:r>
              <a:rPr lang="en-US" sz="1200" b="0" i="0" u="none" strike="noStrike" dirty="0">
                <a:solidFill>
                  <a:schemeClr val="dk1"/>
                </a:solidFill>
                <a:latin typeface="Calibri"/>
                <a:ea typeface="Calibri"/>
                <a:cs typeface="Calibri"/>
                <a:sym typeface="Calibri"/>
              </a:rPr>
              <a:t> women who </a:t>
            </a:r>
            <a:r>
              <a:rPr lang="en-US" dirty="0"/>
              <a:t>labor</a:t>
            </a:r>
            <a:r>
              <a:rPr lang="en-US" sz="1200" b="0" i="0" u="none" strike="noStrike" dirty="0">
                <a:solidFill>
                  <a:schemeClr val="dk1"/>
                </a:solidFill>
                <a:latin typeface="Calibri"/>
                <a:ea typeface="Calibri"/>
                <a:cs typeface="Calibri"/>
                <a:sym typeface="Calibri"/>
              </a:rPr>
              <a:t> to make </a:t>
            </a:r>
            <a:r>
              <a:rPr lang="en-US" dirty="0"/>
              <a:t>compost</a:t>
            </a:r>
            <a:r>
              <a:rPr lang="en-US" sz="1200" b="0" i="0" u="none" strike="noStrike" dirty="0">
                <a:solidFill>
                  <a:schemeClr val="dk1"/>
                </a:solidFill>
                <a:latin typeface="Calibri"/>
                <a:ea typeface="Calibri"/>
                <a:cs typeface="Calibri"/>
                <a:sym typeface="Calibri"/>
              </a:rPr>
              <a:t> from the garbage. </a:t>
            </a:r>
            <a:r>
              <a:rPr lang="en-US" dirty="0"/>
              <a:t>T</a:t>
            </a:r>
            <a:r>
              <a:rPr lang="en-US" sz="1200" b="0" i="0" u="none" strike="noStrike" dirty="0">
                <a:solidFill>
                  <a:schemeClr val="dk1"/>
                </a:solidFill>
                <a:latin typeface="Calibri"/>
                <a:ea typeface="Calibri"/>
                <a:cs typeface="Calibri"/>
                <a:sym typeface="Calibri"/>
              </a:rPr>
              <a:t>hey work </a:t>
            </a:r>
            <a:r>
              <a:rPr lang="en-US" dirty="0"/>
              <a:t>all day </a:t>
            </a:r>
            <a:r>
              <a:rPr lang="en-US" sz="1200" b="0" i="0" u="none" strike="noStrike" dirty="0">
                <a:solidFill>
                  <a:schemeClr val="dk1"/>
                </a:solidFill>
                <a:latin typeface="Calibri"/>
                <a:ea typeface="Calibri"/>
                <a:cs typeface="Calibri"/>
                <a:sym typeface="Calibri"/>
              </a:rPr>
              <a:t>in poor conditions with no protecti</a:t>
            </a:r>
            <a:r>
              <a:rPr lang="en-US" dirty="0"/>
              <a:t>ve</a:t>
            </a:r>
            <a:r>
              <a:rPr lang="en-US" sz="1200" b="0" i="0" u="none" strike="noStrike" dirty="0">
                <a:solidFill>
                  <a:schemeClr val="dk1"/>
                </a:solidFill>
                <a:latin typeface="Calibri"/>
                <a:ea typeface="Calibri"/>
                <a:cs typeface="Calibri"/>
                <a:sym typeface="Calibri"/>
              </a:rPr>
              <a:t> gear, like gloves and masks, to protect themselves from </a:t>
            </a:r>
            <a:r>
              <a:rPr lang="en-US" dirty="0"/>
              <a:t>the smell and the unhygienic conditions</a:t>
            </a:r>
            <a:r>
              <a:rPr lang="en-US" sz="1200" b="0" i="0" u="none" strike="noStrike" dirty="0">
                <a:solidFill>
                  <a:schemeClr val="dk1"/>
                </a:solidFill>
                <a:latin typeface="Calibri"/>
                <a:ea typeface="Calibri"/>
                <a:cs typeface="Calibri"/>
                <a:sym typeface="Calibri"/>
              </a:rPr>
              <a:t>. Wikimedia Commons Share Alike (open source)</a:t>
            </a:r>
            <a:endParaRPr lang="en-US" dirty="0"/>
          </a:p>
          <a:p>
            <a:pPr marL="0" lvl="0" indent="0" algn="l" rtl="0">
              <a:spcBef>
                <a:spcPts val="0"/>
              </a:spcBef>
              <a:spcAft>
                <a:spcPts val="0"/>
              </a:spcAft>
              <a:buNone/>
            </a:pPr>
            <a:endParaRPr i="1" dirty="0"/>
          </a:p>
        </p:txBody>
      </p:sp>
      <p:sp>
        <p:nvSpPr>
          <p:cNvPr id="107" name="Google Shape;10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a:t>
            </a:r>
            <a:r>
              <a:rPr lang="en-US" i="1" dirty="0"/>
              <a:t>: </a:t>
            </a:r>
            <a:r>
              <a:rPr lang="en-US" dirty="0"/>
              <a:t>Greater Adjutants and cows at Guwahati Rubbish Dump, Bangalore, India. Mike Prince from Bangalore, India, CC BY 2.0 &lt;https://</a:t>
            </a:r>
            <a:r>
              <a:rPr lang="en-US" dirty="0" err="1"/>
              <a:t>creativecommons.org</a:t>
            </a:r>
            <a:r>
              <a:rPr lang="en-US" dirty="0"/>
              <a:t>/licenses/by/2.0&gt;, via Wikimedia Commons</a:t>
            </a:r>
          </a:p>
        </p:txBody>
      </p:sp>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marR="0" lvl="0" indent="0" algn="l" defTabSz="914400" rtl="0" eaLnBrk="1" fontAlgn="auto" latinLnBrk="0" hangingPunct="1">
              <a:lnSpc>
                <a:spcPct val="100000"/>
              </a:lnSpc>
              <a:spcBef>
                <a:spcPts val="0"/>
              </a:spcBef>
              <a:spcAft>
                <a:spcPts val="0"/>
              </a:spcAft>
              <a:buClr>
                <a:srgbClr val="000000"/>
              </a:buClr>
              <a:buSzPts val="1400"/>
              <a:buFont typeface="Arial"/>
              <a:buNone/>
              <a:defRPr/>
            </a:pPr>
            <a:r>
              <a:rPr lang="en-US" b="1" i="1" dirty="0"/>
              <a:t>Notes for Instructor: </a:t>
            </a:r>
            <a:r>
              <a:rPr lang="en-US" dirty="0"/>
              <a:t>The v</a:t>
            </a:r>
            <a:r>
              <a:rPr lang="en-US" sz="1200" b="0" i="0" u="none" strike="noStrike" dirty="0">
                <a:solidFill>
                  <a:schemeClr val="dk1"/>
                </a:solidFill>
                <a:latin typeface="Calibri"/>
                <a:ea typeface="Calibri"/>
                <a:cs typeface="Calibri"/>
                <a:sym typeface="Calibri"/>
              </a:rPr>
              <a:t>iew </a:t>
            </a:r>
            <a:r>
              <a:rPr lang="en-US" dirty="0"/>
              <a:t>Northeast</a:t>
            </a:r>
            <a:r>
              <a:rPr lang="en-US" sz="1200" b="0" i="0" u="none" strike="noStrike" dirty="0">
                <a:solidFill>
                  <a:schemeClr val="dk1"/>
                </a:solidFill>
                <a:latin typeface="Calibri"/>
                <a:ea typeface="Calibri"/>
                <a:cs typeface="Calibri"/>
                <a:sym typeface="Calibri"/>
              </a:rPr>
              <a:t> from Cahuenga Peak toward the Toyon landfill in Griffith Park, downtown Glendale CA, and the Verdugo Mountains to the right. The mountains in the far background are the Santa Susana Mountains. The </a:t>
            </a:r>
            <a:r>
              <a:rPr lang="en-US" dirty="0"/>
              <a:t>v</a:t>
            </a:r>
            <a:r>
              <a:rPr lang="en-US" sz="1200" b="0" i="0" u="none" strike="noStrike" dirty="0">
                <a:solidFill>
                  <a:schemeClr val="dk1"/>
                </a:solidFill>
                <a:latin typeface="Calibri"/>
                <a:ea typeface="Calibri"/>
                <a:cs typeface="Calibri"/>
                <a:sym typeface="Calibri"/>
              </a:rPr>
              <a:t>iew is from the trail between Lonesome Pine and the Hollywood Sign. Location approximate. Wikimedia Commons Share-Alike (open source).</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9934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b="0" i="0" dirty="0"/>
              <a:t>Wood County, OH landfill. </a:t>
            </a:r>
            <a:r>
              <a:rPr lang="en-US" b="0" i="0" dirty="0" err="1"/>
              <a:t>Mbrickn</a:t>
            </a:r>
            <a:r>
              <a:rPr lang="en-US" b="0" i="0" dirty="0"/>
              <a:t>, CC BY 4.0 &lt;https://</a:t>
            </a:r>
            <a:r>
              <a:rPr lang="en-US" b="0" i="0" dirty="0" err="1"/>
              <a:t>creativecommons.org</a:t>
            </a:r>
            <a:r>
              <a:rPr lang="en-US" b="0" i="0" dirty="0"/>
              <a:t>/licenses/by/4.0&gt;, via Wikimedia Commons</a:t>
            </a:r>
          </a:p>
          <a:p>
            <a:pPr marL="0" lvl="0" indent="0" algn="l" rtl="0">
              <a:spcBef>
                <a:spcPts val="0"/>
              </a:spcBef>
              <a:spcAft>
                <a:spcPts val="0"/>
              </a:spcAft>
              <a:buNone/>
            </a:pPr>
            <a:endParaRPr lang="en-US" b="1" i="1" dirty="0"/>
          </a:p>
          <a:p>
            <a:pPr marL="0" lvl="0" indent="0" algn="l" rtl="0">
              <a:spcBef>
                <a:spcPts val="0"/>
              </a:spcBef>
              <a:spcAft>
                <a:spcPts val="0"/>
              </a:spcAft>
              <a:buNone/>
            </a:pPr>
            <a:endParaRPr b="1" i="1" dirty="0"/>
          </a:p>
        </p:txBody>
      </p:sp>
      <p:sp>
        <p:nvSpPr>
          <p:cNvPr id="128" name="Google Shape;12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marR="0" lvl="0" indent="0" algn="l" defTabSz="914400" rtl="0" eaLnBrk="1" fontAlgn="auto" latinLnBrk="0" hangingPunct="1">
              <a:lnSpc>
                <a:spcPct val="100000"/>
              </a:lnSpc>
              <a:spcBef>
                <a:spcPts val="0"/>
              </a:spcBef>
              <a:spcAft>
                <a:spcPts val="0"/>
              </a:spcAft>
              <a:buClr>
                <a:srgbClr val="000000"/>
              </a:buClr>
              <a:buSzPts val="1400"/>
              <a:buFont typeface="Arial"/>
              <a:buNone/>
              <a:defRPr/>
            </a:pPr>
            <a:r>
              <a:rPr lang="en-US" sz="1200" b="1" i="1" u="none" strike="noStrike" dirty="0">
                <a:solidFill>
                  <a:schemeClr val="dk1"/>
                </a:solidFill>
                <a:latin typeface="Calibri"/>
                <a:ea typeface="Calibri"/>
                <a:cs typeface="Calibri"/>
                <a:sym typeface="Calibri"/>
              </a:rPr>
              <a:t>Notes for Instructor: </a:t>
            </a:r>
            <a:r>
              <a:rPr lang="en-US" sz="1200" b="0" i="0" u="none" strike="noStrike" dirty="0">
                <a:solidFill>
                  <a:schemeClr val="dk1"/>
                </a:solidFill>
                <a:latin typeface="Calibri"/>
                <a:ea typeface="Calibri"/>
                <a:cs typeface="Calibri"/>
                <a:sym typeface="Calibri"/>
              </a:rPr>
              <a:t>Looking into the former Fountain Avenue Landfill from the Shore Parkway Greenway, on the south side of the Belt Parkway at Erskine Street in Spring Creek, Brooklyn NY. The former landfill is in the process of being converted into the second section of </a:t>
            </a:r>
            <a:r>
              <a:rPr lang="en-US" sz="1200" b="0" i="0" u="sng" strike="noStrike"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Shirley Chisholm State Park</a:t>
            </a:r>
            <a:r>
              <a:rPr lang="en-US" sz="1200" b="0" i="0" u="none" strike="noStrike" dirty="0">
                <a:solidFill>
                  <a:schemeClr val="dk1"/>
                </a:solidFill>
                <a:latin typeface="Calibri"/>
                <a:ea typeface="Calibri"/>
                <a:cs typeface="Calibri"/>
                <a:sym typeface="Calibri"/>
              </a:rPr>
              <a:t>. Tdorante10, CC BY-SA 4.0 &lt;https://</a:t>
            </a:r>
            <a:r>
              <a:rPr lang="en-US" sz="1200" b="0" i="0" u="none" strike="noStrike" dirty="0" err="1">
                <a:solidFill>
                  <a:schemeClr val="dk1"/>
                </a:solidFill>
                <a:latin typeface="Calibri"/>
                <a:ea typeface="Calibri"/>
                <a:cs typeface="Calibri"/>
                <a:sym typeface="Calibri"/>
              </a:rPr>
              <a:t>creativecommons.org</a:t>
            </a:r>
            <a:r>
              <a:rPr lang="en-US" sz="1200" b="0" i="0" u="none" strike="noStrike" dirty="0">
                <a:solidFill>
                  <a:schemeClr val="dk1"/>
                </a:solidFill>
                <a:latin typeface="Calibri"/>
                <a:ea typeface="Calibri"/>
                <a:cs typeface="Calibri"/>
                <a:sym typeface="Calibri"/>
              </a:rPr>
              <a:t>/licenses/by-</a:t>
            </a:r>
            <a:r>
              <a:rPr lang="en-US" sz="1200" b="0" i="0" u="none" strike="noStrike" dirty="0" err="1">
                <a:solidFill>
                  <a:schemeClr val="dk1"/>
                </a:solidFill>
                <a:latin typeface="Calibri"/>
                <a:ea typeface="Calibri"/>
                <a:cs typeface="Calibri"/>
                <a:sym typeface="Calibri"/>
              </a:rPr>
              <a:t>sa</a:t>
            </a:r>
            <a:r>
              <a:rPr lang="en-US" sz="1200" b="0" i="0" u="none" strike="noStrike" dirty="0">
                <a:solidFill>
                  <a:schemeClr val="dk1"/>
                </a:solidFill>
                <a:latin typeface="Calibri"/>
                <a:ea typeface="Calibri"/>
                <a:cs typeface="Calibri"/>
                <a:sym typeface="Calibri"/>
              </a:rPr>
              <a:t>/4.0&gt;, via Wikimedia Commons</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94211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indent="0"/>
            <a:r>
              <a:rPr lang="en-US" b="1" i="1" dirty="0"/>
              <a:t>Notes for Instructor: </a:t>
            </a:r>
            <a:r>
              <a:rPr lang="en-US" dirty="0"/>
              <a:t>Downtown Manhattan view over Freshkills Park, Staten Island NY. H.L.I.T., CC BY 2.0 &lt;https://</a:t>
            </a:r>
            <a:r>
              <a:rPr lang="en-US" dirty="0" err="1"/>
              <a:t>creativecommons.org</a:t>
            </a:r>
            <a:r>
              <a:rPr lang="en-US" dirty="0"/>
              <a:t>/licenses/by/2.0&gt;, via Wikimedia Commons</a:t>
            </a:r>
          </a:p>
          <a:p>
            <a:pPr marL="14288" indent="0"/>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81582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2" name="Google Shape;92;p13">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3" name="Google Shape;93;p13"/>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3"/>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13"/>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6" name="Google Shape;96;p13"/>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98" name="Google Shape;98;p13">
            <a:extLst>
              <a:ext uri="{C183D7F6-B498-43B3-948B-1728B52AA6E4}">
                <adec:decorative xmlns:adec="http://schemas.microsoft.com/office/drawing/2017/decorative" val="1"/>
              </a:ext>
            </a:extLst>
          </p:cNvPr>
          <p:cNvGrpSpPr/>
          <p:nvPr/>
        </p:nvGrpSpPr>
        <p:grpSpPr>
          <a:xfrm rot="10800000" flipH="1">
            <a:off x="0" y="4322879"/>
            <a:ext cx="3378428" cy="2535121"/>
            <a:chOff x="-305" y="-1"/>
            <a:chExt cx="3832880" cy="2876136"/>
          </a:xfrm>
        </p:grpSpPr>
        <p:sp>
          <p:nvSpPr>
            <p:cNvPr id="99" name="Google Shape;99;p13"/>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3"/>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3"/>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13"/>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3" name="Picture 2" descr="The SESYNC logo—the letters SESYNC under a green arch">
            <a:extLst>
              <a:ext uri="{FF2B5EF4-FFF2-40B4-BE49-F238E27FC236}">
                <a16:creationId xmlns:a16="http://schemas.microsoft.com/office/drawing/2014/main" id="{1AF57F96-23B3-FE9C-6B2A-42ED7B7ADCA2}"/>
              </a:ext>
            </a:extLst>
          </p:cNvPr>
          <p:cNvPicPr>
            <a:picLocks noChangeAspect="1"/>
          </p:cNvPicPr>
          <p:nvPr/>
        </p:nvPicPr>
        <p:blipFill>
          <a:blip r:embed="rId3"/>
          <a:stretch>
            <a:fillRect/>
          </a:stretch>
        </p:blipFill>
        <p:spPr>
          <a:xfrm>
            <a:off x="495300" y="453835"/>
            <a:ext cx="3429000" cy="1257300"/>
          </a:xfrm>
          <a:prstGeom prst="rect">
            <a:avLst/>
          </a:prstGeom>
        </p:spPr>
      </p:pic>
      <p:sp>
        <p:nvSpPr>
          <p:cNvPr id="5" name="Title 4">
            <a:extLst>
              <a:ext uri="{FF2B5EF4-FFF2-40B4-BE49-F238E27FC236}">
                <a16:creationId xmlns:a16="http://schemas.microsoft.com/office/drawing/2014/main" id="{F71B432A-300E-F6C2-05C9-B0724DA3A763}"/>
              </a:ext>
            </a:extLst>
          </p:cNvPr>
          <p:cNvSpPr>
            <a:spLocks noGrp="1"/>
          </p:cNvSpPr>
          <p:nvPr>
            <p:ph type="ctrTitle"/>
          </p:nvPr>
        </p:nvSpPr>
        <p:spPr>
          <a:xfrm>
            <a:off x="74140" y="2493544"/>
            <a:ext cx="12043719" cy="2387600"/>
          </a:xfrm>
        </p:spPr>
        <p:txBody>
          <a:bodyPr>
            <a:normAutofit fontScale="90000"/>
          </a:bodyPr>
          <a:lstStyle/>
          <a:p>
            <a:r>
              <a:rPr lang="en-US" dirty="0"/>
              <a:t>Integrating Social and Equity Dynamics into Ecological Studies Lesson: </a:t>
            </a:r>
            <a:br>
              <a:rPr lang="en-US" dirty="0"/>
            </a:br>
            <a:r>
              <a:rPr lang="en-US" dirty="0"/>
              <a:t>The Landfill Case Study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8"/>
        <p:cNvGrpSpPr/>
        <p:nvPr/>
      </p:nvGrpSpPr>
      <p:grpSpPr>
        <a:xfrm>
          <a:off x="0" y="0"/>
          <a:ext cx="0" cy="0"/>
          <a:chOff x="0" y="0"/>
          <a:chExt cx="0" cy="0"/>
        </a:xfrm>
      </p:grpSpPr>
      <p:pic>
        <p:nvPicPr>
          <p:cNvPr id="5" name="Picture 4" descr="A woman walking through a large landfill filled with scattered trash and debris.">
            <a:extLst>
              <a:ext uri="{FF2B5EF4-FFF2-40B4-BE49-F238E27FC236}">
                <a16:creationId xmlns:a16="http://schemas.microsoft.com/office/drawing/2014/main" id="{0D92B48E-9A0E-ABEA-C369-07392E73F573}"/>
              </a:ext>
            </a:extLst>
          </p:cNvPr>
          <p:cNvPicPr>
            <a:picLocks noChangeAspect="1"/>
          </p:cNvPicPr>
          <p:nvPr/>
        </p:nvPicPr>
        <p:blipFill>
          <a:blip r:embed="rId3"/>
          <a:srcRect t="15730"/>
          <a:stretch>
            <a:fillRect/>
          </a:stretch>
        </p:blipFill>
        <p:spPr>
          <a:xfrm>
            <a:off x="20" y="10"/>
            <a:ext cx="12191980" cy="6857990"/>
          </a:xfrm>
          <a:prstGeom prst="rect">
            <a:avLst/>
          </a:prstGeom>
        </p:spPr>
      </p:pic>
      <p:sp>
        <p:nvSpPr>
          <p:cNvPr id="12" name="Title 11">
            <a:extLst>
              <a:ext uri="{FF2B5EF4-FFF2-40B4-BE49-F238E27FC236}">
                <a16:creationId xmlns:a16="http://schemas.microsoft.com/office/drawing/2014/main" id="{2D727944-A17B-D0F1-F6D5-73706A6CCBF3}"/>
              </a:ext>
            </a:extLst>
          </p:cNvPr>
          <p:cNvSpPr>
            <a:spLocks noGrp="1"/>
          </p:cNvSpPr>
          <p:nvPr>
            <p:ph type="title" idx="4294967295"/>
          </p:nvPr>
        </p:nvSpPr>
        <p:spPr>
          <a:xfrm>
            <a:off x="7848600" y="4425536"/>
            <a:ext cx="3505200" cy="1381174"/>
          </a:xfrm>
          <a:custGeom>
            <a:avLst/>
            <a:gdLst>
              <a:gd name="csX0" fmla="*/ 0 w 3505200"/>
              <a:gd name="csY0" fmla="*/ 690587 h 1381174"/>
              <a:gd name="csX1" fmla="*/ 1752600 w 3505200"/>
              <a:gd name="csY1" fmla="*/ 0 h 1381174"/>
              <a:gd name="csX2" fmla="*/ 3505200 w 3505200"/>
              <a:gd name="csY2" fmla="*/ 690587 h 1381174"/>
              <a:gd name="csX3" fmla="*/ 1752600 w 3505200"/>
              <a:gd name="csY3" fmla="*/ 1381174 h 1381174"/>
              <a:gd name="csX4" fmla="*/ 0 w 3505200"/>
              <a:gd name="csY4" fmla="*/ 690587 h 1381174"/>
            </a:gdLst>
            <a:ahLst/>
            <a:cxnLst>
              <a:cxn ang="0">
                <a:pos x="csX0" y="csY0"/>
              </a:cxn>
              <a:cxn ang="0">
                <a:pos x="csX1" y="csY1"/>
              </a:cxn>
              <a:cxn ang="0">
                <a:pos x="csX2" y="csY2"/>
              </a:cxn>
              <a:cxn ang="0">
                <a:pos x="csX3" y="csY3"/>
              </a:cxn>
              <a:cxn ang="0">
                <a:pos x="csX4" y="csY4"/>
              </a:cxn>
            </a:cxnLst>
            <a:rect l="l" t="t" r="r" b="b"/>
            <a:pathLst>
              <a:path w="3505200" h="1381174" fill="none" extrusionOk="0">
                <a:moveTo>
                  <a:pt x="0" y="690587"/>
                </a:moveTo>
                <a:cubicBezTo>
                  <a:pt x="227192" y="336138"/>
                  <a:pt x="835009" y="-103605"/>
                  <a:pt x="1752600" y="0"/>
                </a:cubicBezTo>
                <a:cubicBezTo>
                  <a:pt x="2662577" y="-8875"/>
                  <a:pt x="3461780" y="350065"/>
                  <a:pt x="3505200" y="690587"/>
                </a:cubicBezTo>
                <a:cubicBezTo>
                  <a:pt x="3490237" y="929295"/>
                  <a:pt x="2657494" y="1468782"/>
                  <a:pt x="1752600" y="1381174"/>
                </a:cubicBezTo>
                <a:cubicBezTo>
                  <a:pt x="800421" y="1389994"/>
                  <a:pt x="38636" y="1081277"/>
                  <a:pt x="0" y="690587"/>
                </a:cubicBezTo>
                <a:close/>
              </a:path>
              <a:path w="3505200" h="1381174" stroke="0" extrusionOk="0">
                <a:moveTo>
                  <a:pt x="0" y="690587"/>
                </a:moveTo>
                <a:cubicBezTo>
                  <a:pt x="-114390" y="238627"/>
                  <a:pt x="569599" y="80718"/>
                  <a:pt x="1752600" y="0"/>
                </a:cubicBezTo>
                <a:cubicBezTo>
                  <a:pt x="2813664" y="19606"/>
                  <a:pt x="3394506" y="312706"/>
                  <a:pt x="3505200" y="690587"/>
                </a:cubicBezTo>
                <a:cubicBezTo>
                  <a:pt x="3447121" y="1128705"/>
                  <a:pt x="2679302" y="1609079"/>
                  <a:pt x="1752600" y="1381174"/>
                </a:cubicBezTo>
                <a:cubicBezTo>
                  <a:pt x="706329" y="1338314"/>
                  <a:pt x="35969" y="1089174"/>
                  <a:pt x="0" y="690587"/>
                </a:cubicBezTo>
                <a:close/>
              </a:path>
            </a:pathLst>
          </a:custGeom>
          <a:solidFill>
            <a:schemeClr val="bg1">
              <a:alpha val="89000"/>
            </a:schemeClr>
          </a:solidFill>
          <a:ln w="25400" cap="flat" cmpd="sng" algn="ctr">
            <a:solidFill>
              <a:schemeClr val="accent1">
                <a:shade val="15000"/>
              </a:schemeClr>
            </a:solidFill>
            <a:prstDash val="solid"/>
            <a:extLst>
              <a:ext uri="{C807C97D-BFC1-408E-A445-0C87EB9F89A2}">
                <ask:lineSketchStyleProps xmlns:ask="http://schemas.microsoft.com/office/drawing/2018/sketchyshapes" sd="1219033472">
                  <a:prstGeom prst="ellipse">
                    <a:avLst/>
                  </a:prstGeom>
                  <ask:type>
                    <ask:lineSketchScribble/>
                  </ask:type>
                </ask:lineSketchStyleProps>
              </a:ext>
            </a:extLst>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Dumping Site in Mbale, Uganda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5"/>
        <p:cNvGrpSpPr/>
        <p:nvPr/>
      </p:nvGrpSpPr>
      <p:grpSpPr>
        <a:xfrm>
          <a:off x="0" y="0"/>
          <a:ext cx="0" cy="0"/>
          <a:chOff x="0" y="0"/>
          <a:chExt cx="0" cy="0"/>
        </a:xfrm>
      </p:grpSpPr>
      <p:pic>
        <p:nvPicPr>
          <p:cNvPr id="9" name="Picture 8" descr="Cows and large birds scavenging on a large heap of mixed waste and garbage. ">
            <a:extLst>
              <a:ext uri="{FF2B5EF4-FFF2-40B4-BE49-F238E27FC236}">
                <a16:creationId xmlns:a16="http://schemas.microsoft.com/office/drawing/2014/main" id="{B05C92EC-0FAA-9691-F736-701AFC96851F}"/>
              </a:ext>
            </a:extLst>
          </p:cNvPr>
          <p:cNvPicPr>
            <a:picLocks/>
          </p:cNvPicPr>
          <p:nvPr/>
        </p:nvPicPr>
        <p:blipFill>
          <a:blip r:embed="rId3"/>
          <a:srcRect l="25" t="13823" r="-25" b="7512"/>
          <a:stretch>
            <a:fillRect/>
          </a:stretch>
        </p:blipFill>
        <p:spPr>
          <a:xfrm>
            <a:off x="-97728" y="0"/>
            <a:ext cx="12188952" cy="6858000"/>
          </a:xfrm>
          <a:prstGeom prst="rect">
            <a:avLst/>
          </a:prstGeom>
        </p:spPr>
      </p:pic>
      <p:sp>
        <p:nvSpPr>
          <p:cNvPr id="13" name="Title 11">
            <a:extLst>
              <a:ext uri="{FF2B5EF4-FFF2-40B4-BE49-F238E27FC236}">
                <a16:creationId xmlns:a16="http://schemas.microsoft.com/office/drawing/2014/main" id="{5DB52B2B-92D7-6B8A-B4E2-D7D60A5E766C}"/>
              </a:ext>
            </a:extLst>
          </p:cNvPr>
          <p:cNvSpPr txBox="1">
            <a:spLocks noGrp="1"/>
          </p:cNvSpPr>
          <p:nvPr>
            <p:ph type="title" idx="4294967295"/>
          </p:nvPr>
        </p:nvSpPr>
        <p:spPr>
          <a:xfrm>
            <a:off x="4474272" y="2531252"/>
            <a:ext cx="3616782" cy="1795495"/>
          </a:xfrm>
          <a:custGeom>
            <a:avLst/>
            <a:gdLst>
              <a:gd name="csX0" fmla="*/ 0 w 3616782"/>
              <a:gd name="csY0" fmla="*/ 897748 h 1795495"/>
              <a:gd name="csX1" fmla="*/ 1808391 w 3616782"/>
              <a:gd name="csY1" fmla="*/ 0 h 1795495"/>
              <a:gd name="csX2" fmla="*/ 3616782 w 3616782"/>
              <a:gd name="csY2" fmla="*/ 897748 h 1795495"/>
              <a:gd name="csX3" fmla="*/ 1808391 w 3616782"/>
              <a:gd name="csY3" fmla="*/ 1795496 h 1795495"/>
              <a:gd name="csX4" fmla="*/ 0 w 3616782"/>
              <a:gd name="csY4" fmla="*/ 897748 h 1795495"/>
            </a:gdLst>
            <a:ahLst/>
            <a:cxnLst>
              <a:cxn ang="0">
                <a:pos x="csX0" y="csY0"/>
              </a:cxn>
              <a:cxn ang="0">
                <a:pos x="csX1" y="csY1"/>
              </a:cxn>
              <a:cxn ang="0">
                <a:pos x="csX2" y="csY2"/>
              </a:cxn>
              <a:cxn ang="0">
                <a:pos x="csX3" y="csY3"/>
              </a:cxn>
              <a:cxn ang="0">
                <a:pos x="csX4" y="csY4"/>
              </a:cxn>
            </a:cxnLst>
            <a:rect l="l" t="t" r="r" b="b"/>
            <a:pathLst>
              <a:path w="3616782" h="1795495" fill="none" extrusionOk="0">
                <a:moveTo>
                  <a:pt x="0" y="897748"/>
                </a:moveTo>
                <a:cubicBezTo>
                  <a:pt x="167700" y="421829"/>
                  <a:pt x="827372" y="-36484"/>
                  <a:pt x="1808391" y="0"/>
                </a:cubicBezTo>
                <a:cubicBezTo>
                  <a:pt x="2793375" y="-2108"/>
                  <a:pt x="3508884" y="503520"/>
                  <a:pt x="3616782" y="897748"/>
                </a:cubicBezTo>
                <a:cubicBezTo>
                  <a:pt x="3593321" y="1169827"/>
                  <a:pt x="2720841" y="1915424"/>
                  <a:pt x="1808391" y="1795496"/>
                </a:cubicBezTo>
                <a:cubicBezTo>
                  <a:pt x="905965" y="1849420"/>
                  <a:pt x="86685" y="1414403"/>
                  <a:pt x="0" y="897748"/>
                </a:cubicBezTo>
                <a:close/>
              </a:path>
              <a:path w="3616782" h="1795495" stroke="0" extrusionOk="0">
                <a:moveTo>
                  <a:pt x="0" y="897748"/>
                </a:moveTo>
                <a:cubicBezTo>
                  <a:pt x="-153141" y="307474"/>
                  <a:pt x="558971" y="94082"/>
                  <a:pt x="1808391" y="0"/>
                </a:cubicBezTo>
                <a:cubicBezTo>
                  <a:pt x="2909915" y="21637"/>
                  <a:pt x="3486224" y="406086"/>
                  <a:pt x="3616782" y="897748"/>
                </a:cubicBezTo>
                <a:cubicBezTo>
                  <a:pt x="3452471" y="1554020"/>
                  <a:pt x="2775111" y="1972518"/>
                  <a:pt x="1808391" y="1795496"/>
                </a:cubicBezTo>
                <a:cubicBezTo>
                  <a:pt x="742917" y="1758988"/>
                  <a:pt x="35477" y="1410512"/>
                  <a:pt x="0" y="897748"/>
                </a:cubicBezTo>
                <a:close/>
              </a:path>
            </a:pathLst>
          </a:custGeom>
          <a:solidFill>
            <a:schemeClr val="bg1">
              <a:alpha val="89000"/>
            </a:schemeClr>
          </a:solidFill>
          <a:ln w="25400" cap="flat" cmpd="sng" algn="ctr">
            <a:solidFill>
              <a:schemeClr val="accent1">
                <a:shade val="15000"/>
              </a:schemeClr>
            </a:solidFill>
            <a:prstDash val="solid"/>
            <a:extLst>
              <a:ext uri="{C807C97D-BFC1-408E-A445-0C87EB9F89A2}">
                <ask:lineSketchStyleProps xmlns:ask="http://schemas.microsoft.com/office/drawing/2018/sketchyshapes" sd="1219033472">
                  <a:prstGeom prst="ellipse">
                    <a:avLst/>
                  </a:prstGeom>
                  <ask:type>
                    <ask:lineSketchScribble/>
                  </ask:type>
                </ask:lineSketchStyleProps>
              </a:ext>
            </a:extLst>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Guwahati Rubbish Dump, </a:t>
            </a:r>
            <a:br>
              <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br>
            <a:r>
              <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Bangalore, India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with mountains in the background, a city in the middle of the scene, and a landfill in the foreground.">
            <a:extLst>
              <a:ext uri="{FF2B5EF4-FFF2-40B4-BE49-F238E27FC236}">
                <a16:creationId xmlns:a16="http://schemas.microsoft.com/office/drawing/2014/main" id="{637B404A-FAB5-14BB-3309-6DA6862F562A}"/>
              </a:ext>
            </a:extLst>
          </p:cNvPr>
          <p:cNvPicPr>
            <a:picLocks noChangeAspect="1"/>
          </p:cNvPicPr>
          <p:nvPr/>
        </p:nvPicPr>
        <p:blipFill>
          <a:blip r:embed="rId3"/>
          <a:srcRect l="-212" t="13930" r="212" b="11236"/>
          <a:stretch>
            <a:fillRect/>
          </a:stretch>
        </p:blipFill>
        <p:spPr>
          <a:xfrm>
            <a:off x="0" y="0"/>
            <a:ext cx="12293685" cy="6867508"/>
          </a:xfrm>
          <a:prstGeom prst="rect">
            <a:avLst/>
          </a:prstGeom>
        </p:spPr>
      </p:pic>
      <p:sp>
        <p:nvSpPr>
          <p:cNvPr id="6" name="Title 11">
            <a:extLst>
              <a:ext uri="{FF2B5EF4-FFF2-40B4-BE49-F238E27FC236}">
                <a16:creationId xmlns:a16="http://schemas.microsoft.com/office/drawing/2014/main" id="{4A29C13E-8C5A-6D34-2FF5-534ED174FCC9}"/>
              </a:ext>
            </a:extLst>
          </p:cNvPr>
          <p:cNvSpPr txBox="1">
            <a:spLocks noGrp="1"/>
          </p:cNvSpPr>
          <p:nvPr>
            <p:ph type="title" idx="4294967295"/>
          </p:nvPr>
        </p:nvSpPr>
        <p:spPr>
          <a:xfrm>
            <a:off x="6637365" y="5258125"/>
            <a:ext cx="5448300" cy="1280787"/>
          </a:xfrm>
          <a:custGeom>
            <a:avLst/>
            <a:gdLst>
              <a:gd name="csX0" fmla="*/ 0 w 5448300"/>
              <a:gd name="csY0" fmla="*/ 640394 h 1280787"/>
              <a:gd name="csX1" fmla="*/ 2724150 w 5448300"/>
              <a:gd name="csY1" fmla="*/ 0 h 1280787"/>
              <a:gd name="csX2" fmla="*/ 5448300 w 5448300"/>
              <a:gd name="csY2" fmla="*/ 640394 h 1280787"/>
              <a:gd name="csX3" fmla="*/ 2724150 w 5448300"/>
              <a:gd name="csY3" fmla="*/ 1280788 h 1280787"/>
              <a:gd name="csX4" fmla="*/ 0 w 5448300"/>
              <a:gd name="csY4" fmla="*/ 640394 h 1280787"/>
            </a:gdLst>
            <a:ahLst/>
            <a:cxnLst>
              <a:cxn ang="0">
                <a:pos x="csX0" y="csY0"/>
              </a:cxn>
              <a:cxn ang="0">
                <a:pos x="csX1" y="csY1"/>
              </a:cxn>
              <a:cxn ang="0">
                <a:pos x="csX2" y="csY2"/>
              </a:cxn>
              <a:cxn ang="0">
                <a:pos x="csX3" y="csY3"/>
              </a:cxn>
              <a:cxn ang="0">
                <a:pos x="csX4" y="csY4"/>
              </a:cxn>
            </a:cxnLst>
            <a:rect l="l" t="t" r="r" b="b"/>
            <a:pathLst>
              <a:path w="5448300" h="1280787" fill="none" extrusionOk="0">
                <a:moveTo>
                  <a:pt x="0" y="640394"/>
                </a:moveTo>
                <a:cubicBezTo>
                  <a:pt x="247614" y="316088"/>
                  <a:pt x="1311044" y="-188102"/>
                  <a:pt x="2724150" y="0"/>
                </a:cubicBezTo>
                <a:cubicBezTo>
                  <a:pt x="4200595" y="-4297"/>
                  <a:pt x="5397435" y="334603"/>
                  <a:pt x="5448300" y="640394"/>
                </a:cubicBezTo>
                <a:cubicBezTo>
                  <a:pt x="5428357" y="803892"/>
                  <a:pt x="4118551" y="1433804"/>
                  <a:pt x="2724150" y="1280788"/>
                </a:cubicBezTo>
                <a:cubicBezTo>
                  <a:pt x="1270257" y="1309124"/>
                  <a:pt x="64232" y="1009518"/>
                  <a:pt x="0" y="640394"/>
                </a:cubicBezTo>
                <a:close/>
              </a:path>
              <a:path w="5448300" h="1280787" stroke="0" extrusionOk="0">
                <a:moveTo>
                  <a:pt x="0" y="640394"/>
                </a:moveTo>
                <a:cubicBezTo>
                  <a:pt x="-195756" y="165968"/>
                  <a:pt x="968654" y="94200"/>
                  <a:pt x="2724150" y="0"/>
                </a:cubicBezTo>
                <a:cubicBezTo>
                  <a:pt x="4247020" y="3866"/>
                  <a:pt x="5384295" y="288749"/>
                  <a:pt x="5448300" y="640394"/>
                </a:cubicBezTo>
                <a:cubicBezTo>
                  <a:pt x="5384226" y="1056646"/>
                  <a:pt x="4213319" y="1365566"/>
                  <a:pt x="2724150" y="1280788"/>
                </a:cubicBezTo>
                <a:cubicBezTo>
                  <a:pt x="1193940" y="1266725"/>
                  <a:pt x="93048" y="1038533"/>
                  <a:pt x="0" y="640394"/>
                </a:cubicBezTo>
                <a:close/>
              </a:path>
            </a:pathLst>
          </a:custGeom>
          <a:solidFill>
            <a:schemeClr val="bg1">
              <a:alpha val="89000"/>
            </a:schemeClr>
          </a:solidFill>
          <a:ln w="25400" cap="flat" cmpd="sng" algn="ctr">
            <a:solidFill>
              <a:schemeClr val="accent1">
                <a:shade val="15000"/>
              </a:schemeClr>
            </a:solidFill>
            <a:prstDash val="solid"/>
            <a:extLst>
              <a:ext uri="{C807C97D-BFC1-408E-A445-0C87EB9F89A2}">
                <ask:lineSketchStyleProps xmlns:ask="http://schemas.microsoft.com/office/drawing/2018/sketchyshapes" sd="1219033472">
                  <a:prstGeom prst="ellipse">
                    <a:avLst/>
                  </a:prstGeom>
                  <ask:type>
                    <ask:lineSketchScribble/>
                  </ask:type>
                </ask:lineSketchStyleProps>
              </a:ext>
            </a:extLst>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Toyon Canyon Landfill, Glendale, CA</a:t>
            </a:r>
          </a:p>
        </p:txBody>
      </p:sp>
    </p:spTree>
    <p:extLst>
      <p:ext uri="{BB962C8B-B14F-4D97-AF65-F5344CB8AC3E}">
        <p14:creationId xmlns:p14="http://schemas.microsoft.com/office/powerpoint/2010/main" val="2943309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9"/>
        <p:cNvGrpSpPr/>
        <p:nvPr/>
      </p:nvGrpSpPr>
      <p:grpSpPr>
        <a:xfrm>
          <a:off x="0" y="0"/>
          <a:ext cx="0" cy="0"/>
          <a:chOff x="0" y="0"/>
          <a:chExt cx="0" cy="0"/>
        </a:xfrm>
      </p:grpSpPr>
      <p:pic>
        <p:nvPicPr>
          <p:cNvPr id="3" name="Picture 2" descr="A large landfill site under a partly cloudy blue sky, showing earth-moving machinery working on a sloped mound of waste material. ">
            <a:extLst>
              <a:ext uri="{FF2B5EF4-FFF2-40B4-BE49-F238E27FC236}">
                <a16:creationId xmlns:a16="http://schemas.microsoft.com/office/drawing/2014/main" id="{DA241C74-6E6C-1EDA-CA7B-EC671BFDAA4D}"/>
              </a:ext>
            </a:extLst>
          </p:cNvPr>
          <p:cNvPicPr>
            <a:picLocks noChangeAspect="1"/>
          </p:cNvPicPr>
          <p:nvPr/>
        </p:nvPicPr>
        <p:blipFill>
          <a:blip r:embed="rId3"/>
          <a:srcRect t="19521" b="5493"/>
          <a:stretch>
            <a:fillRect/>
          </a:stretch>
        </p:blipFill>
        <p:spPr>
          <a:xfrm>
            <a:off x="20" y="1282"/>
            <a:ext cx="12191980" cy="6856718"/>
          </a:xfrm>
          <a:prstGeom prst="rect">
            <a:avLst/>
          </a:prstGeom>
        </p:spPr>
      </p:pic>
      <p:sp>
        <p:nvSpPr>
          <p:cNvPr id="150" name="Title 11">
            <a:extLst>
              <a:ext uri="{FF2B5EF4-FFF2-40B4-BE49-F238E27FC236}">
                <a16:creationId xmlns:a16="http://schemas.microsoft.com/office/drawing/2014/main" id="{FC0AE43A-3A73-E0AE-5859-4EAF1F6ED7FE}"/>
              </a:ext>
            </a:extLst>
          </p:cNvPr>
          <p:cNvSpPr txBox="1">
            <a:spLocks noGrp="1"/>
          </p:cNvSpPr>
          <p:nvPr>
            <p:ph type="title" idx="4294967295"/>
          </p:nvPr>
        </p:nvSpPr>
        <p:spPr>
          <a:xfrm>
            <a:off x="356347" y="406275"/>
            <a:ext cx="5448300" cy="1280787"/>
          </a:xfrm>
          <a:custGeom>
            <a:avLst/>
            <a:gdLst>
              <a:gd name="csX0" fmla="*/ 0 w 5448300"/>
              <a:gd name="csY0" fmla="*/ 640394 h 1280787"/>
              <a:gd name="csX1" fmla="*/ 2724150 w 5448300"/>
              <a:gd name="csY1" fmla="*/ 0 h 1280787"/>
              <a:gd name="csX2" fmla="*/ 5448300 w 5448300"/>
              <a:gd name="csY2" fmla="*/ 640394 h 1280787"/>
              <a:gd name="csX3" fmla="*/ 2724150 w 5448300"/>
              <a:gd name="csY3" fmla="*/ 1280788 h 1280787"/>
              <a:gd name="csX4" fmla="*/ 0 w 5448300"/>
              <a:gd name="csY4" fmla="*/ 640394 h 1280787"/>
            </a:gdLst>
            <a:ahLst/>
            <a:cxnLst>
              <a:cxn ang="0">
                <a:pos x="csX0" y="csY0"/>
              </a:cxn>
              <a:cxn ang="0">
                <a:pos x="csX1" y="csY1"/>
              </a:cxn>
              <a:cxn ang="0">
                <a:pos x="csX2" y="csY2"/>
              </a:cxn>
              <a:cxn ang="0">
                <a:pos x="csX3" y="csY3"/>
              </a:cxn>
              <a:cxn ang="0">
                <a:pos x="csX4" y="csY4"/>
              </a:cxn>
            </a:cxnLst>
            <a:rect l="l" t="t" r="r" b="b"/>
            <a:pathLst>
              <a:path w="5448300" h="1280787" fill="none" extrusionOk="0">
                <a:moveTo>
                  <a:pt x="0" y="640394"/>
                </a:moveTo>
                <a:cubicBezTo>
                  <a:pt x="122184" y="301209"/>
                  <a:pt x="1239029" y="-39897"/>
                  <a:pt x="2724150" y="0"/>
                </a:cubicBezTo>
                <a:cubicBezTo>
                  <a:pt x="4216174" y="-1912"/>
                  <a:pt x="5420829" y="312577"/>
                  <a:pt x="5448300" y="640394"/>
                </a:cubicBezTo>
                <a:cubicBezTo>
                  <a:pt x="5439334" y="908573"/>
                  <a:pt x="4217396" y="1296437"/>
                  <a:pt x="2724150" y="1280788"/>
                </a:cubicBezTo>
                <a:cubicBezTo>
                  <a:pt x="1227370" y="1285114"/>
                  <a:pt x="26956" y="1000555"/>
                  <a:pt x="0" y="640394"/>
                </a:cubicBezTo>
                <a:close/>
              </a:path>
              <a:path w="5448300" h="1280787" stroke="0" extrusionOk="0">
                <a:moveTo>
                  <a:pt x="0" y="640394"/>
                </a:moveTo>
                <a:cubicBezTo>
                  <a:pt x="-97107" y="226816"/>
                  <a:pt x="1091315" y="48164"/>
                  <a:pt x="2724150" y="0"/>
                </a:cubicBezTo>
                <a:cubicBezTo>
                  <a:pt x="4279369" y="10676"/>
                  <a:pt x="5409976" y="287933"/>
                  <a:pt x="5448300" y="640394"/>
                </a:cubicBezTo>
                <a:cubicBezTo>
                  <a:pt x="5414925" y="1026667"/>
                  <a:pt x="4215238" y="1354957"/>
                  <a:pt x="2724150" y="1280788"/>
                </a:cubicBezTo>
                <a:cubicBezTo>
                  <a:pt x="1183120" y="1260805"/>
                  <a:pt x="18966" y="1003136"/>
                  <a:pt x="0" y="640394"/>
                </a:cubicBezTo>
                <a:close/>
              </a:path>
            </a:pathLst>
          </a:custGeom>
          <a:solidFill>
            <a:schemeClr val="bg1">
              <a:alpha val="89000"/>
            </a:schemeClr>
          </a:solidFill>
          <a:ln w="25400" cap="flat" cmpd="sng" algn="ctr">
            <a:solidFill>
              <a:schemeClr val="accent1">
                <a:shade val="15000"/>
              </a:schemeClr>
            </a:solidFill>
            <a:prstDash val="solid"/>
            <a:extLst>
              <a:ext uri="{C807C97D-BFC1-408E-A445-0C87EB9F89A2}">
                <ask:lineSketchStyleProps xmlns:ask="http://schemas.microsoft.com/office/drawing/2018/sketchyshapes" sd="1219033472">
                  <a:prstGeom prst="ellipse">
                    <a:avLst/>
                  </a:prstGeom>
                  <ask:type>
                    <ask:lineSketchCurved/>
                  </ask:type>
                </ask:lineSketchStyleProps>
              </a:ext>
            </a:extLst>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Wood County Landfill, Bowling Green, OH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ssy field under a blue sky with scattered white clouds, featuring a few small trees spaced across the landscape. The scene highlights natural vegetation and open space, with a dirt path visible in the foreground.">
            <a:extLst>
              <a:ext uri="{FF2B5EF4-FFF2-40B4-BE49-F238E27FC236}">
                <a16:creationId xmlns:a16="http://schemas.microsoft.com/office/drawing/2014/main" id="{63FF20A3-A7F8-978D-698D-24F2F75B6C22}"/>
              </a:ext>
            </a:extLst>
          </p:cNvPr>
          <p:cNvPicPr>
            <a:picLocks noChangeAspect="1"/>
          </p:cNvPicPr>
          <p:nvPr/>
        </p:nvPicPr>
        <p:blipFill>
          <a:blip r:embed="rId3"/>
          <a:srcRect t="16393"/>
          <a:stretch>
            <a:fillRect/>
          </a:stretch>
        </p:blipFill>
        <p:spPr>
          <a:xfrm>
            <a:off x="-112059" y="1"/>
            <a:ext cx="12304059" cy="6857999"/>
          </a:xfrm>
          <a:prstGeom prst="rect">
            <a:avLst/>
          </a:prstGeom>
        </p:spPr>
      </p:pic>
      <p:sp>
        <p:nvSpPr>
          <p:cNvPr id="4" name="Title 11">
            <a:extLst>
              <a:ext uri="{FF2B5EF4-FFF2-40B4-BE49-F238E27FC236}">
                <a16:creationId xmlns:a16="http://schemas.microsoft.com/office/drawing/2014/main" id="{4CD2B826-D020-F93F-77F4-1881A60530F6}"/>
              </a:ext>
            </a:extLst>
          </p:cNvPr>
          <p:cNvSpPr txBox="1">
            <a:spLocks noGrp="1"/>
          </p:cNvSpPr>
          <p:nvPr>
            <p:ph type="title" idx="4294967295"/>
          </p:nvPr>
        </p:nvSpPr>
        <p:spPr>
          <a:xfrm>
            <a:off x="6743700" y="136525"/>
            <a:ext cx="5448300" cy="1280787"/>
          </a:xfrm>
          <a:custGeom>
            <a:avLst/>
            <a:gdLst>
              <a:gd name="csX0" fmla="*/ 0 w 5448300"/>
              <a:gd name="csY0" fmla="*/ 640394 h 1280787"/>
              <a:gd name="csX1" fmla="*/ 2724150 w 5448300"/>
              <a:gd name="csY1" fmla="*/ 0 h 1280787"/>
              <a:gd name="csX2" fmla="*/ 5448300 w 5448300"/>
              <a:gd name="csY2" fmla="*/ 640394 h 1280787"/>
              <a:gd name="csX3" fmla="*/ 2724150 w 5448300"/>
              <a:gd name="csY3" fmla="*/ 1280788 h 1280787"/>
              <a:gd name="csX4" fmla="*/ 0 w 5448300"/>
              <a:gd name="csY4" fmla="*/ 640394 h 1280787"/>
            </a:gdLst>
            <a:ahLst/>
            <a:cxnLst>
              <a:cxn ang="0">
                <a:pos x="csX0" y="csY0"/>
              </a:cxn>
              <a:cxn ang="0">
                <a:pos x="csX1" y="csY1"/>
              </a:cxn>
              <a:cxn ang="0">
                <a:pos x="csX2" y="csY2"/>
              </a:cxn>
              <a:cxn ang="0">
                <a:pos x="csX3" y="csY3"/>
              </a:cxn>
              <a:cxn ang="0">
                <a:pos x="csX4" y="csY4"/>
              </a:cxn>
            </a:cxnLst>
            <a:rect l="l" t="t" r="r" b="b"/>
            <a:pathLst>
              <a:path w="5448300" h="1280787" fill="none" extrusionOk="0">
                <a:moveTo>
                  <a:pt x="0" y="640394"/>
                </a:moveTo>
                <a:cubicBezTo>
                  <a:pt x="122184" y="301209"/>
                  <a:pt x="1239029" y="-39897"/>
                  <a:pt x="2724150" y="0"/>
                </a:cubicBezTo>
                <a:cubicBezTo>
                  <a:pt x="4216174" y="-1912"/>
                  <a:pt x="5420829" y="312577"/>
                  <a:pt x="5448300" y="640394"/>
                </a:cubicBezTo>
                <a:cubicBezTo>
                  <a:pt x="5439334" y="908573"/>
                  <a:pt x="4217396" y="1296437"/>
                  <a:pt x="2724150" y="1280788"/>
                </a:cubicBezTo>
                <a:cubicBezTo>
                  <a:pt x="1227370" y="1285114"/>
                  <a:pt x="26956" y="1000555"/>
                  <a:pt x="0" y="640394"/>
                </a:cubicBezTo>
                <a:close/>
              </a:path>
              <a:path w="5448300" h="1280787" stroke="0" extrusionOk="0">
                <a:moveTo>
                  <a:pt x="0" y="640394"/>
                </a:moveTo>
                <a:cubicBezTo>
                  <a:pt x="-97107" y="226816"/>
                  <a:pt x="1091315" y="48164"/>
                  <a:pt x="2724150" y="0"/>
                </a:cubicBezTo>
                <a:cubicBezTo>
                  <a:pt x="4279369" y="10676"/>
                  <a:pt x="5409976" y="287933"/>
                  <a:pt x="5448300" y="640394"/>
                </a:cubicBezTo>
                <a:cubicBezTo>
                  <a:pt x="5414925" y="1026667"/>
                  <a:pt x="4215238" y="1354957"/>
                  <a:pt x="2724150" y="1280788"/>
                </a:cubicBezTo>
                <a:cubicBezTo>
                  <a:pt x="1183120" y="1260805"/>
                  <a:pt x="18966" y="1003136"/>
                  <a:pt x="0" y="640394"/>
                </a:cubicBezTo>
                <a:close/>
              </a:path>
            </a:pathLst>
          </a:custGeom>
          <a:solidFill>
            <a:schemeClr val="bg1">
              <a:alpha val="89000"/>
            </a:schemeClr>
          </a:solidFill>
          <a:ln w="25400" cap="flat" cmpd="sng" algn="ctr">
            <a:solidFill>
              <a:schemeClr val="accent1">
                <a:shade val="15000"/>
              </a:schemeClr>
            </a:solidFill>
            <a:prstDash val="solid"/>
            <a:extLst>
              <a:ext uri="{C807C97D-BFC1-408E-A445-0C87EB9F89A2}">
                <ask:lineSketchStyleProps xmlns:ask="http://schemas.microsoft.com/office/drawing/2018/sketchyshapes" sd="1219033472">
                  <a:prstGeom prst="ellipse">
                    <a:avLst/>
                  </a:prstGeom>
                  <ask:type>
                    <ask:lineSketchCurved/>
                  </ask:type>
                </ask:lineSketchStyleProps>
              </a:ext>
            </a:extLst>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Fountain Ave. Landfill, Brooklyn, NY</a:t>
            </a:r>
          </a:p>
        </p:txBody>
      </p:sp>
    </p:spTree>
    <p:extLst>
      <p:ext uri="{BB962C8B-B14F-4D97-AF65-F5344CB8AC3E}">
        <p14:creationId xmlns:p14="http://schemas.microsoft.com/office/powerpoint/2010/main" val="799989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otograph of a grassy field with a small tree and body iof water in the midground, dense green forest beyond, and a hazy New York skyline in the background. The scene highlights natural landscape transitioning into urban area under a pale sky.">
            <a:extLst>
              <a:ext uri="{FF2B5EF4-FFF2-40B4-BE49-F238E27FC236}">
                <a16:creationId xmlns:a16="http://schemas.microsoft.com/office/drawing/2014/main" id="{9B77E1CF-FF0D-C15F-E846-1780D493FCF1}"/>
              </a:ext>
            </a:extLst>
          </p:cNvPr>
          <p:cNvPicPr>
            <a:picLocks noChangeAspect="1"/>
          </p:cNvPicPr>
          <p:nvPr/>
        </p:nvPicPr>
        <p:blipFill>
          <a:blip r:embed="rId3"/>
          <a:srcRect t="11318" b="15152"/>
          <a:stretch>
            <a:fillRect/>
          </a:stretch>
        </p:blipFill>
        <p:spPr>
          <a:xfrm>
            <a:off x="-17622" y="1"/>
            <a:ext cx="12209622" cy="6857999"/>
          </a:xfrm>
          <a:prstGeom prst="rect">
            <a:avLst/>
          </a:prstGeom>
        </p:spPr>
      </p:pic>
      <p:sp>
        <p:nvSpPr>
          <p:cNvPr id="4" name="Title 11">
            <a:extLst>
              <a:ext uri="{FF2B5EF4-FFF2-40B4-BE49-F238E27FC236}">
                <a16:creationId xmlns:a16="http://schemas.microsoft.com/office/drawing/2014/main" id="{4E4DC9CD-FDCB-8766-7D7B-FE697CAE6962}"/>
              </a:ext>
            </a:extLst>
          </p:cNvPr>
          <p:cNvSpPr txBox="1">
            <a:spLocks noGrp="1"/>
          </p:cNvSpPr>
          <p:nvPr>
            <p:ph type="title" idx="4294967295"/>
          </p:nvPr>
        </p:nvSpPr>
        <p:spPr>
          <a:xfrm>
            <a:off x="5248836" y="5277338"/>
            <a:ext cx="5448300" cy="1280787"/>
          </a:xfrm>
          <a:custGeom>
            <a:avLst/>
            <a:gdLst>
              <a:gd name="csX0" fmla="*/ 0 w 5448300"/>
              <a:gd name="csY0" fmla="*/ 640394 h 1280787"/>
              <a:gd name="csX1" fmla="*/ 2724150 w 5448300"/>
              <a:gd name="csY1" fmla="*/ 0 h 1280787"/>
              <a:gd name="csX2" fmla="*/ 5448300 w 5448300"/>
              <a:gd name="csY2" fmla="*/ 640394 h 1280787"/>
              <a:gd name="csX3" fmla="*/ 2724150 w 5448300"/>
              <a:gd name="csY3" fmla="*/ 1280788 h 1280787"/>
              <a:gd name="csX4" fmla="*/ 0 w 5448300"/>
              <a:gd name="csY4" fmla="*/ 640394 h 1280787"/>
            </a:gdLst>
            <a:ahLst/>
            <a:cxnLst>
              <a:cxn ang="0">
                <a:pos x="csX0" y="csY0"/>
              </a:cxn>
              <a:cxn ang="0">
                <a:pos x="csX1" y="csY1"/>
              </a:cxn>
              <a:cxn ang="0">
                <a:pos x="csX2" y="csY2"/>
              </a:cxn>
              <a:cxn ang="0">
                <a:pos x="csX3" y="csY3"/>
              </a:cxn>
              <a:cxn ang="0">
                <a:pos x="csX4" y="csY4"/>
              </a:cxn>
            </a:cxnLst>
            <a:rect l="l" t="t" r="r" b="b"/>
            <a:pathLst>
              <a:path w="5448300" h="1280787" fill="none" extrusionOk="0">
                <a:moveTo>
                  <a:pt x="0" y="640394"/>
                </a:moveTo>
                <a:cubicBezTo>
                  <a:pt x="122184" y="301209"/>
                  <a:pt x="1239029" y="-39897"/>
                  <a:pt x="2724150" y="0"/>
                </a:cubicBezTo>
                <a:cubicBezTo>
                  <a:pt x="4216174" y="-1912"/>
                  <a:pt x="5420829" y="312577"/>
                  <a:pt x="5448300" y="640394"/>
                </a:cubicBezTo>
                <a:cubicBezTo>
                  <a:pt x="5439334" y="908573"/>
                  <a:pt x="4217396" y="1296437"/>
                  <a:pt x="2724150" y="1280788"/>
                </a:cubicBezTo>
                <a:cubicBezTo>
                  <a:pt x="1227370" y="1285114"/>
                  <a:pt x="26956" y="1000555"/>
                  <a:pt x="0" y="640394"/>
                </a:cubicBezTo>
                <a:close/>
              </a:path>
              <a:path w="5448300" h="1280787" stroke="0" extrusionOk="0">
                <a:moveTo>
                  <a:pt x="0" y="640394"/>
                </a:moveTo>
                <a:cubicBezTo>
                  <a:pt x="-97107" y="226816"/>
                  <a:pt x="1091315" y="48164"/>
                  <a:pt x="2724150" y="0"/>
                </a:cubicBezTo>
                <a:cubicBezTo>
                  <a:pt x="4279369" y="10676"/>
                  <a:pt x="5409976" y="287933"/>
                  <a:pt x="5448300" y="640394"/>
                </a:cubicBezTo>
                <a:cubicBezTo>
                  <a:pt x="5414925" y="1026667"/>
                  <a:pt x="4215238" y="1354957"/>
                  <a:pt x="2724150" y="1280788"/>
                </a:cubicBezTo>
                <a:cubicBezTo>
                  <a:pt x="1183120" y="1260805"/>
                  <a:pt x="18966" y="1003136"/>
                  <a:pt x="0" y="640394"/>
                </a:cubicBezTo>
                <a:close/>
              </a:path>
            </a:pathLst>
          </a:custGeom>
          <a:solidFill>
            <a:schemeClr val="bg1">
              <a:alpha val="89000"/>
            </a:schemeClr>
          </a:solidFill>
          <a:ln w="25400" cap="flat" cmpd="sng" algn="ctr">
            <a:solidFill>
              <a:schemeClr val="accent1">
                <a:shade val="15000"/>
              </a:schemeClr>
            </a:solidFill>
            <a:prstDash val="solid"/>
            <a:extLst>
              <a:ext uri="{C807C97D-BFC1-408E-A445-0C87EB9F89A2}">
                <ask:lineSketchStyleProps xmlns:ask="http://schemas.microsoft.com/office/drawing/2018/sketchyshapes" sd="1219033472">
                  <a:prstGeom prst="ellipse">
                    <a:avLst/>
                  </a:prstGeom>
                  <ask:type>
                    <ask:lineSketchCurved/>
                  </ask:type>
                </ask:lineSketchStyleProps>
              </a:ext>
            </a:extLst>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Freshkills Park,</a:t>
            </a:r>
            <a:br>
              <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br>
            <a:r>
              <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Staten Island, NY</a:t>
            </a:r>
          </a:p>
        </p:txBody>
      </p:sp>
    </p:spTree>
    <p:extLst>
      <p:ext uri="{BB962C8B-B14F-4D97-AF65-F5344CB8AC3E}">
        <p14:creationId xmlns:p14="http://schemas.microsoft.com/office/powerpoint/2010/main" val="186092817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381</Words>
  <Application>Microsoft Macintosh PowerPoint</Application>
  <PresentationFormat>Widescreen</PresentationFormat>
  <Paragraphs>16</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Integrating Social and Equity Dynamics into Ecological Studies Lesson:  The Landfill Case Study</vt:lpstr>
      <vt:lpstr>Dumping Site in Mbale, Uganda</vt:lpstr>
      <vt:lpstr>Guwahati Rubbish Dump,  Bangalore, India</vt:lpstr>
      <vt:lpstr>Toyon Canyon Landfill, Glendale, CA</vt:lpstr>
      <vt:lpstr>Wood County Landfill, Bowling Green, OH</vt:lpstr>
      <vt:lpstr>Fountain Ave. Landfill, Brooklyn, NY</vt:lpstr>
      <vt:lpstr>Freshkills Park,  Staten Island, NY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Alaina Gallagher</cp:lastModifiedBy>
  <cp:revision>9</cp:revision>
  <dcterms:modified xsi:type="dcterms:W3CDTF">2026-08-20T02:56:15Z</dcterms:modified>
</cp:coreProperties>
</file>