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bookmarkIdSeed="2">
  <p:sldMasterIdLst>
    <p:sldMasterId id="2147483659" r:id="rId1"/>
  </p:sldMasterIdLst>
  <p:notesMasterIdLst>
    <p:notesMasterId r:id="rId14"/>
  </p:notesMasterIdLst>
  <p:sldIdLst>
    <p:sldId id="256" r:id="rId2"/>
    <p:sldId id="257" r:id="rId3"/>
    <p:sldId id="258" r:id="rId4"/>
    <p:sldId id="261" r:id="rId5"/>
    <p:sldId id="259" r:id="rId6"/>
    <p:sldId id="260" r:id="rId7"/>
    <p:sldId id="266" r:id="rId8"/>
    <p:sldId id="263" r:id="rId9"/>
    <p:sldId id="268" r:id="rId10"/>
    <p:sldId id="267" r:id="rId11"/>
    <p:sldId id="264" r:id="rId12"/>
    <p:sldId id="265"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737"/>
    <p:restoredTop sz="86475"/>
  </p:normalViewPr>
  <p:slideViewPr>
    <p:cSldViewPr snapToGrid="0">
      <p:cViewPr varScale="1">
        <p:scale>
          <a:sx n="78" d="100"/>
          <a:sy n="78" d="100"/>
        </p:scale>
        <p:origin x="200" y="62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oi.org/10.1073/pnas.2007361117"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9" name="Google Shape;14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53046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t>Notes for Instructor</a:t>
            </a:r>
            <a:r>
              <a:rPr lang="en-US" i="0" dirty="0"/>
              <a:t>: There are many articles and open access web resources that describe the characteristics of wicked problems. Make sure you discuss what “complex” means in this context, i.e., many parts that are interrelated as in a complex system. Additionally, discuss why they are hard to define in relation to peoples’ values and their changing dynamics. Give examples of how harm can come to some and benefits to others given various solutions. E.g., companies benefit financially by not having to pay the costs to clean up environmental externalities. Finally, explore the ethics of studies that include human subjects. </a:t>
            </a:r>
            <a:endParaRPr i="1" dirty="0"/>
          </a:p>
        </p:txBody>
      </p:sp>
      <p:sp>
        <p:nvSpPr>
          <p:cNvPr id="156" name="Google Shape;15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t>Notes for Instructor</a:t>
            </a:r>
            <a:r>
              <a:rPr lang="en-US" i="1" dirty="0"/>
              <a:t>: </a:t>
            </a:r>
            <a:r>
              <a:rPr lang="en-US" i="0" dirty="0"/>
              <a:t>Make sure learners understand that tame problems can </a:t>
            </a:r>
            <a:r>
              <a:rPr lang="en-US" i="0"/>
              <a:t>be complex, </a:t>
            </a:r>
            <a:r>
              <a:rPr lang="en-US" i="0" dirty="0"/>
              <a:t>but they are also ones for which logic and testing can be applied. Some of the examples listed are related to wicked problems but are not wicked as stated. E.g., the geographic distribution of malaria and even reducing it without a vaccine is a wicked problem because issues like poverty, use of water, and other factors influence its incidence and eradication. Similarity, we know that diets and even newer medications can reduce obesity, but the epidemic is tied to social factors like food availability, income, cultural norms, education, etc. </a:t>
            </a:r>
            <a:endParaRPr i="1" dirty="0"/>
          </a:p>
        </p:txBody>
      </p:sp>
      <p:sp>
        <p:nvSpPr>
          <p:cNvPr id="163" name="Google Shape;16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t>Notes for Instructor: </a:t>
            </a:r>
            <a:r>
              <a:rPr lang="en-US" b="0" i="0" dirty="0"/>
              <a:t>F</a:t>
            </a:r>
            <a:r>
              <a:rPr lang="en-US" sz="1800" dirty="0">
                <a:effectLst/>
                <a:latin typeface="Calibri" panose="020F0502020204030204" pitchFamily="34" charset="0"/>
                <a:ea typeface="Aptos" panose="020B0004020202020204" pitchFamily="34" charset="0"/>
              </a:rPr>
              <a:t>irst, query the learners on what GDP is and why it continues to go up globally. They should be aware that CO</a:t>
            </a:r>
            <a:r>
              <a:rPr lang="en-US" sz="1800" baseline="-25000" dirty="0">
                <a:effectLst/>
                <a:latin typeface="Calibri" panose="020F0502020204030204" pitchFamily="34" charset="0"/>
                <a:ea typeface="Aptos" panose="020B0004020202020204" pitchFamily="34" charset="0"/>
              </a:rPr>
              <a:t>2</a:t>
            </a:r>
            <a:r>
              <a:rPr lang="en-US" sz="1800" dirty="0">
                <a:effectLst/>
                <a:latin typeface="Calibri" panose="020F0502020204030204" pitchFamily="34" charset="0"/>
                <a:ea typeface="Aptos" panose="020B0004020202020204" pitchFamily="34" charset="0"/>
              </a:rPr>
              <a:t> has been rising steadily but will likely not know what “material flows” (MF) means, thus it is defined on the slides. Second, ask them if technology is reducing emissions. </a:t>
            </a:r>
            <a:endParaRPr i="1" dirty="0"/>
          </a:p>
        </p:txBody>
      </p:sp>
      <p:sp>
        <p:nvSpPr>
          <p:cNvPr id="107" name="Google Shape;10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5" name="Google Shape;13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solidFill>
                  <a:srgbClr val="414042"/>
                </a:solidFill>
                <a:effectLst/>
                <a:highlight>
                  <a:srgbClr val="FFFFFF"/>
                </a:highlight>
                <a:latin typeface="Merriweather" panose="00000500000000000000" pitchFamily="2" charset="0"/>
              </a:rPr>
              <a:t>Notes for Instructor: </a:t>
            </a:r>
            <a:r>
              <a:rPr lang="en-US" b="0" i="0" dirty="0">
                <a:solidFill>
                  <a:srgbClr val="414042"/>
                </a:solidFill>
                <a:effectLst/>
                <a:highlight>
                  <a:srgbClr val="FFFFFF"/>
                </a:highlight>
                <a:latin typeface="Merriweather" panose="00000500000000000000" pitchFamily="2" charset="0"/>
              </a:rPr>
              <a:t>Ask the students to study the map in Figure 1 from "Geographies of insecure water access and the housing–water nexus in US cities"</a:t>
            </a:r>
            <a:r>
              <a:rPr lang="en-US" b="0" i="1" dirty="0">
                <a:solidFill>
                  <a:srgbClr val="414042"/>
                </a:solidFill>
                <a:effectLst/>
                <a:highlight>
                  <a:srgbClr val="FFFFFF"/>
                </a:highlight>
                <a:latin typeface="Merriweather" panose="00000500000000000000" pitchFamily="2" charset="0"/>
              </a:rPr>
              <a:t> </a:t>
            </a:r>
            <a:r>
              <a:rPr lang="en-US" b="0" i="0" dirty="0">
                <a:solidFill>
                  <a:srgbClr val="414042"/>
                </a:solidFill>
                <a:effectLst/>
                <a:highlight>
                  <a:srgbClr val="FFFFFF"/>
                </a:highlight>
                <a:latin typeface="Merriweather" panose="00000500000000000000" pitchFamily="2" charset="0"/>
              </a:rPr>
              <a:t>by Meehan et al. and speculate on what factors best correlate to areas with high rates of unplumbed households. </a:t>
            </a:r>
            <a:r>
              <a:rPr lang="en-US" b="0" i="0" u="none" strike="noStrike" dirty="0">
                <a:solidFill>
                  <a:srgbClr val="418321"/>
                </a:solidFill>
                <a:effectLst/>
                <a:highlight>
                  <a:srgbClr val="FFFFFF"/>
                </a:highlight>
                <a:latin typeface="Merriweather" panose="00000500000000000000" pitchFamily="2" charset="0"/>
                <a:hlinkClick r:id="rId3"/>
              </a:rPr>
              <a:t>https://doi.org/10.1073/pnas.2007361117</a:t>
            </a:r>
            <a:endParaRPr dirty="0"/>
          </a:p>
        </p:txBody>
      </p:sp>
      <p:sp>
        <p:nvSpPr>
          <p:cNvPr id="121" name="Google Shape;12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8" name="Google Shape;12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2" name="Google Shape;14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0132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9" name="Google Shape;149;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a:extLst>
            <a:ext uri="{FF2B5EF4-FFF2-40B4-BE49-F238E27FC236}">
              <a16:creationId xmlns:a16="http://schemas.microsoft.com/office/drawing/2014/main" id="{8E68A8EF-A61D-D724-12C6-1029DB012A39}"/>
            </a:ext>
          </a:extLst>
        </p:cNvPr>
        <p:cNvGrpSpPr/>
        <p:nvPr/>
      </p:nvGrpSpPr>
      <p:grpSpPr>
        <a:xfrm>
          <a:off x="0" y="0"/>
          <a:ext cx="0" cy="0"/>
          <a:chOff x="0" y="0"/>
          <a:chExt cx="0" cy="0"/>
        </a:xfrm>
      </p:grpSpPr>
      <p:sp>
        <p:nvSpPr>
          <p:cNvPr id="148" name="Google Shape;148;p8:notes">
            <a:extLst>
              <a:ext uri="{FF2B5EF4-FFF2-40B4-BE49-F238E27FC236}">
                <a16:creationId xmlns:a16="http://schemas.microsoft.com/office/drawing/2014/main" id="{A9B9FF44-4207-5FBD-1A06-7E8A0414830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9" name="Google Shape;149;p8:notes">
            <a:extLst>
              <a:ext uri="{FF2B5EF4-FFF2-40B4-BE49-F238E27FC236}">
                <a16:creationId xmlns:a16="http://schemas.microsoft.com/office/drawing/2014/main" id="{EAD1FD93-6535-587C-4681-A47EF2F6894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370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3/17/23</a:t>
            </a:r>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3/17/23</a:t>
            </a:r>
            <a:endParaRPr/>
          </a:p>
        </p:txBody>
      </p:sp>
      <p:sp>
        <p:nvSpPr>
          <p:cNvPr id="76" name="Google Shape;7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3/17/23</a:t>
            </a:r>
            <a:endParaRPr/>
          </a:p>
        </p:txBody>
      </p:sp>
      <p:sp>
        <p:nvSpPr>
          <p:cNvPr id="82" name="Google Shape;8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3/17/23</a:t>
            </a:r>
            <a:endParaRPr/>
          </a:p>
        </p:txBody>
      </p:sp>
      <p:sp>
        <p:nvSpPr>
          <p:cNvPr id="25" name="Google Shape;25;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3/17/23</a:t>
            </a:r>
            <a:endParaRPr/>
          </a:p>
        </p:txBody>
      </p:sp>
      <p:sp>
        <p:nvSpPr>
          <p:cNvPr id="31" name="Google Shape;31;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3/17/23</a:t>
            </a:r>
            <a:endParaRPr/>
          </a:p>
        </p:txBody>
      </p:sp>
      <p:sp>
        <p:nvSpPr>
          <p:cNvPr id="38" name="Google Shape;38;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3/17/23</a:t>
            </a:r>
            <a:endParaRPr/>
          </a:p>
        </p:txBody>
      </p:sp>
      <p:sp>
        <p:nvSpPr>
          <p:cNvPr id="47" name="Google Shape;4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3/17/23</a:t>
            </a:r>
            <a:endParaRPr/>
          </a:p>
        </p:txBody>
      </p:sp>
      <p:sp>
        <p:nvSpPr>
          <p:cNvPr id="52" name="Google Shape;52;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3/17/23</a:t>
            </a:r>
            <a:endParaRPr/>
          </a:p>
        </p:txBody>
      </p:sp>
      <p:sp>
        <p:nvSpPr>
          <p:cNvPr id="56" name="Google Shape;56;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3/17/23</a:t>
            </a:r>
            <a:endParaRPr/>
          </a:p>
        </p:txBody>
      </p:sp>
      <p:sp>
        <p:nvSpPr>
          <p:cNvPr id="63" name="Google Shape;6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sp>
      <p:sp>
        <p:nvSpPr>
          <p:cNvPr id="68" name="Google Shape;68;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3/17/23</a:t>
            </a:r>
            <a:endParaRPr/>
          </a:p>
        </p:txBody>
      </p:sp>
      <p:sp>
        <p:nvSpPr>
          <p:cNvPr id="70" name="Google Shape;7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r>
              <a:rPr lang="en-US"/>
              <a:t>3/17/23</a:t>
            </a:r>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hyperlink" Target="https://doi.org/10.3389/fmars.2023.1237493" TargetMode="External"/><Relationship Id="rId3" Type="http://schemas.openxmlformats.org/officeDocument/2006/relationships/image" Target="../media/image3.png"/><Relationship Id="rId7" Type="http://schemas.openxmlformats.org/officeDocument/2006/relationships/hyperlink" Target="https://creativecommons.org/licenses/by-sa/4.0/"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commons.wikimedia.org/wiki/Main_Page" TargetMode="External"/><Relationship Id="rId5" Type="http://schemas.openxmlformats.org/officeDocument/2006/relationships/hyperlink" Target="https://commons.wikimedia.org/wiki/User_talk:GRDN711" TargetMode="External"/><Relationship Id="rId4" Type="http://schemas.openxmlformats.org/officeDocument/2006/relationships/image" Target="../media/image10.jp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www.nature.com/articles/s41467-020-16941-y" TargetMode="Externa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www.npr.org/2019/09/03/754044732" TargetMode="Externa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www.npr.org/2019/09/03/754044732/as-rising-heat-bakes-u-s-cities-the-poor-often-feel-it-most" TargetMode="Externa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doi.org/10.1073/pnas.2007361117" TargetMode="Externa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doi.org/10.1073/pnas.2007361117" TargetMode="Externa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UWKiUqIQXy8?feature=oembed" TargetMode="External"/><Relationship Id="rId6" Type="http://schemas.openxmlformats.org/officeDocument/2006/relationships/hyperlink" Target="https://www.scientificamerican.com/video/will-the-chesapeake-bay-become-a-dead-zone/" TargetMode="External"/><Relationship Id="rId5" Type="http://schemas.openxmlformats.org/officeDocument/2006/relationships/image" Target="../media/image8.jpe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hyperlink" Target="https://doi.org/10.3389/fmars.2023.123749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doi.org/10.3389/fmars.2023.123749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grpSp>
        <p:nvGrpSpPr>
          <p:cNvPr id="92" name="Google Shape;92;p13">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3" name="Google Shape;93;p13"/>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4" name="Google Shape;94;p13"/>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5" name="Google Shape;95;p13"/>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0" i="0" u="none" strike="noStrike" cap="none">
                <a:solidFill>
                  <a:schemeClr val="lt1"/>
                </a:solidFill>
                <a:latin typeface="Calibri"/>
                <a:ea typeface="Calibri"/>
                <a:cs typeface="Calibri"/>
                <a:sym typeface="Calibri"/>
              </a:endParaRPr>
            </a:p>
          </p:txBody>
        </p:sp>
        <p:sp>
          <p:nvSpPr>
            <p:cNvPr id="96" name="Google Shape;96;p13"/>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98" name="Google Shape;98;p13">
            <a:extLst>
              <a:ext uri="{C183D7F6-B498-43B3-948B-1728B52AA6E4}">
                <adec:decorative xmlns:adec="http://schemas.microsoft.com/office/drawing/2017/decorative" val="1"/>
              </a:ext>
            </a:extLst>
          </p:cNvPr>
          <p:cNvGrpSpPr/>
          <p:nvPr/>
        </p:nvGrpSpPr>
        <p:grpSpPr>
          <a:xfrm rot="10800000" flipH="1">
            <a:off x="0" y="4322879"/>
            <a:ext cx="3378428" cy="2535121"/>
            <a:chOff x="-305" y="-1"/>
            <a:chExt cx="3832880" cy="2876136"/>
          </a:xfrm>
        </p:grpSpPr>
        <p:sp>
          <p:nvSpPr>
            <p:cNvPr id="99" name="Google Shape;99;p13"/>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0" name="Google Shape;100;p13"/>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1" name="Google Shape;101;p13"/>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 name="Google Shape;102;p13"/>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3" name="Picture 2" descr="The SESYNC logo—the letters SESYNC under a green arch">
            <a:extLst>
              <a:ext uri="{FF2B5EF4-FFF2-40B4-BE49-F238E27FC236}">
                <a16:creationId xmlns:a16="http://schemas.microsoft.com/office/drawing/2014/main" id="{EAD2CE8B-DAED-22CE-303B-F3BF3A7BAA19}"/>
              </a:ext>
            </a:extLst>
          </p:cNvPr>
          <p:cNvPicPr>
            <a:picLocks noChangeAspect="1"/>
          </p:cNvPicPr>
          <p:nvPr/>
        </p:nvPicPr>
        <p:blipFill>
          <a:blip r:embed="rId3"/>
          <a:stretch>
            <a:fillRect/>
          </a:stretch>
        </p:blipFill>
        <p:spPr>
          <a:xfrm>
            <a:off x="395079" y="361856"/>
            <a:ext cx="3429000" cy="1257300"/>
          </a:xfrm>
          <a:prstGeom prst="rect">
            <a:avLst/>
          </a:prstGeom>
        </p:spPr>
      </p:pic>
      <p:pic>
        <p:nvPicPr>
          <p:cNvPr id="5" name="Picture 4" descr="A young boy bends over picking up items and putting them into in a sack for resale while standing in a smoking African landfill.">
            <a:extLst>
              <a:ext uri="{FF2B5EF4-FFF2-40B4-BE49-F238E27FC236}">
                <a16:creationId xmlns:a16="http://schemas.microsoft.com/office/drawing/2014/main" id="{1F8A20BD-C851-B6FA-5F32-80D161BB8736}"/>
              </a:ext>
            </a:extLst>
          </p:cNvPr>
          <p:cNvPicPr>
            <a:picLocks noChangeAspect="1"/>
          </p:cNvPicPr>
          <p:nvPr/>
        </p:nvPicPr>
        <p:blipFill>
          <a:blip r:embed="rId4"/>
          <a:stretch>
            <a:fillRect/>
          </a:stretch>
        </p:blipFill>
        <p:spPr>
          <a:xfrm>
            <a:off x="3824079" y="3065480"/>
            <a:ext cx="5335318" cy="3556879"/>
          </a:xfrm>
          <a:prstGeom prst="rect">
            <a:avLst/>
          </a:prstGeom>
        </p:spPr>
      </p:pic>
      <p:sp>
        <p:nvSpPr>
          <p:cNvPr id="6" name="Title 5">
            <a:extLst>
              <a:ext uri="{FF2B5EF4-FFF2-40B4-BE49-F238E27FC236}">
                <a16:creationId xmlns:a16="http://schemas.microsoft.com/office/drawing/2014/main" id="{BC146A57-9D87-3D6B-42F2-F9CAAAD3C1C7}"/>
              </a:ext>
            </a:extLst>
          </p:cNvPr>
          <p:cNvSpPr>
            <a:spLocks noGrp="1"/>
          </p:cNvSpPr>
          <p:nvPr>
            <p:ph type="ctrTitle"/>
          </p:nvPr>
        </p:nvSpPr>
        <p:spPr>
          <a:xfrm>
            <a:off x="1919738" y="1549199"/>
            <a:ext cx="9144000" cy="1562146"/>
          </a:xfrm>
        </p:spPr>
        <p:txBody>
          <a:bodyPr>
            <a:noAutofit/>
          </a:bodyPr>
          <a:lstStyle/>
          <a:p>
            <a:r>
              <a:rPr lang="en-US" sz="4400" b="1" kern="100" dirty="0">
                <a:latin typeface="Calibri" panose="020F0502020204030204" pitchFamily="34" charset="0"/>
                <a:ea typeface="Aptos" panose="020B0004020202020204" pitchFamily="34" charset="0"/>
              </a:rPr>
              <a:t>Socio-Environmental Problems: </a:t>
            </a:r>
            <a:br>
              <a:rPr lang="en-US" sz="4400" b="1" kern="100" dirty="0">
                <a:latin typeface="Calibri" panose="020F0502020204030204" pitchFamily="34" charset="0"/>
                <a:ea typeface="Aptos" panose="020B0004020202020204" pitchFamily="34" charset="0"/>
              </a:rPr>
            </a:br>
            <a:r>
              <a:rPr lang="en-US" sz="4400" b="1" kern="100" dirty="0">
                <a:latin typeface="Calibri" panose="020F0502020204030204" pitchFamily="34" charset="0"/>
                <a:ea typeface="Aptos" panose="020B0004020202020204" pitchFamily="34" charset="0"/>
              </a:rPr>
              <a:t>They Are All Social and Wicked</a:t>
            </a:r>
            <a:endParaRPr lang="en-US" sz="4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0"/>
        <p:cNvGrpSpPr/>
        <p:nvPr/>
      </p:nvGrpSpPr>
      <p:grpSpPr>
        <a:xfrm>
          <a:off x="0" y="0"/>
          <a:ext cx="0" cy="0"/>
          <a:chOff x="0" y="0"/>
          <a:chExt cx="0" cy="0"/>
        </a:xfrm>
      </p:grpSpPr>
      <p:sp>
        <p:nvSpPr>
          <p:cNvPr id="12" name="Slide Number Placeholder 11">
            <a:extLst>
              <a:ext uri="{FF2B5EF4-FFF2-40B4-BE49-F238E27FC236}">
                <a16:creationId xmlns:a16="http://schemas.microsoft.com/office/drawing/2014/main" id="{6E335EA9-4C60-5257-254D-7A124780625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a:t>
            </a:fld>
            <a:endParaRPr lang="en-US"/>
          </a:p>
        </p:txBody>
      </p:sp>
      <p:sp>
        <p:nvSpPr>
          <p:cNvPr id="10" name="TextBox 9">
            <a:extLst>
              <a:ext uri="{FF2B5EF4-FFF2-40B4-BE49-F238E27FC236}">
                <a16:creationId xmlns:a16="http://schemas.microsoft.com/office/drawing/2014/main" id="{71394055-E320-9863-54D7-AE33129422B1}"/>
              </a:ext>
            </a:extLst>
          </p:cNvPr>
          <p:cNvSpPr txBox="1"/>
          <p:nvPr/>
        </p:nvSpPr>
        <p:spPr>
          <a:xfrm>
            <a:off x="283629" y="2320270"/>
            <a:ext cx="6756988" cy="4401205"/>
          </a:xfrm>
          <a:prstGeom prst="rect">
            <a:avLst/>
          </a:prstGeom>
          <a:noFill/>
        </p:spPr>
        <p:txBody>
          <a:bodyPr wrap="square" rtlCol="0">
            <a:spAutoFit/>
          </a:bodyPr>
          <a:lstStyle/>
          <a:p>
            <a:r>
              <a:rPr lang="en-US" sz="2000" b="1" dirty="0">
                <a:latin typeface="Calibri" panose="020F0502020204030204" pitchFamily="34" charset="0"/>
                <a:cs typeface="Calibri" panose="020F0502020204030204" pitchFamily="34" charset="0"/>
              </a:rPr>
              <a:t>Abstract Continued:</a:t>
            </a:r>
            <a:r>
              <a:rPr lang="en-US" sz="2000" dirty="0">
                <a:latin typeface="Calibri" panose="020F0502020204030204" pitchFamily="34" charset="0"/>
                <a:cs typeface="Calibri" panose="020F0502020204030204" pitchFamily="34" charset="0"/>
              </a:rPr>
              <a:t> The governance Response to the degradation of the Chesapeake Bay and main management Measures has been the formation of the Chesapeake Bay Program, which has developed several agreements to improve water quality. The Chesapeake Bay Foundation, Chesapeake Progress, and Report Cards are accountability tools to observe and communicate the management project results or enforce state laws. The current management shows promising results, but further efforts are required to required to improve the water quality. Using various management options may bridge this gap to benefit all stakeholders. The main conclusion is that, although eutrophication is a complex problem, there is a scientific knowledge-base and a range of management options to restore the Chesapeake Bay.</a:t>
            </a:r>
          </a:p>
        </p:txBody>
      </p:sp>
      <p:pic>
        <p:nvPicPr>
          <p:cNvPr id="11" name="Picture 10" descr="A fisherman on a small fishing boat in the water with a seagull flying above it.">
            <a:extLst>
              <a:ext uri="{FF2B5EF4-FFF2-40B4-BE49-F238E27FC236}">
                <a16:creationId xmlns:a16="http://schemas.microsoft.com/office/drawing/2014/main" id="{8304306F-8270-D51D-02E1-86D2F7F4E8C3}"/>
              </a:ext>
            </a:extLst>
          </p:cNvPr>
          <p:cNvPicPr>
            <a:picLocks noChangeAspect="1"/>
          </p:cNvPicPr>
          <p:nvPr/>
        </p:nvPicPr>
        <p:blipFill>
          <a:blip r:embed="rId4"/>
          <a:stretch>
            <a:fillRect/>
          </a:stretch>
        </p:blipFill>
        <p:spPr>
          <a:xfrm>
            <a:off x="7269104" y="2597162"/>
            <a:ext cx="4685152" cy="3126259"/>
          </a:xfrm>
          <a:prstGeom prst="rect">
            <a:avLst/>
          </a:prstGeom>
        </p:spPr>
      </p:pic>
      <p:sp>
        <p:nvSpPr>
          <p:cNvPr id="8" name="TextBox 7">
            <a:extLst>
              <a:ext uri="{FF2B5EF4-FFF2-40B4-BE49-F238E27FC236}">
                <a16:creationId xmlns:a16="http://schemas.microsoft.com/office/drawing/2014/main" id="{7690B57B-F146-F14E-879D-4A2410AAD222}"/>
              </a:ext>
            </a:extLst>
          </p:cNvPr>
          <p:cNvSpPr txBox="1"/>
          <p:nvPr/>
        </p:nvSpPr>
        <p:spPr>
          <a:xfrm>
            <a:off x="7314989" y="5723421"/>
            <a:ext cx="4593382" cy="523220"/>
          </a:xfrm>
          <a:prstGeom prst="rect">
            <a:avLst/>
          </a:prstGeom>
          <a:noFill/>
        </p:spPr>
        <p:txBody>
          <a:bodyPr wrap="square" rtlCol="0">
            <a:spAutoFit/>
          </a:bodyPr>
          <a:lstStyle/>
          <a:p>
            <a:r>
              <a:rPr lang="en-US" dirty="0">
                <a:hlinkClick r:id="rId5" tooltip="User talk:GRDN711"/>
              </a:rPr>
              <a:t>Gordon Leggett</a:t>
            </a:r>
            <a:r>
              <a:rPr lang="en-US" dirty="0"/>
              <a:t> / </a:t>
            </a:r>
            <a:r>
              <a:rPr lang="en-US" dirty="0">
                <a:hlinkClick r:id="rId6" tooltip="Main Page"/>
              </a:rPr>
              <a:t>Wikimedia Commons</a:t>
            </a:r>
            <a:r>
              <a:rPr lang="en-US" dirty="0"/>
              <a:t> / </a:t>
            </a:r>
            <a:r>
              <a:rPr lang="en-US" dirty="0">
                <a:hlinkClick r:id="rId7"/>
              </a:rPr>
              <a:t>CC BY-SA 4.0</a:t>
            </a:r>
            <a:endParaRPr lang="en-US" dirty="0"/>
          </a:p>
          <a:p>
            <a:endParaRPr lang="en-US" dirty="0"/>
          </a:p>
        </p:txBody>
      </p:sp>
      <p:sp>
        <p:nvSpPr>
          <p:cNvPr id="2" name="Title 8">
            <a:extLst>
              <a:ext uri="{FF2B5EF4-FFF2-40B4-BE49-F238E27FC236}">
                <a16:creationId xmlns:a16="http://schemas.microsoft.com/office/drawing/2014/main" id="{FEA27BD7-A3CB-50FB-355C-5A33408558B6}"/>
              </a:ext>
            </a:extLst>
          </p:cNvPr>
          <p:cNvSpPr>
            <a:spLocks noGrp="1"/>
          </p:cNvSpPr>
          <p:nvPr>
            <p:ph type="title"/>
          </p:nvPr>
        </p:nvSpPr>
        <p:spPr>
          <a:xfrm>
            <a:off x="2573563" y="611359"/>
            <a:ext cx="8157937" cy="1325563"/>
          </a:xfrm>
        </p:spPr>
        <p:txBody>
          <a:bodyPr>
            <a:normAutofit fontScale="90000"/>
          </a:bodyPr>
          <a:lstStyle/>
          <a:p>
            <a:pPr lvl="0" algn="ctr" eaLnBrk="0" fontAlgn="ctr" hangingPunct="0">
              <a:lnSpc>
                <a:spcPct val="100000"/>
              </a:lnSpc>
              <a:spcBef>
                <a:spcPct val="0"/>
              </a:spcBef>
              <a:spcAft>
                <a:spcPct val="0"/>
              </a:spcAft>
            </a:pPr>
            <a:r>
              <a:rPr lang="en-US" altLang="en-US" sz="3600" b="1" dirty="0">
                <a:latin typeface="Calibri" panose="020F0502020204030204" pitchFamily="34" charset="0"/>
                <a:ea typeface="Calibri" panose="020F0502020204030204" pitchFamily="34" charset="0"/>
                <a:cs typeface="Calibri" panose="020F0502020204030204" pitchFamily="34" charset="0"/>
              </a:rPr>
              <a:t>Socio-Ecological Analysis of the Eutrophication in Chesapeake Bay Abstract Part 3</a:t>
            </a:r>
          </a:p>
        </p:txBody>
      </p:sp>
      <p:sp>
        <p:nvSpPr>
          <p:cNvPr id="3" name="TextBox 2">
            <a:extLst>
              <a:ext uri="{FF2B5EF4-FFF2-40B4-BE49-F238E27FC236}">
                <a16:creationId xmlns:a16="http://schemas.microsoft.com/office/drawing/2014/main" id="{A94143FB-A83D-5517-243E-4AEEFAB4815C}"/>
              </a:ext>
            </a:extLst>
          </p:cNvPr>
          <p:cNvSpPr txBox="1"/>
          <p:nvPr/>
        </p:nvSpPr>
        <p:spPr>
          <a:xfrm>
            <a:off x="3377369" y="1820496"/>
            <a:ext cx="6388931" cy="369332"/>
          </a:xfrm>
          <a:prstGeom prst="rect">
            <a:avLst/>
          </a:prstGeom>
          <a:noFill/>
        </p:spPr>
        <p:txBody>
          <a:bodyPr wrap="square" rtlCol="0">
            <a:spAutoFit/>
          </a:bodyPr>
          <a:lstStyle/>
          <a:p>
            <a:pPr algn="ctr"/>
            <a:r>
              <a:rPr lang="en-US" altLang="en-US" sz="1800" dirty="0">
                <a:latin typeface="Calibri" panose="020F0502020204030204" pitchFamily="34" charset="0"/>
                <a:ea typeface="Calibri" panose="020F0502020204030204" pitchFamily="34" charset="0"/>
                <a:cs typeface="Calibri" panose="020F0502020204030204" pitchFamily="34" charset="0"/>
              </a:rPr>
              <a:t>Ollivier et al. 2023: </a:t>
            </a:r>
            <a:r>
              <a:rPr lang="fr-FR" sz="1800" dirty="0">
                <a:latin typeface="Calibri" panose="020F0502020204030204" pitchFamily="34" charset="0"/>
                <a:cs typeface="Calibri" panose="020F0502020204030204" pitchFamily="34" charset="0"/>
                <a:hlinkClick r:id="rId8"/>
              </a:rPr>
              <a:t>https://doi.org/10.3389/fmars.2023.1237493</a:t>
            </a:r>
            <a:endParaRPr lang="fr-FR"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302087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7"/>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D21E7EC-1150-99A1-4CC7-B539101A347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a:p>
        </p:txBody>
      </p:sp>
      <p:sp>
        <p:nvSpPr>
          <p:cNvPr id="4" name="Title 3">
            <a:extLst>
              <a:ext uri="{FF2B5EF4-FFF2-40B4-BE49-F238E27FC236}">
                <a16:creationId xmlns:a16="http://schemas.microsoft.com/office/drawing/2014/main" id="{37AEEB70-75CA-1DA5-CBDF-75BB47744320}"/>
              </a:ext>
            </a:extLst>
          </p:cNvPr>
          <p:cNvSpPr>
            <a:spLocks noGrp="1"/>
          </p:cNvSpPr>
          <p:nvPr>
            <p:ph type="title"/>
          </p:nvPr>
        </p:nvSpPr>
        <p:spPr>
          <a:xfrm>
            <a:off x="2860547" y="696209"/>
            <a:ext cx="6696456" cy="1325563"/>
          </a:xfrm>
        </p:spPr>
        <p:txBody>
          <a:bodyPr>
            <a:normAutofit/>
          </a:bodyPr>
          <a:lstStyle/>
          <a:p>
            <a:pPr algn="ctr"/>
            <a:r>
              <a:rPr lang="en-US" sz="3600" b="1" dirty="0"/>
              <a:t>Wicked Problems: Characteristics</a:t>
            </a:r>
          </a:p>
        </p:txBody>
      </p:sp>
      <p:sp>
        <p:nvSpPr>
          <p:cNvPr id="11" name="TextBox 10">
            <a:extLst>
              <a:ext uri="{FF2B5EF4-FFF2-40B4-BE49-F238E27FC236}">
                <a16:creationId xmlns:a16="http://schemas.microsoft.com/office/drawing/2014/main" id="{971B22CF-DB67-2AC2-28B6-D8322E5F2AF7}"/>
              </a:ext>
            </a:extLst>
          </p:cNvPr>
          <p:cNvSpPr txBox="1"/>
          <p:nvPr/>
        </p:nvSpPr>
        <p:spPr>
          <a:xfrm>
            <a:off x="623316" y="2021772"/>
            <a:ext cx="5585459" cy="4898777"/>
          </a:xfrm>
          <a:prstGeom prst="rect">
            <a:avLst/>
          </a:prstGeom>
          <a:noFill/>
        </p:spPr>
        <p:txBody>
          <a:bodyPr wrap="square" rtlCol="0">
            <a:spAutoFit/>
          </a:bodyPr>
          <a:lstStyle/>
          <a:p>
            <a:pPr marL="635000" indent="-457200">
              <a:spcAft>
                <a:spcPts val="1000"/>
              </a:spcAft>
              <a:buSzPts val="2800"/>
              <a:buFont typeface="Arial" panose="020B0604020202020204" pitchFamily="34" charset="0"/>
              <a:buChar char="•"/>
            </a:pPr>
            <a:r>
              <a:rPr lang="en-US" sz="2400" dirty="0">
                <a:latin typeface="Calibri" panose="020F0502020204030204" pitchFamily="34" charset="0"/>
                <a:cs typeface="Calibri" panose="020F0502020204030204" pitchFamily="34" charset="0"/>
              </a:rPr>
              <a:t>Complex</a:t>
            </a:r>
          </a:p>
          <a:p>
            <a:pPr marL="635000" indent="-457200">
              <a:spcAft>
                <a:spcPts val="1000"/>
              </a:spcAft>
              <a:buSzPts val="2800"/>
              <a:buFont typeface="Arial" panose="020B0604020202020204" pitchFamily="34" charset="0"/>
              <a:buChar char="•"/>
            </a:pPr>
            <a:r>
              <a:rPr lang="en-US" sz="2400" dirty="0">
                <a:latin typeface="Calibri" panose="020F0502020204030204" pitchFamily="34" charset="0"/>
                <a:cs typeface="Calibri" panose="020F0502020204030204" pitchFamily="34" charset="0"/>
              </a:rPr>
              <a:t>Hard to define </a:t>
            </a:r>
          </a:p>
          <a:p>
            <a:pPr marL="635000" indent="-457200">
              <a:spcAft>
                <a:spcPts val="1000"/>
              </a:spcAft>
              <a:buSzPts val="2800"/>
              <a:buFont typeface="Arial" panose="020B0604020202020204" pitchFamily="34" charset="0"/>
              <a:buChar char="•"/>
            </a:pPr>
            <a:r>
              <a:rPr lang="en-US" sz="2400" dirty="0">
                <a:latin typeface="Calibri" panose="020F0502020204030204" pitchFamily="34" charset="0"/>
                <a:cs typeface="Calibri" panose="020F0502020204030204" pitchFamily="34" charset="0"/>
              </a:rPr>
              <a:t>Can be described as symptoms of other problems</a:t>
            </a:r>
          </a:p>
          <a:p>
            <a:pPr marL="635000" indent="-457200">
              <a:spcAft>
                <a:spcPts val="1000"/>
              </a:spcAft>
              <a:buSzPts val="2800"/>
              <a:buFont typeface="Arial" panose="020B0604020202020204" pitchFamily="34" charset="0"/>
              <a:buChar char="•"/>
            </a:pPr>
            <a:r>
              <a:rPr lang="en-US" sz="2400" dirty="0">
                <a:latin typeface="Calibri" panose="020F0502020204030204" pitchFamily="34" charset="0"/>
                <a:cs typeface="Calibri" panose="020F0502020204030204" pitchFamily="34" charset="0"/>
              </a:rPr>
              <a:t>Value-laden</a:t>
            </a:r>
          </a:p>
          <a:p>
            <a:pPr marL="635000" indent="-457200">
              <a:spcAft>
                <a:spcPts val="1000"/>
              </a:spcAft>
              <a:buSzPts val="2800"/>
              <a:buFont typeface="Arial" panose="020B0604020202020204" pitchFamily="34" charset="0"/>
              <a:buChar char="•"/>
            </a:pPr>
            <a:r>
              <a:rPr lang="en-US" sz="2400" dirty="0">
                <a:latin typeface="Calibri" panose="020F0502020204030204" pitchFamily="34" charset="0"/>
                <a:cs typeface="Calibri" panose="020F0502020204030204" pitchFamily="34" charset="0"/>
              </a:rPr>
              <a:t>Change over time and/or space</a:t>
            </a:r>
          </a:p>
          <a:p>
            <a:pPr marL="635000" indent="-457200">
              <a:spcAft>
                <a:spcPts val="1000"/>
              </a:spcAft>
              <a:buSzPts val="2800"/>
              <a:buFont typeface="Arial" panose="020B0604020202020204" pitchFamily="34" charset="0"/>
              <a:buChar char="•"/>
            </a:pPr>
            <a:r>
              <a:rPr lang="en-US" sz="2400" dirty="0">
                <a:latin typeface="Calibri" panose="020F0502020204030204" pitchFamily="34" charset="0"/>
                <a:cs typeface="Calibri" panose="020F0502020204030204" pitchFamily="34" charset="0"/>
              </a:rPr>
              <a:t>No “solution” and potential ones may benefit some, harm others</a:t>
            </a:r>
          </a:p>
          <a:p>
            <a:pPr marL="635000" indent="-457200">
              <a:spcAft>
                <a:spcPts val="1000"/>
              </a:spcAft>
              <a:buSzPts val="2800"/>
              <a:buFont typeface="Arial" panose="020B0604020202020204" pitchFamily="34" charset="0"/>
              <a:buChar char="•"/>
            </a:pPr>
            <a:r>
              <a:rPr lang="en-US" sz="2400" dirty="0">
                <a:latin typeface="Calibri" panose="020F0502020204030204" pitchFamily="34" charset="0"/>
                <a:cs typeface="Calibri" panose="020F0502020204030204" pitchFamily="34" charset="0"/>
              </a:rPr>
              <a:t>Cannot study the problem experimentally (testing)</a:t>
            </a:r>
          </a:p>
          <a:p>
            <a:endParaRPr lang="en-US" dirty="0"/>
          </a:p>
        </p:txBody>
      </p:sp>
      <p:pic>
        <p:nvPicPr>
          <p:cNvPr id="9" name="Picture 8" descr="A graphic with four people figures each in a different color. Each figure has a thought bubble above their head with a different shape: a square, triangle, star, and circle. Text below says “Ok, so we all agree...” showing how people can conceputualize or think about the same topic in differnet ways.">
            <a:extLst>
              <a:ext uri="{FF2B5EF4-FFF2-40B4-BE49-F238E27FC236}">
                <a16:creationId xmlns:a16="http://schemas.microsoft.com/office/drawing/2014/main" id="{134200FA-916A-424C-931C-BABCF40DD3BD}"/>
              </a:ext>
            </a:extLst>
          </p:cNvPr>
          <p:cNvPicPr>
            <a:picLocks noChangeAspect="1"/>
          </p:cNvPicPr>
          <p:nvPr/>
        </p:nvPicPr>
        <p:blipFill>
          <a:blip r:embed="rId4"/>
          <a:stretch>
            <a:fillRect/>
          </a:stretch>
        </p:blipFill>
        <p:spPr>
          <a:xfrm>
            <a:off x="6208775" y="1569416"/>
            <a:ext cx="4952879" cy="410900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4"/>
        <p:cNvGrpSpPr/>
        <p:nvPr/>
      </p:nvGrpSpPr>
      <p:grpSpPr>
        <a:xfrm>
          <a:off x="0" y="0"/>
          <a:ext cx="0" cy="0"/>
          <a:chOff x="0" y="0"/>
          <a:chExt cx="0" cy="0"/>
        </a:xfrm>
      </p:grpSpPr>
      <p:sp>
        <p:nvSpPr>
          <p:cNvPr id="12" name="Slide Number Placeholder 11">
            <a:extLst>
              <a:ext uri="{FF2B5EF4-FFF2-40B4-BE49-F238E27FC236}">
                <a16:creationId xmlns:a16="http://schemas.microsoft.com/office/drawing/2014/main" id="{3BE43C58-016B-159E-8803-A9B985E45A3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sp>
        <p:nvSpPr>
          <p:cNvPr id="11" name="Title 10">
            <a:extLst>
              <a:ext uri="{FF2B5EF4-FFF2-40B4-BE49-F238E27FC236}">
                <a16:creationId xmlns:a16="http://schemas.microsoft.com/office/drawing/2014/main" id="{5A69420F-D153-CB16-3B65-70DE4BBEEA53}"/>
              </a:ext>
            </a:extLst>
          </p:cNvPr>
          <p:cNvSpPr>
            <a:spLocks noGrp="1"/>
          </p:cNvSpPr>
          <p:nvPr>
            <p:ph type="title"/>
          </p:nvPr>
        </p:nvSpPr>
        <p:spPr>
          <a:xfrm>
            <a:off x="2197780" y="617567"/>
            <a:ext cx="8183880" cy="1325563"/>
          </a:xfrm>
        </p:spPr>
        <p:txBody>
          <a:bodyPr>
            <a:normAutofit/>
          </a:bodyPr>
          <a:lstStyle/>
          <a:p>
            <a:pPr algn="ctr"/>
            <a:r>
              <a:rPr lang="en-US" sz="3600" b="1" dirty="0"/>
              <a:t>Which of the following are wicked problems and why?</a:t>
            </a:r>
          </a:p>
        </p:txBody>
      </p:sp>
      <p:sp>
        <p:nvSpPr>
          <p:cNvPr id="9" name="TextBox 8">
            <a:extLst>
              <a:ext uri="{FF2B5EF4-FFF2-40B4-BE49-F238E27FC236}">
                <a16:creationId xmlns:a16="http://schemas.microsoft.com/office/drawing/2014/main" id="{E5B38D6E-C3A5-7F9F-9818-24643525335B}"/>
              </a:ext>
            </a:extLst>
          </p:cNvPr>
          <p:cNvSpPr txBox="1"/>
          <p:nvPr/>
        </p:nvSpPr>
        <p:spPr>
          <a:xfrm>
            <a:off x="1024125" y="2067997"/>
            <a:ext cx="4843272" cy="4288353"/>
          </a:xfrm>
          <a:prstGeom prst="rect">
            <a:avLst/>
          </a:prstGeom>
          <a:noFill/>
        </p:spPr>
        <p:txBody>
          <a:bodyPr wrap="square" rtlCol="0">
            <a:spAutoFit/>
          </a:bodyPr>
          <a:lstStyle/>
          <a:p>
            <a:pPr marL="635000" indent="-457200">
              <a:spcAft>
                <a:spcPts val="1000"/>
              </a:spcAft>
              <a:buSzPts val="2800"/>
              <a:buFont typeface="Arial" panose="020B0604020202020204" pitchFamily="34" charset="0"/>
              <a:buChar char="•"/>
            </a:pPr>
            <a:r>
              <a:rPr lang="en-US" sz="2400" dirty="0">
                <a:latin typeface="Calibri" panose="020F0502020204030204" pitchFamily="34" charset="0"/>
                <a:cs typeface="Calibri" panose="020F0502020204030204" pitchFamily="34" charset="0"/>
              </a:rPr>
              <a:t>Climate change</a:t>
            </a:r>
          </a:p>
          <a:p>
            <a:pPr marL="635000" indent="-457200">
              <a:spcAft>
                <a:spcPts val="1000"/>
              </a:spcAft>
              <a:buSzPts val="2800"/>
              <a:buFont typeface="Arial" panose="020B0604020202020204" pitchFamily="34" charset="0"/>
              <a:buChar char="•"/>
            </a:pPr>
            <a:r>
              <a:rPr lang="en-US" sz="2400" dirty="0">
                <a:latin typeface="Calibri" panose="020F0502020204030204" pitchFamily="34" charset="0"/>
                <a:cs typeface="Calibri" panose="020F0502020204030204" pitchFamily="34" charset="0"/>
              </a:rPr>
              <a:t>Homelessness</a:t>
            </a:r>
          </a:p>
          <a:p>
            <a:pPr marL="635000" indent="-457200">
              <a:spcAft>
                <a:spcPts val="1000"/>
              </a:spcAft>
              <a:buSzPts val="2800"/>
              <a:buFont typeface="Arial" panose="020B0604020202020204" pitchFamily="34" charset="0"/>
              <a:buChar char="•"/>
            </a:pPr>
            <a:r>
              <a:rPr lang="en-US" sz="2400" dirty="0">
                <a:latin typeface="Calibri" panose="020F0502020204030204" pitchFamily="34" charset="0"/>
                <a:cs typeface="Calibri" panose="020F0502020204030204" pitchFamily="34" charset="0"/>
              </a:rPr>
              <a:t>Fuel-efficient cars</a:t>
            </a:r>
          </a:p>
          <a:p>
            <a:pPr marL="635000" indent="-457200">
              <a:spcAft>
                <a:spcPts val="1000"/>
              </a:spcAft>
              <a:buSzPts val="2800"/>
              <a:buFont typeface="Arial" panose="020B0604020202020204" pitchFamily="34" charset="0"/>
              <a:buChar char="•"/>
            </a:pPr>
            <a:r>
              <a:rPr lang="en-US" sz="2400" dirty="0">
                <a:latin typeface="Calibri" panose="020F0502020204030204" pitchFamily="34" charset="0"/>
                <a:cs typeface="Calibri" panose="020F0502020204030204" pitchFamily="34" charset="0"/>
              </a:rPr>
              <a:t>Financial crisis</a:t>
            </a:r>
          </a:p>
          <a:p>
            <a:pPr marL="635000" indent="-457200">
              <a:spcAft>
                <a:spcPts val="1000"/>
              </a:spcAft>
              <a:buSzPts val="2800"/>
              <a:buFont typeface="Arial" panose="020B0604020202020204" pitchFamily="34" charset="0"/>
              <a:buChar char="•"/>
            </a:pPr>
            <a:r>
              <a:rPr lang="en-US" sz="2400" dirty="0">
                <a:latin typeface="Calibri" panose="020F0502020204030204" pitchFamily="34" charset="0"/>
                <a:cs typeface="Calibri" panose="020F0502020204030204" pitchFamily="34" charset="0"/>
              </a:rPr>
              <a:t>Malaria vaccine</a:t>
            </a:r>
          </a:p>
          <a:p>
            <a:pPr marL="635000" indent="-457200">
              <a:spcAft>
                <a:spcPts val="1000"/>
              </a:spcAft>
              <a:buSzPts val="2800"/>
              <a:buFont typeface="Arial" panose="020B0604020202020204" pitchFamily="34" charset="0"/>
              <a:buChar char="•"/>
            </a:pPr>
            <a:r>
              <a:rPr lang="en-US" sz="2400" dirty="0">
                <a:latin typeface="Calibri" panose="020F0502020204030204" pitchFamily="34" charset="0"/>
                <a:cs typeface="Calibri" panose="020F0502020204030204" pitchFamily="34" charset="0"/>
              </a:rPr>
              <a:t>Health care </a:t>
            </a:r>
          </a:p>
          <a:p>
            <a:pPr marL="635000" indent="-457200">
              <a:spcAft>
                <a:spcPts val="1000"/>
              </a:spcAft>
              <a:buSzPts val="2800"/>
              <a:buFont typeface="Arial" panose="020B0604020202020204" pitchFamily="34" charset="0"/>
              <a:buChar char="•"/>
            </a:pPr>
            <a:r>
              <a:rPr lang="en-US" sz="2400" dirty="0">
                <a:latin typeface="Calibri" panose="020F0502020204030204" pitchFamily="34" charset="0"/>
                <a:cs typeface="Calibri" panose="020F0502020204030204" pitchFamily="34" charset="0"/>
              </a:rPr>
              <a:t>Obesity epidemic</a:t>
            </a:r>
          </a:p>
          <a:p>
            <a:pPr marL="635000" indent="-457200">
              <a:spcAft>
                <a:spcPts val="1000"/>
              </a:spcAft>
              <a:buSzPts val="2800"/>
              <a:buFont typeface="Arial" panose="020B0604020202020204" pitchFamily="34" charset="0"/>
              <a:buChar char="•"/>
            </a:pPr>
            <a:r>
              <a:rPr lang="en-US" sz="2400" dirty="0">
                <a:latin typeface="Calibri" panose="020F0502020204030204" pitchFamily="34" charset="0"/>
                <a:cs typeface="Calibri" panose="020F0502020204030204" pitchFamily="34" charset="0"/>
              </a:rPr>
              <a:t>Malaria vaccine</a:t>
            </a:r>
          </a:p>
          <a:p>
            <a:endParaRPr lang="en-US" dirty="0"/>
          </a:p>
        </p:txBody>
      </p:sp>
      <p:pic>
        <p:nvPicPr>
          <p:cNvPr id="3" name="Picture 2" descr="An unhoused woman sitting outside on a low wall outside of a building with a trollet with various bags and a small suitcase.">
            <a:extLst>
              <a:ext uri="{FF2B5EF4-FFF2-40B4-BE49-F238E27FC236}">
                <a16:creationId xmlns:a16="http://schemas.microsoft.com/office/drawing/2014/main" id="{8E6853AC-3994-DCC8-6846-7FE6C269856C}"/>
              </a:ext>
            </a:extLst>
          </p:cNvPr>
          <p:cNvPicPr>
            <a:picLocks noChangeAspect="1"/>
          </p:cNvPicPr>
          <p:nvPr/>
        </p:nvPicPr>
        <p:blipFill>
          <a:blip r:embed="rId4"/>
          <a:stretch>
            <a:fillRect/>
          </a:stretch>
        </p:blipFill>
        <p:spPr>
          <a:xfrm>
            <a:off x="6289720" y="1817723"/>
            <a:ext cx="4641759" cy="4422710"/>
          </a:xfrm>
          <a:prstGeom prst="rect">
            <a:avLst/>
          </a:prstGeom>
        </p:spPr>
      </p:pic>
      <p:sp>
        <p:nvSpPr>
          <p:cNvPr id="4" name="TextBox 3">
            <a:extLst>
              <a:ext uri="{FF2B5EF4-FFF2-40B4-BE49-F238E27FC236}">
                <a16:creationId xmlns:a16="http://schemas.microsoft.com/office/drawing/2014/main" id="{4D0DF3BC-7BDB-D0C8-E5CF-173F64C09EBF}"/>
              </a:ext>
            </a:extLst>
          </p:cNvPr>
          <p:cNvSpPr txBox="1"/>
          <p:nvPr/>
        </p:nvSpPr>
        <p:spPr>
          <a:xfrm>
            <a:off x="7430628" y="6261913"/>
            <a:ext cx="2359941" cy="276999"/>
          </a:xfrm>
          <a:prstGeom prst="rect">
            <a:avLst/>
          </a:prstGeom>
          <a:noFill/>
        </p:spPr>
        <p:txBody>
          <a:bodyPr wrap="none" rtlCol="0">
            <a:spAutoFit/>
          </a:bodyPr>
          <a:lstStyle/>
          <a:p>
            <a:r>
              <a:rPr lang="en-US" sz="1200" dirty="0"/>
              <a:t>Photo via: Wikimedia Commons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16" name="Slide Number Placeholder 15">
            <a:extLst>
              <a:ext uri="{FF2B5EF4-FFF2-40B4-BE49-F238E27FC236}">
                <a16:creationId xmlns:a16="http://schemas.microsoft.com/office/drawing/2014/main" id="{C3D14583-6671-3340-03EC-3F9CB88E8BA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11" name="Title 10">
            <a:extLst>
              <a:ext uri="{FF2B5EF4-FFF2-40B4-BE49-F238E27FC236}">
                <a16:creationId xmlns:a16="http://schemas.microsoft.com/office/drawing/2014/main" id="{EF0619B2-DE70-848D-AECE-402CD6AF7450}"/>
              </a:ext>
            </a:extLst>
          </p:cNvPr>
          <p:cNvSpPr>
            <a:spLocks noGrp="1"/>
          </p:cNvSpPr>
          <p:nvPr>
            <p:ph type="title"/>
          </p:nvPr>
        </p:nvSpPr>
        <p:spPr>
          <a:xfrm>
            <a:off x="2379567" y="550112"/>
            <a:ext cx="8056372" cy="1325563"/>
          </a:xfrm>
        </p:spPr>
        <p:txBody>
          <a:bodyPr>
            <a:normAutofit/>
          </a:bodyPr>
          <a:lstStyle/>
          <a:p>
            <a:pPr algn="ctr"/>
            <a:r>
              <a:rPr lang="en-US" sz="3200" b="1" dirty="0"/>
              <a:t>Why </a:t>
            </a:r>
            <a:r>
              <a:rPr lang="en-US" sz="3200" b="1" dirty="0">
                <a:latin typeface="Calibri" panose="020F0502020204030204" pitchFamily="34" charset="0"/>
                <a:ea typeface="Aptos" panose="020B0004020202020204" pitchFamily="34" charset="0"/>
              </a:rPr>
              <a:t>are GDP, CO</a:t>
            </a:r>
            <a:r>
              <a:rPr lang="en-US" sz="3200" b="1" baseline="-25000" dirty="0">
                <a:latin typeface="Calibri" panose="020F0502020204030204" pitchFamily="34" charset="0"/>
                <a:ea typeface="Aptos" panose="020B0004020202020204" pitchFamily="34" charset="0"/>
              </a:rPr>
              <a:t>2</a:t>
            </a:r>
            <a:r>
              <a:rPr lang="en-US" sz="3200" b="1" dirty="0">
                <a:latin typeface="Calibri" panose="020F0502020204030204" pitchFamily="34" charset="0"/>
                <a:ea typeface="Aptos" panose="020B0004020202020204" pitchFamily="34" charset="0"/>
              </a:rPr>
              <a:t> emissions, and raw-material use related statistically? </a:t>
            </a:r>
            <a:r>
              <a:rPr lang="en-US" sz="3200" b="1" dirty="0"/>
              <a:t> </a:t>
            </a:r>
          </a:p>
        </p:txBody>
      </p:sp>
      <p:pic>
        <p:nvPicPr>
          <p:cNvPr id="15" name="Picture 14" descr="A line graph showing three lines: 1) Global gross domestic product; 2) Global material flows (raw materials extracted); and 3 Global carbon dioxide emissions from the fossil fuel industry. The graph shows how all three rose year after year between the years of 1970 and 2020.">
            <a:extLst>
              <a:ext uri="{FF2B5EF4-FFF2-40B4-BE49-F238E27FC236}">
                <a16:creationId xmlns:a16="http://schemas.microsoft.com/office/drawing/2014/main" id="{82F4D269-EE75-C2CA-53BF-20168979DDD4}"/>
              </a:ext>
            </a:extLst>
          </p:cNvPr>
          <p:cNvPicPr>
            <a:picLocks noChangeAspect="1"/>
          </p:cNvPicPr>
          <p:nvPr/>
        </p:nvPicPr>
        <p:blipFill>
          <a:blip r:embed="rId4"/>
          <a:stretch>
            <a:fillRect/>
          </a:stretch>
        </p:blipFill>
        <p:spPr>
          <a:xfrm>
            <a:off x="3545046" y="1651906"/>
            <a:ext cx="5725414" cy="5015854"/>
          </a:xfrm>
          <a:prstGeom prst="rect">
            <a:avLst/>
          </a:prstGeom>
        </p:spPr>
      </p:pic>
      <p:sp>
        <p:nvSpPr>
          <p:cNvPr id="8" name="TextBox 7">
            <a:extLst>
              <a:ext uri="{FF2B5EF4-FFF2-40B4-BE49-F238E27FC236}">
                <a16:creationId xmlns:a16="http://schemas.microsoft.com/office/drawing/2014/main" id="{4E0AC68E-5416-832D-2326-89B7C4CACE39}"/>
              </a:ext>
            </a:extLst>
          </p:cNvPr>
          <p:cNvSpPr txBox="1"/>
          <p:nvPr/>
        </p:nvSpPr>
        <p:spPr>
          <a:xfrm>
            <a:off x="163286" y="5398036"/>
            <a:ext cx="3135086" cy="1323439"/>
          </a:xfrm>
          <a:prstGeom prst="rect">
            <a:avLst/>
          </a:prstGeom>
          <a:noFill/>
        </p:spPr>
        <p:txBody>
          <a:bodyPr wrap="square">
            <a:spAutoFit/>
          </a:bodyPr>
          <a:lstStyle/>
          <a:p>
            <a:r>
              <a:rPr lang="en-US" sz="1600" dirty="0">
                <a:effectLst/>
                <a:latin typeface="Calibri" panose="020F0502020204030204" pitchFamily="34" charset="0"/>
                <a:ea typeface="Aptos" panose="020B0004020202020204" pitchFamily="34" charset="0"/>
              </a:rPr>
              <a:t>Source: Wiedmann</a:t>
            </a:r>
            <a:r>
              <a:rPr lang="en-US" sz="1600" dirty="0">
                <a:latin typeface="Calibri" panose="020F0502020204030204" pitchFamily="34" charset="0"/>
                <a:ea typeface="Aptos" panose="020B0004020202020204" pitchFamily="34" charset="0"/>
              </a:rPr>
              <a:t> </a:t>
            </a:r>
            <a:r>
              <a:rPr lang="en-US" sz="1600" dirty="0">
                <a:effectLst/>
                <a:latin typeface="Calibri" panose="020F0502020204030204" pitchFamily="34" charset="0"/>
                <a:ea typeface="Aptos" panose="020B0004020202020204" pitchFamily="34" charset="0"/>
              </a:rPr>
              <a:t>et al. 2020:  </a:t>
            </a:r>
            <a:r>
              <a:rPr lang="en-US" sz="1600" u="sng" dirty="0">
                <a:solidFill>
                  <a:srgbClr val="467886"/>
                </a:solidFill>
                <a:effectLst/>
                <a:latin typeface="Calibri" panose="020F0502020204030204" pitchFamily="34" charset="0"/>
                <a:ea typeface="Aptos" panose="020B0004020202020204" pitchFamily="34" charset="0"/>
                <a:hlinkClick r:id="rId5"/>
              </a:rPr>
              <a:t>https://www.nature.com/articles/s41467-020-16941-y</a:t>
            </a:r>
            <a:r>
              <a:rPr lang="en-US" sz="1600" dirty="0">
                <a:solidFill>
                  <a:srgbClr val="467886"/>
                </a:solidFill>
                <a:effectLst/>
                <a:latin typeface="Calibri" panose="020F0502020204030204" pitchFamily="34" charset="0"/>
                <a:ea typeface="Aptos" panose="020B0004020202020204" pitchFamily="34" charset="0"/>
              </a:rPr>
              <a:t>. </a:t>
            </a:r>
            <a:r>
              <a:rPr lang="en-US" sz="1600" dirty="0">
                <a:latin typeface="Calibri" panose="020F0502020204030204" pitchFamily="34" charset="0"/>
                <a:ea typeface="Aptos" panose="020B0004020202020204" pitchFamily="34" charset="0"/>
              </a:rPr>
              <a:t>Open access article Creative Commons 4.0 License</a:t>
            </a:r>
            <a:r>
              <a:rPr lang="en-US" sz="1600" u="sng" dirty="0">
                <a:solidFill>
                  <a:srgbClr val="467886"/>
                </a:solidFill>
                <a:effectLst/>
                <a:latin typeface="Calibri" panose="020F0502020204030204" pitchFamily="34" charset="0"/>
                <a:ea typeface="Aptos" panose="020B0004020202020204" pitchFamily="34" charset="0"/>
              </a:rPr>
              <a:t> </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5"/>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C356880F-8952-BC88-9980-76FB3C8CC3E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6" name="Title 5">
            <a:extLst>
              <a:ext uri="{FF2B5EF4-FFF2-40B4-BE49-F238E27FC236}">
                <a16:creationId xmlns:a16="http://schemas.microsoft.com/office/drawing/2014/main" id="{A4366404-646E-C1AF-174D-97E0DBCF1F1C}"/>
              </a:ext>
            </a:extLst>
          </p:cNvPr>
          <p:cNvSpPr>
            <a:spLocks noGrp="1"/>
          </p:cNvSpPr>
          <p:nvPr>
            <p:ph type="title"/>
          </p:nvPr>
        </p:nvSpPr>
        <p:spPr>
          <a:xfrm>
            <a:off x="2509959" y="849192"/>
            <a:ext cx="8711320" cy="985878"/>
          </a:xfrm>
        </p:spPr>
        <p:txBody>
          <a:bodyPr>
            <a:noAutofit/>
          </a:bodyPr>
          <a:lstStyle/>
          <a:p>
            <a:pPr algn="ctr"/>
            <a:r>
              <a:rPr lang="en-US" sz="3200" b="1" dirty="0">
                <a:latin typeface="Calibri" panose="020F0502020204030204" pitchFamily="34" charset="0"/>
                <a:ea typeface="Calibri" panose="020F0502020204030204" pitchFamily="34" charset="0"/>
                <a:cs typeface="Calibri" panose="020F0502020204030204" pitchFamily="34" charset="0"/>
              </a:rPr>
              <a:t>What might be driving the geographic distribution of the hottest temperatures in Baltimore? </a:t>
            </a:r>
          </a:p>
        </p:txBody>
      </p:sp>
      <p:pic>
        <p:nvPicPr>
          <p:cNvPr id="8" name="Picture 7" descr="A map of the city of Baltimore broken down by neighborhood. The map shows the variation in temperatures by neighborhood using the gradient of red. The hottest neighborhoods are shown in dark red compared to the coolest neighborhoods shown in light red. The neighborhood of Franklin Square is pointed out with an arrow.">
            <a:extLst>
              <a:ext uri="{FF2B5EF4-FFF2-40B4-BE49-F238E27FC236}">
                <a16:creationId xmlns:a16="http://schemas.microsoft.com/office/drawing/2014/main" id="{33B4797F-18C7-BD87-2E26-248EE2EA4C19}"/>
              </a:ext>
            </a:extLst>
          </p:cNvPr>
          <p:cNvPicPr>
            <a:picLocks noChangeAspect="1"/>
          </p:cNvPicPr>
          <p:nvPr/>
        </p:nvPicPr>
        <p:blipFill>
          <a:blip r:embed="rId4"/>
          <a:srcRect t="2420" b="5151"/>
          <a:stretch>
            <a:fillRect/>
          </a:stretch>
        </p:blipFill>
        <p:spPr>
          <a:xfrm>
            <a:off x="4418028" y="1835070"/>
            <a:ext cx="4272384" cy="4886405"/>
          </a:xfrm>
          <a:prstGeom prst="rect">
            <a:avLst/>
          </a:prstGeom>
        </p:spPr>
      </p:pic>
      <p:sp>
        <p:nvSpPr>
          <p:cNvPr id="10" name="TextBox 9">
            <a:extLst>
              <a:ext uri="{FF2B5EF4-FFF2-40B4-BE49-F238E27FC236}">
                <a16:creationId xmlns:a16="http://schemas.microsoft.com/office/drawing/2014/main" id="{6A484423-4B33-C1C7-1E9C-AF66F344AC3C}"/>
              </a:ext>
            </a:extLst>
          </p:cNvPr>
          <p:cNvSpPr txBox="1"/>
          <p:nvPr/>
        </p:nvSpPr>
        <p:spPr>
          <a:xfrm>
            <a:off x="589087" y="5854919"/>
            <a:ext cx="3555540" cy="646331"/>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hlinkClick r:id="rId5"/>
              </a:rPr>
              <a:t>https://www.npr.org/2019/09/03/754044732</a:t>
            </a:r>
            <a:endParaRPr lang="en-US" sz="1800" dirty="0">
              <a:latin typeface="Calibri" panose="020F0502020204030204" pitchFamily="34" charset="0"/>
              <a:cs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6"/>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E7F39368-B037-0015-734D-9833F963D2B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6" name="Title 5">
            <a:extLst>
              <a:ext uri="{FF2B5EF4-FFF2-40B4-BE49-F238E27FC236}">
                <a16:creationId xmlns:a16="http://schemas.microsoft.com/office/drawing/2014/main" id="{34D4705E-3115-E1CD-2190-5F27C564BF5E}"/>
              </a:ext>
            </a:extLst>
          </p:cNvPr>
          <p:cNvSpPr>
            <a:spLocks noGrp="1"/>
          </p:cNvSpPr>
          <p:nvPr>
            <p:ph type="title"/>
          </p:nvPr>
        </p:nvSpPr>
        <p:spPr>
          <a:xfrm>
            <a:off x="2328825" y="664905"/>
            <a:ext cx="8228143" cy="695579"/>
          </a:xfrm>
        </p:spPr>
        <p:txBody>
          <a:bodyPr>
            <a:noAutofit/>
          </a:bodyPr>
          <a:lstStyle/>
          <a:p>
            <a:pPr algn="ctr"/>
            <a:r>
              <a:rPr lang="en-US" sz="3200" b="1" dirty="0">
                <a:latin typeface="Calibri" panose="020F0502020204030204" pitchFamily="34" charset="0"/>
                <a:ea typeface="Calibri" panose="020F0502020204030204" pitchFamily="34" charset="0"/>
                <a:cs typeface="Calibri" panose="020F0502020204030204" pitchFamily="34" charset="0"/>
              </a:rPr>
              <a:t>Yes, income, but why? And what else? </a:t>
            </a:r>
          </a:p>
        </p:txBody>
      </p:sp>
      <p:pic>
        <p:nvPicPr>
          <p:cNvPr id="3" name="Picture 2" descr="Two maps of the city of Baltimore broken down by neighborhood sitting side by side. The map on the left shows the variation in temperatures by neighborhood using the gradient of red. The hottest neighborhoods are shown in dark red compared to the coolest neighborhoods shown in light red. The neighborhood of Franklin Square is pointed out with an arrow. The map on the left shows income disparity by neighborhood using the gradient fo green, with darker green indicating wealthier neighborhoods and lighter green indicating poorer neighborhoods. When compared side by side, the map shows that some of the wealthiest neighborhoods are also the coolest temperature-wise, while some of th poorest neighborhoods are some of the hottest.">
            <a:extLst>
              <a:ext uri="{FF2B5EF4-FFF2-40B4-BE49-F238E27FC236}">
                <a16:creationId xmlns:a16="http://schemas.microsoft.com/office/drawing/2014/main" id="{A34E3918-A950-4F50-AF6D-977C8EF0D8FC}"/>
              </a:ext>
            </a:extLst>
          </p:cNvPr>
          <p:cNvPicPr>
            <a:picLocks noChangeAspect="1"/>
          </p:cNvPicPr>
          <p:nvPr/>
        </p:nvPicPr>
        <p:blipFill rotWithShape="1">
          <a:blip r:embed="rId4"/>
          <a:srcRect l="1295" t="1680" r="-1295" b="5352"/>
          <a:stretch>
            <a:fillRect/>
          </a:stretch>
        </p:blipFill>
        <p:spPr>
          <a:xfrm>
            <a:off x="2635077" y="1208659"/>
            <a:ext cx="7927447" cy="5512816"/>
          </a:xfrm>
          <a:prstGeom prst="rect">
            <a:avLst/>
          </a:prstGeom>
        </p:spPr>
      </p:pic>
      <p:sp>
        <p:nvSpPr>
          <p:cNvPr id="2" name="TextBox 1">
            <a:extLst>
              <a:ext uri="{FF2B5EF4-FFF2-40B4-BE49-F238E27FC236}">
                <a16:creationId xmlns:a16="http://schemas.microsoft.com/office/drawing/2014/main" id="{D64175F6-8C78-1148-9E1B-DD1A6F01DB51}"/>
              </a:ext>
            </a:extLst>
          </p:cNvPr>
          <p:cNvSpPr txBox="1"/>
          <p:nvPr/>
        </p:nvSpPr>
        <p:spPr>
          <a:xfrm>
            <a:off x="59983" y="3864737"/>
            <a:ext cx="3271046" cy="1815882"/>
          </a:xfrm>
          <a:prstGeom prst="rect">
            <a:avLst/>
          </a:prstGeom>
          <a:noFill/>
        </p:spPr>
        <p:txBody>
          <a:bodyPr wrap="square" rtlCol="0">
            <a:spAutoFit/>
          </a:bodyPr>
          <a:lstStyle/>
          <a:p>
            <a:r>
              <a:rPr lang="en-US" sz="1600" dirty="0">
                <a:latin typeface="Calibri" panose="020F0502020204030204" pitchFamily="34" charset="0"/>
                <a:cs typeface="Calibri" panose="020F0502020204030204" pitchFamily="34" charset="0"/>
              </a:rPr>
              <a:t>Note: Income measured as median household per census tract; Source: NASA/USGS, Census Bureau, Sean McMinn/NPR</a:t>
            </a:r>
            <a:br>
              <a:rPr lang="en-US" sz="1600" dirty="0">
                <a:latin typeface="Calibri" panose="020F0502020204030204" pitchFamily="34" charset="0"/>
                <a:cs typeface="Calibri" panose="020F0502020204030204" pitchFamily="34" charset="0"/>
              </a:rPr>
            </a:br>
            <a:r>
              <a:rPr lang="en-US" sz="1600" dirty="0">
                <a:latin typeface="Calibri" panose="020F0502020204030204" pitchFamily="34" charset="0"/>
                <a:cs typeface="Calibri" panose="020F0502020204030204" pitchFamily="34" charset="0"/>
                <a:hlinkClick r:id="rId5"/>
              </a:rPr>
              <a:t>https://www.npr.org/2019/09/03/754044732/as-rising-heat-bakes-u-s-cities-the-poor-often-feel-it-most</a:t>
            </a:r>
            <a:r>
              <a:rPr lang="en-US" sz="1600" dirty="0">
                <a:latin typeface="Calibri" panose="020F0502020204030204" pitchFamily="34" charset="0"/>
                <a:cs typeface="Calibri" panose="020F0502020204030204" pitchFamily="34" charset="0"/>
              </a:rPr>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2"/>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A926F13-F5AA-5F68-EFCD-D81C871EBCE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5" name="Title 4">
            <a:extLst>
              <a:ext uri="{FF2B5EF4-FFF2-40B4-BE49-F238E27FC236}">
                <a16:creationId xmlns:a16="http://schemas.microsoft.com/office/drawing/2014/main" id="{D6B4702E-1E02-A053-1329-9EF1C4F9329C}"/>
              </a:ext>
            </a:extLst>
          </p:cNvPr>
          <p:cNvSpPr>
            <a:spLocks noGrp="1"/>
          </p:cNvSpPr>
          <p:nvPr>
            <p:ph type="title"/>
          </p:nvPr>
        </p:nvSpPr>
        <p:spPr>
          <a:xfrm>
            <a:off x="2471772" y="659778"/>
            <a:ext cx="8318531" cy="1325563"/>
          </a:xfrm>
        </p:spPr>
        <p:txBody>
          <a:bodyPr>
            <a:normAutofit/>
          </a:bodyPr>
          <a:lstStyle/>
          <a:p>
            <a:pPr algn="ctr"/>
            <a:r>
              <a:rPr lang="en-US" sz="3200" b="1" dirty="0">
                <a:latin typeface="Calibri" panose="020F0502020204030204" pitchFamily="34" charset="0"/>
                <a:ea typeface="Calibri" panose="020F0502020204030204" pitchFamily="34" charset="0"/>
                <a:cs typeface="Calibri" panose="020F0502020204030204" pitchFamily="34" charset="0"/>
              </a:rPr>
              <a:t>What factors do you think best correlate with high rates of unplumbed households? </a:t>
            </a:r>
          </a:p>
        </p:txBody>
      </p:sp>
      <p:pic>
        <p:nvPicPr>
          <p:cNvPr id="3" name="Picture 2" descr="A map of the United States showing the number of households without piped water access across the country.">
            <a:extLst>
              <a:ext uri="{FF2B5EF4-FFF2-40B4-BE49-F238E27FC236}">
                <a16:creationId xmlns:a16="http://schemas.microsoft.com/office/drawing/2014/main" id="{648D58CD-255A-5172-16D4-A88746C5644A}"/>
              </a:ext>
            </a:extLst>
          </p:cNvPr>
          <p:cNvPicPr>
            <a:picLocks noChangeAspect="1"/>
          </p:cNvPicPr>
          <p:nvPr/>
        </p:nvPicPr>
        <p:blipFill>
          <a:blip r:embed="rId4"/>
          <a:srcRect t="1031"/>
          <a:stretch>
            <a:fillRect/>
          </a:stretch>
        </p:blipFill>
        <p:spPr>
          <a:xfrm>
            <a:off x="1594880" y="1733231"/>
            <a:ext cx="9553387" cy="5124769"/>
          </a:xfrm>
          <a:prstGeom prst="rect">
            <a:avLst/>
          </a:prstGeom>
        </p:spPr>
      </p:pic>
      <p:sp>
        <p:nvSpPr>
          <p:cNvPr id="7" name="TextBox 6">
            <a:extLst>
              <a:ext uri="{FF2B5EF4-FFF2-40B4-BE49-F238E27FC236}">
                <a16:creationId xmlns:a16="http://schemas.microsoft.com/office/drawing/2014/main" id="{1F56E83F-5AB7-3F94-2C34-DECF1496A1B8}"/>
              </a:ext>
            </a:extLst>
          </p:cNvPr>
          <p:cNvSpPr txBox="1"/>
          <p:nvPr/>
        </p:nvSpPr>
        <p:spPr>
          <a:xfrm>
            <a:off x="4818348" y="6420406"/>
            <a:ext cx="6203438" cy="369332"/>
          </a:xfrm>
          <a:prstGeom prst="rect">
            <a:avLst/>
          </a:prstGeom>
          <a:noFill/>
        </p:spPr>
        <p:txBody>
          <a:bodyPr wrap="square">
            <a:spAutoFit/>
          </a:bodyPr>
          <a:lstStyle/>
          <a:p>
            <a:pPr algn="ctr"/>
            <a:r>
              <a:rPr lang="en-US" sz="1800" dirty="0">
                <a:latin typeface="Calibri" panose="020F0502020204030204" pitchFamily="34" charset="0"/>
                <a:cs typeface="Calibri" panose="020F0502020204030204" pitchFamily="34" charset="0"/>
              </a:rPr>
              <a:t>Meehan et al. 2020: </a:t>
            </a:r>
            <a:r>
              <a:rPr lang="en-US" sz="1800" dirty="0">
                <a:latin typeface="Calibri" panose="020F0502020204030204" pitchFamily="34" charset="0"/>
                <a:cs typeface="Calibri" panose="020F0502020204030204" pitchFamily="34" charset="0"/>
                <a:hlinkClick r:id="rId5"/>
              </a:rPr>
              <a:t>https://doi.org/10.1073/pnas.2007361117</a:t>
            </a:r>
            <a:endParaRPr lang="en-US" sz="1800" dirty="0">
              <a:latin typeface="Calibri" panose="020F0502020204030204" pitchFamily="34" charset="0"/>
              <a:cs typeface="Calibri" panose="020F050202020403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p:cNvGrpSpPr/>
        <p:nvPr/>
      </p:nvGrpSpPr>
      <p:grpSpPr>
        <a:xfrm>
          <a:off x="0" y="0"/>
          <a:ext cx="0" cy="0"/>
          <a:chOff x="0" y="0"/>
          <a:chExt cx="0" cy="0"/>
        </a:xfrm>
      </p:grpSpPr>
      <p:sp>
        <p:nvSpPr>
          <p:cNvPr id="3" name="Title 2">
            <a:extLst>
              <a:ext uri="{FF2B5EF4-FFF2-40B4-BE49-F238E27FC236}">
                <a16:creationId xmlns:a16="http://schemas.microsoft.com/office/drawing/2014/main" id="{9B4F7D47-4A02-14E4-076D-C55BD58C4E13}"/>
              </a:ext>
            </a:extLst>
          </p:cNvPr>
          <p:cNvSpPr>
            <a:spLocks noGrp="1"/>
          </p:cNvSpPr>
          <p:nvPr>
            <p:ph type="title"/>
          </p:nvPr>
        </p:nvSpPr>
        <p:spPr>
          <a:xfrm>
            <a:off x="265756" y="2243282"/>
            <a:ext cx="3328840" cy="2193307"/>
          </a:xfrm>
        </p:spPr>
        <p:txBody>
          <a:bodyPr>
            <a:normAutofit fontScale="90000"/>
          </a:bodyPr>
          <a:lstStyle/>
          <a:p>
            <a:r>
              <a:rPr lang="en-US" b="1" dirty="0"/>
              <a:t>Characteristics of urban U.S. households without piped water</a:t>
            </a:r>
          </a:p>
        </p:txBody>
      </p:sp>
      <p:pic>
        <p:nvPicPr>
          <p:cNvPr id="2" name="Picture 1" descr="The same map from the previous slide">
            <a:extLst>
              <a:ext uri="{FF2B5EF4-FFF2-40B4-BE49-F238E27FC236}">
                <a16:creationId xmlns:a16="http://schemas.microsoft.com/office/drawing/2014/main" id="{D4249E09-C083-9938-74DD-58D7FA6FD372}"/>
              </a:ext>
            </a:extLst>
          </p:cNvPr>
          <p:cNvPicPr>
            <a:picLocks noChangeAspect="1"/>
          </p:cNvPicPr>
          <p:nvPr/>
        </p:nvPicPr>
        <p:blipFill rotWithShape="1">
          <a:blip r:embed="rId4"/>
          <a:srcRect t="-1174" b="5038"/>
          <a:stretch/>
        </p:blipFill>
        <p:spPr>
          <a:xfrm>
            <a:off x="4999054" y="585062"/>
            <a:ext cx="5802724" cy="3023646"/>
          </a:xfrm>
          <a:prstGeom prst="rect">
            <a:avLst/>
          </a:prstGeom>
        </p:spPr>
      </p:pic>
      <p:sp>
        <p:nvSpPr>
          <p:cNvPr id="9" name="TextBox 8">
            <a:extLst>
              <a:ext uri="{FF2B5EF4-FFF2-40B4-BE49-F238E27FC236}">
                <a16:creationId xmlns:a16="http://schemas.microsoft.com/office/drawing/2014/main" id="{8F378375-FF30-644C-0C04-074B3164B1AD}"/>
              </a:ext>
            </a:extLst>
          </p:cNvPr>
          <p:cNvSpPr txBox="1"/>
          <p:nvPr/>
        </p:nvSpPr>
        <p:spPr>
          <a:xfrm>
            <a:off x="4665520" y="3608708"/>
            <a:ext cx="6229218" cy="307777"/>
          </a:xfrm>
          <a:prstGeom prst="rect">
            <a:avLst/>
          </a:prstGeom>
          <a:noFill/>
        </p:spPr>
        <p:txBody>
          <a:bodyPr wrap="square" rtlCol="0">
            <a:spAutoFit/>
          </a:bodyPr>
          <a:lstStyle/>
          <a:p>
            <a:r>
              <a:rPr lang="en-US" b="1" dirty="0"/>
              <a:t>Table 2. Characteristics of urban U.S. households without piped water</a:t>
            </a:r>
          </a:p>
        </p:txBody>
      </p:sp>
      <p:graphicFrame>
        <p:nvGraphicFramePr>
          <p:cNvPr id="7" name="Table 6">
            <a:extLst>
              <a:ext uri="{FF2B5EF4-FFF2-40B4-BE49-F238E27FC236}">
                <a16:creationId xmlns:a16="http://schemas.microsoft.com/office/drawing/2014/main" id="{D8DA301C-93F6-C7C6-A7AE-3250F1D27FA1}"/>
              </a:ext>
            </a:extLst>
          </p:cNvPr>
          <p:cNvGraphicFramePr>
            <a:graphicFrameLocks noGrp="1"/>
          </p:cNvGraphicFramePr>
          <p:nvPr>
            <p:extLst>
              <p:ext uri="{D42A27DB-BD31-4B8C-83A1-F6EECF244321}">
                <p14:modId xmlns:p14="http://schemas.microsoft.com/office/powerpoint/2010/main" val="2995854241"/>
              </p:ext>
            </p:extLst>
          </p:nvPr>
        </p:nvGraphicFramePr>
        <p:xfrm>
          <a:off x="3683496" y="3901095"/>
          <a:ext cx="7975104" cy="2060004"/>
        </p:xfrm>
        <a:graphic>
          <a:graphicData uri="http://schemas.openxmlformats.org/drawingml/2006/table">
            <a:tbl>
              <a:tblPr firstRow="1" firstCol="1" bandRow="1">
                <a:tableStyleId>{5940675A-B579-460E-94D1-54222C63F5DA}</a:tableStyleId>
              </a:tblPr>
              <a:tblGrid>
                <a:gridCol w="2658368">
                  <a:extLst>
                    <a:ext uri="{9D8B030D-6E8A-4147-A177-3AD203B41FA5}">
                      <a16:colId xmlns:a16="http://schemas.microsoft.com/office/drawing/2014/main" val="2364323599"/>
                    </a:ext>
                  </a:extLst>
                </a:gridCol>
                <a:gridCol w="2344775">
                  <a:extLst>
                    <a:ext uri="{9D8B030D-6E8A-4147-A177-3AD203B41FA5}">
                      <a16:colId xmlns:a16="http://schemas.microsoft.com/office/drawing/2014/main" val="755123211"/>
                    </a:ext>
                  </a:extLst>
                </a:gridCol>
                <a:gridCol w="2971961">
                  <a:extLst>
                    <a:ext uri="{9D8B030D-6E8A-4147-A177-3AD203B41FA5}">
                      <a16:colId xmlns:a16="http://schemas.microsoft.com/office/drawing/2014/main" val="30748751"/>
                    </a:ext>
                  </a:extLst>
                </a:gridCol>
              </a:tblGrid>
              <a:tr h="292514">
                <a:tc>
                  <a:txBody>
                    <a:bodyPr/>
                    <a:lstStyle/>
                    <a:p>
                      <a:endParaRPr lang="en-US" sz="1600" dirty="0">
                        <a:latin typeface="Calibri" panose="020F0502020204030204" pitchFamily="34" charset="0"/>
                        <a:cs typeface="Calibri" panose="020F0502020204030204" pitchFamily="34" charset="0"/>
                      </a:endParaRPr>
                    </a:p>
                  </a:txBody>
                  <a:tcPr>
                    <a:noFill/>
                  </a:tcPr>
                </a:tc>
                <a:tc>
                  <a:txBody>
                    <a:bodyPr/>
                    <a:lstStyle/>
                    <a:p>
                      <a:pPr algn="ctr"/>
                      <a:r>
                        <a:rPr lang="en-US" sz="1600" dirty="0">
                          <a:latin typeface="Calibri" panose="020F0502020204030204" pitchFamily="34" charset="0"/>
                          <a:cs typeface="Calibri" panose="020F0502020204030204" pitchFamily="34" charset="0"/>
                        </a:rPr>
                        <a:t>All households</a:t>
                      </a:r>
                    </a:p>
                  </a:txBody>
                  <a:tcPr>
                    <a:noFill/>
                  </a:tcPr>
                </a:tc>
                <a:tc>
                  <a:txBody>
                    <a:bodyPr/>
                    <a:lstStyle/>
                    <a:p>
                      <a:pPr algn="ctr"/>
                      <a:r>
                        <a:rPr lang="en-US" sz="1600" dirty="0">
                          <a:latin typeface="Calibri" panose="020F0502020204030204" pitchFamily="34" charset="0"/>
                          <a:cs typeface="Calibri" panose="020F0502020204030204" pitchFamily="34" charset="0"/>
                        </a:rPr>
                        <a:t>Households without piped water</a:t>
                      </a:r>
                    </a:p>
                  </a:txBody>
                  <a:tcPr>
                    <a:noFill/>
                  </a:tcPr>
                </a:tc>
                <a:extLst>
                  <a:ext uri="{0D108BD9-81ED-4DB2-BD59-A6C34878D82A}">
                    <a16:rowId xmlns:a16="http://schemas.microsoft.com/office/drawing/2014/main" val="1581777226"/>
                  </a:ext>
                </a:extLst>
              </a:tr>
              <a:tr h="383604">
                <a:tc>
                  <a:txBody>
                    <a:bodyPr/>
                    <a:lstStyle/>
                    <a:p>
                      <a:r>
                        <a:rPr lang="en-US" sz="1600" dirty="0">
                          <a:latin typeface="Calibri" panose="020F0502020204030204" pitchFamily="34" charset="0"/>
                          <a:cs typeface="Calibri" panose="020F0502020204030204" pitchFamily="34" charset="0"/>
                        </a:rPr>
                        <a:t>People of color</a:t>
                      </a:r>
                    </a:p>
                  </a:txBody>
                  <a:tcPr>
                    <a:noFill/>
                  </a:tcPr>
                </a:tc>
                <a:tc>
                  <a:txBody>
                    <a:bodyPr/>
                    <a:lstStyle/>
                    <a:p>
                      <a:pPr algn="ctr"/>
                      <a:r>
                        <a:rPr lang="en-US" sz="1600" dirty="0">
                          <a:latin typeface="Calibri" panose="020F0502020204030204" pitchFamily="34" charset="0"/>
                          <a:cs typeface="Calibri" panose="020F0502020204030204" pitchFamily="34" charset="0"/>
                        </a:rPr>
                        <a:t>39.3% (±0/1%)</a:t>
                      </a:r>
                    </a:p>
                  </a:txBody>
                  <a:tcPr>
                    <a:noFill/>
                  </a:tcPr>
                </a:tc>
                <a:tc>
                  <a:txBody>
                    <a:bodyPr/>
                    <a:lstStyle/>
                    <a:p>
                      <a:pPr algn="ctr"/>
                      <a:r>
                        <a:rPr lang="en-US" sz="1600" dirty="0">
                          <a:latin typeface="Calibri" panose="020F0502020204030204" pitchFamily="34" charset="0"/>
                          <a:cs typeface="Calibri" panose="020F0502020204030204" pitchFamily="34" charset="0"/>
                        </a:rPr>
                        <a:t>52.9% (±1.3%)</a:t>
                      </a:r>
                    </a:p>
                  </a:txBody>
                  <a:tcPr>
                    <a:noFill/>
                  </a:tcPr>
                </a:tc>
                <a:extLst>
                  <a:ext uri="{0D108BD9-81ED-4DB2-BD59-A6C34878D82A}">
                    <a16:rowId xmlns:a16="http://schemas.microsoft.com/office/drawing/2014/main" val="1249060165"/>
                  </a:ext>
                </a:extLst>
              </a:tr>
              <a:tr h="315789">
                <a:tc>
                  <a:txBody>
                    <a:bodyPr/>
                    <a:lstStyle/>
                    <a:p>
                      <a:r>
                        <a:rPr lang="en-US" sz="1600" dirty="0">
                          <a:latin typeface="Calibri" panose="020F0502020204030204" pitchFamily="34" charset="0"/>
                          <a:cs typeface="Calibri" panose="020F0502020204030204" pitchFamily="34" charset="0"/>
                        </a:rPr>
                        <a:t>Median household income</a:t>
                      </a:r>
                    </a:p>
                  </a:txBody>
                  <a:tcPr>
                    <a:noFill/>
                  </a:tcPr>
                </a:tc>
                <a:tc>
                  <a:txBody>
                    <a:bodyPr/>
                    <a:lstStyle/>
                    <a:p>
                      <a:pPr algn="ctr"/>
                      <a:r>
                        <a:rPr lang="en-US" sz="1600" dirty="0">
                          <a:latin typeface="Calibri" panose="020F0502020204030204" pitchFamily="34" charset="0"/>
                          <a:cs typeface="Calibri" panose="020F0502020204030204" pitchFamily="34" charset="0"/>
                        </a:rPr>
                        <a:t>$65,014 (±$180)</a:t>
                      </a:r>
                    </a:p>
                  </a:txBody>
                  <a:tcPr>
                    <a:noFill/>
                  </a:tcPr>
                </a:tc>
                <a:tc>
                  <a:txBody>
                    <a:bodyPr/>
                    <a:lstStyle/>
                    <a:p>
                      <a:pPr algn="ctr"/>
                      <a:r>
                        <a:rPr lang="en-US" sz="1600" dirty="0">
                          <a:latin typeface="Calibri" panose="020F0502020204030204" pitchFamily="34" charset="0"/>
                          <a:cs typeface="Calibri" panose="020F0502020204030204" pitchFamily="34" charset="0"/>
                        </a:rPr>
                        <a:t>$33,152 (±$1,412)</a:t>
                      </a:r>
                    </a:p>
                  </a:txBody>
                  <a:tcPr>
                    <a:noFill/>
                  </a:tcPr>
                </a:tc>
                <a:extLst>
                  <a:ext uri="{0D108BD9-81ED-4DB2-BD59-A6C34878D82A}">
                    <a16:rowId xmlns:a16="http://schemas.microsoft.com/office/drawing/2014/main" val="1380744374"/>
                  </a:ext>
                </a:extLst>
              </a:tr>
              <a:tr h="295512">
                <a:tc>
                  <a:txBody>
                    <a:bodyPr/>
                    <a:lstStyle/>
                    <a:p>
                      <a:r>
                        <a:rPr lang="en-US" sz="1600" dirty="0">
                          <a:latin typeface="Calibri" panose="020F0502020204030204" pitchFamily="34" charset="0"/>
                          <a:cs typeface="Calibri" panose="020F0502020204030204" pitchFamily="34" charset="0"/>
                        </a:rPr>
                        <a:t>Cost burdened</a:t>
                      </a:r>
                    </a:p>
                  </a:txBody>
                  <a:tcPr>
                    <a:noFill/>
                  </a:tcPr>
                </a:tc>
                <a:tc>
                  <a:txBody>
                    <a:bodyPr/>
                    <a:lstStyle/>
                    <a:p>
                      <a:pPr algn="ctr"/>
                      <a:r>
                        <a:rPr lang="en-US" sz="1600" dirty="0">
                          <a:latin typeface="Calibri" panose="020F0502020204030204" pitchFamily="34" charset="0"/>
                          <a:cs typeface="Calibri" panose="020F0502020204030204" pitchFamily="34" charset="0"/>
                        </a:rPr>
                        <a:t>36.2% (±0.1%)</a:t>
                      </a:r>
                    </a:p>
                  </a:txBody>
                  <a:tcPr>
                    <a:noFill/>
                  </a:tcPr>
                </a:tc>
                <a:tc>
                  <a:txBody>
                    <a:bodyPr/>
                    <a:lstStyle/>
                    <a:p>
                      <a:pPr algn="ctr"/>
                      <a:r>
                        <a:rPr lang="en-US" sz="1600" dirty="0">
                          <a:latin typeface="Calibri" panose="020F0502020204030204" pitchFamily="34" charset="0"/>
                          <a:cs typeface="Calibri" panose="020F0502020204030204" pitchFamily="34" charset="0"/>
                        </a:rPr>
                        <a:t>48.2% (±1.4%)</a:t>
                      </a:r>
                    </a:p>
                  </a:txBody>
                  <a:tcPr>
                    <a:noFill/>
                  </a:tcPr>
                </a:tc>
                <a:extLst>
                  <a:ext uri="{0D108BD9-81ED-4DB2-BD59-A6C34878D82A}">
                    <a16:rowId xmlns:a16="http://schemas.microsoft.com/office/drawing/2014/main" val="3144409488"/>
                  </a:ext>
                </a:extLst>
              </a:tr>
              <a:tr h="315789">
                <a:tc>
                  <a:txBody>
                    <a:bodyPr/>
                    <a:lstStyle/>
                    <a:p>
                      <a:r>
                        <a:rPr lang="en-US" sz="1600" dirty="0">
                          <a:latin typeface="Calibri" panose="020F0502020204030204" pitchFamily="34" charset="0"/>
                          <a:cs typeface="Calibri" panose="020F0502020204030204" pitchFamily="34" charset="0"/>
                        </a:rPr>
                        <a:t>Mobile home</a:t>
                      </a:r>
                    </a:p>
                  </a:txBody>
                  <a:tcPr>
                    <a:noFill/>
                  </a:tcPr>
                </a:tc>
                <a:tc>
                  <a:txBody>
                    <a:bodyPr/>
                    <a:lstStyle/>
                    <a:p>
                      <a:pPr algn="ctr"/>
                      <a:r>
                        <a:rPr lang="en-US" sz="1600" dirty="0">
                          <a:latin typeface="Calibri" panose="020F0502020204030204" pitchFamily="34" charset="0"/>
                          <a:cs typeface="Calibri" panose="020F0502020204030204" pitchFamily="34" charset="0"/>
                        </a:rPr>
                        <a:t>2.6% (±0%)</a:t>
                      </a:r>
                    </a:p>
                  </a:txBody>
                  <a:tcPr>
                    <a:noFill/>
                  </a:tcPr>
                </a:tc>
                <a:tc>
                  <a:txBody>
                    <a:bodyPr/>
                    <a:lstStyle/>
                    <a:p>
                      <a:pPr algn="ctr"/>
                      <a:r>
                        <a:rPr lang="en-US" sz="1600" dirty="0">
                          <a:latin typeface="Calibri" panose="020F0502020204030204" pitchFamily="34" charset="0"/>
                          <a:cs typeface="Calibri" panose="020F0502020204030204" pitchFamily="34" charset="0"/>
                        </a:rPr>
                        <a:t>5.2% (±0.6%)</a:t>
                      </a:r>
                    </a:p>
                  </a:txBody>
                  <a:tcPr>
                    <a:noFill/>
                  </a:tcPr>
                </a:tc>
                <a:extLst>
                  <a:ext uri="{0D108BD9-81ED-4DB2-BD59-A6C34878D82A}">
                    <a16:rowId xmlns:a16="http://schemas.microsoft.com/office/drawing/2014/main" val="1034423362"/>
                  </a:ext>
                </a:extLst>
              </a:tr>
              <a:tr h="315789">
                <a:tc>
                  <a:txBody>
                    <a:bodyPr/>
                    <a:lstStyle/>
                    <a:p>
                      <a:r>
                        <a:rPr lang="en-US" sz="1600" dirty="0">
                          <a:latin typeface="Calibri" panose="020F0502020204030204" pitchFamily="34" charset="0"/>
                          <a:cs typeface="Calibri" panose="020F0502020204030204" pitchFamily="34" charset="0"/>
                        </a:rPr>
                        <a:t>Renter</a:t>
                      </a:r>
                    </a:p>
                  </a:txBody>
                  <a:tcPr>
                    <a:noFill/>
                  </a:tcPr>
                </a:tc>
                <a:tc>
                  <a:txBody>
                    <a:bodyPr/>
                    <a:lstStyle/>
                    <a:p>
                      <a:pPr algn="ctr"/>
                      <a:r>
                        <a:rPr lang="en-US" sz="1600" dirty="0">
                          <a:latin typeface="Calibri" panose="020F0502020204030204" pitchFamily="34" charset="0"/>
                          <a:cs typeface="Calibri" panose="020F0502020204030204" pitchFamily="34" charset="0"/>
                        </a:rPr>
                        <a:t>39.8% (±0.1%)</a:t>
                      </a:r>
                    </a:p>
                  </a:txBody>
                  <a:tcPr>
                    <a:noFill/>
                  </a:tcPr>
                </a:tc>
                <a:tc>
                  <a:txBody>
                    <a:bodyPr/>
                    <a:lstStyle/>
                    <a:p>
                      <a:pPr algn="ctr"/>
                      <a:r>
                        <a:rPr lang="en-US" sz="1600" dirty="0">
                          <a:latin typeface="Calibri" panose="020F0502020204030204" pitchFamily="34" charset="0"/>
                          <a:cs typeface="Calibri" panose="020F0502020204030204" pitchFamily="34" charset="0"/>
                        </a:rPr>
                        <a:t>61.4% (±1.5%)</a:t>
                      </a:r>
                    </a:p>
                  </a:txBody>
                  <a:tcPr>
                    <a:noFill/>
                  </a:tcPr>
                </a:tc>
                <a:extLst>
                  <a:ext uri="{0D108BD9-81ED-4DB2-BD59-A6C34878D82A}">
                    <a16:rowId xmlns:a16="http://schemas.microsoft.com/office/drawing/2014/main" val="1020681254"/>
                  </a:ext>
                </a:extLst>
              </a:tr>
            </a:tbl>
          </a:graphicData>
        </a:graphic>
      </p:graphicFrame>
      <p:sp>
        <p:nvSpPr>
          <p:cNvPr id="8" name="TextBox 7">
            <a:extLst>
              <a:ext uri="{FF2B5EF4-FFF2-40B4-BE49-F238E27FC236}">
                <a16:creationId xmlns:a16="http://schemas.microsoft.com/office/drawing/2014/main" id="{00D44B28-A48E-DC03-E4CE-57DE4A047F8C}"/>
              </a:ext>
            </a:extLst>
          </p:cNvPr>
          <p:cNvSpPr txBox="1"/>
          <p:nvPr/>
        </p:nvSpPr>
        <p:spPr>
          <a:xfrm>
            <a:off x="3188000" y="6047023"/>
            <a:ext cx="8733324" cy="646331"/>
          </a:xfrm>
          <a:prstGeom prst="rect">
            <a:avLst/>
          </a:prstGeom>
          <a:noFill/>
        </p:spPr>
        <p:txBody>
          <a:bodyPr wrap="square" rtlCol="0">
            <a:spAutoFit/>
          </a:bodyPr>
          <a:lstStyle/>
          <a:p>
            <a:pPr algn="ctr"/>
            <a:r>
              <a:rPr lang="en-US" sz="1800" dirty="0">
                <a:latin typeface="Calibri" panose="020F0502020204030204" pitchFamily="34" charset="0"/>
                <a:cs typeface="Calibri" panose="020F0502020204030204" pitchFamily="34" charset="0"/>
              </a:rPr>
              <a:t>Percentages include all households (</a:t>
            </a:r>
            <a:r>
              <a:rPr lang="en-US" sz="1800" i="1" dirty="0">
                <a:latin typeface="Calibri" panose="020F0502020204030204" pitchFamily="34" charset="0"/>
                <a:cs typeface="Calibri" panose="020F0502020204030204" pitchFamily="34" charset="0"/>
              </a:rPr>
              <a:t>n</a:t>
            </a:r>
            <a:r>
              <a:rPr lang="en-US" sz="1800" dirty="0">
                <a:latin typeface="Calibri" panose="020F0502020204030204" pitchFamily="34" charset="0"/>
                <a:cs typeface="Calibri" panose="020F0502020204030204" pitchFamily="34" charset="0"/>
              </a:rPr>
              <a:t> = 54,435,664) and households without piped water </a:t>
            </a:r>
            <a:br>
              <a:rPr lang="en-US" sz="1800" dirty="0">
                <a:latin typeface="Calibri" panose="020F0502020204030204" pitchFamily="34" charset="0"/>
                <a:cs typeface="Calibri" panose="020F0502020204030204" pitchFamily="34" charset="0"/>
              </a:rPr>
            </a:br>
            <a:r>
              <a:rPr lang="en-US" sz="1800" dirty="0">
                <a:latin typeface="Calibri" panose="020F0502020204030204" pitchFamily="34" charset="0"/>
                <a:cs typeface="Calibri" panose="020F0502020204030204" pitchFamily="34" charset="0"/>
              </a:rPr>
              <a:t>(</a:t>
            </a:r>
            <a:r>
              <a:rPr lang="en-US" sz="1800" i="1" dirty="0">
                <a:latin typeface="Calibri" panose="020F0502020204030204" pitchFamily="34" charset="0"/>
                <a:cs typeface="Calibri" panose="020F0502020204030204" pitchFamily="34" charset="0"/>
              </a:rPr>
              <a:t>n</a:t>
            </a:r>
            <a:r>
              <a:rPr lang="en-US" sz="1800" dirty="0">
                <a:latin typeface="Calibri" panose="020F0502020204030204" pitchFamily="34" charset="0"/>
                <a:cs typeface="Calibri" panose="020F0502020204030204" pitchFamily="34" charset="0"/>
              </a:rPr>
              <a:t> = 220,267) in the 50 largest U.S. metropolitan areas. Data source: U.S. Census Bureau.</a:t>
            </a:r>
          </a:p>
        </p:txBody>
      </p:sp>
      <p:sp>
        <p:nvSpPr>
          <p:cNvPr id="4" name="TextBox 3">
            <a:extLst>
              <a:ext uri="{FF2B5EF4-FFF2-40B4-BE49-F238E27FC236}">
                <a16:creationId xmlns:a16="http://schemas.microsoft.com/office/drawing/2014/main" id="{CD7092A3-B43D-A9F4-42FE-F4F7F605088E}"/>
              </a:ext>
            </a:extLst>
          </p:cNvPr>
          <p:cNvSpPr txBox="1"/>
          <p:nvPr/>
        </p:nvSpPr>
        <p:spPr>
          <a:xfrm>
            <a:off x="120314" y="5770024"/>
            <a:ext cx="2492258" cy="923330"/>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Meehan et al. 2020: </a:t>
            </a:r>
            <a:r>
              <a:rPr lang="en-US" sz="1800" dirty="0">
                <a:latin typeface="Calibri" panose="020F0502020204030204" pitchFamily="34" charset="0"/>
                <a:cs typeface="Calibri" panose="020F0502020204030204" pitchFamily="34" charset="0"/>
                <a:hlinkClick r:id="rId5"/>
              </a:rPr>
              <a:t>https://doi.org/10.1073/pnas.2007361117</a:t>
            </a:r>
            <a:endParaRPr lang="en-US" sz="1800" dirty="0">
              <a:latin typeface="Calibri" panose="020F0502020204030204" pitchFamily="34" charset="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143"/>
        <p:cNvGrpSpPr/>
        <p:nvPr/>
      </p:nvGrpSpPr>
      <p:grpSpPr>
        <a:xfrm>
          <a:off x="0" y="0"/>
          <a:ext cx="0" cy="0"/>
          <a:chOff x="0" y="0"/>
          <a:chExt cx="0" cy="0"/>
        </a:xfrm>
      </p:grpSpPr>
      <p:sp>
        <p:nvSpPr>
          <p:cNvPr id="4" name="Title 3">
            <a:extLst>
              <a:ext uri="{FF2B5EF4-FFF2-40B4-BE49-F238E27FC236}">
                <a16:creationId xmlns:a16="http://schemas.microsoft.com/office/drawing/2014/main" id="{60400DAF-6878-F0C6-A4F9-B9D6DA4E4B86}"/>
              </a:ext>
            </a:extLst>
          </p:cNvPr>
          <p:cNvSpPr>
            <a:spLocks noGrp="1"/>
          </p:cNvSpPr>
          <p:nvPr>
            <p:ph type="title"/>
          </p:nvPr>
        </p:nvSpPr>
        <p:spPr>
          <a:xfrm>
            <a:off x="2979208" y="778934"/>
            <a:ext cx="7471078" cy="748997"/>
          </a:xfrm>
        </p:spPr>
        <p:txBody>
          <a:bodyPr>
            <a:noAutofit/>
          </a:bodyPr>
          <a:lstStyle/>
          <a:p>
            <a:pPr algn="ctr"/>
            <a:r>
              <a:rPr lang="en-US" sz="3600" b="1" dirty="0">
                <a:solidFill>
                  <a:srgbClr val="333333"/>
                </a:solidFill>
                <a:latin typeface="Calibri" panose="020F0502020204030204" pitchFamily="34" charset="0"/>
                <a:ea typeface="Calibri" panose="020F0502020204030204" pitchFamily="34" charset="0"/>
                <a:cs typeface="Calibri" panose="020F0502020204030204" pitchFamily="34" charset="0"/>
              </a:rPr>
              <a:t>Will the Chesapeake Bay Become a Dead Zone?</a:t>
            </a:r>
          </a:p>
        </p:txBody>
      </p:sp>
      <p:sp>
        <p:nvSpPr>
          <p:cNvPr id="7" name="TextBox 6">
            <a:extLst>
              <a:ext uri="{FF2B5EF4-FFF2-40B4-BE49-F238E27FC236}">
                <a16:creationId xmlns:a16="http://schemas.microsoft.com/office/drawing/2014/main" id="{2C18D04C-0842-8884-A9B9-F6F6B1B629EC}"/>
              </a:ext>
            </a:extLst>
          </p:cNvPr>
          <p:cNvSpPr txBox="1"/>
          <p:nvPr/>
        </p:nvSpPr>
        <p:spPr>
          <a:xfrm>
            <a:off x="1616529" y="1703066"/>
            <a:ext cx="10179438" cy="1492716"/>
          </a:xfrm>
          <a:prstGeom prst="rect">
            <a:avLst/>
          </a:prstGeom>
          <a:noFill/>
        </p:spPr>
        <p:txBody>
          <a:bodyPr wrap="square" rtlCol="0">
            <a:spAutoFit/>
          </a:bodyPr>
          <a:lstStyle/>
          <a:p>
            <a:pPr lvl="0" algn="ctr">
              <a:defRPr/>
            </a:pPr>
            <a:r>
              <a:rPr lang="en-US" sz="1800" b="1" cap="all" dirty="0">
                <a:solidFill>
                  <a:srgbClr val="333333"/>
                </a:solidFill>
                <a:latin typeface="Calibri" panose="020F0502020204030204" pitchFamily="34" charset="0"/>
                <a:ea typeface="Calibri" panose="020F0502020204030204" pitchFamily="34" charset="0"/>
                <a:cs typeface="Calibri" panose="020F0502020204030204" pitchFamily="34" charset="0"/>
              </a:rPr>
              <a:t>MAY 3, 2023</a:t>
            </a:r>
            <a:endParaRPr lang="en-US" sz="1800" b="1" dirty="0">
              <a:solidFill>
                <a:srgbClr val="333333"/>
              </a:solidFill>
              <a:latin typeface="Calibri" panose="020F0502020204030204" pitchFamily="34" charset="0"/>
              <a:ea typeface="Calibri" panose="020F0502020204030204" pitchFamily="34" charset="0"/>
              <a:cs typeface="Calibri" panose="020F0502020204030204" pitchFamily="34" charset="0"/>
            </a:endParaRPr>
          </a:p>
          <a:p>
            <a:pPr lvl="0" algn="ctr">
              <a:spcAft>
                <a:spcPts val="600"/>
              </a:spcAft>
              <a:defRPr/>
            </a:pPr>
            <a:r>
              <a:rPr lang="en-US" sz="1800" dirty="0">
                <a:solidFill>
                  <a:srgbClr val="333333"/>
                </a:solidFill>
                <a:latin typeface="Calibri" panose="020F0502020204030204" pitchFamily="34" charset="0"/>
                <a:ea typeface="Calibri" panose="020F0502020204030204" pitchFamily="34" charset="0"/>
                <a:cs typeface="Calibri" panose="020F0502020204030204" pitchFamily="34" charset="0"/>
              </a:rPr>
              <a:t>The country’s largest estuary is under critical threat from pollution and climate change. The question is: Can it be saved? </a:t>
            </a:r>
            <a:br>
              <a:rPr lang="en-US" sz="1800" dirty="0">
                <a:solidFill>
                  <a:srgbClr val="333333"/>
                </a:solidFill>
                <a:latin typeface="Calibri" panose="020F0502020204030204" pitchFamily="34" charset="0"/>
                <a:ea typeface="Calibri" panose="020F0502020204030204" pitchFamily="34" charset="0"/>
                <a:cs typeface="Calibri" panose="020F0502020204030204" pitchFamily="34" charset="0"/>
              </a:rPr>
            </a:br>
            <a:r>
              <a:rPr lang="en-US" sz="1800" dirty="0">
                <a:solidFill>
                  <a:srgbClr val="333333"/>
                </a:solidFill>
                <a:latin typeface="Calibri" panose="020F0502020204030204" pitchFamily="34" charset="0"/>
                <a:ea typeface="Calibri" panose="020F0502020204030204" pitchFamily="34" charset="0"/>
                <a:cs typeface="Calibri" panose="020F0502020204030204" pitchFamily="34" charset="0"/>
              </a:rPr>
              <a:t>A film by D.L. Tu and S. </a:t>
            </a:r>
            <a:r>
              <a:rPr lang="en-US" sz="1800" dirty="0" err="1">
                <a:solidFill>
                  <a:srgbClr val="333333"/>
                </a:solidFill>
                <a:latin typeface="Calibri" panose="020F0502020204030204" pitchFamily="34" charset="0"/>
                <a:ea typeface="Calibri" panose="020F0502020204030204" pitchFamily="34" charset="0"/>
                <a:cs typeface="Calibri" panose="020F0502020204030204" pitchFamily="34" charset="0"/>
              </a:rPr>
              <a:t>Tuinder</a:t>
            </a:r>
            <a:r>
              <a:rPr lang="en-US" sz="1800" dirty="0">
                <a:solidFill>
                  <a:srgbClr val="333333"/>
                </a:solidFill>
                <a:latin typeface="Calibri" panose="020F0502020204030204" pitchFamily="34" charset="0"/>
                <a:ea typeface="Calibri" panose="020F0502020204030204" pitchFamily="34" charset="0"/>
                <a:cs typeface="Calibri" panose="020F0502020204030204" pitchFamily="34" charset="0"/>
              </a:rPr>
              <a:t> for </a:t>
            </a:r>
            <a:r>
              <a:rPr lang="en-US" sz="1800" i="1" dirty="0">
                <a:solidFill>
                  <a:srgbClr val="333333"/>
                </a:solidFill>
                <a:latin typeface="Calibri" panose="020F0502020204030204" pitchFamily="34" charset="0"/>
                <a:ea typeface="Calibri" panose="020F0502020204030204" pitchFamily="34" charset="0"/>
                <a:cs typeface="Calibri" panose="020F0502020204030204" pitchFamily="34" charset="0"/>
              </a:rPr>
              <a:t>Scientific American</a:t>
            </a:r>
            <a:endParaRPr lang="en-US" sz="1800" dirty="0">
              <a:solidFill>
                <a:srgbClr val="333333"/>
              </a:solidFill>
              <a:latin typeface="Calibri" panose="020F0502020204030204" pitchFamily="34" charset="0"/>
              <a:ea typeface="Calibri" panose="020F0502020204030204" pitchFamily="34" charset="0"/>
              <a:cs typeface="Calibri" panose="020F0502020204030204" pitchFamily="34" charset="0"/>
            </a:endParaRPr>
          </a:p>
          <a:p>
            <a:endParaRPr lang="en-US" dirty="0"/>
          </a:p>
        </p:txBody>
      </p:sp>
      <p:pic>
        <p:nvPicPr>
          <p:cNvPr id="8" name="Online Media 7" descr="Will the Chesapeake Become a Dead Zone?">
            <a:hlinkClick r:id="" action="ppaction://media"/>
            <a:extLst>
              <a:ext uri="{FF2B5EF4-FFF2-40B4-BE49-F238E27FC236}">
                <a16:creationId xmlns:a16="http://schemas.microsoft.com/office/drawing/2014/main" id="{A8BB520D-1EBF-F057-E202-20A374EE992D}"/>
              </a:ext>
            </a:extLst>
          </p:cNvPr>
          <p:cNvPicPr>
            <a:picLocks noRot="1" noChangeAspect="1"/>
          </p:cNvPicPr>
          <p:nvPr>
            <a:videoFile r:link="rId1"/>
          </p:nvPr>
        </p:nvPicPr>
        <p:blipFill>
          <a:blip r:embed="rId5"/>
          <a:stretch>
            <a:fillRect/>
          </a:stretch>
        </p:blipFill>
        <p:spPr>
          <a:xfrm>
            <a:off x="3647593" y="2960358"/>
            <a:ext cx="6117310" cy="3456280"/>
          </a:xfrm>
          <a:prstGeom prst="rect">
            <a:avLst/>
          </a:prstGeom>
        </p:spPr>
      </p:pic>
      <p:sp>
        <p:nvSpPr>
          <p:cNvPr id="2" name="Slide Number Placeholder 1">
            <a:extLst>
              <a:ext uri="{FF2B5EF4-FFF2-40B4-BE49-F238E27FC236}">
                <a16:creationId xmlns:a16="http://schemas.microsoft.com/office/drawing/2014/main" id="{FF14A3FD-B126-6659-65DD-0D9594CE0676}"/>
              </a:ext>
            </a:extLst>
          </p:cNvPr>
          <p:cNvSpPr>
            <a:spLocks noGrp="1"/>
          </p:cNvSpPr>
          <p:nvPr>
            <p:ph type="sldNum" idx="12"/>
          </p:nvPr>
        </p:nvSpPr>
        <p:spPr>
          <a:xfrm>
            <a:off x="904393" y="6234076"/>
            <a:ext cx="2743200" cy="365125"/>
          </a:xfrm>
        </p:spPr>
        <p:txBody>
          <a:bodyPr/>
          <a:lstStyle/>
          <a:p>
            <a:pPr marL="0" lvl="0" indent="0" algn="l" rtl="0">
              <a:spcBef>
                <a:spcPts val="0"/>
              </a:spcBef>
              <a:spcAft>
                <a:spcPts val="0"/>
              </a:spcAft>
              <a:buNone/>
            </a:pPr>
            <a:fld id="{00000000-1234-1234-1234-123412341234}" type="slidenum">
              <a:rPr lang="en-US" smtClean="0"/>
              <a:pPr marL="0" lvl="0" indent="0" algn="l" rtl="0">
                <a:spcBef>
                  <a:spcPts val="0"/>
                </a:spcBef>
                <a:spcAft>
                  <a:spcPts val="0"/>
                </a:spcAft>
                <a:buNone/>
              </a:pPr>
              <a:t>6</a:t>
            </a:fld>
            <a:endParaRPr lang="en-US"/>
          </a:p>
        </p:txBody>
      </p:sp>
      <p:sp>
        <p:nvSpPr>
          <p:cNvPr id="3" name="TextBox 2">
            <a:extLst>
              <a:ext uri="{FF2B5EF4-FFF2-40B4-BE49-F238E27FC236}">
                <a16:creationId xmlns:a16="http://schemas.microsoft.com/office/drawing/2014/main" id="{2B338086-DDBC-F383-EC0D-D6848CC29068}"/>
              </a:ext>
            </a:extLst>
          </p:cNvPr>
          <p:cNvSpPr txBox="1"/>
          <p:nvPr/>
        </p:nvSpPr>
        <p:spPr>
          <a:xfrm>
            <a:off x="2311580" y="6416638"/>
            <a:ext cx="8789336" cy="369332"/>
          </a:xfrm>
          <a:prstGeom prst="rect">
            <a:avLst/>
          </a:prstGeom>
          <a:noFill/>
        </p:spPr>
        <p:txBody>
          <a:bodyPr wrap="square" rtlCol="0">
            <a:spAutoFit/>
          </a:bodyPr>
          <a:lstStyle/>
          <a:p>
            <a:pPr algn="ctr"/>
            <a:r>
              <a:rPr lang="en-US" sz="1800" dirty="0">
                <a:latin typeface="Calibri" panose="020F0502020204030204" pitchFamily="34" charset="0"/>
                <a:cs typeface="Calibri" panose="020F0502020204030204" pitchFamily="34" charset="0"/>
                <a:hlinkClick r:id="rId6"/>
              </a:rPr>
              <a:t>https://www.scientificamerican.com/video/will-the-chesapeake-bay-become-a-dead-zone/</a:t>
            </a:r>
            <a:endParaRPr lang="en-US" dirty="0"/>
          </a:p>
        </p:txBody>
      </p:sp>
    </p:spTree>
    <p:extLst>
      <p:ext uri="{BB962C8B-B14F-4D97-AF65-F5344CB8AC3E}">
        <p14:creationId xmlns:p14="http://schemas.microsoft.com/office/powerpoint/2010/main" val="2258564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0"/>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AA2259A7-29C5-AF84-7318-63AC8A71538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sp>
        <p:nvSpPr>
          <p:cNvPr id="9" name="Title 8">
            <a:extLst>
              <a:ext uri="{FF2B5EF4-FFF2-40B4-BE49-F238E27FC236}">
                <a16:creationId xmlns:a16="http://schemas.microsoft.com/office/drawing/2014/main" id="{4E4F0FB2-4FB0-C4AF-D9EC-FF3BBC1279C3}"/>
              </a:ext>
            </a:extLst>
          </p:cNvPr>
          <p:cNvSpPr>
            <a:spLocks noGrp="1"/>
          </p:cNvSpPr>
          <p:nvPr>
            <p:ph type="title"/>
          </p:nvPr>
        </p:nvSpPr>
        <p:spPr>
          <a:xfrm>
            <a:off x="2573563" y="611359"/>
            <a:ext cx="8157937" cy="1325563"/>
          </a:xfrm>
        </p:spPr>
        <p:txBody>
          <a:bodyPr>
            <a:normAutofit/>
          </a:bodyPr>
          <a:lstStyle/>
          <a:p>
            <a:pPr lvl="0" algn="ctr" eaLnBrk="0" fontAlgn="ctr" hangingPunct="0">
              <a:lnSpc>
                <a:spcPct val="100000"/>
              </a:lnSpc>
              <a:spcBef>
                <a:spcPct val="0"/>
              </a:spcBef>
              <a:spcAft>
                <a:spcPct val="0"/>
              </a:spcAft>
            </a:pPr>
            <a:r>
              <a:rPr lang="en-US" altLang="en-US" sz="3600" b="1" dirty="0">
                <a:latin typeface="Calibri" panose="020F0502020204030204" pitchFamily="34" charset="0"/>
                <a:ea typeface="Calibri" panose="020F0502020204030204" pitchFamily="34" charset="0"/>
                <a:cs typeface="Calibri" panose="020F0502020204030204" pitchFamily="34" charset="0"/>
              </a:rPr>
              <a:t>Socio-Ecological Analysis of the Eutrophication in Chesapeake Bay</a:t>
            </a:r>
          </a:p>
        </p:txBody>
      </p:sp>
      <p:sp>
        <p:nvSpPr>
          <p:cNvPr id="10" name="TextBox 9">
            <a:extLst>
              <a:ext uri="{FF2B5EF4-FFF2-40B4-BE49-F238E27FC236}">
                <a16:creationId xmlns:a16="http://schemas.microsoft.com/office/drawing/2014/main" id="{FB9DD69F-5A31-101A-08BF-C9262FAB958C}"/>
              </a:ext>
            </a:extLst>
          </p:cNvPr>
          <p:cNvSpPr txBox="1"/>
          <p:nvPr/>
        </p:nvSpPr>
        <p:spPr>
          <a:xfrm>
            <a:off x="3377369" y="1820496"/>
            <a:ext cx="6388931" cy="800219"/>
          </a:xfrm>
          <a:prstGeom prst="rect">
            <a:avLst/>
          </a:prstGeom>
          <a:noFill/>
        </p:spPr>
        <p:txBody>
          <a:bodyPr wrap="square" rtlCol="0">
            <a:spAutoFit/>
          </a:bodyPr>
          <a:lstStyle/>
          <a:p>
            <a:pPr algn="ctr"/>
            <a:r>
              <a:rPr lang="en-US" altLang="en-US" sz="1800" dirty="0">
                <a:latin typeface="Calibri" panose="020F0502020204030204" pitchFamily="34" charset="0"/>
                <a:ea typeface="Calibri" panose="020F0502020204030204" pitchFamily="34" charset="0"/>
                <a:cs typeface="Calibri" panose="020F0502020204030204" pitchFamily="34" charset="0"/>
              </a:rPr>
              <a:t>Ollivier et al. 2023: </a:t>
            </a:r>
            <a:r>
              <a:rPr lang="fr-FR" sz="1800" dirty="0">
                <a:latin typeface="Calibri" panose="020F0502020204030204" pitchFamily="34" charset="0"/>
                <a:cs typeface="Calibri" panose="020F0502020204030204" pitchFamily="34" charset="0"/>
                <a:hlinkClick r:id="rId4"/>
              </a:rPr>
              <a:t>https://doi.org/10.3389/fmars.2023.1237493</a:t>
            </a:r>
            <a:endParaRPr lang="fr-FR" sz="1800" dirty="0">
              <a:latin typeface="Calibri" panose="020F0502020204030204" pitchFamily="34" charset="0"/>
              <a:cs typeface="Calibri" panose="020F0502020204030204" pitchFamily="34" charset="0"/>
            </a:endParaRPr>
          </a:p>
          <a:p>
            <a:endParaRPr lang="en-US" altLang="en-US"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3" name="TextBox 2">
            <a:extLst>
              <a:ext uri="{FF2B5EF4-FFF2-40B4-BE49-F238E27FC236}">
                <a16:creationId xmlns:a16="http://schemas.microsoft.com/office/drawing/2014/main" id="{62E0F294-4D25-D938-C8C9-F137935F53DF}"/>
              </a:ext>
            </a:extLst>
          </p:cNvPr>
          <p:cNvSpPr txBox="1"/>
          <p:nvPr/>
        </p:nvSpPr>
        <p:spPr>
          <a:xfrm>
            <a:off x="544535" y="2768766"/>
            <a:ext cx="7470401" cy="3477875"/>
          </a:xfrm>
          <a:prstGeom prst="rect">
            <a:avLst/>
          </a:prstGeom>
          <a:noFill/>
        </p:spPr>
        <p:txBody>
          <a:bodyPr wrap="square">
            <a:spAutoFit/>
          </a:bodyPr>
          <a:lstStyle/>
          <a:p>
            <a:r>
              <a:rPr lang="en-US" sz="2000" b="1" dirty="0">
                <a:latin typeface="Calibri" panose="020F0502020204030204" pitchFamily="34" charset="0"/>
                <a:cs typeface="Calibri" panose="020F0502020204030204" pitchFamily="34" charset="0"/>
              </a:rPr>
              <a:t>Abstract: </a:t>
            </a:r>
            <a:r>
              <a:rPr lang="en-US" sz="2000" dirty="0">
                <a:latin typeface="Calibri" panose="020F0502020204030204" pitchFamily="34" charset="0"/>
                <a:cs typeface="Calibri" panose="020F0502020204030204" pitchFamily="34" charset="0"/>
              </a:rPr>
              <a:t>This study is a social-ecological analysis of eutrophication in the Chesapeake Bay, United States of America (USA). It uses an expanded DPSIR framework (Drivers/Pressures/State/ Impacts/Responses) methodology to analyze the issue. In addition, a typology of the social actors and stakeholders in the socio-economic part of the system is identified. These stakeholders include residents, agriculturists, fishers, real estate developers, tourism operators, scientific researchers, and state and federal regulators. The framework results found that the Drivers are food security, housing, economic development, recreation pursuits, a sense of belonging, and population growth. </a:t>
            </a:r>
          </a:p>
        </p:txBody>
      </p:sp>
      <p:pic>
        <p:nvPicPr>
          <p:cNvPr id="4" name="Picture 3" descr="A satellite image of the Chesapeake Bay ">
            <a:extLst>
              <a:ext uri="{FF2B5EF4-FFF2-40B4-BE49-F238E27FC236}">
                <a16:creationId xmlns:a16="http://schemas.microsoft.com/office/drawing/2014/main" id="{12484F2D-6616-EF4F-89AE-5E543ACF0B4B}"/>
              </a:ext>
            </a:extLst>
          </p:cNvPr>
          <p:cNvPicPr>
            <a:picLocks noChangeAspect="1"/>
          </p:cNvPicPr>
          <p:nvPr/>
        </p:nvPicPr>
        <p:blipFill>
          <a:blip r:embed="rId5"/>
          <a:stretch>
            <a:fillRect/>
          </a:stretch>
        </p:blipFill>
        <p:spPr>
          <a:xfrm>
            <a:off x="8563974" y="3046908"/>
            <a:ext cx="3423604" cy="2567703"/>
          </a:xfrm>
          <a:prstGeom prst="rect">
            <a:avLst/>
          </a:prstGeom>
        </p:spPr>
      </p:pic>
      <p:sp>
        <p:nvSpPr>
          <p:cNvPr id="8" name="TextBox 7">
            <a:extLst>
              <a:ext uri="{FF2B5EF4-FFF2-40B4-BE49-F238E27FC236}">
                <a16:creationId xmlns:a16="http://schemas.microsoft.com/office/drawing/2014/main" id="{268439BA-2268-B14C-97D5-8662611CA99C}"/>
              </a:ext>
            </a:extLst>
          </p:cNvPr>
          <p:cNvSpPr txBox="1"/>
          <p:nvPr/>
        </p:nvSpPr>
        <p:spPr>
          <a:xfrm>
            <a:off x="8373762" y="5653158"/>
            <a:ext cx="3818238" cy="553998"/>
          </a:xfrm>
          <a:prstGeom prst="rect">
            <a:avLst/>
          </a:prstGeom>
          <a:noFill/>
        </p:spPr>
        <p:txBody>
          <a:bodyPr wrap="square" rtlCol="0">
            <a:spAutoFit/>
          </a:bodyPr>
          <a:lstStyle/>
          <a:p>
            <a:pPr algn="ctr"/>
            <a:r>
              <a:rPr lang="en-US" sz="1600" dirty="0">
                <a:latin typeface="Calibri" panose="020F0502020204030204" pitchFamily="34" charset="0"/>
                <a:cs typeface="Calibri" panose="020F0502020204030204" pitchFamily="34" charset="0"/>
              </a:rPr>
              <a:t>Photo via NASA, Wikimedia Commons</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0">
          <a:extLst>
            <a:ext uri="{FF2B5EF4-FFF2-40B4-BE49-F238E27FC236}">
              <a16:creationId xmlns:a16="http://schemas.microsoft.com/office/drawing/2014/main" id="{A3F07C76-8BF3-2A12-5890-45D55115CD96}"/>
            </a:ext>
          </a:extLst>
        </p:cNvPr>
        <p:cNvGrpSpPr/>
        <p:nvPr/>
      </p:nvGrpSpPr>
      <p:grpSpPr>
        <a:xfrm>
          <a:off x="0" y="0"/>
          <a:ext cx="0" cy="0"/>
          <a:chOff x="0" y="0"/>
          <a:chExt cx="0" cy="0"/>
        </a:xfrm>
      </p:grpSpPr>
      <p:sp>
        <p:nvSpPr>
          <p:cNvPr id="12" name="Slide Number Placeholder 11">
            <a:extLst>
              <a:ext uri="{FF2B5EF4-FFF2-40B4-BE49-F238E27FC236}">
                <a16:creationId xmlns:a16="http://schemas.microsoft.com/office/drawing/2014/main" id="{6CB3150B-C196-3E9C-09D7-A4042C9AE91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
        <p:nvSpPr>
          <p:cNvPr id="6" name="TextBox 5">
            <a:extLst>
              <a:ext uri="{FF2B5EF4-FFF2-40B4-BE49-F238E27FC236}">
                <a16:creationId xmlns:a16="http://schemas.microsoft.com/office/drawing/2014/main" id="{84AEB31F-DAFD-D76B-7D81-D49263143D42}"/>
              </a:ext>
            </a:extLst>
          </p:cNvPr>
          <p:cNvSpPr txBox="1"/>
          <p:nvPr/>
        </p:nvSpPr>
        <p:spPr>
          <a:xfrm>
            <a:off x="1169278" y="2454674"/>
            <a:ext cx="10321156" cy="3785652"/>
          </a:xfrm>
          <a:prstGeom prst="rect">
            <a:avLst/>
          </a:prstGeom>
          <a:noFill/>
        </p:spPr>
        <p:txBody>
          <a:bodyPr wrap="square" rtlCol="0">
            <a:spAutoFit/>
          </a:bodyPr>
          <a:lstStyle/>
          <a:p>
            <a:r>
              <a:rPr lang="en-US" sz="2000" b="1" dirty="0">
                <a:latin typeface="Calibri" panose="020F0502020204030204" pitchFamily="34" charset="0"/>
                <a:cs typeface="Calibri" panose="020F0502020204030204" pitchFamily="34" charset="0"/>
              </a:rPr>
              <a:t>Abstract Continued</a:t>
            </a:r>
            <a:r>
              <a:rPr lang="en-US" sz="2000" dirty="0">
                <a:latin typeface="Calibri" panose="020F0502020204030204" pitchFamily="34" charset="0"/>
                <a:cs typeface="Calibri" panose="020F0502020204030204" pitchFamily="34" charset="0"/>
              </a:rPr>
              <a:t>: These result in human Activities such as land and coastal change for development, coastline changes for fisheries, urban or suburban development, burning fossil fuels, and agricultural fertilization. The activities exert Pressures such as wastewater discharge, runoff from cleared land, atmospheric deposition (NOx), nutrient input, decreased tidal vegetation, and overfishing of filter feeders. These alterations change the State of the environment and its resilience by increasing the duration and areal extent of hypoxia, turbidity, and change in nutrient ratios. This also causes ecosystem changes, such as a decrease in wildlife diversity, and affects ecosystem services, such as decreasing nutrient buffering. The health of Chesapeake Bay benefits all stakeholders and wildlife, so the reduction of ecosystem services results in Impacts on society’s welfare and well-being, the economy, and environmental justice. Examples are decreased fishery yields and poorer water quality, affecting aesthetics, tourism, and ultimately human health. </a:t>
            </a:r>
          </a:p>
        </p:txBody>
      </p:sp>
      <p:sp>
        <p:nvSpPr>
          <p:cNvPr id="3" name="Title 8">
            <a:extLst>
              <a:ext uri="{FF2B5EF4-FFF2-40B4-BE49-F238E27FC236}">
                <a16:creationId xmlns:a16="http://schemas.microsoft.com/office/drawing/2014/main" id="{8183265F-872A-1930-D30F-6DF30AB8A036}"/>
              </a:ext>
            </a:extLst>
          </p:cNvPr>
          <p:cNvSpPr>
            <a:spLocks noGrp="1"/>
          </p:cNvSpPr>
          <p:nvPr>
            <p:ph type="title"/>
          </p:nvPr>
        </p:nvSpPr>
        <p:spPr>
          <a:xfrm>
            <a:off x="2573563" y="611359"/>
            <a:ext cx="8157937" cy="1325563"/>
          </a:xfrm>
        </p:spPr>
        <p:txBody>
          <a:bodyPr>
            <a:normAutofit fontScale="90000"/>
          </a:bodyPr>
          <a:lstStyle/>
          <a:p>
            <a:pPr lvl="0" algn="ctr" eaLnBrk="0" fontAlgn="ctr" hangingPunct="0">
              <a:lnSpc>
                <a:spcPct val="100000"/>
              </a:lnSpc>
              <a:spcBef>
                <a:spcPct val="0"/>
              </a:spcBef>
              <a:spcAft>
                <a:spcPct val="0"/>
              </a:spcAft>
            </a:pPr>
            <a:r>
              <a:rPr lang="en-US" altLang="en-US" sz="3600" b="1" dirty="0">
                <a:latin typeface="Calibri" panose="020F0502020204030204" pitchFamily="34" charset="0"/>
                <a:ea typeface="Calibri" panose="020F0502020204030204" pitchFamily="34" charset="0"/>
                <a:cs typeface="Calibri" panose="020F0502020204030204" pitchFamily="34" charset="0"/>
              </a:rPr>
              <a:t>Socio-Ecological Analysis of the Eutrophication in Chesapeake Bay Abstract Part 2</a:t>
            </a:r>
          </a:p>
        </p:txBody>
      </p:sp>
      <p:sp>
        <p:nvSpPr>
          <p:cNvPr id="4" name="TextBox 3">
            <a:extLst>
              <a:ext uri="{FF2B5EF4-FFF2-40B4-BE49-F238E27FC236}">
                <a16:creationId xmlns:a16="http://schemas.microsoft.com/office/drawing/2014/main" id="{43A0FBEE-2F41-C644-6018-0823A3921EBB}"/>
              </a:ext>
            </a:extLst>
          </p:cNvPr>
          <p:cNvSpPr txBox="1"/>
          <p:nvPr/>
        </p:nvSpPr>
        <p:spPr>
          <a:xfrm>
            <a:off x="3377369" y="1820496"/>
            <a:ext cx="6388931" cy="369332"/>
          </a:xfrm>
          <a:prstGeom prst="rect">
            <a:avLst/>
          </a:prstGeom>
          <a:noFill/>
        </p:spPr>
        <p:txBody>
          <a:bodyPr wrap="square" rtlCol="0">
            <a:spAutoFit/>
          </a:bodyPr>
          <a:lstStyle/>
          <a:p>
            <a:pPr algn="ctr"/>
            <a:r>
              <a:rPr lang="en-US" altLang="en-US" sz="1800" dirty="0">
                <a:latin typeface="Calibri" panose="020F0502020204030204" pitchFamily="34" charset="0"/>
                <a:ea typeface="Calibri" panose="020F0502020204030204" pitchFamily="34" charset="0"/>
                <a:cs typeface="Calibri" panose="020F0502020204030204" pitchFamily="34" charset="0"/>
              </a:rPr>
              <a:t>Ollivier et al. 2023: </a:t>
            </a:r>
            <a:r>
              <a:rPr lang="fr-FR" sz="1800" dirty="0">
                <a:latin typeface="Calibri" panose="020F0502020204030204" pitchFamily="34" charset="0"/>
                <a:cs typeface="Calibri" panose="020F0502020204030204" pitchFamily="34" charset="0"/>
                <a:hlinkClick r:id="rId4"/>
              </a:rPr>
              <a:t>https://doi.org/10.3389/fmars.2023.1237493</a:t>
            </a:r>
            <a:endParaRPr lang="fr-FR"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5799355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3086</TotalTime>
  <Words>1331</Words>
  <Application>Microsoft Macintosh PowerPoint</Application>
  <PresentationFormat>Widescreen</PresentationFormat>
  <Paragraphs>77</Paragraphs>
  <Slides>12</Slides>
  <Notes>12</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Merriweather</vt:lpstr>
      <vt:lpstr>Office Theme</vt:lpstr>
      <vt:lpstr>Socio-Environmental Problems:  They Are All Social and Wicked</vt:lpstr>
      <vt:lpstr>Why are GDP, CO2 emissions, and raw-material use related statistically?  </vt:lpstr>
      <vt:lpstr>What might be driving the geographic distribution of the hottest temperatures in Baltimore? </vt:lpstr>
      <vt:lpstr>Yes, income, but why? And what else? </vt:lpstr>
      <vt:lpstr>What factors do you think best correlate with high rates of unplumbed households? </vt:lpstr>
      <vt:lpstr>Characteristics of urban U.S. households without piped water</vt:lpstr>
      <vt:lpstr>Will the Chesapeake Bay Become a Dead Zone?</vt:lpstr>
      <vt:lpstr>Socio-Ecological Analysis of the Eutrophication in Chesapeake Bay</vt:lpstr>
      <vt:lpstr>Socio-Ecological Analysis of the Eutrophication in Chesapeake Bay Abstract Part 2</vt:lpstr>
      <vt:lpstr>Socio-Ecological Analysis of the Eutrophication in Chesapeake Bay Abstract Part 3</vt:lpstr>
      <vt:lpstr>Wicked Problems: Characteristics</vt:lpstr>
      <vt:lpstr>Which of the following are wicked problems and why?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Margaret A. Palmer</dc:creator>
  <cp:lastModifiedBy>Alaina Gallagher</cp:lastModifiedBy>
  <cp:revision>27</cp:revision>
  <dcterms:modified xsi:type="dcterms:W3CDTF">2026-08-10T15:31:51Z</dcterms:modified>
</cp:coreProperties>
</file>