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59" r:id="rId1"/>
  </p:sldMasterIdLst>
  <p:notesMasterIdLst>
    <p:notesMasterId r:id="rId15"/>
  </p:notesMasterIdLst>
  <p:sldIdLst>
    <p:sldId id="256" r:id="rId2"/>
    <p:sldId id="257" r:id="rId3"/>
    <p:sldId id="258" r:id="rId4"/>
    <p:sldId id="259" r:id="rId5"/>
    <p:sldId id="260" r:id="rId6"/>
    <p:sldId id="261" r:id="rId7"/>
    <p:sldId id="267" r:id="rId8"/>
    <p:sldId id="268" r:id="rId9"/>
    <p:sldId id="269" r:id="rId10"/>
    <p:sldId id="271" r:id="rId11"/>
    <p:sldId id="275" r:id="rId12"/>
    <p:sldId id="273" r:id="rId13"/>
    <p:sldId id="274"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1AD47"/>
    <a:srgbClr val="78A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201"/>
    <p:restoredTop sz="67702"/>
  </p:normalViewPr>
  <p:slideViewPr>
    <p:cSldViewPr snapToGrid="0">
      <p:cViewPr varScale="1">
        <p:scale>
          <a:sx n="66" d="100"/>
          <a:sy n="66" d="100"/>
        </p:scale>
        <p:origin x="224" y="368"/>
      </p:cViewPr>
      <p:guideLst/>
    </p:cSldViewPr>
  </p:slideViewPr>
  <p:notesTextViewPr>
    <p:cViewPr>
      <p:scale>
        <a:sx n="110" d="100"/>
        <a:sy n="11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aj81nfyj8pA&amp;t=7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sesync.avatarnewyork.site/news-events/human-dimensions-natural-resource-management-what-role-mixed-methods-approaches"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b="1" i="0" dirty="0"/>
              <a:t> </a:t>
            </a:r>
            <a:r>
              <a:rPr lang="en-US" dirty="0"/>
              <a:t>Ask the students what they see in the photo. </a:t>
            </a:r>
          </a:p>
          <a:p>
            <a:pPr marL="0" lvl="0" indent="0" algn="l" rtl="0">
              <a:spcBef>
                <a:spcPts val="0"/>
              </a:spcBef>
              <a:spcAft>
                <a:spcPts val="0"/>
              </a:spcAft>
              <a:buNone/>
            </a:pPr>
            <a:endParaRPr i="1"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07F2601C-1798-B8D7-6EF8-B8855573C6CD}"/>
            </a:ext>
          </a:extLst>
        </p:cNvPr>
        <p:cNvGrpSpPr/>
        <p:nvPr/>
      </p:nvGrpSpPr>
      <p:grpSpPr>
        <a:xfrm>
          <a:off x="0" y="0"/>
          <a:ext cx="0" cy="0"/>
          <a:chOff x="0" y="0"/>
          <a:chExt cx="0" cy="0"/>
        </a:xfrm>
      </p:grpSpPr>
      <p:sp>
        <p:nvSpPr>
          <p:cNvPr id="127" name="Google Shape;127;p5:notes">
            <a:extLst>
              <a:ext uri="{FF2B5EF4-FFF2-40B4-BE49-F238E27FC236}">
                <a16:creationId xmlns:a16="http://schemas.microsoft.com/office/drawing/2014/main" id="{8CB5A61D-16FE-E18C-8549-A6A4DC55C00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dirty="0"/>
              <a:t>Guide the students from historical to recent times.  Ask them, “Who wins and who loses from environmental externalities?”</a:t>
            </a:r>
          </a:p>
          <a:p>
            <a:pPr marL="0" lvl="0" indent="0" algn="l" rtl="0">
              <a:spcBef>
                <a:spcPts val="0"/>
              </a:spcBef>
              <a:spcAft>
                <a:spcPts val="0"/>
              </a:spcAft>
              <a:buNone/>
            </a:pPr>
            <a:endParaRPr dirty="0"/>
          </a:p>
        </p:txBody>
      </p:sp>
      <p:sp>
        <p:nvSpPr>
          <p:cNvPr id="128" name="Google Shape;128;p5:notes">
            <a:extLst>
              <a:ext uri="{FF2B5EF4-FFF2-40B4-BE49-F238E27FC236}">
                <a16:creationId xmlns:a16="http://schemas.microsoft.com/office/drawing/2014/main" id="{D949171A-42BA-08E4-CC6E-0AF775ACDAD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2789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09D8D63B-A392-5EA4-20E6-EE9DAF167CFE}"/>
            </a:ext>
          </a:extLst>
        </p:cNvPr>
        <p:cNvGrpSpPr/>
        <p:nvPr/>
      </p:nvGrpSpPr>
      <p:grpSpPr>
        <a:xfrm>
          <a:off x="0" y="0"/>
          <a:ext cx="0" cy="0"/>
          <a:chOff x="0" y="0"/>
          <a:chExt cx="0" cy="0"/>
        </a:xfrm>
      </p:grpSpPr>
      <p:sp>
        <p:nvSpPr>
          <p:cNvPr id="127" name="Google Shape;127;p5:notes">
            <a:extLst>
              <a:ext uri="{FF2B5EF4-FFF2-40B4-BE49-F238E27FC236}">
                <a16:creationId xmlns:a16="http://schemas.microsoft.com/office/drawing/2014/main" id="{BFBC6B79-2648-A1AB-D086-27B8BB764D3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a:t>
            </a:r>
            <a:r>
              <a:rPr lang="en-US" i="1" dirty="0"/>
              <a:t> </a:t>
            </a:r>
            <a:r>
              <a:rPr lang="en-US" dirty="0"/>
              <a:t>During this time period, and even up until today, many believe that the ecology has been lost from political ecology. (See article by Turner et al. 2016 who argue that there is still an important role for political ecology as a mode for engaging with ecologists and ecological science. </a:t>
            </a:r>
            <a:r>
              <a:rPr lang="en-US" sz="1200" i="0" u="none" strike="noStrike" dirty="0"/>
              <a:t>DOI: 10.1177/0309132515577025)</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Have students think about power, what it is and how it plays out: </a:t>
            </a:r>
          </a:p>
          <a:p>
            <a:pPr marL="0" lvl="0" indent="0" algn="l" rtl="0">
              <a:spcBef>
                <a:spcPts val="0"/>
              </a:spcBef>
              <a:spcAft>
                <a:spcPts val="0"/>
              </a:spcAft>
              <a:buNone/>
            </a:pPr>
            <a:r>
              <a:rPr lang="en-US" dirty="0"/>
              <a:t>*SOURCES of POWER: gender, income, sexuality identity, geographic region of origin, family status, etc.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*Theaters in which power differentials play out:</a:t>
            </a:r>
            <a:br>
              <a:rPr lang="en-US" dirty="0"/>
            </a:br>
            <a:r>
              <a:rPr lang="en-US" dirty="0"/>
              <a:t>Push them to go beyond income status. E.g., Power plays out in terms of being able to afford something (like a home in an uncontaminated area). </a:t>
            </a:r>
            <a:br>
              <a:rPr lang="en-US" dirty="0"/>
            </a:br>
            <a:r>
              <a:rPr lang="en-US" dirty="0"/>
              <a:t>Others might include:</a:t>
            </a:r>
          </a:p>
          <a:p>
            <a:pPr marL="171450" lvl="0" indent="-171450" algn="l" rtl="0">
              <a:spcBef>
                <a:spcPts val="0"/>
              </a:spcBef>
              <a:spcAft>
                <a:spcPts val="0"/>
              </a:spcAft>
              <a:buFont typeface="Arial" panose="020B0604020202020204" pitchFamily="34" charset="0"/>
              <a:buChar char="•"/>
            </a:pPr>
            <a:r>
              <a:rPr lang="en-US" dirty="0"/>
              <a:t>Who is at the “table” when zoning laws are set, who provides input into new legislation into where environmental remediation and restoration projects are completed, etc. </a:t>
            </a:r>
          </a:p>
          <a:p>
            <a:pPr marL="171450" lvl="0" indent="-171450" algn="l" rtl="0">
              <a:spcBef>
                <a:spcPts val="0"/>
              </a:spcBef>
              <a:spcAft>
                <a:spcPts val="0"/>
              </a:spcAft>
              <a:buFont typeface="Arial" panose="020B0604020202020204" pitchFamily="34" charset="0"/>
              <a:buChar char="•"/>
            </a:pPr>
            <a:r>
              <a:rPr lang="en-US" dirty="0"/>
              <a:t>Who has a voice, i.e., you may be at the table, but your input is rarely acknowledged or acted upon. Have learners brainstorm examples, ideally from their own experience </a:t>
            </a:r>
            <a:br>
              <a:rPr lang="en-US" dirty="0"/>
            </a:br>
            <a:br>
              <a:rPr lang="en-US" dirty="0"/>
            </a:br>
            <a:r>
              <a:rPr lang="en-US" dirty="0"/>
              <a:t>Power differentials also play out: </a:t>
            </a:r>
          </a:p>
          <a:p>
            <a:pPr marL="171450" lvl="0" indent="-171450" algn="l" rtl="0">
              <a:spcBef>
                <a:spcPts val="0"/>
              </a:spcBef>
              <a:spcAft>
                <a:spcPts val="0"/>
              </a:spcAft>
              <a:buFont typeface="Arial" panose="020B0604020202020204" pitchFamily="34" charset="0"/>
              <a:buChar char="•"/>
            </a:pPr>
            <a:r>
              <a:rPr lang="en-US" dirty="0"/>
              <a:t>in relationships (especially gender is important here) </a:t>
            </a:r>
          </a:p>
          <a:p>
            <a:pPr marL="171450" lvl="0" indent="-171450" algn="l" rtl="0">
              <a:spcBef>
                <a:spcPts val="0"/>
              </a:spcBef>
              <a:spcAft>
                <a:spcPts val="0"/>
              </a:spcAft>
              <a:buFont typeface="Arial" panose="020B0604020202020204" pitchFamily="34" charset="0"/>
              <a:buChar char="•"/>
            </a:pPr>
            <a:r>
              <a:rPr lang="en-US" dirty="0"/>
              <a:t>in jobs (e.g., director vs. staff member, owner vs. maid, etc.)</a:t>
            </a:r>
          </a:p>
          <a:p>
            <a:pPr marL="171450" lvl="0" indent="-171450" algn="l" rtl="0">
              <a:spcBef>
                <a:spcPts val="0"/>
              </a:spcBef>
              <a:spcAft>
                <a:spcPts val="0"/>
              </a:spcAft>
              <a:buFont typeface="Arial" panose="020B0604020202020204" pitchFamily="34" charset="0"/>
              <a:buChar char="•"/>
            </a:pPr>
            <a:r>
              <a:rPr lang="en-US" dirty="0"/>
              <a:t>in settings in which ‘prestige’ is an issue (e.g., doctor vs. patient, clergy vs. parishioner, police vs. citizen, etc.) .</a:t>
            </a:r>
            <a:endParaRPr lang="en-US" b="0" dirty="0"/>
          </a:p>
          <a:p>
            <a:pPr marL="0" lvl="0" indent="0" algn="l" rtl="0">
              <a:spcBef>
                <a:spcPts val="0"/>
              </a:spcBef>
              <a:spcAft>
                <a:spcPts val="0"/>
              </a:spcAft>
              <a:buNone/>
            </a:pPr>
            <a:endParaRPr dirty="0"/>
          </a:p>
        </p:txBody>
      </p:sp>
      <p:sp>
        <p:nvSpPr>
          <p:cNvPr id="128" name="Google Shape;128;p5:notes">
            <a:extLst>
              <a:ext uri="{FF2B5EF4-FFF2-40B4-BE49-F238E27FC236}">
                <a16:creationId xmlns:a16="http://schemas.microsoft.com/office/drawing/2014/main" id="{DEA61EE2-0FA7-09E0-51EB-0E35E77ECEA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24597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B5985B37-5AF4-F7A6-D420-D8389A95ED79}"/>
            </a:ext>
          </a:extLst>
        </p:cNvPr>
        <p:cNvGrpSpPr/>
        <p:nvPr/>
      </p:nvGrpSpPr>
      <p:grpSpPr>
        <a:xfrm>
          <a:off x="0" y="0"/>
          <a:ext cx="0" cy="0"/>
          <a:chOff x="0" y="0"/>
          <a:chExt cx="0" cy="0"/>
        </a:xfrm>
      </p:grpSpPr>
      <p:sp>
        <p:nvSpPr>
          <p:cNvPr id="127" name="Google Shape;127;p5:notes">
            <a:extLst>
              <a:ext uri="{FF2B5EF4-FFF2-40B4-BE49-F238E27FC236}">
                <a16:creationId xmlns:a16="http://schemas.microsoft.com/office/drawing/2014/main" id="{B06E4793-D644-5590-7226-15C000DAEE2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b="0" dirty="0"/>
              <a:t>This is often a very difficult topic for natural scientists—i.e., for them to think about their own positionality. Do they bring Western or American assumptions to the table? What is accepted in the U.S. may be very different in other cultures. E.g., what we see as an unacceptable use of natural resources may be very different in other cultures.  Ask the participants to challenge one another on their assumptions</a:t>
            </a:r>
            <a:r>
              <a:rPr lang="en-US" dirty="0"/>
              <a:t>.</a:t>
            </a:r>
            <a:r>
              <a:rPr lang="en-US" b="0" dirty="0"/>
              <a:t>  </a:t>
            </a:r>
            <a:endParaRPr lang="en-US" dirty="0"/>
          </a:p>
          <a:p>
            <a:pPr marL="0" lvl="0" indent="0" algn="l" rtl="0">
              <a:spcBef>
                <a:spcPts val="0"/>
              </a:spcBef>
              <a:spcAft>
                <a:spcPts val="0"/>
              </a:spcAft>
              <a:buNone/>
            </a:pPr>
            <a:endParaRPr dirty="0"/>
          </a:p>
        </p:txBody>
      </p:sp>
      <p:sp>
        <p:nvSpPr>
          <p:cNvPr id="128" name="Google Shape;128;p5:notes">
            <a:extLst>
              <a:ext uri="{FF2B5EF4-FFF2-40B4-BE49-F238E27FC236}">
                <a16:creationId xmlns:a16="http://schemas.microsoft.com/office/drawing/2014/main" id="{5BA2F7A5-2B09-20F4-AC58-52CDC59EBB5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27822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875C7C96-AE52-67E4-33E1-C264EAC5160A}"/>
            </a:ext>
          </a:extLst>
        </p:cNvPr>
        <p:cNvGrpSpPr/>
        <p:nvPr/>
      </p:nvGrpSpPr>
      <p:grpSpPr>
        <a:xfrm>
          <a:off x="0" y="0"/>
          <a:ext cx="0" cy="0"/>
          <a:chOff x="0" y="0"/>
          <a:chExt cx="0" cy="0"/>
        </a:xfrm>
      </p:grpSpPr>
      <p:sp>
        <p:nvSpPr>
          <p:cNvPr id="127" name="Google Shape;127;p5:notes">
            <a:extLst>
              <a:ext uri="{FF2B5EF4-FFF2-40B4-BE49-F238E27FC236}">
                <a16:creationId xmlns:a16="http://schemas.microsoft.com/office/drawing/2014/main" id="{EF9084B4-00E8-34A4-3379-75DA6F25C6E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dirty="0"/>
              <a:t>Instructor may want to show clip from </a:t>
            </a:r>
            <a:r>
              <a:rPr lang="en-US" u="sng" dirty="0">
                <a:solidFill>
                  <a:schemeClr val="hlink"/>
                </a:solidFill>
              </a:rPr>
              <a:t>(https://</a:t>
            </a:r>
            <a:r>
              <a:rPr lang="en-US" u="sng" dirty="0" err="1">
                <a:solidFill>
                  <a:schemeClr val="hlink"/>
                </a:solidFill>
              </a:rPr>
              <a:t>www.youtube.com</a:t>
            </a:r>
            <a:r>
              <a:rPr lang="en-US" u="sng" dirty="0">
                <a:solidFill>
                  <a:schemeClr val="hlink"/>
                </a:solidFill>
              </a:rPr>
              <a:t>/</a:t>
            </a:r>
            <a:r>
              <a:rPr lang="en-US" u="sng" dirty="0" err="1">
                <a:solidFill>
                  <a:schemeClr val="hlink"/>
                </a:solidFill>
              </a:rPr>
              <a:t>watch?v</a:t>
            </a:r>
            <a:r>
              <a:rPr lang="en-US" u="sng" dirty="0">
                <a:solidFill>
                  <a:schemeClr val="hlink"/>
                </a:solidFill>
              </a:rPr>
              <a:t>=gj3E7SMLRoA) </a:t>
            </a:r>
            <a:r>
              <a:rPr lang="en-US" dirty="0"/>
              <a:t>where Christina Hicks talks about this. Have the students reflect on this. Allied topics include how they define advocacy? Is this the same as actionable science? (See SESYNC materials on this topic)? Is there basic and applied research…a clear demarcation?</a:t>
            </a:r>
          </a:p>
          <a:p>
            <a:pPr marL="0" lvl="0" indent="0" algn="l" rtl="0">
              <a:spcBef>
                <a:spcPts val="0"/>
              </a:spcBef>
              <a:spcAft>
                <a:spcPts val="0"/>
              </a:spcAft>
              <a:buNone/>
            </a:pPr>
            <a:endParaRPr dirty="0"/>
          </a:p>
        </p:txBody>
      </p:sp>
      <p:sp>
        <p:nvSpPr>
          <p:cNvPr id="128" name="Google Shape;128;p5:notes">
            <a:extLst>
              <a:ext uri="{FF2B5EF4-FFF2-40B4-BE49-F238E27FC236}">
                <a16:creationId xmlns:a16="http://schemas.microsoft.com/office/drawing/2014/main" id="{B714137C-AA3C-7070-E16E-E44E4066E88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3150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i="0" dirty="0"/>
              <a:t>Above are examples of a few useful texts.</a:t>
            </a:r>
            <a:endParaRPr i="1" dirty="0"/>
          </a:p>
        </p:txBody>
      </p:sp>
      <p:sp>
        <p:nvSpPr>
          <p:cNvPr id="107" name="Google Shape;10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dirty="0"/>
              <a:t>Perreault’s quote: “research topic” here is referring to things like deforestation, resource governance, etc. </a:t>
            </a:r>
          </a:p>
          <a:p>
            <a:pPr marL="0" lvl="0" indent="0" algn="l" rtl="0">
              <a:spcBef>
                <a:spcPts val="0"/>
              </a:spcBef>
              <a:spcAft>
                <a:spcPts val="0"/>
              </a:spcAft>
              <a:buNone/>
            </a:pPr>
            <a:endParaRPr lang="en-US" dirty="0"/>
          </a:p>
          <a:p>
            <a:pPr marL="0" lvl="0" indent="0" algn="l" rtl="0">
              <a:spcBef>
                <a:spcPts val="0"/>
              </a:spcBef>
              <a:spcAft>
                <a:spcPts val="0"/>
              </a:spcAft>
              <a:buNone/>
            </a:pPr>
            <a:endParaRPr i="1" dirty="0"/>
          </a:p>
        </p:txBody>
      </p:sp>
      <p:sp>
        <p:nvSpPr>
          <p:cNvPr id="121" name="Google Shape;12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dirty="0"/>
              <a:t>Have students first write down or say what they think critical social theory is; THEN present them with a scholarly definition (to clear up misconceptions) as on the next slide.</a:t>
            </a:r>
          </a:p>
          <a:p>
            <a:pPr marL="0" lvl="0" indent="0" algn="l" rtl="0">
              <a:spcBef>
                <a:spcPts val="0"/>
              </a:spcBef>
              <a:spcAft>
                <a:spcPts val="0"/>
              </a:spcAft>
              <a:buNone/>
            </a:pPr>
            <a:endParaRPr i="1" dirty="0"/>
          </a:p>
        </p:txBody>
      </p:sp>
      <p:sp>
        <p:nvSpPr>
          <p:cNvPr id="128" name="Google Shape;12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dirty="0"/>
              <a:t>These three descriptions by different scholars invite a rich discussion by participants in the group.  </a:t>
            </a:r>
          </a:p>
          <a:p>
            <a:pPr marL="0" lvl="0" indent="0" algn="l" rtl="0">
              <a:spcBef>
                <a:spcPts val="0"/>
              </a:spcBef>
              <a:spcAft>
                <a:spcPts val="0"/>
              </a:spcAft>
              <a:buNone/>
            </a:pPr>
            <a:endParaRPr i="1" dirty="0"/>
          </a:p>
        </p:txBody>
      </p:sp>
      <p:sp>
        <p:nvSpPr>
          <p:cNvPr id="135" name="Google Shape;13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1E89852A-FDE7-FCB1-EFB6-F6D107E33656}"/>
            </a:ext>
          </a:extLst>
        </p:cNvPr>
        <p:cNvGrpSpPr/>
        <p:nvPr/>
      </p:nvGrpSpPr>
      <p:grpSpPr>
        <a:xfrm>
          <a:off x="0" y="0"/>
          <a:ext cx="0" cy="0"/>
          <a:chOff x="0" y="0"/>
          <a:chExt cx="0" cy="0"/>
        </a:xfrm>
      </p:grpSpPr>
      <p:sp>
        <p:nvSpPr>
          <p:cNvPr id="127" name="Google Shape;127;p5:notes">
            <a:extLst>
              <a:ext uri="{FF2B5EF4-FFF2-40B4-BE49-F238E27FC236}">
                <a16:creationId xmlns:a16="http://schemas.microsoft.com/office/drawing/2014/main" id="{A41EE3A8-4A91-5FFD-5596-9D380DB7756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i="0" dirty="0"/>
              <a:t>Have </a:t>
            </a:r>
            <a:r>
              <a:rPr lang="en-US" dirty="0"/>
              <a:t>the learners first write down a definition and example in response to the two questions, then open the floor for sharing. </a:t>
            </a:r>
          </a:p>
          <a:p>
            <a:pPr marL="0" lvl="0" indent="0" algn="l" rtl="0">
              <a:spcBef>
                <a:spcPts val="0"/>
              </a:spcBef>
              <a:spcAft>
                <a:spcPts val="0"/>
              </a:spcAft>
              <a:buNone/>
            </a:pPr>
            <a:endParaRPr i="1" dirty="0"/>
          </a:p>
        </p:txBody>
      </p:sp>
      <p:sp>
        <p:nvSpPr>
          <p:cNvPr id="128" name="Google Shape;128;p5:notes">
            <a:extLst>
              <a:ext uri="{FF2B5EF4-FFF2-40B4-BE49-F238E27FC236}">
                <a16:creationId xmlns:a16="http://schemas.microsoft.com/office/drawing/2014/main" id="{89DC0E62-60FB-C65F-A7FA-490D6175DF7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6408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BFFBA2EB-0985-B965-C276-BE3EE4E4D34D}"/>
            </a:ext>
          </a:extLst>
        </p:cNvPr>
        <p:cNvGrpSpPr/>
        <p:nvPr/>
      </p:nvGrpSpPr>
      <p:grpSpPr>
        <a:xfrm>
          <a:off x="0" y="0"/>
          <a:ext cx="0" cy="0"/>
          <a:chOff x="0" y="0"/>
          <a:chExt cx="0" cy="0"/>
        </a:xfrm>
      </p:grpSpPr>
      <p:sp>
        <p:nvSpPr>
          <p:cNvPr id="127" name="Google Shape;127;p5:notes">
            <a:extLst>
              <a:ext uri="{FF2B5EF4-FFF2-40B4-BE49-F238E27FC236}">
                <a16:creationId xmlns:a16="http://schemas.microsoft.com/office/drawing/2014/main" id="{6508B04B-0473-8F95-5FDE-093455A5D0C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p>
          <a:p>
            <a:pPr marL="0" lvl="0" indent="0" algn="l" rtl="0">
              <a:spcBef>
                <a:spcPts val="0"/>
              </a:spcBef>
              <a:spcAft>
                <a:spcPts val="0"/>
              </a:spcAft>
              <a:buNone/>
            </a:pPr>
            <a:endParaRPr lang="en-US" b="1" i="1" dirty="0"/>
          </a:p>
          <a:p>
            <a:pPr marL="0" lvl="0" indent="0" algn="l" rtl="0">
              <a:spcBef>
                <a:spcPts val="0"/>
              </a:spcBef>
              <a:spcAft>
                <a:spcPts val="0"/>
              </a:spcAft>
              <a:buNone/>
            </a:pPr>
            <a:r>
              <a:rPr lang="en-US" b="1" dirty="0"/>
              <a:t>The first question posed to the learners: </a:t>
            </a:r>
            <a:r>
              <a:rPr lang="en-US" b="0" dirty="0"/>
              <a:t>you could have them</a:t>
            </a:r>
            <a:r>
              <a:rPr lang="en-US" dirty="0"/>
              <a:t> answered it directly or  you could have them do quick, 3-minute searches. Another option is to have them watch SESYNC’s short video on “</a:t>
            </a:r>
            <a:r>
              <a:rPr lang="en-US" u="none" dirty="0">
                <a:solidFill>
                  <a:schemeClr val="tx1"/>
                </a:solidFill>
                <a:hlinkClick r:id="rId3">
                  <a:extLst>
                    <a:ext uri="{A12FA001-AC4F-418D-AE19-62706E023703}">
                      <ahyp:hlinkClr xmlns:ahyp="http://schemas.microsoft.com/office/drawing/2018/hyperlinkcolor" val="tx"/>
                    </a:ext>
                  </a:extLst>
                </a:hlinkClick>
              </a:rPr>
              <a:t>Qualitative Data</a:t>
            </a:r>
            <a:r>
              <a:rPr lang="en-US" dirty="0"/>
              <a:t>” (https://</a:t>
            </a:r>
            <a:r>
              <a:rPr lang="en-US" dirty="0" err="1"/>
              <a:t>youtu.be</a:t>
            </a:r>
            <a:r>
              <a:rPr lang="en-US" dirty="0"/>
              <a:t>/aj81nfyj8pA?si=B_P_bmgI7bIGf4y7). Examples might be: interviews/ethnographic approaches, surveys, etc.</a:t>
            </a:r>
          </a:p>
          <a:p>
            <a:pPr marL="0" lvl="0" indent="0" algn="l" rtl="0">
              <a:spcBef>
                <a:spcPts val="0"/>
              </a:spcBef>
              <a:spcAft>
                <a:spcPts val="0"/>
              </a:spcAft>
              <a:buNone/>
            </a:pPr>
            <a:endParaRPr lang="en-US" dirty="0"/>
          </a:p>
          <a:p>
            <a:pPr marL="0" lvl="0" indent="0" algn="l" rtl="0">
              <a:spcBef>
                <a:spcPts val="0"/>
              </a:spcBef>
              <a:spcAft>
                <a:spcPts val="0"/>
              </a:spcAft>
              <a:buNone/>
            </a:pPr>
            <a:r>
              <a:rPr lang="en-US" b="1" dirty="0"/>
              <a:t>For the second question,</a:t>
            </a:r>
            <a:r>
              <a:rPr lang="en-US" dirty="0"/>
              <a:t> the instructor could discuss how survey data can be converted to quantitative data if the survey responses are associated with a Likert scale (e.g., ‘agree’ [with this statement], ‘agree a little’ etc.) or you could mention the use of Qualitative Comparative Analysis (which combines qualitative and quantitative research).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But qualitative data is also excellent when used in a Mixed Methods design in which, for example, the qualitative data helps explain/interpret quantitative results, provides context, etc.. Especially because as Perreault points out: “</a:t>
            </a:r>
            <a:r>
              <a:rPr lang="en-US" sz="1200" i="0" u="none" strike="noStrike" dirty="0"/>
              <a:t>Some understanding of the place-based, historically sedimented social relations of production and exchange, and environmental practices is crucial for political ecological analysis.</a:t>
            </a:r>
            <a:r>
              <a:rPr lang="en-US" sz="1200" b="0" i="0" u="none" strike="noStrike" dirty="0">
                <a:latin typeface="Arial"/>
                <a:ea typeface="Arial"/>
                <a:cs typeface="Arial"/>
                <a:sym typeface="Arial"/>
              </a:rPr>
              <a:t>” </a:t>
            </a:r>
            <a:r>
              <a:rPr lang="en-US" sz="1200" i="0" u="none" strike="noStrike" dirty="0"/>
              <a:t>The</a:t>
            </a:r>
            <a:r>
              <a:rPr lang="en-US" sz="1200" b="0" i="0" u="none" strike="noStrike" dirty="0">
                <a:latin typeface="Arial"/>
                <a:ea typeface="Arial"/>
                <a:cs typeface="Arial"/>
                <a:sym typeface="Arial"/>
              </a:rPr>
              <a:t> i</a:t>
            </a:r>
            <a:r>
              <a:rPr lang="en-US" dirty="0"/>
              <a:t>nstructor could also refer to Mysha Clark’s SESYNC lecture on the use of mixed methods titled</a:t>
            </a:r>
            <a:r>
              <a:rPr lang="en-US" u="none" dirty="0">
                <a:solidFill>
                  <a:schemeClr val="dk1"/>
                </a:solidFill>
              </a:rPr>
              <a:t>:</a:t>
            </a:r>
            <a:r>
              <a:rPr lang="en-US" u="none" dirty="0">
                <a:solidFill>
                  <a:schemeClr val="tx1"/>
                </a:solidFill>
              </a:rPr>
              <a:t> </a:t>
            </a:r>
            <a:r>
              <a:rPr lang="en-US" u="none" dirty="0">
                <a:solidFill>
                  <a:schemeClr val="tx1"/>
                </a:solidFill>
                <a:hlinkClick r:id="rId4">
                  <a:extLst>
                    <a:ext uri="{A12FA001-AC4F-418D-AE19-62706E023703}">
                      <ahyp:hlinkClr xmlns:ahyp="http://schemas.microsoft.com/office/drawing/2018/hyperlinkcolor" val="tx"/>
                    </a:ext>
                  </a:extLst>
                </a:hlinkClick>
              </a:rPr>
              <a:t>“The Human Dimensions of Natural Resource Management: What is the Role of Mixed Methods Approaches”</a:t>
            </a:r>
            <a:r>
              <a:rPr lang="en-US" u="none" dirty="0">
                <a:solidFill>
                  <a:schemeClr val="tx1"/>
                </a:solidFill>
              </a:rPr>
              <a:t> </a:t>
            </a:r>
            <a:r>
              <a:rPr lang="en-US" u="none" dirty="0">
                <a:solidFill>
                  <a:schemeClr val="dk1"/>
                </a:solidFill>
              </a:rPr>
              <a:t>(https://</a:t>
            </a:r>
            <a:r>
              <a:rPr lang="en-US" u="none" dirty="0" err="1">
                <a:solidFill>
                  <a:schemeClr val="dk1"/>
                </a:solidFill>
              </a:rPr>
              <a:t>www.youtube.com</a:t>
            </a:r>
            <a:r>
              <a:rPr lang="en-US" u="none" dirty="0">
                <a:solidFill>
                  <a:schemeClr val="dk1"/>
                </a:solidFill>
              </a:rPr>
              <a:t>/</a:t>
            </a:r>
            <a:r>
              <a:rPr lang="en-US" u="none" dirty="0" err="1">
                <a:solidFill>
                  <a:schemeClr val="dk1"/>
                </a:solidFill>
              </a:rPr>
              <a:t>watch?v</a:t>
            </a:r>
            <a:r>
              <a:rPr lang="en-US" u="none" dirty="0">
                <a:solidFill>
                  <a:schemeClr val="dk1"/>
                </a:solidFill>
              </a:rPr>
              <a:t>=BtzGnQ9sJko)</a:t>
            </a:r>
            <a:endParaRPr lang="en-US" dirty="0"/>
          </a:p>
          <a:p>
            <a:pPr marL="0" lvl="0" indent="0" algn="l" rtl="0">
              <a:spcBef>
                <a:spcPts val="0"/>
              </a:spcBef>
              <a:spcAft>
                <a:spcPts val="0"/>
              </a:spcAft>
              <a:buNone/>
            </a:pPr>
            <a:endParaRPr i="1" dirty="0"/>
          </a:p>
        </p:txBody>
      </p:sp>
      <p:sp>
        <p:nvSpPr>
          <p:cNvPr id="128" name="Google Shape;128;p5:notes">
            <a:extLst>
              <a:ext uri="{FF2B5EF4-FFF2-40B4-BE49-F238E27FC236}">
                <a16:creationId xmlns:a16="http://schemas.microsoft.com/office/drawing/2014/main" id="{9A4E946C-5F70-E45D-2508-7214900BE5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56255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a:extLst>
            <a:ext uri="{FF2B5EF4-FFF2-40B4-BE49-F238E27FC236}">
              <a16:creationId xmlns:a16="http://schemas.microsoft.com/office/drawing/2014/main" id="{D123F371-6DED-8F45-1CED-86F60B82D297}"/>
            </a:ext>
          </a:extLst>
        </p:cNvPr>
        <p:cNvGrpSpPr/>
        <p:nvPr/>
      </p:nvGrpSpPr>
      <p:grpSpPr>
        <a:xfrm>
          <a:off x="0" y="0"/>
          <a:ext cx="0" cy="0"/>
          <a:chOff x="0" y="0"/>
          <a:chExt cx="0" cy="0"/>
        </a:xfrm>
      </p:grpSpPr>
      <p:sp>
        <p:nvSpPr>
          <p:cNvPr id="127" name="Google Shape;127;p5:notes">
            <a:extLst>
              <a:ext uri="{FF2B5EF4-FFF2-40B4-BE49-F238E27FC236}">
                <a16:creationId xmlns:a16="http://schemas.microsoft.com/office/drawing/2014/main" id="{263A8739-8816-01E3-AF58-4923FAE9368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b="1" i="1" dirty="0"/>
              <a:t>Notes for Instructor: </a:t>
            </a:r>
            <a:r>
              <a:rPr lang="en-US" i="0" strike="noStrike" dirty="0"/>
              <a:t>Have the students think about the following </a:t>
            </a:r>
            <a:r>
              <a:rPr lang="en-US" dirty="0"/>
              <a:t>statement:</a:t>
            </a:r>
            <a:r>
              <a:rPr lang="en-US" i="0" strike="noStrike" dirty="0"/>
              <a:t> “</a:t>
            </a:r>
            <a:r>
              <a:rPr lang="en-US" dirty="0"/>
              <a:t>O</a:t>
            </a:r>
            <a:r>
              <a:rPr lang="en-US" i="0" strike="noStrike" dirty="0"/>
              <a:t>ften ecologists have normative views on </a:t>
            </a:r>
            <a:r>
              <a:rPr lang="en-US" dirty="0"/>
              <a:t>b</a:t>
            </a:r>
            <a:r>
              <a:rPr lang="en-US" i="0" strike="noStrike" dirty="0"/>
              <a:t>iodiversity but never question them, e.g., biodiversity is always a good thing</a:t>
            </a:r>
            <a:r>
              <a:rPr lang="en-US" dirty="0"/>
              <a:t>.: </a:t>
            </a:r>
          </a:p>
          <a:p>
            <a:pPr marL="0" lvl="0" indent="0" algn="l" rtl="0">
              <a:spcBef>
                <a:spcPts val="0"/>
              </a:spcBef>
              <a:spcAft>
                <a:spcPts val="0"/>
              </a:spcAft>
              <a:buNone/>
            </a:pPr>
            <a:endParaRPr lang="en-US" i="0" strike="noStrike" dirty="0"/>
          </a:p>
          <a:p>
            <a:pPr marL="0" lvl="0" indent="0" algn="l" rtl="0">
              <a:spcBef>
                <a:spcPts val="0"/>
              </a:spcBef>
              <a:spcAft>
                <a:spcPts val="0"/>
              </a:spcAft>
              <a:buNone/>
            </a:pPr>
            <a:r>
              <a:rPr lang="en-US" i="0" strike="noStrike" dirty="0"/>
              <a:t>Instructor follow up: Perreault expands on this commitment as follows:</a:t>
            </a:r>
            <a:r>
              <a:rPr lang="en-US" b="0" i="0" strike="noStrike" dirty="0">
                <a:latin typeface="Bitter"/>
                <a:ea typeface="Bitter"/>
                <a:cs typeface="Bitter"/>
                <a:sym typeface="Bitter"/>
              </a:rPr>
              <a:t> </a:t>
            </a:r>
            <a:endParaRPr lang="en-US" dirty="0"/>
          </a:p>
          <a:p>
            <a:pPr marL="0" lvl="0" indent="0" algn="l" rtl="0">
              <a:spcBef>
                <a:spcPts val="0"/>
              </a:spcBef>
              <a:spcAft>
                <a:spcPts val="0"/>
              </a:spcAft>
              <a:buNone/>
            </a:pPr>
            <a:r>
              <a:rPr lang="en-US" sz="1200" i="0" u="none" strike="noStrike" dirty="0"/>
              <a:t>“Political ecology is an explicitly normative intellectual project, which has from its beginning highlighted the struggles, interests, and plight of marginalized populations: peasants, indigenous peoples, ethnic and religious minorities, women, the  poor. In this sense, and in contrast to many other approaches to social and environmental analysis (e.g., cultural ecology, land use/land cover change analyses, etc.), political ecology is explicitly normative in its approach. Political ecologists thus seek not just to explain social and environmental processes, but to construct an alternative understanding of them, with an orientation toward social justice and radical politics.</a:t>
            </a:r>
            <a:r>
              <a:rPr lang="en-US" sz="1200" i="0" strike="noStrike" dirty="0"/>
              <a:t>”</a:t>
            </a:r>
            <a:endParaRPr lang="en-US" dirty="0"/>
          </a:p>
          <a:p>
            <a:pPr marL="0" lvl="0" indent="0" algn="l" rtl="0">
              <a:spcBef>
                <a:spcPts val="0"/>
              </a:spcBef>
              <a:spcAft>
                <a:spcPts val="0"/>
              </a:spcAft>
              <a:buNone/>
            </a:pPr>
            <a:endParaRPr i="1" dirty="0"/>
          </a:p>
        </p:txBody>
      </p:sp>
      <p:sp>
        <p:nvSpPr>
          <p:cNvPr id="128" name="Google Shape;128;p5:notes">
            <a:extLst>
              <a:ext uri="{FF2B5EF4-FFF2-40B4-BE49-F238E27FC236}">
                <a16:creationId xmlns:a16="http://schemas.microsoft.com/office/drawing/2014/main" id="{AB13FD9B-5576-6478-9EAE-A739BA0BC7F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150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s://doi.org/10.1016/j.iheduc.2021.100830" TargetMode="External"/><Relationship Id="rId5" Type="http://schemas.openxmlformats.org/officeDocument/2006/relationships/hyperlink" Target="https://doi.org/10.1111/jftr.12449" TargetMode="External"/><Relationship Id="rId4" Type="http://schemas.openxmlformats.org/officeDocument/2006/relationships/hyperlink" Target="https://doi.org/10.1080/13538322.2022.2037762"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2" name="Google Shape;92;p13">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3" name="Google Shape;93;p13"/>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4" name="Google Shape;94;p13"/>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5" name="Google Shape;95;p13"/>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800" b="0" i="0" u="none" strike="noStrike" cap="none">
                <a:solidFill>
                  <a:schemeClr val="lt1"/>
                </a:solidFill>
                <a:latin typeface="Calibri"/>
                <a:ea typeface="Calibri"/>
                <a:cs typeface="Calibri"/>
                <a:sym typeface="Calibri"/>
              </a:endParaRPr>
            </a:p>
          </p:txBody>
        </p:sp>
        <p:sp>
          <p:nvSpPr>
            <p:cNvPr id="96" name="Google Shape;96;p13"/>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98" name="Google Shape;98;p13">
            <a:extLst>
              <a:ext uri="{C183D7F6-B498-43B3-948B-1728B52AA6E4}">
                <adec:decorative xmlns:adec="http://schemas.microsoft.com/office/drawing/2017/decorative" val="1"/>
              </a:ext>
            </a:extLst>
          </p:cNvPr>
          <p:cNvGrpSpPr/>
          <p:nvPr/>
        </p:nvGrpSpPr>
        <p:grpSpPr>
          <a:xfrm rot="10800000" flipH="1">
            <a:off x="0" y="4322879"/>
            <a:ext cx="3378428" cy="2535121"/>
            <a:chOff x="-305" y="-1"/>
            <a:chExt cx="3832880" cy="2876136"/>
          </a:xfrm>
        </p:grpSpPr>
        <p:sp>
          <p:nvSpPr>
            <p:cNvPr id="99" name="Google Shape;99;p13"/>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0" name="Google Shape;100;p13"/>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1" name="Google Shape;101;p13"/>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2" name="Google Shape;102;p13"/>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803"/>
                  </a:srgbClr>
                </a:gs>
                <a:gs pos="2000">
                  <a:srgbClr val="FFFFFF">
                    <a:alpha val="9803"/>
                  </a:srgbClr>
                </a:gs>
                <a:gs pos="16000">
                  <a:srgbClr val="70AD47">
                    <a:alpha val="9803"/>
                  </a:srgbClr>
                </a:gs>
                <a:gs pos="85000">
                  <a:srgbClr val="4472C4">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7" name="Picture 6" descr="The SESYNC logo—the letters SESYNC under a green arch">
            <a:extLst>
              <a:ext uri="{FF2B5EF4-FFF2-40B4-BE49-F238E27FC236}">
                <a16:creationId xmlns:a16="http://schemas.microsoft.com/office/drawing/2014/main" id="{EEDF8D75-EC6F-AE7E-9089-E303108B6C80}"/>
              </a:ext>
            </a:extLst>
          </p:cNvPr>
          <p:cNvPicPr>
            <a:picLocks noChangeAspect="1"/>
          </p:cNvPicPr>
          <p:nvPr/>
        </p:nvPicPr>
        <p:blipFill>
          <a:blip r:embed="rId3"/>
          <a:stretch>
            <a:fillRect/>
          </a:stretch>
        </p:blipFill>
        <p:spPr>
          <a:xfrm>
            <a:off x="428065" y="460594"/>
            <a:ext cx="3429000" cy="1257300"/>
          </a:xfrm>
          <a:prstGeom prst="rect">
            <a:avLst/>
          </a:prstGeom>
        </p:spPr>
      </p:pic>
      <p:sp>
        <p:nvSpPr>
          <p:cNvPr id="5" name="Title 4">
            <a:extLst>
              <a:ext uri="{FF2B5EF4-FFF2-40B4-BE49-F238E27FC236}">
                <a16:creationId xmlns:a16="http://schemas.microsoft.com/office/drawing/2014/main" id="{CFA98E66-38A7-C0D3-B5EF-D8A217FB6CC0}"/>
              </a:ext>
            </a:extLst>
          </p:cNvPr>
          <p:cNvSpPr>
            <a:spLocks noGrp="1"/>
          </p:cNvSpPr>
          <p:nvPr>
            <p:ph type="ctrTitle"/>
          </p:nvPr>
        </p:nvSpPr>
        <p:spPr>
          <a:xfrm>
            <a:off x="0" y="2324361"/>
            <a:ext cx="5280212" cy="1910287"/>
          </a:xfrm>
        </p:spPr>
        <p:txBody>
          <a:bodyPr>
            <a:normAutofit/>
          </a:bodyPr>
          <a:lstStyle/>
          <a:p>
            <a:r>
              <a:rPr lang="en-US" sz="5400" b="1" dirty="0"/>
              <a:t>What Is Political Ecology?</a:t>
            </a:r>
          </a:p>
        </p:txBody>
      </p:sp>
      <p:pic>
        <p:nvPicPr>
          <p:cNvPr id="3" name="Picture 2" descr="Poverty and wealth separated by a wall in a city in Brazil.">
            <a:extLst>
              <a:ext uri="{FF2B5EF4-FFF2-40B4-BE49-F238E27FC236}">
                <a16:creationId xmlns:a16="http://schemas.microsoft.com/office/drawing/2014/main" id="{616CFD33-1B77-9047-1B3D-A61F225A5C5B}"/>
              </a:ext>
            </a:extLst>
          </p:cNvPr>
          <p:cNvPicPr>
            <a:picLocks noChangeAspect="1"/>
          </p:cNvPicPr>
          <p:nvPr/>
        </p:nvPicPr>
        <p:blipFill>
          <a:blip r:embed="rId4"/>
          <a:stretch>
            <a:fillRect/>
          </a:stretch>
        </p:blipFill>
        <p:spPr>
          <a:xfrm>
            <a:off x="5245042" y="1783518"/>
            <a:ext cx="6588611" cy="4395085"/>
          </a:xfrm>
          <a:prstGeom prst="rect">
            <a:avLst/>
          </a:prstGeom>
        </p:spPr>
      </p:pic>
      <p:sp>
        <p:nvSpPr>
          <p:cNvPr id="2" name="TextBox 1">
            <a:extLst>
              <a:ext uri="{FF2B5EF4-FFF2-40B4-BE49-F238E27FC236}">
                <a16:creationId xmlns:a16="http://schemas.microsoft.com/office/drawing/2014/main" id="{40972765-6C14-FBA3-E224-491D56006559}"/>
              </a:ext>
            </a:extLst>
          </p:cNvPr>
          <p:cNvSpPr txBox="1"/>
          <p:nvPr/>
        </p:nvSpPr>
        <p:spPr>
          <a:xfrm>
            <a:off x="6096000" y="6207513"/>
            <a:ext cx="5077480" cy="646331"/>
          </a:xfrm>
          <a:prstGeom prst="rect">
            <a:avLst/>
          </a:prstGeom>
          <a:noFill/>
        </p:spPr>
        <p:txBody>
          <a:bodyPr wrap="square" rtlCol="0">
            <a:spAutoFit/>
          </a:bodyPr>
          <a:lstStyle/>
          <a:p>
            <a:pPr algn="ctr"/>
            <a:r>
              <a:rPr lang="en-US" sz="1800" dirty="0">
                <a:latin typeface="Calibri" panose="020F0502020204030204" pitchFamily="34" charset="0"/>
                <a:cs typeface="Calibri" panose="020F0502020204030204" pitchFamily="34" charset="0"/>
              </a:rPr>
              <a:t>Poverty and wealth separated by a wall in Brazil.</a:t>
            </a:r>
            <a:br>
              <a:rPr lang="en-US" sz="1800" dirty="0">
                <a:latin typeface="Calibri" panose="020F0502020204030204" pitchFamily="34" charset="0"/>
                <a:cs typeface="Calibri" panose="020F0502020204030204" pitchFamily="34" charset="0"/>
              </a:rPr>
            </a:br>
            <a:r>
              <a:rPr lang="en-US" sz="1800" dirty="0">
                <a:latin typeface="Calibri" panose="020F0502020204030204" pitchFamily="34" charset="0"/>
                <a:cs typeface="Calibri" panose="020F0502020204030204" pitchFamily="34" charset="0"/>
              </a:rPr>
              <a:t>(Photo permission granted from Tuca Vieira)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a:extLst>
            <a:ext uri="{FF2B5EF4-FFF2-40B4-BE49-F238E27FC236}">
              <a16:creationId xmlns:a16="http://schemas.microsoft.com/office/drawing/2014/main" id="{D26AD791-71CB-B877-1783-0BBA4506E64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6861242-7761-B71B-157F-2AAAB65E989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a:p>
        </p:txBody>
      </p:sp>
      <p:sp>
        <p:nvSpPr>
          <p:cNvPr id="2" name="Title 1">
            <a:extLst>
              <a:ext uri="{FF2B5EF4-FFF2-40B4-BE49-F238E27FC236}">
                <a16:creationId xmlns:a16="http://schemas.microsoft.com/office/drawing/2014/main" id="{5960E497-E99E-F952-8F01-1E8635F7AA04}"/>
              </a:ext>
            </a:extLst>
          </p:cNvPr>
          <p:cNvSpPr>
            <a:spLocks noGrp="1"/>
          </p:cNvSpPr>
          <p:nvPr>
            <p:ph type="title"/>
          </p:nvPr>
        </p:nvSpPr>
        <p:spPr>
          <a:xfrm>
            <a:off x="2361079" y="811101"/>
            <a:ext cx="7839637" cy="682158"/>
          </a:xfrm>
        </p:spPr>
        <p:txBody>
          <a:bodyPr>
            <a:normAutofit fontScale="90000"/>
          </a:bodyPr>
          <a:lstStyle/>
          <a:p>
            <a:pPr algn="ctr"/>
            <a:r>
              <a:rPr lang="en-US" sz="4000" b="1" dirty="0"/>
              <a:t>History of Political Ecology: </a:t>
            </a:r>
            <a:br>
              <a:rPr lang="en-US" sz="4000" b="1" dirty="0"/>
            </a:br>
            <a:r>
              <a:rPr lang="en-US" sz="4000" b="1" dirty="0"/>
              <a:t>Early Focus</a:t>
            </a:r>
            <a:endParaRPr lang="en-US" sz="3600" b="1" dirty="0"/>
          </a:p>
        </p:txBody>
      </p:sp>
      <p:sp>
        <p:nvSpPr>
          <p:cNvPr id="3" name="TextBox 2">
            <a:extLst>
              <a:ext uri="{FF2B5EF4-FFF2-40B4-BE49-F238E27FC236}">
                <a16:creationId xmlns:a16="http://schemas.microsoft.com/office/drawing/2014/main" id="{EF1C0457-E1BE-C3CE-3DD5-633B8F68EF68}"/>
              </a:ext>
            </a:extLst>
          </p:cNvPr>
          <p:cNvSpPr txBox="1"/>
          <p:nvPr/>
        </p:nvSpPr>
        <p:spPr>
          <a:xfrm>
            <a:off x="1382806" y="2042974"/>
            <a:ext cx="9796182" cy="1600438"/>
          </a:xfrm>
          <a:prstGeom prst="rect">
            <a:avLst/>
          </a:prstGeom>
          <a:noFill/>
        </p:spPr>
        <p:txBody>
          <a:bodyPr wrap="square" rtlCol="0">
            <a:spAutoFit/>
          </a:bodyPr>
          <a:lstStyle/>
          <a:p>
            <a:r>
              <a:rPr lang="en-US" sz="3200" dirty="0">
                <a:latin typeface="Calibri" panose="020F0502020204030204" pitchFamily="34" charset="0"/>
                <a:ea typeface="Helvetica Neue"/>
                <a:cs typeface="Calibri" panose="020F0502020204030204" pitchFamily="34" charset="0"/>
                <a:sym typeface="Helvetica Neue"/>
              </a:rPr>
              <a:t>Environmental degradation is huge, and the impacts fall disproportionately on those with little power.</a:t>
            </a:r>
            <a:endParaRPr lang="en-US" sz="3200" dirty="0">
              <a:latin typeface="Calibri" panose="020F0502020204030204" pitchFamily="34" charset="0"/>
              <a:cs typeface="Calibri" panose="020F0502020204030204" pitchFamily="34" charset="0"/>
            </a:endParaRPr>
          </a:p>
          <a:p>
            <a:pPr algn="ctr"/>
            <a:endParaRPr lang="en-US" sz="3400" dirty="0">
              <a:solidFill>
                <a:schemeClr val="tx1"/>
              </a:solidFill>
              <a:latin typeface="Calibri" panose="020F0502020204030204" pitchFamily="34" charset="0"/>
              <a:ea typeface="Helvetica Neue"/>
              <a:cs typeface="Calibri" panose="020F0502020204030204" pitchFamily="34" charset="0"/>
              <a:sym typeface="Helvetica Neue"/>
            </a:endParaRPr>
          </a:p>
        </p:txBody>
      </p:sp>
      <p:sp>
        <p:nvSpPr>
          <p:cNvPr id="6" name="TextBox 5">
            <a:extLst>
              <a:ext uri="{FF2B5EF4-FFF2-40B4-BE49-F238E27FC236}">
                <a16:creationId xmlns:a16="http://schemas.microsoft.com/office/drawing/2014/main" id="{452C8ED1-DE79-9FBA-43DE-F4AF8C6524BD}"/>
              </a:ext>
            </a:extLst>
          </p:cNvPr>
          <p:cNvSpPr txBox="1"/>
          <p:nvPr/>
        </p:nvSpPr>
        <p:spPr>
          <a:xfrm>
            <a:off x="1592356" y="3722608"/>
            <a:ext cx="9377082" cy="2554545"/>
          </a:xfrm>
          <a:prstGeom prst="rect">
            <a:avLst/>
          </a:prstGeom>
          <a:noFill/>
        </p:spPr>
        <p:txBody>
          <a:bodyPr wrap="square" rtlCol="0">
            <a:spAutoFit/>
          </a:bodyPr>
          <a:lstStyle/>
          <a:p>
            <a:pPr algn="ctr"/>
            <a:r>
              <a:rPr lang="en-US" sz="3200" dirty="0">
                <a:solidFill>
                  <a:srgbClr val="71AD47"/>
                </a:solidFill>
                <a:latin typeface="Calibri" panose="020F0502020204030204" pitchFamily="34" charset="0"/>
                <a:cs typeface="Calibri" panose="020F0502020204030204" pitchFamily="34" charset="0"/>
              </a:rPr>
              <a:t>What are some examples of disproportionate impacts on groups during the 1970s to late 1980s? </a:t>
            </a:r>
          </a:p>
          <a:p>
            <a:pPr algn="ctr"/>
            <a:endParaRPr lang="en-US" sz="3200" dirty="0">
              <a:solidFill>
                <a:srgbClr val="71AD47"/>
              </a:solidFill>
              <a:latin typeface="Calibri" panose="020F0502020204030204" pitchFamily="34" charset="0"/>
              <a:cs typeface="Calibri" panose="020F0502020204030204" pitchFamily="34" charset="0"/>
            </a:endParaRPr>
          </a:p>
          <a:p>
            <a:pPr algn="ctr"/>
            <a:r>
              <a:rPr lang="en-US" sz="3200" dirty="0">
                <a:solidFill>
                  <a:srgbClr val="71AD47"/>
                </a:solidFill>
                <a:latin typeface="Calibri" panose="020F0502020204030204" pitchFamily="34" charset="0"/>
                <a:cs typeface="Calibri" panose="020F0502020204030204" pitchFamily="34" charset="0"/>
              </a:rPr>
              <a:t>Has the disproportionality of environmental impacts decreased over time? Does this vary geographically?</a:t>
            </a:r>
            <a:endParaRPr lang="en-US" dirty="0">
              <a:solidFill>
                <a:srgbClr val="71AD47"/>
              </a:solidFill>
            </a:endParaRPr>
          </a:p>
        </p:txBody>
      </p:sp>
    </p:spTree>
    <p:extLst>
      <p:ext uri="{BB962C8B-B14F-4D97-AF65-F5344CB8AC3E}">
        <p14:creationId xmlns:p14="http://schemas.microsoft.com/office/powerpoint/2010/main" val="590937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a:extLst>
            <a:ext uri="{FF2B5EF4-FFF2-40B4-BE49-F238E27FC236}">
              <a16:creationId xmlns:a16="http://schemas.microsoft.com/office/drawing/2014/main" id="{6A960256-A963-9E9A-2DF5-06145F690AB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9AF73DA-2E66-CCB0-312D-2DAE3BCCB7C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
        <p:nvSpPr>
          <p:cNvPr id="2" name="Title 1">
            <a:extLst>
              <a:ext uri="{FF2B5EF4-FFF2-40B4-BE49-F238E27FC236}">
                <a16:creationId xmlns:a16="http://schemas.microsoft.com/office/drawing/2014/main" id="{54A8AC36-66B1-08CE-3414-C4F84D9A55A7}"/>
              </a:ext>
            </a:extLst>
          </p:cNvPr>
          <p:cNvSpPr>
            <a:spLocks noGrp="1"/>
          </p:cNvSpPr>
          <p:nvPr>
            <p:ph type="title"/>
          </p:nvPr>
        </p:nvSpPr>
        <p:spPr>
          <a:xfrm>
            <a:off x="2361079" y="811101"/>
            <a:ext cx="7839637" cy="682158"/>
          </a:xfrm>
        </p:spPr>
        <p:txBody>
          <a:bodyPr>
            <a:normAutofit fontScale="90000"/>
          </a:bodyPr>
          <a:lstStyle/>
          <a:p>
            <a:pPr algn="ctr"/>
            <a:r>
              <a:rPr lang="en-US" sz="4000" b="1" dirty="0"/>
              <a:t>History of Political Ecology: </a:t>
            </a:r>
            <a:br>
              <a:rPr lang="en-US" sz="4000" b="1" dirty="0"/>
            </a:br>
            <a:r>
              <a:rPr lang="en-US" sz="4000" b="1" dirty="0"/>
              <a:t>Later Focus</a:t>
            </a:r>
            <a:endParaRPr lang="en-US" sz="3600" b="1" dirty="0"/>
          </a:p>
        </p:txBody>
      </p:sp>
      <p:sp>
        <p:nvSpPr>
          <p:cNvPr id="3" name="TextBox 2">
            <a:extLst>
              <a:ext uri="{FF2B5EF4-FFF2-40B4-BE49-F238E27FC236}">
                <a16:creationId xmlns:a16="http://schemas.microsoft.com/office/drawing/2014/main" id="{298F96FD-57A7-7720-79E2-A545C487F543}"/>
              </a:ext>
            </a:extLst>
          </p:cNvPr>
          <p:cNvSpPr txBox="1"/>
          <p:nvPr/>
        </p:nvSpPr>
        <p:spPr>
          <a:xfrm>
            <a:off x="761367" y="1791182"/>
            <a:ext cx="11039060" cy="3539430"/>
          </a:xfrm>
          <a:prstGeom prst="rect">
            <a:avLst/>
          </a:prstGeom>
          <a:noFill/>
        </p:spPr>
        <p:txBody>
          <a:bodyPr wrap="square" rtlCol="0">
            <a:spAutoFit/>
          </a:bodyPr>
          <a:lstStyle/>
          <a:p>
            <a:r>
              <a:rPr lang="en-US" sz="3200" dirty="0">
                <a:latin typeface="Calibri" panose="020F0502020204030204" pitchFamily="34" charset="0"/>
                <a:ea typeface="Helvetica Neue"/>
                <a:cs typeface="Calibri" panose="020F0502020204030204" pitchFamily="34" charset="0"/>
                <a:sym typeface="Helvetica Neue"/>
              </a:rPr>
              <a:t>The focus shifts away from biophysical degradation toward the “politics” side.</a:t>
            </a:r>
            <a:br>
              <a:rPr lang="en-US" sz="3200" dirty="0">
                <a:latin typeface="Calibri" panose="020F0502020204030204" pitchFamily="34" charset="0"/>
                <a:ea typeface="Helvetica Neue"/>
                <a:cs typeface="Calibri" panose="020F0502020204030204" pitchFamily="34" charset="0"/>
                <a:sym typeface="Helvetica Neue"/>
              </a:rPr>
            </a:br>
            <a:br>
              <a:rPr lang="en-US" sz="3200" dirty="0">
                <a:latin typeface="Calibri" panose="020F0502020204030204" pitchFamily="34" charset="0"/>
                <a:ea typeface="Helvetica Neue"/>
                <a:cs typeface="Calibri" panose="020F0502020204030204" pitchFamily="34" charset="0"/>
                <a:sym typeface="Helvetica Neue"/>
              </a:rPr>
            </a:br>
            <a:r>
              <a:rPr lang="en-US" sz="3200" dirty="0">
                <a:latin typeface="Calibri" panose="020F0502020204030204" pitchFamily="34" charset="0"/>
                <a:ea typeface="Helvetica Neue"/>
                <a:cs typeface="Calibri" panose="020F0502020204030204" pitchFamily="34" charset="0"/>
                <a:sym typeface="Helvetica Neue"/>
              </a:rPr>
              <a:t>There is a major focus on the politics and economics of the environment and how power plays out. </a:t>
            </a:r>
          </a:p>
          <a:p>
            <a:endParaRPr lang="en-US" sz="3200" dirty="0">
              <a:latin typeface="Calibri" panose="020F0502020204030204" pitchFamily="34" charset="0"/>
              <a:ea typeface="Helvetica Neue"/>
              <a:cs typeface="Calibri" panose="020F0502020204030204" pitchFamily="34" charset="0"/>
              <a:sym typeface="Helvetica Neue"/>
            </a:endParaRPr>
          </a:p>
          <a:p>
            <a:r>
              <a:rPr lang="en-US" sz="3200" dirty="0">
                <a:latin typeface="Calibri" panose="020F0502020204030204" pitchFamily="34" charset="0"/>
                <a:ea typeface="Helvetica Neue"/>
                <a:cs typeface="Calibri" panose="020F0502020204030204" pitchFamily="34" charset="0"/>
                <a:sym typeface="Helvetica Neue"/>
              </a:rPr>
              <a:t> </a:t>
            </a:r>
            <a:endParaRPr lang="en-US" sz="3400" dirty="0">
              <a:solidFill>
                <a:schemeClr val="tx1"/>
              </a:solidFill>
              <a:latin typeface="Calibri" panose="020F0502020204030204" pitchFamily="34" charset="0"/>
              <a:ea typeface="Helvetica Neue"/>
              <a:cs typeface="Calibri" panose="020F0502020204030204" pitchFamily="34" charset="0"/>
              <a:sym typeface="Helvetica Neue"/>
            </a:endParaRPr>
          </a:p>
        </p:txBody>
      </p:sp>
      <p:sp>
        <p:nvSpPr>
          <p:cNvPr id="6" name="TextBox 5">
            <a:extLst>
              <a:ext uri="{FF2B5EF4-FFF2-40B4-BE49-F238E27FC236}">
                <a16:creationId xmlns:a16="http://schemas.microsoft.com/office/drawing/2014/main" id="{49363D41-A677-D441-5A1F-9B6C8A8854A5}"/>
              </a:ext>
            </a:extLst>
          </p:cNvPr>
          <p:cNvSpPr txBox="1"/>
          <p:nvPr/>
        </p:nvSpPr>
        <p:spPr>
          <a:xfrm>
            <a:off x="1592356" y="4659372"/>
            <a:ext cx="9377082" cy="2062103"/>
          </a:xfrm>
          <a:prstGeom prst="rect">
            <a:avLst/>
          </a:prstGeom>
          <a:noFill/>
        </p:spPr>
        <p:txBody>
          <a:bodyPr wrap="square" rtlCol="0">
            <a:spAutoFit/>
          </a:bodyPr>
          <a:lstStyle/>
          <a:p>
            <a:pPr algn="ctr"/>
            <a:r>
              <a:rPr lang="en-US" sz="3200" dirty="0">
                <a:solidFill>
                  <a:srgbClr val="71AD47"/>
                </a:solidFill>
                <a:latin typeface="Calibri" panose="020F0502020204030204" pitchFamily="34" charset="0"/>
                <a:cs typeface="Calibri" panose="020F0502020204030204" pitchFamily="34" charset="0"/>
              </a:rPr>
              <a:t>What are some sources of power? </a:t>
            </a:r>
          </a:p>
          <a:p>
            <a:pPr algn="ctr"/>
            <a:endParaRPr lang="en-US" sz="3200" dirty="0">
              <a:solidFill>
                <a:srgbClr val="71AD47"/>
              </a:solidFill>
              <a:latin typeface="Calibri" panose="020F0502020204030204" pitchFamily="34" charset="0"/>
              <a:cs typeface="Calibri" panose="020F0502020204030204" pitchFamily="34" charset="0"/>
            </a:endParaRPr>
          </a:p>
          <a:p>
            <a:pPr algn="ctr"/>
            <a:r>
              <a:rPr lang="en-US" sz="3200" dirty="0">
                <a:solidFill>
                  <a:srgbClr val="71AD47"/>
                </a:solidFill>
                <a:latin typeface="Calibri" panose="020F0502020204030204" pitchFamily="34" charset="0"/>
                <a:cs typeface="Calibri" panose="020F0502020204030204" pitchFamily="34" charset="0"/>
              </a:rPr>
              <a:t>Where do power differentials play out? Provide examples.</a:t>
            </a:r>
          </a:p>
        </p:txBody>
      </p:sp>
    </p:spTree>
    <p:extLst>
      <p:ext uri="{BB962C8B-B14F-4D97-AF65-F5344CB8AC3E}">
        <p14:creationId xmlns:p14="http://schemas.microsoft.com/office/powerpoint/2010/main" val="3892230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a:extLst>
            <a:ext uri="{FF2B5EF4-FFF2-40B4-BE49-F238E27FC236}">
              <a16:creationId xmlns:a16="http://schemas.microsoft.com/office/drawing/2014/main" id="{7C8F871D-17A6-729B-011B-DE8F3FDE64A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82CB0C-9C0C-10B4-908B-8A7BAD4A980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a:p>
        </p:txBody>
      </p:sp>
      <p:sp>
        <p:nvSpPr>
          <p:cNvPr id="2" name="Title 1">
            <a:extLst>
              <a:ext uri="{FF2B5EF4-FFF2-40B4-BE49-F238E27FC236}">
                <a16:creationId xmlns:a16="http://schemas.microsoft.com/office/drawing/2014/main" id="{EFA9F793-AD69-D6EC-389B-8CF4F62E3AA1}"/>
              </a:ext>
            </a:extLst>
          </p:cNvPr>
          <p:cNvSpPr>
            <a:spLocks noGrp="1"/>
          </p:cNvSpPr>
          <p:nvPr>
            <p:ph type="title"/>
          </p:nvPr>
        </p:nvSpPr>
        <p:spPr>
          <a:xfrm>
            <a:off x="2361079" y="811101"/>
            <a:ext cx="7839637" cy="682158"/>
          </a:xfrm>
        </p:spPr>
        <p:txBody>
          <a:bodyPr>
            <a:normAutofit fontScale="90000"/>
          </a:bodyPr>
          <a:lstStyle/>
          <a:p>
            <a:pPr algn="ctr"/>
            <a:r>
              <a:rPr lang="en-US" sz="4000" b="1" dirty="0"/>
              <a:t>History of Political Ecology: </a:t>
            </a:r>
            <a:br>
              <a:rPr lang="en-US" sz="4000" b="1" dirty="0"/>
            </a:br>
            <a:r>
              <a:rPr lang="en-US" sz="4000" b="1" dirty="0"/>
              <a:t>Today</a:t>
            </a:r>
            <a:endParaRPr lang="en-US" sz="3600" b="1" dirty="0"/>
          </a:p>
        </p:txBody>
      </p:sp>
      <p:sp>
        <p:nvSpPr>
          <p:cNvPr id="3" name="TextBox 2">
            <a:extLst>
              <a:ext uri="{FF2B5EF4-FFF2-40B4-BE49-F238E27FC236}">
                <a16:creationId xmlns:a16="http://schemas.microsoft.com/office/drawing/2014/main" id="{868B68F7-720A-D98F-3546-698A4C73FBDF}"/>
              </a:ext>
            </a:extLst>
          </p:cNvPr>
          <p:cNvSpPr txBox="1"/>
          <p:nvPr/>
        </p:nvSpPr>
        <p:spPr>
          <a:xfrm>
            <a:off x="700367" y="1767453"/>
            <a:ext cx="11161059" cy="3539430"/>
          </a:xfrm>
          <a:prstGeom prst="rect">
            <a:avLst/>
          </a:prstGeom>
          <a:noFill/>
        </p:spPr>
        <p:txBody>
          <a:bodyPr wrap="square" rtlCol="0">
            <a:spAutoFit/>
          </a:bodyPr>
          <a:lstStyle/>
          <a:p>
            <a:r>
              <a:rPr lang="en-US" sz="3200" dirty="0">
                <a:latin typeface="Calibri" panose="020F0502020204030204" pitchFamily="34" charset="0"/>
                <a:ea typeface="Helvetica Neue"/>
                <a:cs typeface="Calibri" panose="020F0502020204030204" pitchFamily="34" charset="0"/>
                <a:sym typeface="Helvetica Neue"/>
              </a:rPr>
              <a:t>Many would argue that political ecology is still just about politics and power…but it is much more.</a:t>
            </a:r>
          </a:p>
          <a:p>
            <a:endParaRPr lang="en-US" sz="3200" dirty="0">
              <a:latin typeface="Calibri" panose="020F0502020204030204" pitchFamily="34" charset="0"/>
              <a:ea typeface="Helvetica Neue"/>
              <a:cs typeface="Calibri" panose="020F0502020204030204" pitchFamily="34" charset="0"/>
              <a:sym typeface="Helvetica Neue"/>
            </a:endParaRPr>
          </a:p>
          <a:p>
            <a:r>
              <a:rPr lang="en-US" sz="3200" dirty="0">
                <a:solidFill>
                  <a:schemeClr val="tx1"/>
                </a:solidFill>
                <a:latin typeface="Calibri" panose="020F0502020204030204" pitchFamily="34" charset="0"/>
                <a:ea typeface="Helvetica Neue"/>
                <a:cs typeface="Calibri" panose="020F0502020204030204" pitchFamily="34" charset="0"/>
                <a:sym typeface="Helvetica Neue"/>
              </a:rPr>
              <a:t>It also asks researchers to think about positionality and assumptions underlying one’s work and about how socio-environmental systems are studied/framed, and who is involved. </a:t>
            </a:r>
          </a:p>
          <a:p>
            <a:endParaRPr lang="en-US" sz="3200" dirty="0">
              <a:solidFill>
                <a:schemeClr val="tx1"/>
              </a:solidFill>
              <a:latin typeface="Calibri" panose="020F0502020204030204" pitchFamily="34" charset="0"/>
              <a:ea typeface="Helvetica Neue"/>
              <a:cs typeface="Calibri" panose="020F0502020204030204" pitchFamily="34" charset="0"/>
              <a:sym typeface="Helvetica Neue"/>
            </a:endParaRPr>
          </a:p>
        </p:txBody>
      </p:sp>
      <p:sp>
        <p:nvSpPr>
          <p:cNvPr id="6" name="TextBox 5">
            <a:extLst>
              <a:ext uri="{FF2B5EF4-FFF2-40B4-BE49-F238E27FC236}">
                <a16:creationId xmlns:a16="http://schemas.microsoft.com/office/drawing/2014/main" id="{BDE32AEF-70F9-AFBE-9143-97EDCB5744CA}"/>
              </a:ext>
            </a:extLst>
          </p:cNvPr>
          <p:cNvSpPr txBox="1"/>
          <p:nvPr/>
        </p:nvSpPr>
        <p:spPr>
          <a:xfrm>
            <a:off x="1400173" y="4969252"/>
            <a:ext cx="9761445" cy="1569660"/>
          </a:xfrm>
          <a:prstGeom prst="rect">
            <a:avLst/>
          </a:prstGeom>
          <a:noFill/>
        </p:spPr>
        <p:txBody>
          <a:bodyPr wrap="square" rtlCol="0">
            <a:spAutoFit/>
          </a:bodyPr>
          <a:lstStyle/>
          <a:p>
            <a:pPr algn="ctr"/>
            <a:r>
              <a:rPr lang="en-US" sz="3200" dirty="0">
                <a:solidFill>
                  <a:srgbClr val="71AD47"/>
                </a:solidFill>
                <a:latin typeface="Calibri" panose="020F0502020204030204" pitchFamily="34" charset="0"/>
                <a:cs typeface="Calibri" panose="020F0502020204030204" pitchFamily="34" charset="0"/>
              </a:rPr>
              <a:t>What is meant by positionality in the context of research? </a:t>
            </a:r>
            <a:br>
              <a:rPr lang="en-US" sz="3200" dirty="0">
                <a:solidFill>
                  <a:srgbClr val="71AD47"/>
                </a:solidFill>
                <a:latin typeface="Calibri" panose="020F0502020204030204" pitchFamily="34" charset="0"/>
                <a:cs typeface="Calibri" panose="020F0502020204030204" pitchFamily="34" charset="0"/>
              </a:rPr>
            </a:br>
            <a:endParaRPr lang="en-US" sz="3200" dirty="0">
              <a:solidFill>
                <a:srgbClr val="71AD47"/>
              </a:solidFill>
              <a:latin typeface="Calibri" panose="020F0502020204030204" pitchFamily="34" charset="0"/>
              <a:cs typeface="Calibri" panose="020F0502020204030204" pitchFamily="34" charset="0"/>
            </a:endParaRPr>
          </a:p>
          <a:p>
            <a:pPr algn="ctr"/>
            <a:r>
              <a:rPr lang="en-US" sz="3200" dirty="0">
                <a:solidFill>
                  <a:srgbClr val="71AD47"/>
                </a:solidFill>
                <a:latin typeface="Calibri" panose="020F0502020204030204" pitchFamily="34" charset="0"/>
                <a:cs typeface="Calibri" panose="020F0502020204030204" pitchFamily="34" charset="0"/>
              </a:rPr>
              <a:t>What assumptions are you making in your work? </a:t>
            </a:r>
          </a:p>
        </p:txBody>
      </p:sp>
    </p:spTree>
    <p:extLst>
      <p:ext uri="{BB962C8B-B14F-4D97-AF65-F5344CB8AC3E}">
        <p14:creationId xmlns:p14="http://schemas.microsoft.com/office/powerpoint/2010/main" val="284405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a:extLst>
            <a:ext uri="{FF2B5EF4-FFF2-40B4-BE49-F238E27FC236}">
              <a16:creationId xmlns:a16="http://schemas.microsoft.com/office/drawing/2014/main" id="{737B453C-0563-83DC-7B14-3147AEAED2D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1789B5-7FB2-C3AF-B34B-6EBDE6DBC11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a:p>
        </p:txBody>
      </p:sp>
      <p:sp>
        <p:nvSpPr>
          <p:cNvPr id="2" name="Title 1">
            <a:extLst>
              <a:ext uri="{FF2B5EF4-FFF2-40B4-BE49-F238E27FC236}">
                <a16:creationId xmlns:a16="http://schemas.microsoft.com/office/drawing/2014/main" id="{43C8082B-370B-3EE8-B206-3F3F515AA77E}"/>
              </a:ext>
            </a:extLst>
          </p:cNvPr>
          <p:cNvSpPr>
            <a:spLocks noGrp="1"/>
          </p:cNvSpPr>
          <p:nvPr>
            <p:ph type="title"/>
          </p:nvPr>
        </p:nvSpPr>
        <p:spPr>
          <a:xfrm>
            <a:off x="2728511" y="756678"/>
            <a:ext cx="7839637" cy="682158"/>
          </a:xfrm>
        </p:spPr>
        <p:txBody>
          <a:bodyPr>
            <a:normAutofit fontScale="90000"/>
          </a:bodyPr>
          <a:lstStyle/>
          <a:p>
            <a:pPr algn="ctr"/>
            <a:r>
              <a:rPr lang="en-US" sz="4000" b="1" dirty="0"/>
              <a:t>History of Political Ecology: </a:t>
            </a:r>
            <a:br>
              <a:rPr lang="en-US" sz="4000" b="1" dirty="0"/>
            </a:br>
            <a:r>
              <a:rPr lang="en-US" sz="4000" b="1" dirty="0"/>
              <a:t>Today (continued)</a:t>
            </a:r>
            <a:endParaRPr lang="en-US" sz="3600" b="1" dirty="0"/>
          </a:p>
        </p:txBody>
      </p:sp>
      <p:sp>
        <p:nvSpPr>
          <p:cNvPr id="3" name="TextBox 2">
            <a:extLst>
              <a:ext uri="{FF2B5EF4-FFF2-40B4-BE49-F238E27FC236}">
                <a16:creationId xmlns:a16="http://schemas.microsoft.com/office/drawing/2014/main" id="{586962CF-660E-6C3F-540B-452BAE1EDF79}"/>
              </a:ext>
            </a:extLst>
          </p:cNvPr>
          <p:cNvSpPr txBox="1"/>
          <p:nvPr/>
        </p:nvSpPr>
        <p:spPr>
          <a:xfrm>
            <a:off x="238567" y="1767453"/>
            <a:ext cx="6121891" cy="1077218"/>
          </a:xfrm>
          <a:prstGeom prst="rect">
            <a:avLst/>
          </a:prstGeom>
          <a:noFill/>
        </p:spPr>
        <p:txBody>
          <a:bodyPr wrap="square" rtlCol="0">
            <a:spAutoFit/>
          </a:bodyPr>
          <a:lstStyle/>
          <a:p>
            <a:r>
              <a:rPr lang="en-US" sz="3200" dirty="0">
                <a:solidFill>
                  <a:schemeClr val="tx1"/>
                </a:solidFill>
                <a:latin typeface="Calibri" panose="020F0502020204030204" pitchFamily="34" charset="0"/>
                <a:ea typeface="Helvetica Neue"/>
                <a:cs typeface="Calibri" panose="020F0502020204030204" pitchFamily="34" charset="0"/>
                <a:sym typeface="Helvetica Neue"/>
              </a:rPr>
              <a:t>Also, for many it is about merging scholarship with activism.</a:t>
            </a:r>
          </a:p>
        </p:txBody>
      </p:sp>
      <p:sp>
        <p:nvSpPr>
          <p:cNvPr id="6" name="TextBox 5">
            <a:extLst>
              <a:ext uri="{FF2B5EF4-FFF2-40B4-BE49-F238E27FC236}">
                <a16:creationId xmlns:a16="http://schemas.microsoft.com/office/drawing/2014/main" id="{01DA8F9C-B1DD-0A0C-A6EE-8D92224CDD0C}"/>
              </a:ext>
            </a:extLst>
          </p:cNvPr>
          <p:cNvSpPr txBox="1"/>
          <p:nvPr/>
        </p:nvSpPr>
        <p:spPr>
          <a:xfrm>
            <a:off x="238567" y="3309362"/>
            <a:ext cx="6409763" cy="3046988"/>
          </a:xfrm>
          <a:prstGeom prst="rect">
            <a:avLst/>
          </a:prstGeom>
          <a:noFill/>
        </p:spPr>
        <p:txBody>
          <a:bodyPr wrap="square" rtlCol="0">
            <a:spAutoFit/>
          </a:bodyPr>
          <a:lstStyle/>
          <a:p>
            <a:pPr algn="ctr"/>
            <a:r>
              <a:rPr lang="en-US" sz="3200" dirty="0">
                <a:solidFill>
                  <a:srgbClr val="71AD47"/>
                </a:solidFill>
                <a:latin typeface="Calibri" panose="020F0502020204030204" pitchFamily="34" charset="0"/>
                <a:cs typeface="Calibri" panose="020F0502020204030204" pitchFamily="34" charset="0"/>
              </a:rPr>
              <a:t> Is this consistent with your views about the role of scholars?</a:t>
            </a:r>
            <a:br>
              <a:rPr lang="en-US" sz="3200" dirty="0">
                <a:solidFill>
                  <a:srgbClr val="71AD47"/>
                </a:solidFill>
                <a:latin typeface="Calibri" panose="020F0502020204030204" pitchFamily="34" charset="0"/>
                <a:cs typeface="Calibri" panose="020F0502020204030204" pitchFamily="34" charset="0"/>
              </a:rPr>
            </a:br>
            <a:br>
              <a:rPr lang="en-US" sz="3200" dirty="0">
                <a:solidFill>
                  <a:srgbClr val="71AD47"/>
                </a:solidFill>
                <a:latin typeface="Calibri" panose="020F0502020204030204" pitchFamily="34" charset="0"/>
                <a:cs typeface="Calibri" panose="020F0502020204030204" pitchFamily="34" charset="0"/>
              </a:rPr>
            </a:br>
            <a:r>
              <a:rPr lang="en-US" sz="3200" dirty="0">
                <a:solidFill>
                  <a:srgbClr val="71AD47"/>
                </a:solidFill>
                <a:latin typeface="Calibri" panose="020F0502020204030204" pitchFamily="34" charset="0"/>
                <a:cs typeface="Calibri" panose="020F0502020204030204" pitchFamily="34" charset="0"/>
              </a:rPr>
              <a:t> Has this become more acceptable over the last 10 years? What ‘forces’ make this more/less acceptable?</a:t>
            </a:r>
          </a:p>
        </p:txBody>
      </p:sp>
      <p:pic>
        <p:nvPicPr>
          <p:cNvPr id="12" name="Picture 11" descr="A man holding a sign in a protest that reads: “Science is the poetry of reality” ">
            <a:extLst>
              <a:ext uri="{FF2B5EF4-FFF2-40B4-BE49-F238E27FC236}">
                <a16:creationId xmlns:a16="http://schemas.microsoft.com/office/drawing/2014/main" id="{7CB7288D-C0CA-35D3-CCA9-71CC50050FE1}"/>
              </a:ext>
            </a:extLst>
          </p:cNvPr>
          <p:cNvPicPr>
            <a:picLocks noChangeAspect="1"/>
          </p:cNvPicPr>
          <p:nvPr/>
        </p:nvPicPr>
        <p:blipFill>
          <a:blip r:embed="rId4"/>
          <a:stretch>
            <a:fillRect/>
          </a:stretch>
        </p:blipFill>
        <p:spPr>
          <a:xfrm>
            <a:off x="6752491" y="1953477"/>
            <a:ext cx="5200941" cy="3465687"/>
          </a:xfrm>
          <a:prstGeom prst="rect">
            <a:avLst/>
          </a:prstGeom>
        </p:spPr>
      </p:pic>
    </p:spTree>
    <p:extLst>
      <p:ext uri="{BB962C8B-B14F-4D97-AF65-F5344CB8AC3E}">
        <p14:creationId xmlns:p14="http://schemas.microsoft.com/office/powerpoint/2010/main" val="3285413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8B1C8208-3215-A254-4783-61700F5B81E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5F15F5BF-C64C-C188-CCFD-F7428D3EF486}"/>
              </a:ext>
            </a:extLst>
          </p:cNvPr>
          <p:cNvSpPr>
            <a:spLocks noGrp="1"/>
          </p:cNvSpPr>
          <p:nvPr>
            <p:ph type="title"/>
          </p:nvPr>
        </p:nvSpPr>
        <p:spPr>
          <a:xfrm>
            <a:off x="4294095" y="320675"/>
            <a:ext cx="4755776" cy="1325563"/>
          </a:xfrm>
        </p:spPr>
        <p:txBody>
          <a:bodyPr>
            <a:normAutofit/>
          </a:bodyPr>
          <a:lstStyle/>
          <a:p>
            <a:r>
              <a:rPr lang="en-US" sz="4000" b="1" dirty="0"/>
              <a:t>Political Ecology…</a:t>
            </a:r>
          </a:p>
        </p:txBody>
      </p:sp>
      <p:sp>
        <p:nvSpPr>
          <p:cNvPr id="8" name="TextBox 7">
            <a:extLst>
              <a:ext uri="{FF2B5EF4-FFF2-40B4-BE49-F238E27FC236}">
                <a16:creationId xmlns:a16="http://schemas.microsoft.com/office/drawing/2014/main" id="{3CF10721-A388-AA36-38CC-1BF2EB0A020E}"/>
              </a:ext>
            </a:extLst>
          </p:cNvPr>
          <p:cNvSpPr txBox="1"/>
          <p:nvPr/>
        </p:nvSpPr>
        <p:spPr>
          <a:xfrm>
            <a:off x="1898277" y="1572773"/>
            <a:ext cx="9547412" cy="892552"/>
          </a:xfrm>
          <a:prstGeom prst="rect">
            <a:avLst/>
          </a:prstGeom>
          <a:noFill/>
        </p:spPr>
        <p:txBody>
          <a:bodyPr wrap="square" rtlCol="0">
            <a:spAutoFit/>
          </a:bodyPr>
          <a:lstStyle/>
          <a:p>
            <a:r>
              <a:rPr lang="en-US" sz="3600" dirty="0">
                <a:latin typeface="Calibri" panose="020F0502020204030204" pitchFamily="34" charset="0"/>
                <a:cs typeface="Calibri" panose="020F0502020204030204" pitchFamily="34" charset="0"/>
              </a:rPr>
              <a:t>Is something you do—not a body of scholarship</a:t>
            </a:r>
          </a:p>
          <a:p>
            <a:endParaRPr lang="en-US" sz="1600" dirty="0">
              <a:latin typeface="Calibri" panose="020F0502020204030204" pitchFamily="34" charset="0"/>
              <a:cs typeface="Calibri" panose="020F0502020204030204" pitchFamily="34" charset="0"/>
            </a:endParaRPr>
          </a:p>
        </p:txBody>
      </p:sp>
      <p:pic>
        <p:nvPicPr>
          <p:cNvPr id="11" name="Picture 10" descr="The cover of a text book: Political Ecology: A Critical Introduction, Third Edition by Paul Robbins">
            <a:extLst>
              <a:ext uri="{FF2B5EF4-FFF2-40B4-BE49-F238E27FC236}">
                <a16:creationId xmlns:a16="http://schemas.microsoft.com/office/drawing/2014/main" id="{26646FED-7989-E8D0-6984-A3676F3006BB}"/>
              </a:ext>
            </a:extLst>
          </p:cNvPr>
          <p:cNvPicPr>
            <a:picLocks noChangeAspect="1"/>
          </p:cNvPicPr>
          <p:nvPr/>
        </p:nvPicPr>
        <p:blipFill>
          <a:blip r:embed="rId4"/>
          <a:srcRect t="961" r="4502" b="2244"/>
          <a:stretch>
            <a:fillRect/>
          </a:stretch>
        </p:blipFill>
        <p:spPr>
          <a:xfrm>
            <a:off x="756210" y="2401027"/>
            <a:ext cx="2780366" cy="3927288"/>
          </a:xfrm>
          <a:prstGeom prst="rect">
            <a:avLst/>
          </a:prstGeom>
        </p:spPr>
      </p:pic>
      <p:pic>
        <p:nvPicPr>
          <p:cNvPr id="13" name="Picture 12" descr="The cover of a textbook: The Routledge Handbook of Political Ecology">
            <a:extLst>
              <a:ext uri="{FF2B5EF4-FFF2-40B4-BE49-F238E27FC236}">
                <a16:creationId xmlns:a16="http://schemas.microsoft.com/office/drawing/2014/main" id="{65006A19-918C-9AA2-7762-4C9B3CF5F923}"/>
              </a:ext>
            </a:extLst>
          </p:cNvPr>
          <p:cNvPicPr>
            <a:picLocks noChangeAspect="1"/>
          </p:cNvPicPr>
          <p:nvPr/>
        </p:nvPicPr>
        <p:blipFill>
          <a:blip r:embed="rId5"/>
          <a:stretch>
            <a:fillRect/>
          </a:stretch>
        </p:blipFill>
        <p:spPr>
          <a:xfrm>
            <a:off x="4815541" y="2454815"/>
            <a:ext cx="2780366" cy="3873500"/>
          </a:xfrm>
          <a:prstGeom prst="rect">
            <a:avLst/>
          </a:prstGeom>
        </p:spPr>
      </p:pic>
      <p:pic>
        <p:nvPicPr>
          <p:cNvPr id="15" name="Picture 14" descr="The cover of a text book, Political Ecology: A Critical Engagement with Global Environmental Issues">
            <a:extLst>
              <a:ext uri="{FF2B5EF4-FFF2-40B4-BE49-F238E27FC236}">
                <a16:creationId xmlns:a16="http://schemas.microsoft.com/office/drawing/2014/main" id="{DCE36AA3-71F9-A849-379C-0B26867A180B}"/>
              </a:ext>
            </a:extLst>
          </p:cNvPr>
          <p:cNvPicPr>
            <a:picLocks noChangeAspect="1"/>
          </p:cNvPicPr>
          <p:nvPr/>
        </p:nvPicPr>
        <p:blipFill>
          <a:blip r:embed="rId6"/>
          <a:stretch>
            <a:fillRect/>
          </a:stretch>
        </p:blipFill>
        <p:spPr>
          <a:xfrm>
            <a:off x="8794190" y="2413373"/>
            <a:ext cx="2641600" cy="391494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5"/>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EC669D5-0F20-F11B-9F56-FE2AF646AE6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2" name="Title 1">
            <a:extLst>
              <a:ext uri="{FF2B5EF4-FFF2-40B4-BE49-F238E27FC236}">
                <a16:creationId xmlns:a16="http://schemas.microsoft.com/office/drawing/2014/main" id="{7F34571D-1F95-498F-4E2A-57B2E7127677}"/>
              </a:ext>
            </a:extLst>
          </p:cNvPr>
          <p:cNvSpPr>
            <a:spLocks noGrp="1"/>
          </p:cNvSpPr>
          <p:nvPr>
            <p:ph type="title"/>
          </p:nvPr>
        </p:nvSpPr>
        <p:spPr>
          <a:xfrm>
            <a:off x="2505634" y="667943"/>
            <a:ext cx="8682319" cy="830076"/>
          </a:xfrm>
        </p:spPr>
        <p:txBody>
          <a:bodyPr>
            <a:normAutofit/>
          </a:bodyPr>
          <a:lstStyle/>
          <a:p>
            <a:pPr algn="ctr"/>
            <a:r>
              <a:rPr lang="en-US" sz="4000" b="1" dirty="0"/>
              <a:t>Some Argue that Political Ecology Is:</a:t>
            </a:r>
          </a:p>
        </p:txBody>
      </p:sp>
      <p:sp>
        <p:nvSpPr>
          <p:cNvPr id="4" name="TextBox 3">
            <a:extLst>
              <a:ext uri="{FF2B5EF4-FFF2-40B4-BE49-F238E27FC236}">
                <a16:creationId xmlns:a16="http://schemas.microsoft.com/office/drawing/2014/main" id="{F75870DE-715F-9443-B562-70494BF37345}"/>
              </a:ext>
            </a:extLst>
          </p:cNvPr>
          <p:cNvSpPr txBox="1"/>
          <p:nvPr/>
        </p:nvSpPr>
        <p:spPr>
          <a:xfrm>
            <a:off x="838200" y="1706820"/>
            <a:ext cx="9937377" cy="3970318"/>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A community of practice </a:t>
            </a:r>
            <a:r>
              <a:rPr lang="en-US" sz="2800" baseline="30000" dirty="0">
                <a:latin typeface="Calibri" panose="020F0502020204030204" pitchFamily="34" charset="0"/>
                <a:cs typeface="Calibri" panose="020F0502020204030204" pitchFamily="34" charset="0"/>
              </a:rPr>
              <a:t>1</a:t>
            </a:r>
            <a:endParaRPr lang="en-US" sz="2800" dirty="0">
              <a:latin typeface="Calibri" panose="020F0502020204030204" pitchFamily="34" charset="0"/>
              <a:cs typeface="Calibri" panose="020F0502020204030204" pitchFamily="34" charset="0"/>
            </a:endParaRPr>
          </a:p>
          <a:p>
            <a:r>
              <a:rPr lang="en-US" sz="2800" i="1" dirty="0">
                <a:solidFill>
                  <a:schemeClr val="accent6"/>
                </a:solidFill>
                <a:latin typeface="Calibri" panose="020F0502020204030204" pitchFamily="34" charset="0"/>
                <a:cs typeface="Calibri" panose="020F0502020204030204" pitchFamily="34" charset="0"/>
              </a:rPr>
              <a:t>	</a:t>
            </a:r>
            <a:r>
              <a:rPr lang="en-US" sz="2800" i="1" dirty="0">
                <a:solidFill>
                  <a:srgbClr val="71AD47"/>
                </a:solidFill>
                <a:latin typeface="Calibri" panose="020F0502020204030204" pitchFamily="34" charset="0"/>
                <a:cs typeface="Calibri" panose="020F0502020204030204" pitchFamily="34" charset="0"/>
              </a:rPr>
              <a:t>What does this mean?</a:t>
            </a:r>
            <a:br>
              <a:rPr lang="en-US" sz="2800" i="1" dirty="0">
                <a:solidFill>
                  <a:srgbClr val="71AD47"/>
                </a:solidFill>
                <a:latin typeface="Calibri" panose="020F0502020204030204" pitchFamily="34" charset="0"/>
                <a:cs typeface="Calibri" panose="020F0502020204030204" pitchFamily="34" charset="0"/>
              </a:rPr>
            </a:br>
            <a:endParaRPr lang="en-US" sz="2800" i="1" dirty="0">
              <a:solidFill>
                <a:srgbClr val="71AD47"/>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An epistemological project </a:t>
            </a:r>
            <a:r>
              <a:rPr lang="en-US" sz="2800" baseline="30000" dirty="0">
                <a:latin typeface="Calibri" panose="020F0502020204030204" pitchFamily="34" charset="0"/>
                <a:cs typeface="Calibri" panose="020F0502020204030204" pitchFamily="34" charset="0"/>
              </a:rPr>
              <a:t>2</a:t>
            </a:r>
            <a:endParaRPr lang="en-US" sz="2800" dirty="0">
              <a:latin typeface="Calibri" panose="020F0502020204030204" pitchFamily="34" charset="0"/>
              <a:cs typeface="Calibri" panose="020F0502020204030204" pitchFamily="34" charset="0"/>
            </a:endParaRPr>
          </a:p>
          <a:p>
            <a:pPr lvl="1"/>
            <a:r>
              <a:rPr lang="en-US" sz="2800" i="1" dirty="0">
                <a:latin typeface="Calibri" panose="020F0502020204030204" pitchFamily="34" charset="0"/>
                <a:cs typeface="Calibri" panose="020F0502020204030204" pitchFamily="34" charset="0"/>
              </a:rPr>
              <a:t>	</a:t>
            </a:r>
            <a:r>
              <a:rPr lang="en-US" sz="2800" i="1" dirty="0">
                <a:solidFill>
                  <a:schemeClr val="accent6"/>
                </a:solidFill>
                <a:latin typeface="Calibri" panose="020F0502020204030204" pitchFamily="34" charset="0"/>
                <a:cs typeface="Calibri" panose="020F0502020204030204" pitchFamily="34" charset="0"/>
              </a:rPr>
              <a:t> </a:t>
            </a:r>
            <a:r>
              <a:rPr lang="en-US" sz="2800" i="1" dirty="0">
                <a:solidFill>
                  <a:srgbClr val="71AD47"/>
                </a:solidFill>
                <a:latin typeface="Calibri" panose="020F0502020204030204" pitchFamily="34" charset="0"/>
                <a:cs typeface="Calibri" panose="020F0502020204030204" pitchFamily="34" charset="0"/>
              </a:rPr>
              <a:t>What is/are the epistemologies of your discipline?</a:t>
            </a:r>
            <a:br>
              <a:rPr lang="en-US" sz="2800" dirty="0">
                <a:solidFill>
                  <a:srgbClr val="71AD47"/>
                </a:solidFill>
                <a:latin typeface="Calibri" panose="020F0502020204030204" pitchFamily="34" charset="0"/>
                <a:cs typeface="Calibri" panose="020F0502020204030204" pitchFamily="34" charset="0"/>
              </a:rPr>
            </a:br>
            <a:endParaRPr lang="en-US" sz="2800" dirty="0">
              <a:solidFill>
                <a:srgbClr val="71AD47"/>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2800" dirty="0">
                <a:latin typeface="Calibri" panose="020F0502020204030204" pitchFamily="34" charset="0"/>
                <a:cs typeface="Calibri" panose="020F0502020204030204" pitchFamily="34" charset="0"/>
              </a:rPr>
              <a:t>An effort to shatter comfortable &amp; simplistic “truths” about the relationship between society &amp; its natural environment </a:t>
            </a:r>
            <a:r>
              <a:rPr lang="en-US" sz="2800" baseline="30000" dirty="0">
                <a:latin typeface="Calibri" panose="020F0502020204030204" pitchFamily="34" charset="0"/>
                <a:cs typeface="Calibri" panose="020F0502020204030204" pitchFamily="34" charset="0"/>
              </a:rPr>
              <a:t>2</a:t>
            </a:r>
            <a:endParaRPr lang="en-US" sz="2800" dirty="0">
              <a:latin typeface="Calibri" panose="020F0502020204030204" pitchFamily="34" charset="0"/>
              <a:cs typeface="Calibri" panose="020F0502020204030204" pitchFamily="34" charset="0"/>
            </a:endParaRPr>
          </a:p>
          <a:p>
            <a:r>
              <a:rPr lang="en-US" sz="2800" i="1" dirty="0">
                <a:solidFill>
                  <a:schemeClr val="accent6"/>
                </a:solidFill>
                <a:latin typeface="Calibri" panose="020F0502020204030204" pitchFamily="34" charset="0"/>
                <a:cs typeface="Calibri" panose="020F0502020204030204" pitchFamily="34" charset="0"/>
              </a:rPr>
              <a:t>	</a:t>
            </a:r>
            <a:r>
              <a:rPr lang="en-US" sz="2800" i="1" dirty="0">
                <a:solidFill>
                  <a:srgbClr val="71AD47"/>
                </a:solidFill>
                <a:latin typeface="Calibri" panose="020F0502020204030204" pitchFamily="34" charset="0"/>
                <a:cs typeface="Calibri" panose="020F0502020204030204" pitchFamily="34" charset="0"/>
              </a:rPr>
              <a:t>What is meant by “truths” here? </a:t>
            </a:r>
          </a:p>
        </p:txBody>
      </p:sp>
      <p:sp>
        <p:nvSpPr>
          <p:cNvPr id="5" name="TextBox 4">
            <a:extLst>
              <a:ext uri="{FF2B5EF4-FFF2-40B4-BE49-F238E27FC236}">
                <a16:creationId xmlns:a16="http://schemas.microsoft.com/office/drawing/2014/main" id="{5B0C6CF6-3BD4-FF69-5659-C0B469A8E9AD}"/>
              </a:ext>
            </a:extLst>
          </p:cNvPr>
          <p:cNvSpPr txBox="1"/>
          <p:nvPr/>
        </p:nvSpPr>
        <p:spPr>
          <a:xfrm>
            <a:off x="456922" y="6027003"/>
            <a:ext cx="10699931" cy="830997"/>
          </a:xfrm>
          <a:prstGeom prst="rect">
            <a:avLst/>
          </a:prstGeom>
          <a:noFill/>
        </p:spPr>
        <p:txBody>
          <a:bodyPr wrap="square" rtlCol="0">
            <a:spAutoFit/>
          </a:bodyPr>
          <a:lstStyle/>
          <a:p>
            <a:pPr lvl="0"/>
            <a:r>
              <a:rPr lang="en-US" sz="1600" baseline="30000" dirty="0">
                <a:solidFill>
                  <a:schemeClr val="dk1"/>
                </a:solidFill>
                <a:latin typeface="Calibri" panose="020F0502020204030204" pitchFamily="34" charset="0"/>
                <a:ea typeface="Helvetica Neue"/>
                <a:cs typeface="Calibri" panose="020F0502020204030204" pitchFamily="34" charset="0"/>
                <a:sym typeface="Helvetica Neue"/>
              </a:rPr>
              <a:t>1</a:t>
            </a:r>
            <a:r>
              <a:rPr lang="en-US" sz="1600" dirty="0">
                <a:solidFill>
                  <a:schemeClr val="dk1"/>
                </a:solidFill>
                <a:latin typeface="Calibri" panose="020F0502020204030204" pitchFamily="34" charset="0"/>
                <a:ea typeface="Helvetica Neue"/>
                <a:cs typeface="Calibri" panose="020F0502020204030204" pitchFamily="34" charset="0"/>
                <a:sym typeface="Helvetica Neue"/>
              </a:rPr>
              <a:t> Robbins, P. (2019). </a:t>
            </a:r>
            <a:r>
              <a:rPr lang="en-US" sz="1600" dirty="0">
                <a:latin typeface="Calibri" panose="020F0502020204030204" pitchFamily="34" charset="0"/>
                <a:ea typeface="Helvetica Neue"/>
                <a:cs typeface="Calibri" panose="020F0502020204030204" pitchFamily="34" charset="0"/>
                <a:sym typeface="Helvetica Neue"/>
              </a:rPr>
              <a:t>Political versus apolitical ecologies. In </a:t>
            </a:r>
            <a:r>
              <a:rPr lang="en-US" sz="1600" i="1" dirty="0">
                <a:latin typeface="Calibri" panose="020F0502020204030204" pitchFamily="34" charset="0"/>
                <a:ea typeface="Helvetica Neue"/>
                <a:cs typeface="Calibri" panose="020F0502020204030204" pitchFamily="34" charset="0"/>
                <a:sym typeface="Helvetica Neue"/>
              </a:rPr>
              <a:t>Political Ecology: A Critical Introduction</a:t>
            </a:r>
            <a:r>
              <a:rPr lang="en-US" sz="1600" dirty="0">
                <a:latin typeface="Calibri" panose="020F0502020204030204" pitchFamily="34" charset="0"/>
                <a:ea typeface="Helvetica Neue"/>
                <a:cs typeface="Calibri" panose="020F0502020204030204" pitchFamily="34" charset="0"/>
                <a:sym typeface="Helvetica Neue"/>
              </a:rPr>
              <a:t>, (3</a:t>
            </a:r>
            <a:r>
              <a:rPr lang="en-US" sz="1600" baseline="30000" dirty="0">
                <a:latin typeface="Calibri" panose="020F0502020204030204" pitchFamily="34" charset="0"/>
                <a:ea typeface="Helvetica Neue"/>
                <a:cs typeface="Calibri" panose="020F0502020204030204" pitchFamily="34" charset="0"/>
                <a:sym typeface="Helvetica Neue"/>
              </a:rPr>
              <a:t>rd</a:t>
            </a:r>
            <a:r>
              <a:rPr lang="en-US" sz="1600" dirty="0">
                <a:latin typeface="Calibri" panose="020F0502020204030204" pitchFamily="34" charset="0"/>
                <a:ea typeface="Helvetica Neue"/>
                <a:cs typeface="Calibri" panose="020F0502020204030204" pitchFamily="34" charset="0"/>
                <a:sym typeface="Helvetica Neue"/>
              </a:rPr>
              <a:t> ed., pp. 11-24). Wiley.</a:t>
            </a:r>
            <a:endParaRPr lang="en-US" sz="1600" baseline="30000" dirty="0">
              <a:solidFill>
                <a:schemeClr val="dk1"/>
              </a:solidFill>
              <a:latin typeface="Calibri" panose="020F0502020204030204" pitchFamily="34" charset="0"/>
              <a:ea typeface="Helvetica Neue"/>
              <a:cs typeface="Calibri" panose="020F0502020204030204" pitchFamily="34" charset="0"/>
              <a:sym typeface="Helvetica Neue"/>
            </a:endParaRPr>
          </a:p>
          <a:p>
            <a:pPr lvl="0"/>
            <a:r>
              <a:rPr lang="en-US" sz="1600" baseline="30000" dirty="0">
                <a:solidFill>
                  <a:schemeClr val="dk1"/>
                </a:solidFill>
                <a:latin typeface="Calibri" panose="020F0502020204030204" pitchFamily="34" charset="0"/>
                <a:ea typeface="Helvetica Neue"/>
                <a:cs typeface="Calibri" panose="020F0502020204030204" pitchFamily="34" charset="0"/>
                <a:sym typeface="Helvetica Neue"/>
              </a:rPr>
              <a:t>2</a:t>
            </a:r>
            <a:r>
              <a:rPr lang="en-US" sz="1600" dirty="0">
                <a:solidFill>
                  <a:schemeClr val="dk1"/>
                </a:solidFill>
                <a:latin typeface="Calibri" panose="020F0502020204030204" pitchFamily="34" charset="0"/>
                <a:ea typeface="Helvetica Neue"/>
                <a:cs typeface="Calibri" panose="020F0502020204030204" pitchFamily="34" charset="0"/>
                <a:sym typeface="Helvetica Neue"/>
              </a:rPr>
              <a:t> Perreault, T., Bridge, G., &amp; McCarthy, J. (Eds). (2015). </a:t>
            </a:r>
            <a:r>
              <a:rPr lang="en-US" sz="1600" i="1" dirty="0">
                <a:latin typeface="Calibri" panose="020F0502020204030204" pitchFamily="34" charset="0"/>
                <a:ea typeface="Helvetica Neue"/>
                <a:cs typeface="Calibri" panose="020F0502020204030204" pitchFamily="34" charset="0"/>
                <a:sym typeface="Helvetica Neue"/>
              </a:rPr>
              <a:t>The Routledge Handbook of Political Ecology</a:t>
            </a:r>
            <a:r>
              <a:rPr lang="en-US" sz="1600" dirty="0">
                <a:latin typeface="Calibri" panose="020F0502020204030204" pitchFamily="34" charset="0"/>
                <a:ea typeface="Helvetica Neue"/>
                <a:cs typeface="Calibri" panose="020F0502020204030204" pitchFamily="34" charset="0"/>
                <a:sym typeface="Helvetica Neue"/>
              </a:rPr>
              <a:t>. Routledge, Taylor &amp; Francis Group.</a:t>
            </a:r>
            <a:endParaRPr lang="en-US" sz="1600" dirty="0">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B872F8-0E30-1312-F24D-DD66B56294B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2" name="Title 1">
            <a:extLst>
              <a:ext uri="{FF2B5EF4-FFF2-40B4-BE49-F238E27FC236}">
                <a16:creationId xmlns:a16="http://schemas.microsoft.com/office/drawing/2014/main" id="{72901B8F-65D8-10BE-CCAA-887BE091FA95}"/>
              </a:ext>
            </a:extLst>
          </p:cNvPr>
          <p:cNvSpPr>
            <a:spLocks noGrp="1"/>
          </p:cNvSpPr>
          <p:nvPr>
            <p:ph type="title"/>
          </p:nvPr>
        </p:nvSpPr>
        <p:spPr>
          <a:xfrm>
            <a:off x="3263154" y="695136"/>
            <a:ext cx="6826623" cy="534241"/>
          </a:xfrm>
        </p:spPr>
        <p:txBody>
          <a:bodyPr>
            <a:noAutofit/>
          </a:bodyPr>
          <a:lstStyle/>
          <a:p>
            <a:pPr lvl="0" algn="ctr"/>
            <a:r>
              <a:rPr lang="en-US" sz="4000" b="1" dirty="0"/>
              <a:t>Characterizing Political Ecology </a:t>
            </a:r>
          </a:p>
        </p:txBody>
      </p:sp>
      <p:sp>
        <p:nvSpPr>
          <p:cNvPr id="3" name="TextBox 2">
            <a:extLst>
              <a:ext uri="{FF2B5EF4-FFF2-40B4-BE49-F238E27FC236}">
                <a16:creationId xmlns:a16="http://schemas.microsoft.com/office/drawing/2014/main" id="{826AD56E-60F7-E619-8C19-5ABE94DCCF56}"/>
              </a:ext>
            </a:extLst>
          </p:cNvPr>
          <p:cNvSpPr txBox="1"/>
          <p:nvPr/>
        </p:nvSpPr>
        <p:spPr>
          <a:xfrm>
            <a:off x="532452" y="1797784"/>
            <a:ext cx="6826624" cy="1759456"/>
          </a:xfrm>
          <a:prstGeom prst="rect">
            <a:avLst/>
          </a:prstGeom>
          <a:noFill/>
        </p:spPr>
        <p:txBody>
          <a:bodyPr wrap="square" rtlCol="0">
            <a:spAutoFit/>
          </a:bodyPr>
          <a:lstStyle/>
          <a:p>
            <a:pPr lvl="0">
              <a:spcAft>
                <a:spcPts val="1000"/>
              </a:spcAft>
            </a:pPr>
            <a:r>
              <a:rPr lang="en-US" sz="2800" dirty="0">
                <a:latin typeface="Calibri" panose="020F0502020204030204" pitchFamily="34" charset="0"/>
                <a:ea typeface="Helvetica Neue"/>
                <a:cs typeface="Calibri" panose="020F0502020204030204" pitchFamily="34" charset="0"/>
                <a:sym typeface="Helvetica Neue"/>
              </a:rPr>
              <a:t>Tom Perreault argues: </a:t>
            </a:r>
          </a:p>
          <a:p>
            <a:pPr lvl="0"/>
            <a:r>
              <a:rPr lang="en-US" sz="2400" dirty="0">
                <a:latin typeface="Calibri" panose="020F0502020204030204" pitchFamily="34" charset="0"/>
                <a:ea typeface="Helvetica Neue"/>
                <a:cs typeface="Calibri" panose="020F0502020204030204" pitchFamily="34" charset="0"/>
                <a:sym typeface="Helvetica Neue"/>
              </a:rPr>
              <a:t>“</a:t>
            </a:r>
            <a:r>
              <a:rPr lang="en-US" sz="2400" i="1" dirty="0">
                <a:latin typeface="Calibri" panose="020F0502020204030204" pitchFamily="34" charset="0"/>
                <a:ea typeface="Helvetica Neue"/>
                <a:cs typeface="Calibri" panose="020F0502020204030204" pitchFamily="34" charset="0"/>
                <a:sym typeface="Helvetica Neue"/>
              </a:rPr>
              <a:t>It is best characterized not by a research topic … the field’s coherence derives from a set of commitments held in common.”</a:t>
            </a:r>
            <a:endParaRPr lang="en-US" sz="24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87207CED-D185-CB43-8DF6-6612D1DB1BFE}"/>
              </a:ext>
            </a:extLst>
          </p:cNvPr>
          <p:cNvSpPr txBox="1"/>
          <p:nvPr/>
        </p:nvSpPr>
        <p:spPr>
          <a:xfrm>
            <a:off x="532452" y="3733990"/>
            <a:ext cx="10821348" cy="2987485"/>
          </a:xfrm>
          <a:prstGeom prst="rect">
            <a:avLst/>
          </a:prstGeom>
          <a:noFill/>
        </p:spPr>
        <p:txBody>
          <a:bodyPr wrap="square" rtlCol="0">
            <a:spAutoFit/>
          </a:bodyPr>
          <a:lstStyle/>
          <a:p>
            <a:pPr>
              <a:lnSpc>
                <a:spcPct val="90000"/>
              </a:lnSpc>
              <a:spcAft>
                <a:spcPts val="1000"/>
              </a:spcAft>
            </a:pPr>
            <a:r>
              <a:rPr lang="en-US" sz="2800" dirty="0">
                <a:latin typeface="Calibri" panose="020F0502020204030204" pitchFamily="34" charset="0"/>
                <a:cs typeface="Calibri" panose="020F0502020204030204" pitchFamily="34" charset="0"/>
              </a:rPr>
              <a:t>He describes four commitments:</a:t>
            </a:r>
          </a:p>
          <a:p>
            <a:pPr marL="457200" indent="-457200">
              <a:lnSpc>
                <a:spcPct val="90000"/>
              </a:lnSpc>
              <a:spcAft>
                <a:spcPts val="1000"/>
              </a:spcAft>
              <a:buFont typeface="+mj-lt"/>
              <a:buAutoNum type="arabicPeriod"/>
            </a:pPr>
            <a:r>
              <a:rPr lang="en-US" sz="2400" dirty="0">
                <a:latin typeface="Calibri" panose="020F0502020204030204" pitchFamily="34" charset="0"/>
                <a:cs typeface="Calibri" panose="020F0502020204030204" pitchFamily="34" charset="0"/>
              </a:rPr>
              <a:t>A theoretical commitment to critical social theory</a:t>
            </a:r>
          </a:p>
          <a:p>
            <a:pPr marL="457200" indent="-457200">
              <a:lnSpc>
                <a:spcPct val="90000"/>
              </a:lnSpc>
              <a:spcAft>
                <a:spcPts val="1000"/>
              </a:spcAft>
              <a:buFont typeface="+mj-lt"/>
              <a:buAutoNum type="arabicPeriod"/>
            </a:pPr>
            <a:r>
              <a:rPr lang="en-US" sz="2400" dirty="0">
                <a:latin typeface="Calibri" panose="020F0502020204030204" pitchFamily="34" charset="0"/>
                <a:cs typeface="Calibri" panose="020F0502020204030204" pitchFamily="34" charset="0"/>
              </a:rPr>
              <a:t>A theoretical commitment to a post-positivism understanding of nature</a:t>
            </a:r>
          </a:p>
          <a:p>
            <a:pPr marL="457200" indent="-457200">
              <a:lnSpc>
                <a:spcPct val="90000"/>
              </a:lnSpc>
              <a:spcAft>
                <a:spcPts val="1000"/>
              </a:spcAft>
              <a:buFont typeface="+mj-lt"/>
              <a:buAutoNum type="arabicPeriod"/>
            </a:pPr>
            <a:r>
              <a:rPr lang="en-US" sz="2400" dirty="0">
                <a:latin typeface="Calibri" panose="020F0502020204030204" pitchFamily="34" charset="0"/>
                <a:cs typeface="Calibri" panose="020F0502020204030204" pitchFamily="34" charset="0"/>
              </a:rPr>
              <a:t>A methodological commitment to in-depth, direct observation involving qualitative research often in combination with quantitative methods and/or document analysis</a:t>
            </a:r>
          </a:p>
          <a:p>
            <a:pPr marL="457200" indent="-457200">
              <a:lnSpc>
                <a:spcPct val="90000"/>
              </a:lnSpc>
              <a:spcAft>
                <a:spcPts val="1000"/>
              </a:spcAft>
              <a:buFont typeface="+mj-lt"/>
              <a:buAutoNum type="arabicPeriod"/>
            </a:pPr>
            <a:r>
              <a:rPr lang="en-US" sz="2400" dirty="0">
                <a:latin typeface="Calibri" panose="020F0502020204030204" pitchFamily="34" charset="0"/>
                <a:cs typeface="Calibri" panose="020F0502020204030204" pitchFamily="34" charset="0"/>
              </a:rPr>
              <a:t>A normative political commitment to social justice and  structural political change </a:t>
            </a:r>
          </a:p>
        </p:txBody>
      </p:sp>
      <p:pic>
        <p:nvPicPr>
          <p:cNvPr id="12" name="Picture 11" descr="A headshot of Tom Perreault">
            <a:extLst>
              <a:ext uri="{FF2B5EF4-FFF2-40B4-BE49-F238E27FC236}">
                <a16:creationId xmlns:a16="http://schemas.microsoft.com/office/drawing/2014/main" id="{F08E6E58-0B1B-12BE-EBD1-CFA64CE63BD9}"/>
              </a:ext>
            </a:extLst>
          </p:cNvPr>
          <p:cNvPicPr>
            <a:picLocks noChangeAspect="1"/>
          </p:cNvPicPr>
          <p:nvPr/>
        </p:nvPicPr>
        <p:blipFill>
          <a:blip r:embed="rId4"/>
          <a:stretch>
            <a:fillRect/>
          </a:stretch>
        </p:blipFill>
        <p:spPr>
          <a:xfrm>
            <a:off x="8589869" y="1623919"/>
            <a:ext cx="2392456" cy="2392456"/>
          </a:xfrm>
          <a:prstGeom prst="rect">
            <a:avLst/>
          </a:prstGeom>
        </p:spPr>
      </p:pic>
      <p:sp>
        <p:nvSpPr>
          <p:cNvPr id="8" name="TextBox 7">
            <a:extLst>
              <a:ext uri="{FF2B5EF4-FFF2-40B4-BE49-F238E27FC236}">
                <a16:creationId xmlns:a16="http://schemas.microsoft.com/office/drawing/2014/main" id="{B130D45C-0902-B1FF-C047-2718FD03E7E3}"/>
              </a:ext>
            </a:extLst>
          </p:cNvPr>
          <p:cNvSpPr txBox="1"/>
          <p:nvPr/>
        </p:nvSpPr>
        <p:spPr>
          <a:xfrm>
            <a:off x="8218394" y="4072453"/>
            <a:ext cx="3135406" cy="338554"/>
          </a:xfrm>
          <a:prstGeom prst="rect">
            <a:avLst/>
          </a:prstGeom>
          <a:noFill/>
        </p:spPr>
        <p:txBody>
          <a:bodyPr wrap="square" rtlCol="0">
            <a:spAutoFit/>
          </a:bodyPr>
          <a:lstStyle/>
          <a:p>
            <a:pPr algn="ctr"/>
            <a:r>
              <a:rPr lang="en-US" sz="1600" dirty="0">
                <a:latin typeface="Calibri" panose="020F0502020204030204" pitchFamily="34" charset="0"/>
                <a:cs typeface="Calibri" panose="020F0502020204030204" pitchFamily="34" charset="0"/>
              </a:rPr>
              <a:t>Tom Perreault, Syracuse University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68D10C5-6722-79F8-FEDE-9FD6F995E5B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2" name="Title 1">
            <a:extLst>
              <a:ext uri="{FF2B5EF4-FFF2-40B4-BE49-F238E27FC236}">
                <a16:creationId xmlns:a16="http://schemas.microsoft.com/office/drawing/2014/main" id="{876EEB98-83FE-2380-4204-DAEB732F3DDD}"/>
              </a:ext>
            </a:extLst>
          </p:cNvPr>
          <p:cNvSpPr>
            <a:spLocks noGrp="1"/>
          </p:cNvSpPr>
          <p:nvPr>
            <p:ph type="title"/>
          </p:nvPr>
        </p:nvSpPr>
        <p:spPr>
          <a:xfrm>
            <a:off x="4491317" y="578224"/>
            <a:ext cx="3953436" cy="682158"/>
          </a:xfrm>
        </p:spPr>
        <p:txBody>
          <a:bodyPr>
            <a:normAutofit/>
          </a:bodyPr>
          <a:lstStyle/>
          <a:p>
            <a:r>
              <a:rPr lang="en-US" sz="4000" b="1" dirty="0"/>
              <a:t>Commitment #1</a:t>
            </a:r>
          </a:p>
        </p:txBody>
      </p:sp>
      <p:sp>
        <p:nvSpPr>
          <p:cNvPr id="3" name="TextBox 2">
            <a:extLst>
              <a:ext uri="{FF2B5EF4-FFF2-40B4-BE49-F238E27FC236}">
                <a16:creationId xmlns:a16="http://schemas.microsoft.com/office/drawing/2014/main" id="{9FCC8B13-FB54-81E0-4A21-208586C6B647}"/>
              </a:ext>
            </a:extLst>
          </p:cNvPr>
          <p:cNvSpPr txBox="1"/>
          <p:nvPr/>
        </p:nvSpPr>
        <p:spPr>
          <a:xfrm>
            <a:off x="1557618" y="1600200"/>
            <a:ext cx="9076764" cy="615553"/>
          </a:xfrm>
          <a:prstGeom prst="rect">
            <a:avLst/>
          </a:prstGeom>
          <a:noFill/>
        </p:spPr>
        <p:txBody>
          <a:bodyPr wrap="square" rtlCol="0">
            <a:spAutoFit/>
          </a:bodyPr>
          <a:lstStyle/>
          <a:p>
            <a:r>
              <a:rPr lang="en-US" sz="3400" dirty="0">
                <a:latin typeface="Calibri" panose="020F0502020204030204" pitchFamily="34" charset="0"/>
                <a:cs typeface="Calibri" panose="020F0502020204030204" pitchFamily="34" charset="0"/>
              </a:rPr>
              <a:t>A </a:t>
            </a:r>
            <a:r>
              <a:rPr lang="en-US" sz="3400" i="1" dirty="0">
                <a:latin typeface="Calibri" panose="020F0502020204030204" pitchFamily="34" charset="0"/>
                <a:cs typeface="Calibri" panose="020F0502020204030204" pitchFamily="34" charset="0"/>
              </a:rPr>
              <a:t>theoretical </a:t>
            </a:r>
            <a:r>
              <a:rPr lang="en-US" sz="3400" dirty="0">
                <a:latin typeface="Calibri" panose="020F0502020204030204" pitchFamily="34" charset="0"/>
                <a:cs typeface="Calibri" panose="020F0502020204030204" pitchFamily="34" charset="0"/>
              </a:rPr>
              <a:t>commitment to critical social theory</a:t>
            </a:r>
          </a:p>
        </p:txBody>
      </p:sp>
      <p:sp>
        <p:nvSpPr>
          <p:cNvPr id="4" name="TextBox 3">
            <a:extLst>
              <a:ext uri="{FF2B5EF4-FFF2-40B4-BE49-F238E27FC236}">
                <a16:creationId xmlns:a16="http://schemas.microsoft.com/office/drawing/2014/main" id="{1C61EA5F-19A3-97EB-2EC6-4A0BDD07016B}"/>
              </a:ext>
            </a:extLst>
          </p:cNvPr>
          <p:cNvSpPr txBox="1"/>
          <p:nvPr/>
        </p:nvSpPr>
        <p:spPr>
          <a:xfrm>
            <a:off x="1246094" y="3923651"/>
            <a:ext cx="9699812" cy="1969770"/>
          </a:xfrm>
          <a:prstGeom prst="rect">
            <a:avLst/>
          </a:prstGeom>
          <a:noFill/>
        </p:spPr>
        <p:txBody>
          <a:bodyPr wrap="square" rtlCol="0">
            <a:spAutoFit/>
          </a:bodyPr>
          <a:lstStyle/>
          <a:p>
            <a:pPr algn="ctr"/>
            <a:endParaRPr lang="en-US" sz="1200" dirty="0">
              <a:solidFill>
                <a:schemeClr val="accent6"/>
              </a:solidFill>
              <a:latin typeface="Calibri" panose="020F0502020204030204" pitchFamily="34" charset="0"/>
              <a:cs typeface="Calibri" panose="020F0502020204030204" pitchFamily="34" charset="0"/>
            </a:endParaRPr>
          </a:p>
          <a:p>
            <a:pPr algn="ctr"/>
            <a:r>
              <a:rPr lang="en-US" sz="3200" dirty="0">
                <a:solidFill>
                  <a:srgbClr val="71AD47"/>
                </a:solidFill>
                <a:latin typeface="Calibri" panose="020F0502020204030204" pitchFamily="34" charset="0"/>
                <a:ea typeface="Helvetica Neue"/>
                <a:cs typeface="Calibri" panose="020F0502020204030204" pitchFamily="34" charset="0"/>
                <a:sym typeface="Helvetica Neue"/>
              </a:rPr>
              <a:t>What do </a:t>
            </a:r>
            <a:r>
              <a:rPr lang="en-US" sz="3200" b="1" u="sng" dirty="0">
                <a:solidFill>
                  <a:srgbClr val="71AD47"/>
                </a:solidFill>
                <a:latin typeface="Calibri" panose="020F0502020204030204" pitchFamily="34" charset="0"/>
                <a:ea typeface="Helvetica Neue"/>
                <a:cs typeface="Calibri" panose="020F0502020204030204" pitchFamily="34" charset="0"/>
                <a:sym typeface="Helvetica Neue"/>
              </a:rPr>
              <a:t>YOU</a:t>
            </a:r>
            <a:r>
              <a:rPr lang="en-US" sz="3200" dirty="0">
                <a:solidFill>
                  <a:srgbClr val="71AD47"/>
                </a:solidFill>
                <a:latin typeface="Calibri" panose="020F0502020204030204" pitchFamily="34" charset="0"/>
                <a:ea typeface="Helvetica Neue"/>
                <a:cs typeface="Calibri" panose="020F0502020204030204" pitchFamily="34" charset="0"/>
                <a:sym typeface="Helvetica Neue"/>
              </a:rPr>
              <a:t> think critical social theory is? </a:t>
            </a:r>
          </a:p>
          <a:p>
            <a:pPr algn="ctr"/>
            <a:endParaRPr lang="en-US" sz="3200" dirty="0">
              <a:solidFill>
                <a:srgbClr val="71AD47"/>
              </a:solidFill>
              <a:latin typeface="Calibri" panose="020F0502020204030204" pitchFamily="34" charset="0"/>
              <a:ea typeface="Helvetica Neue"/>
              <a:cs typeface="Calibri" panose="020F0502020204030204" pitchFamily="34" charset="0"/>
              <a:sym typeface="Helvetica Neue"/>
            </a:endParaRPr>
          </a:p>
          <a:p>
            <a:pPr algn="ctr"/>
            <a:r>
              <a:rPr lang="en-US" sz="3200" dirty="0">
                <a:solidFill>
                  <a:srgbClr val="71AD47"/>
                </a:solidFill>
                <a:latin typeface="Calibri" panose="020F0502020204030204" pitchFamily="34" charset="0"/>
                <a:ea typeface="Helvetica Neue"/>
                <a:cs typeface="Calibri" panose="020F0502020204030204" pitchFamily="34" charset="0"/>
                <a:sym typeface="Helvetica Neue"/>
              </a:rPr>
              <a:t>How do scholars of this theory describe it? </a:t>
            </a:r>
            <a:endParaRPr lang="en-US" sz="3200" dirty="0">
              <a:solidFill>
                <a:srgbClr val="71AD47"/>
              </a:solidFill>
              <a:latin typeface="Calibri" panose="020F0502020204030204" pitchFamily="34" charset="0"/>
              <a:cs typeface="Calibri" panose="020F0502020204030204" pitchFamily="34" charset="0"/>
            </a:endParaRP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6"/>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CCE16CF-BDAD-DD79-2AC9-F2F8020BF59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2" name="Title 1">
            <a:extLst>
              <a:ext uri="{FF2B5EF4-FFF2-40B4-BE49-F238E27FC236}">
                <a16:creationId xmlns:a16="http://schemas.microsoft.com/office/drawing/2014/main" id="{F2034B13-0B11-7B3E-1751-870A51FF13FE}"/>
              </a:ext>
            </a:extLst>
          </p:cNvPr>
          <p:cNvSpPr txBox="1">
            <a:spLocks noGrp="1"/>
          </p:cNvSpPr>
          <p:nvPr>
            <p:ph type="title" idx="4294967295"/>
          </p:nvPr>
        </p:nvSpPr>
        <p:spPr>
          <a:xfrm>
            <a:off x="3778624" y="448842"/>
            <a:ext cx="5056094" cy="1015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Critical Social Theory</a:t>
            </a:r>
            <a:br>
              <a:rPr kumimoji="0" lang="en-US" sz="4400" b="0"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br>
            <a:r>
              <a:rPr kumimoji="0" lang="en-US" sz="2400" b="0" i="0" u="none" strike="noStrike" kern="0" cap="none" spc="0" normalizeH="0" baseline="0" noProof="0" dirty="0">
                <a:ln>
                  <a:noFill/>
                </a:ln>
                <a:solidFill>
                  <a:srgbClr val="000000"/>
                </a:solidFill>
                <a:effectLst/>
                <a:uLnTx/>
                <a:uFillTx/>
                <a:latin typeface="Calibri" panose="020F0502020204030204" pitchFamily="34" charset="0"/>
                <a:ea typeface="Arial"/>
                <a:cs typeface="Calibri" panose="020F0502020204030204" pitchFamily="34" charset="0"/>
                <a:sym typeface="Arial"/>
              </a:rPr>
              <a:t>…from a scholar’s point of view</a:t>
            </a:r>
          </a:p>
        </p:txBody>
      </p:sp>
      <p:sp>
        <p:nvSpPr>
          <p:cNvPr id="3" name="TextBox 2">
            <a:extLst>
              <a:ext uri="{FF2B5EF4-FFF2-40B4-BE49-F238E27FC236}">
                <a16:creationId xmlns:a16="http://schemas.microsoft.com/office/drawing/2014/main" id="{8635F7DD-41FD-52F6-E8A4-C7A032980A03}"/>
              </a:ext>
            </a:extLst>
          </p:cNvPr>
          <p:cNvSpPr txBox="1"/>
          <p:nvPr/>
        </p:nvSpPr>
        <p:spPr>
          <a:xfrm>
            <a:off x="658906" y="1632085"/>
            <a:ext cx="11295530" cy="3534301"/>
          </a:xfrm>
          <a:prstGeom prst="rect">
            <a:avLst/>
          </a:prstGeom>
          <a:noFill/>
        </p:spPr>
        <p:txBody>
          <a:bodyPr wrap="square" rtlCol="0">
            <a:spAutoFit/>
          </a:bodyPr>
          <a:lstStyle/>
          <a:p>
            <a:pPr marL="342900" lvl="0" indent="-342900">
              <a:spcAft>
                <a:spcPts val="1000"/>
              </a:spcAft>
              <a:buFont typeface="Arial" panose="020B0604020202020204" pitchFamily="34" charset="0"/>
              <a:buChar char="•"/>
            </a:pPr>
            <a:r>
              <a:rPr lang="en-US" sz="2300" dirty="0">
                <a:solidFill>
                  <a:schemeClr val="dk1"/>
                </a:solidFill>
                <a:latin typeface="Calibri" panose="020F0502020204030204" pitchFamily="34" charset="0"/>
                <a:ea typeface="Helvetica Neue"/>
                <a:cs typeface="Calibri" panose="020F0502020204030204" pitchFamily="34" charset="0"/>
                <a:sym typeface="Helvetica Neue"/>
              </a:rPr>
              <a:t>An approach to social inquiry that goes beneath the surface appearance</a:t>
            </a:r>
            <a:r>
              <a:rPr lang="en-US" sz="2300" dirty="0">
                <a:latin typeface="Calibri" panose="020F0502020204030204" pitchFamily="34" charset="0"/>
                <a:ea typeface="Helvetica Neue"/>
                <a:cs typeface="Calibri" panose="020F0502020204030204" pitchFamily="34" charset="0"/>
              </a:rPr>
              <a:t> </a:t>
            </a:r>
            <a:r>
              <a:rPr lang="en-US" sz="2300" dirty="0">
                <a:solidFill>
                  <a:schemeClr val="dk1"/>
                </a:solidFill>
                <a:latin typeface="Calibri" panose="020F0502020204030204" pitchFamily="34" charset="0"/>
                <a:ea typeface="Helvetica Neue"/>
                <a:cs typeface="Calibri" panose="020F0502020204030204" pitchFamily="34" charset="0"/>
                <a:sym typeface="Helvetica Neue"/>
              </a:rPr>
              <a:t>by critically engaging with prevailing conceptualizations of the social world </a:t>
            </a:r>
            <a:r>
              <a:rPr lang="en-US" sz="2300" baseline="30000" dirty="0">
                <a:solidFill>
                  <a:schemeClr val="dk1"/>
                </a:solidFill>
                <a:latin typeface="Calibri" panose="020F0502020204030204" pitchFamily="34" charset="0"/>
                <a:ea typeface="Helvetica Neue"/>
                <a:cs typeface="Calibri" panose="020F0502020204030204" pitchFamily="34" charset="0"/>
                <a:sym typeface="Helvetica Neue"/>
              </a:rPr>
              <a:t>1 </a:t>
            </a:r>
            <a:endParaRPr lang="en-US" sz="2300" dirty="0">
              <a:solidFill>
                <a:schemeClr val="dk1"/>
              </a:solidFill>
              <a:latin typeface="Calibri" panose="020F0502020204030204" pitchFamily="34" charset="0"/>
              <a:ea typeface="Helvetica Neue"/>
              <a:cs typeface="Calibri" panose="020F0502020204030204" pitchFamily="34" charset="0"/>
              <a:sym typeface="Helvetica Neue"/>
            </a:endParaRPr>
          </a:p>
          <a:p>
            <a:pPr marL="342900" lvl="0" indent="-342900">
              <a:spcAft>
                <a:spcPts val="1000"/>
              </a:spcAft>
              <a:buFont typeface="Arial" panose="020B0604020202020204" pitchFamily="34" charset="0"/>
              <a:buChar char="•"/>
            </a:pPr>
            <a:r>
              <a:rPr lang="en-US" sz="2300" dirty="0">
                <a:solidFill>
                  <a:schemeClr val="dk1"/>
                </a:solidFill>
                <a:latin typeface="Calibri" panose="020F0502020204030204" pitchFamily="34" charset="0"/>
                <a:ea typeface="Helvetica Neue"/>
                <a:cs typeface="Calibri" panose="020F0502020204030204" pitchFamily="34" charset="0"/>
                <a:sym typeface="Helvetica Neue"/>
              </a:rPr>
              <a:t>A  perspective that focuses on reflective assessment of social systems to</a:t>
            </a:r>
            <a:r>
              <a:rPr lang="en-US" sz="2300" dirty="0">
                <a:latin typeface="Calibri" panose="020F0502020204030204" pitchFamily="34" charset="0"/>
                <a:ea typeface="Helvetica Neue"/>
                <a:cs typeface="Calibri" panose="020F0502020204030204" pitchFamily="34" charset="0"/>
              </a:rPr>
              <a:t> </a:t>
            </a:r>
            <a:r>
              <a:rPr lang="en-US" sz="2300" dirty="0">
                <a:solidFill>
                  <a:schemeClr val="dk1"/>
                </a:solidFill>
                <a:latin typeface="Calibri" panose="020F0502020204030204" pitchFamily="34" charset="0"/>
                <a:ea typeface="Helvetica Neue"/>
                <a:cs typeface="Calibri" panose="020F0502020204030204" pitchFamily="34" charset="0"/>
                <a:sym typeface="Helvetica Neue"/>
              </a:rPr>
              <a:t>identify, evaluate, and challenge systems of power </a:t>
            </a:r>
            <a:r>
              <a:rPr lang="en-US" sz="2300" baseline="30000" dirty="0">
                <a:solidFill>
                  <a:schemeClr val="dk1"/>
                </a:solidFill>
                <a:latin typeface="Calibri" panose="020F0502020204030204" pitchFamily="34" charset="0"/>
                <a:ea typeface="Helvetica Neue"/>
                <a:cs typeface="Calibri" panose="020F0502020204030204" pitchFamily="34" charset="0"/>
                <a:sym typeface="Helvetica Neue"/>
              </a:rPr>
              <a:t>2 </a:t>
            </a:r>
          </a:p>
          <a:p>
            <a:pPr marL="342900" lvl="0" indent="-342900">
              <a:buFont typeface="Arial" panose="020B0604020202020204" pitchFamily="34" charset="0"/>
              <a:buChar char="•"/>
            </a:pPr>
            <a:r>
              <a:rPr lang="en-US" sz="2300" dirty="0">
                <a:latin typeface="Calibri" panose="020F0502020204030204" pitchFamily="34" charset="0"/>
                <a:ea typeface="Helvetica Neue"/>
                <a:cs typeface="Calibri" panose="020F0502020204030204" pitchFamily="34" charset="0"/>
                <a:sym typeface="Helvetica Neue"/>
              </a:rPr>
              <a:t>An umbrella term for theories advocating social justice and sharing a set of assumptions that recognize the impacts of systemic oppression on all members of society…it posits that theory cannot be separated from practice because people enact their understanding of the world (e.g., a person who believes the world is inherently just and fair may deny that systemic problems exist and may act in ways that perpetuate injustice) </a:t>
            </a:r>
            <a:r>
              <a:rPr lang="en-US" sz="2300" baseline="30000" dirty="0">
                <a:latin typeface="Calibri" panose="020F0502020204030204" pitchFamily="34" charset="0"/>
                <a:ea typeface="Helvetica Neue"/>
                <a:cs typeface="Calibri" panose="020F0502020204030204" pitchFamily="34" charset="0"/>
                <a:sym typeface="Helvetica Neue"/>
              </a:rPr>
              <a:t>3</a:t>
            </a:r>
            <a:r>
              <a:rPr lang="en-US" sz="2300" dirty="0">
                <a:latin typeface="Calibri" panose="020F0502020204030204" pitchFamily="34" charset="0"/>
                <a:ea typeface="Helvetica Neue"/>
                <a:cs typeface="Calibri" panose="020F0502020204030204" pitchFamily="34" charset="0"/>
                <a:sym typeface="Helvetica Neue"/>
              </a:rPr>
              <a:t> </a:t>
            </a:r>
            <a:endParaRPr lang="en-US" sz="2300" dirty="0"/>
          </a:p>
        </p:txBody>
      </p:sp>
      <p:sp>
        <p:nvSpPr>
          <p:cNvPr id="4" name="TextBox 3">
            <a:extLst>
              <a:ext uri="{FF2B5EF4-FFF2-40B4-BE49-F238E27FC236}">
                <a16:creationId xmlns:a16="http://schemas.microsoft.com/office/drawing/2014/main" id="{191501F2-98B8-5763-8E10-69DF5B0EEF4B}"/>
              </a:ext>
            </a:extLst>
          </p:cNvPr>
          <p:cNvSpPr txBox="1"/>
          <p:nvPr/>
        </p:nvSpPr>
        <p:spPr>
          <a:xfrm>
            <a:off x="282388" y="5313373"/>
            <a:ext cx="11909612" cy="1277273"/>
          </a:xfrm>
          <a:prstGeom prst="rect">
            <a:avLst/>
          </a:prstGeom>
          <a:noFill/>
        </p:spPr>
        <p:txBody>
          <a:bodyPr wrap="square" rtlCol="0">
            <a:spAutoFit/>
          </a:bodyPr>
          <a:lstStyle/>
          <a:p>
            <a:r>
              <a:rPr lang="en-US" sz="1500" baseline="30000" dirty="0">
                <a:latin typeface="Calibri" panose="020F0502020204030204" pitchFamily="34" charset="0"/>
                <a:cs typeface="Calibri" panose="020F0502020204030204" pitchFamily="34" charset="0"/>
              </a:rPr>
              <a:t>1</a:t>
            </a:r>
            <a:r>
              <a:rPr lang="en-US" sz="1500" dirty="0">
                <a:latin typeface="Calibri" panose="020F0502020204030204" pitchFamily="34" charset="0"/>
                <a:cs typeface="Calibri" panose="020F0502020204030204" pitchFamily="34" charset="0"/>
              </a:rPr>
              <a:t> Harvey, L. (2022). Critical social research: re-examining quality. </a:t>
            </a:r>
            <a:r>
              <a:rPr lang="en-US" sz="1500" i="1" dirty="0">
                <a:latin typeface="Calibri" panose="020F0502020204030204" pitchFamily="34" charset="0"/>
                <a:cs typeface="Calibri" panose="020F0502020204030204" pitchFamily="34" charset="0"/>
              </a:rPr>
              <a:t>Quality in Higher Education, 28</a:t>
            </a:r>
            <a:r>
              <a:rPr lang="en-US" sz="1500" dirty="0">
                <a:latin typeface="Calibri" panose="020F0502020204030204" pitchFamily="34" charset="0"/>
                <a:cs typeface="Calibri" panose="020F0502020204030204" pitchFamily="34" charset="0"/>
              </a:rPr>
              <a:t>(2). </a:t>
            </a:r>
            <a:r>
              <a:rPr lang="en-US" sz="1500" dirty="0">
                <a:latin typeface="Calibri" panose="020F0502020204030204" pitchFamily="34" charset="0"/>
                <a:cs typeface="Calibri" panose="020F0502020204030204" pitchFamily="34" charset="0"/>
                <a:hlinkClick r:id="rId4"/>
              </a:rPr>
              <a:t>https://doi.org/10.1080/13538322.2022.2037762 </a:t>
            </a:r>
            <a:endParaRPr lang="en-US" sz="1500" dirty="0">
              <a:latin typeface="Calibri" panose="020F0502020204030204" pitchFamily="34" charset="0"/>
              <a:cs typeface="Calibri" panose="020F0502020204030204" pitchFamily="34" charset="0"/>
            </a:endParaRPr>
          </a:p>
          <a:p>
            <a:r>
              <a:rPr lang="en-US" sz="1500" baseline="30000" dirty="0">
                <a:latin typeface="Calibri" panose="020F0502020204030204" pitchFamily="34" charset="0"/>
                <a:cs typeface="Calibri" panose="020F0502020204030204" pitchFamily="34" charset="0"/>
              </a:rPr>
              <a:t>2</a:t>
            </a:r>
            <a:r>
              <a:rPr lang="en-US" sz="1500" dirty="0">
                <a:latin typeface="Calibri" panose="020F0502020204030204" pitchFamily="34" charset="0"/>
                <a:cs typeface="Calibri" panose="020F0502020204030204" pitchFamily="34" charset="0"/>
              </a:rPr>
              <a:t> Curtis, M.G. et al. (2022). Quantitative </a:t>
            </a:r>
            <a:r>
              <a:rPr lang="en-US" sz="1500" dirty="0" err="1">
                <a:latin typeface="Calibri" panose="020F0502020204030204" pitchFamily="34" charset="0"/>
                <a:cs typeface="Calibri" panose="020F0502020204030204" pitchFamily="34" charset="0"/>
              </a:rPr>
              <a:t>criticalism</a:t>
            </a:r>
            <a:r>
              <a:rPr lang="en-US" sz="1500" dirty="0">
                <a:latin typeface="Calibri" panose="020F0502020204030204" pitchFamily="34" charset="0"/>
                <a:cs typeface="Calibri" panose="020F0502020204030204" pitchFamily="34" charset="0"/>
              </a:rPr>
              <a:t>: Guidelines for conducting transformative quantitative family science research. </a:t>
            </a:r>
            <a:r>
              <a:rPr lang="en-US" sz="1500" i="1" dirty="0">
                <a:latin typeface="Calibri" panose="020F0502020204030204" pitchFamily="34" charset="0"/>
                <a:cs typeface="Calibri" panose="020F0502020204030204" pitchFamily="34" charset="0"/>
              </a:rPr>
              <a:t>Journal of Family Theory &amp; Review, 14</a:t>
            </a:r>
            <a:r>
              <a:rPr lang="en-US" sz="1500" dirty="0">
                <a:latin typeface="Calibri" panose="020F0502020204030204" pitchFamily="34" charset="0"/>
                <a:cs typeface="Calibri" panose="020F0502020204030204" pitchFamily="34" charset="0"/>
              </a:rPr>
              <a:t>(3). </a:t>
            </a:r>
            <a:r>
              <a:rPr lang="en-US" sz="1500" dirty="0">
                <a:latin typeface="Calibri" panose="020F0502020204030204" pitchFamily="34" charset="0"/>
                <a:cs typeface="Calibri" panose="020F0502020204030204" pitchFamily="34" charset="0"/>
                <a:hlinkClick r:id="rId5"/>
              </a:rPr>
              <a:t>https://doi.org/10.1111/jftr.12449</a:t>
            </a:r>
            <a:endParaRPr lang="en-US" sz="1500" dirty="0">
              <a:latin typeface="Calibri" panose="020F0502020204030204" pitchFamily="34" charset="0"/>
              <a:cs typeface="Calibri" panose="020F0502020204030204" pitchFamily="34" charset="0"/>
            </a:endParaRPr>
          </a:p>
          <a:p>
            <a:r>
              <a:rPr lang="en-US" sz="1600" baseline="30000" dirty="0">
                <a:latin typeface="Calibri" panose="020F0502020204030204" pitchFamily="34" charset="0"/>
                <a:cs typeface="Calibri" panose="020F0502020204030204" pitchFamily="34" charset="0"/>
              </a:rPr>
              <a:t>3 </a:t>
            </a:r>
            <a:r>
              <a:rPr lang="en-US" sz="1600" dirty="0">
                <a:latin typeface="Calibri" panose="020F0502020204030204" pitchFamily="34" charset="0"/>
                <a:cs typeface="Calibri" panose="020F0502020204030204" pitchFamily="34" charset="0"/>
              </a:rPr>
              <a:t> Brennan, C. et al. (2022). Building a critically transformative community of inquiry in an online undergraduate program. </a:t>
            </a:r>
            <a:r>
              <a:rPr lang="en-US" sz="1600" i="1" dirty="0">
                <a:latin typeface="Calibri" panose="020F0502020204030204" pitchFamily="34" charset="0"/>
                <a:cs typeface="Calibri" panose="020F0502020204030204" pitchFamily="34" charset="0"/>
              </a:rPr>
              <a:t>The Internet and Higher Education, 52</a:t>
            </a:r>
            <a:r>
              <a:rPr lang="en-US" sz="1600" dirty="0">
                <a:latin typeface="Calibri" panose="020F0502020204030204" pitchFamily="34" charset="0"/>
                <a:cs typeface="Calibri" panose="020F0502020204030204" pitchFamily="34" charset="0"/>
              </a:rPr>
              <a:t>. </a:t>
            </a:r>
            <a:r>
              <a:rPr lang="en-US" sz="1600" dirty="0">
                <a:latin typeface="Calibri" panose="020F0502020204030204" pitchFamily="34" charset="0"/>
                <a:cs typeface="Calibri" panose="020F0502020204030204" pitchFamily="34" charset="0"/>
                <a:hlinkClick r:id="rId6"/>
              </a:rPr>
              <a:t>https://doi.org/10.1016/j.iheduc.2021.100830</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a:extLst>
            <a:ext uri="{FF2B5EF4-FFF2-40B4-BE49-F238E27FC236}">
              <a16:creationId xmlns:a16="http://schemas.microsoft.com/office/drawing/2014/main" id="{96ECBEEE-8CD3-4C05-20D0-4D392B4ED4F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1759F24-C1DE-14F0-5276-9E447AED8D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2" name="Title 1">
            <a:extLst>
              <a:ext uri="{FF2B5EF4-FFF2-40B4-BE49-F238E27FC236}">
                <a16:creationId xmlns:a16="http://schemas.microsoft.com/office/drawing/2014/main" id="{DEE42A93-B2AE-3A6A-8D11-2E0EFF231ECA}"/>
              </a:ext>
            </a:extLst>
          </p:cNvPr>
          <p:cNvSpPr>
            <a:spLocks noGrp="1"/>
          </p:cNvSpPr>
          <p:nvPr>
            <p:ph type="title"/>
          </p:nvPr>
        </p:nvSpPr>
        <p:spPr>
          <a:xfrm>
            <a:off x="4491317" y="578224"/>
            <a:ext cx="3953436" cy="682158"/>
          </a:xfrm>
        </p:spPr>
        <p:txBody>
          <a:bodyPr>
            <a:normAutofit/>
          </a:bodyPr>
          <a:lstStyle/>
          <a:p>
            <a:pPr algn="ctr"/>
            <a:r>
              <a:rPr lang="en-US" sz="3600" b="1" dirty="0"/>
              <a:t>Commitment #2</a:t>
            </a:r>
          </a:p>
        </p:txBody>
      </p:sp>
      <p:sp>
        <p:nvSpPr>
          <p:cNvPr id="3" name="TextBox 2">
            <a:extLst>
              <a:ext uri="{FF2B5EF4-FFF2-40B4-BE49-F238E27FC236}">
                <a16:creationId xmlns:a16="http://schemas.microsoft.com/office/drawing/2014/main" id="{12239439-5259-53C4-9CF8-AA5AD25B08DB}"/>
              </a:ext>
            </a:extLst>
          </p:cNvPr>
          <p:cNvSpPr txBox="1"/>
          <p:nvPr/>
        </p:nvSpPr>
        <p:spPr>
          <a:xfrm>
            <a:off x="1557618" y="1600200"/>
            <a:ext cx="9076764" cy="1138773"/>
          </a:xfrm>
          <a:prstGeom prst="rect">
            <a:avLst/>
          </a:prstGeom>
          <a:noFill/>
        </p:spPr>
        <p:txBody>
          <a:bodyPr wrap="square" rtlCol="0">
            <a:spAutoFit/>
          </a:bodyPr>
          <a:lstStyle/>
          <a:p>
            <a:r>
              <a:rPr lang="en-US" sz="3400" dirty="0">
                <a:latin typeface="Calibri" panose="020F0502020204030204" pitchFamily="34" charset="0"/>
                <a:cs typeface="Calibri" panose="020F0502020204030204" pitchFamily="34" charset="0"/>
              </a:rPr>
              <a:t>A </a:t>
            </a:r>
            <a:r>
              <a:rPr lang="en-US" sz="3400" i="1" dirty="0">
                <a:latin typeface="Calibri" panose="020F0502020204030204" pitchFamily="34" charset="0"/>
                <a:cs typeface="Calibri" panose="020F0502020204030204" pitchFamily="34" charset="0"/>
              </a:rPr>
              <a:t>theoretical </a:t>
            </a:r>
            <a:r>
              <a:rPr lang="en-US" sz="3400" dirty="0">
                <a:latin typeface="Calibri" panose="020F0502020204030204" pitchFamily="34" charset="0"/>
                <a:cs typeface="Calibri" panose="020F0502020204030204" pitchFamily="34" charset="0"/>
              </a:rPr>
              <a:t>commitment to a post-positivism understanding of nature  </a:t>
            </a:r>
          </a:p>
        </p:txBody>
      </p:sp>
      <p:sp>
        <p:nvSpPr>
          <p:cNvPr id="5" name="TextBox 4">
            <a:extLst>
              <a:ext uri="{FF2B5EF4-FFF2-40B4-BE49-F238E27FC236}">
                <a16:creationId xmlns:a16="http://schemas.microsoft.com/office/drawing/2014/main" id="{02E8D7C7-57A0-AD9A-8E1D-D7CADFA2F12B}"/>
              </a:ext>
            </a:extLst>
          </p:cNvPr>
          <p:cNvSpPr txBox="1"/>
          <p:nvPr/>
        </p:nvSpPr>
        <p:spPr>
          <a:xfrm>
            <a:off x="1295400" y="3600486"/>
            <a:ext cx="9601200" cy="2554545"/>
          </a:xfrm>
          <a:prstGeom prst="rect">
            <a:avLst/>
          </a:prstGeom>
          <a:noFill/>
        </p:spPr>
        <p:txBody>
          <a:bodyPr wrap="square" rtlCol="0">
            <a:spAutoFit/>
          </a:bodyPr>
          <a:lstStyle/>
          <a:p>
            <a:pPr algn="ctr"/>
            <a:r>
              <a:rPr lang="en-US" sz="3200" dirty="0">
                <a:solidFill>
                  <a:srgbClr val="71AD47"/>
                </a:solidFill>
                <a:latin typeface="Calibri" panose="020F0502020204030204" pitchFamily="34" charset="0"/>
                <a:ea typeface="Helvetica Neue"/>
                <a:cs typeface="Calibri" panose="020F0502020204030204" pitchFamily="34" charset="0"/>
                <a:sym typeface="Helvetica Neue"/>
              </a:rPr>
              <a:t>What is post-positivism? </a:t>
            </a:r>
            <a:br>
              <a:rPr lang="en-US" sz="3200" dirty="0">
                <a:solidFill>
                  <a:srgbClr val="71AD47"/>
                </a:solidFill>
                <a:latin typeface="Calibri" panose="020F0502020204030204" pitchFamily="34" charset="0"/>
                <a:ea typeface="Helvetica Neue"/>
                <a:cs typeface="Calibri" panose="020F0502020204030204" pitchFamily="34" charset="0"/>
                <a:sym typeface="Helvetica Neue"/>
              </a:rPr>
            </a:br>
            <a:endParaRPr lang="en-US" sz="3200" dirty="0">
              <a:solidFill>
                <a:srgbClr val="71AD47"/>
              </a:solidFill>
              <a:latin typeface="Calibri" panose="020F0502020204030204" pitchFamily="34" charset="0"/>
              <a:ea typeface="Helvetica Neue"/>
              <a:cs typeface="Calibri" panose="020F0502020204030204" pitchFamily="34" charset="0"/>
              <a:sym typeface="Helvetica Neue"/>
            </a:endParaRPr>
          </a:p>
          <a:p>
            <a:pPr algn="ctr"/>
            <a:r>
              <a:rPr lang="en-US" sz="3200" dirty="0">
                <a:solidFill>
                  <a:srgbClr val="71AD47"/>
                </a:solidFill>
                <a:latin typeface="Calibri" panose="020F0502020204030204" pitchFamily="34" charset="0"/>
                <a:ea typeface="Helvetica Neue"/>
                <a:cs typeface="Calibri" panose="020F0502020204030204" pitchFamily="34" charset="0"/>
                <a:sym typeface="Helvetica Neue"/>
              </a:rPr>
              <a:t>What are examples of research fields in which scholars typically adopt this and fields that have traditionally shunned such?  </a:t>
            </a:r>
            <a:endParaRPr lang="en-US" sz="2800" dirty="0">
              <a:solidFill>
                <a:srgbClr val="71AD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846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a:extLst>
            <a:ext uri="{FF2B5EF4-FFF2-40B4-BE49-F238E27FC236}">
              <a16:creationId xmlns:a16="http://schemas.microsoft.com/office/drawing/2014/main" id="{57302B7C-3032-2461-DEBC-D97BC82B115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F2D4AE-1D2B-31B1-D8B7-FA59E322EB2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2" name="Title 1">
            <a:extLst>
              <a:ext uri="{FF2B5EF4-FFF2-40B4-BE49-F238E27FC236}">
                <a16:creationId xmlns:a16="http://schemas.microsoft.com/office/drawing/2014/main" id="{57004519-DA6B-07C6-BBDD-68445C16379D}"/>
              </a:ext>
            </a:extLst>
          </p:cNvPr>
          <p:cNvSpPr>
            <a:spLocks noGrp="1"/>
          </p:cNvSpPr>
          <p:nvPr>
            <p:ph type="title"/>
          </p:nvPr>
        </p:nvSpPr>
        <p:spPr>
          <a:xfrm>
            <a:off x="4491317" y="578224"/>
            <a:ext cx="3953436" cy="682158"/>
          </a:xfrm>
        </p:spPr>
        <p:txBody>
          <a:bodyPr>
            <a:normAutofit/>
          </a:bodyPr>
          <a:lstStyle/>
          <a:p>
            <a:pPr algn="ctr"/>
            <a:r>
              <a:rPr lang="en-US" sz="3600" b="1" dirty="0"/>
              <a:t>Commitment #3</a:t>
            </a:r>
          </a:p>
        </p:txBody>
      </p:sp>
      <p:sp>
        <p:nvSpPr>
          <p:cNvPr id="3" name="TextBox 2">
            <a:extLst>
              <a:ext uri="{FF2B5EF4-FFF2-40B4-BE49-F238E27FC236}">
                <a16:creationId xmlns:a16="http://schemas.microsoft.com/office/drawing/2014/main" id="{F51A7EA9-0F44-1568-41BC-A1CDDDC3BFE9}"/>
              </a:ext>
            </a:extLst>
          </p:cNvPr>
          <p:cNvSpPr txBox="1"/>
          <p:nvPr/>
        </p:nvSpPr>
        <p:spPr>
          <a:xfrm>
            <a:off x="1382807" y="1632350"/>
            <a:ext cx="9796182" cy="2185214"/>
          </a:xfrm>
          <a:prstGeom prst="rect">
            <a:avLst/>
          </a:prstGeom>
          <a:noFill/>
        </p:spPr>
        <p:txBody>
          <a:bodyPr wrap="square" rtlCol="0">
            <a:spAutoFit/>
          </a:bodyPr>
          <a:lstStyle/>
          <a:p>
            <a:r>
              <a:rPr lang="en-US" sz="3400" dirty="0">
                <a:latin typeface="Calibri" panose="020F0502020204030204" pitchFamily="34" charset="0"/>
                <a:cs typeface="Calibri" panose="020F0502020204030204" pitchFamily="34" charset="0"/>
              </a:rPr>
              <a:t>A </a:t>
            </a:r>
            <a:r>
              <a:rPr lang="en-US" sz="3400" i="1" dirty="0">
                <a:latin typeface="Calibri" panose="020F0502020204030204" pitchFamily="34" charset="0"/>
                <a:cs typeface="Calibri" panose="020F0502020204030204" pitchFamily="34" charset="0"/>
              </a:rPr>
              <a:t>methodological </a:t>
            </a:r>
            <a:r>
              <a:rPr lang="en-US" sz="3400" dirty="0">
                <a:latin typeface="Calibri" panose="020F0502020204030204" pitchFamily="34" charset="0"/>
                <a:cs typeface="Calibri" panose="020F0502020204030204" pitchFamily="34" charset="0"/>
              </a:rPr>
              <a:t>commitment to in-depth, direct observation involving qualitative research often in combination with quantitative methods and/or document analysis</a:t>
            </a:r>
          </a:p>
        </p:txBody>
      </p:sp>
      <p:sp>
        <p:nvSpPr>
          <p:cNvPr id="5" name="TextBox 4">
            <a:extLst>
              <a:ext uri="{FF2B5EF4-FFF2-40B4-BE49-F238E27FC236}">
                <a16:creationId xmlns:a16="http://schemas.microsoft.com/office/drawing/2014/main" id="{183BF6D4-0469-4D68-2492-D87707B7F88F}"/>
              </a:ext>
            </a:extLst>
          </p:cNvPr>
          <p:cNvSpPr txBox="1"/>
          <p:nvPr/>
        </p:nvSpPr>
        <p:spPr>
          <a:xfrm>
            <a:off x="1480298" y="4261365"/>
            <a:ext cx="9601200" cy="2277547"/>
          </a:xfrm>
          <a:prstGeom prst="rect">
            <a:avLst/>
          </a:prstGeom>
          <a:noFill/>
        </p:spPr>
        <p:txBody>
          <a:bodyPr wrap="square" rtlCol="0">
            <a:spAutoFit/>
          </a:bodyPr>
          <a:lstStyle/>
          <a:p>
            <a:pPr algn="ctr"/>
            <a:r>
              <a:rPr lang="en-US" sz="3200" dirty="0">
                <a:solidFill>
                  <a:srgbClr val="71AD47"/>
                </a:solidFill>
                <a:latin typeface="Calibri" panose="020F0502020204030204" pitchFamily="34" charset="0"/>
                <a:cs typeface="Calibri" panose="020F0502020204030204" pitchFamily="34" charset="0"/>
              </a:rPr>
              <a:t>What are examples of qualitative research methods? </a:t>
            </a:r>
          </a:p>
          <a:p>
            <a:pPr algn="ctr"/>
            <a:endParaRPr lang="en-US" sz="3200" dirty="0">
              <a:solidFill>
                <a:srgbClr val="71AD47"/>
              </a:solidFill>
              <a:latin typeface="Calibri" panose="020F0502020204030204" pitchFamily="34" charset="0"/>
              <a:cs typeface="Calibri" panose="020F0502020204030204" pitchFamily="34" charset="0"/>
            </a:endParaRPr>
          </a:p>
          <a:p>
            <a:pPr algn="ctr"/>
            <a:r>
              <a:rPr lang="en-US" sz="3200" dirty="0">
                <a:solidFill>
                  <a:srgbClr val="71AD47"/>
                </a:solidFill>
                <a:latin typeface="Calibri" panose="020F0502020204030204" pitchFamily="34" charset="0"/>
                <a:cs typeface="Calibri" panose="020F0502020204030204" pitchFamily="34" charset="0"/>
              </a:rPr>
              <a:t>How can qualitative and quantitative data be used together?</a:t>
            </a:r>
          </a:p>
          <a:p>
            <a:endParaRPr lang="en-US" dirty="0"/>
          </a:p>
        </p:txBody>
      </p:sp>
    </p:spTree>
    <p:extLst>
      <p:ext uri="{BB962C8B-B14F-4D97-AF65-F5344CB8AC3E}">
        <p14:creationId xmlns:p14="http://schemas.microsoft.com/office/powerpoint/2010/main" val="1872435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9">
          <a:extLst>
            <a:ext uri="{FF2B5EF4-FFF2-40B4-BE49-F238E27FC236}">
              <a16:creationId xmlns:a16="http://schemas.microsoft.com/office/drawing/2014/main" id="{EC1FB298-1D31-106F-5EB0-3DC9B0B3DC4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A4B605-FD09-E090-B7AD-A57121AFF8D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2" name="Title 1">
            <a:extLst>
              <a:ext uri="{FF2B5EF4-FFF2-40B4-BE49-F238E27FC236}">
                <a16:creationId xmlns:a16="http://schemas.microsoft.com/office/drawing/2014/main" id="{CCD704AA-89E9-C450-7AF6-1A3E454B1322}"/>
              </a:ext>
            </a:extLst>
          </p:cNvPr>
          <p:cNvSpPr>
            <a:spLocks noGrp="1"/>
          </p:cNvSpPr>
          <p:nvPr>
            <p:ph type="title"/>
          </p:nvPr>
        </p:nvSpPr>
        <p:spPr>
          <a:xfrm>
            <a:off x="4491317" y="578224"/>
            <a:ext cx="3953436" cy="682158"/>
          </a:xfrm>
        </p:spPr>
        <p:txBody>
          <a:bodyPr>
            <a:normAutofit/>
          </a:bodyPr>
          <a:lstStyle/>
          <a:p>
            <a:pPr algn="ctr"/>
            <a:r>
              <a:rPr lang="en-US" sz="3600" b="1" dirty="0"/>
              <a:t>Commitment #4</a:t>
            </a:r>
          </a:p>
        </p:txBody>
      </p:sp>
      <p:sp>
        <p:nvSpPr>
          <p:cNvPr id="3" name="TextBox 2">
            <a:extLst>
              <a:ext uri="{FF2B5EF4-FFF2-40B4-BE49-F238E27FC236}">
                <a16:creationId xmlns:a16="http://schemas.microsoft.com/office/drawing/2014/main" id="{A505881C-1028-8D3A-A948-CB239EC980BA}"/>
              </a:ext>
            </a:extLst>
          </p:cNvPr>
          <p:cNvSpPr txBox="1"/>
          <p:nvPr/>
        </p:nvSpPr>
        <p:spPr>
          <a:xfrm>
            <a:off x="1382807" y="1632350"/>
            <a:ext cx="9796182" cy="1138773"/>
          </a:xfrm>
          <a:prstGeom prst="rect">
            <a:avLst/>
          </a:prstGeom>
          <a:noFill/>
        </p:spPr>
        <p:txBody>
          <a:bodyPr wrap="square" rtlCol="0">
            <a:spAutoFit/>
          </a:bodyPr>
          <a:lstStyle/>
          <a:p>
            <a:r>
              <a:rPr lang="en-US" sz="3400" dirty="0">
                <a:latin typeface="Calibri" panose="020F0502020204030204" pitchFamily="34" charset="0"/>
                <a:cs typeface="Calibri" panose="020F0502020204030204" pitchFamily="34" charset="0"/>
              </a:rPr>
              <a:t>A </a:t>
            </a:r>
            <a:r>
              <a:rPr lang="en-US" sz="3400" i="1" dirty="0">
                <a:latin typeface="Calibri" panose="020F0502020204030204" pitchFamily="34" charset="0"/>
                <a:cs typeface="Calibri" panose="020F0502020204030204" pitchFamily="34" charset="0"/>
              </a:rPr>
              <a:t>normative political </a:t>
            </a:r>
            <a:r>
              <a:rPr lang="en-US" sz="3400" dirty="0">
                <a:latin typeface="Calibri" panose="020F0502020204030204" pitchFamily="34" charset="0"/>
                <a:cs typeface="Calibri" panose="020F0502020204030204" pitchFamily="34" charset="0"/>
              </a:rPr>
              <a:t>commitment to social justice and structural political change </a:t>
            </a:r>
            <a:endParaRPr lang="en-US" sz="3400" dirty="0">
              <a:solidFill>
                <a:schemeClr val="tx1"/>
              </a:solidFill>
              <a:latin typeface="Calibri" panose="020F0502020204030204" pitchFamily="34" charset="0"/>
              <a:ea typeface="Helvetica Neue"/>
              <a:cs typeface="Calibri" panose="020F0502020204030204" pitchFamily="34" charset="0"/>
              <a:sym typeface="Helvetica Neue"/>
            </a:endParaRPr>
          </a:p>
        </p:txBody>
      </p:sp>
      <p:sp>
        <p:nvSpPr>
          <p:cNvPr id="5" name="TextBox 4">
            <a:extLst>
              <a:ext uri="{FF2B5EF4-FFF2-40B4-BE49-F238E27FC236}">
                <a16:creationId xmlns:a16="http://schemas.microsoft.com/office/drawing/2014/main" id="{3FA051BE-435C-7D56-0F04-EA432F2173AC}"/>
              </a:ext>
            </a:extLst>
          </p:cNvPr>
          <p:cNvSpPr txBox="1"/>
          <p:nvPr/>
        </p:nvSpPr>
        <p:spPr>
          <a:xfrm>
            <a:off x="1688727" y="4856318"/>
            <a:ext cx="9184341" cy="1323439"/>
          </a:xfrm>
          <a:prstGeom prst="rect">
            <a:avLst/>
          </a:prstGeom>
          <a:noFill/>
        </p:spPr>
        <p:txBody>
          <a:bodyPr wrap="square" rtlCol="0">
            <a:spAutoFit/>
          </a:bodyPr>
          <a:lstStyle/>
          <a:p>
            <a:pPr algn="ctr"/>
            <a:r>
              <a:rPr lang="en-US" sz="3200" dirty="0">
                <a:solidFill>
                  <a:srgbClr val="71AD47"/>
                </a:solidFill>
                <a:latin typeface="Calibri" panose="020F0502020204030204" pitchFamily="34" charset="0"/>
                <a:ea typeface="Helvetica Neue"/>
                <a:cs typeface="Calibri" panose="020F0502020204030204" pitchFamily="34" charset="0"/>
                <a:sym typeface="Helvetica Neue"/>
              </a:rPr>
              <a:t>In what way might your own work involve normative aspects?  </a:t>
            </a:r>
          </a:p>
          <a:p>
            <a:endParaRPr lang="en-US" sz="1600" dirty="0"/>
          </a:p>
        </p:txBody>
      </p:sp>
    </p:spTree>
    <p:extLst>
      <p:ext uri="{BB962C8B-B14F-4D97-AF65-F5344CB8AC3E}">
        <p14:creationId xmlns:p14="http://schemas.microsoft.com/office/powerpoint/2010/main" val="328424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TotalTime>
  <Words>1940</Words>
  <Application>Microsoft Macintosh PowerPoint</Application>
  <PresentationFormat>Widescreen</PresentationFormat>
  <Paragraphs>111</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Bitter</vt:lpstr>
      <vt:lpstr>Calibri</vt:lpstr>
      <vt:lpstr>Office Theme</vt:lpstr>
      <vt:lpstr>What Is Political Ecology?</vt:lpstr>
      <vt:lpstr>Political Ecology…</vt:lpstr>
      <vt:lpstr>Some Argue that Political Ecology Is:</vt:lpstr>
      <vt:lpstr>Characterizing Political Ecology </vt:lpstr>
      <vt:lpstr>Commitment #1</vt:lpstr>
      <vt:lpstr>Critical Social Theory …from a scholar’s point of view</vt:lpstr>
      <vt:lpstr>Commitment #2</vt:lpstr>
      <vt:lpstr>Commitment #3</vt:lpstr>
      <vt:lpstr>Commitment #4</vt:lpstr>
      <vt:lpstr>History of Political Ecology:  Early Focus</vt:lpstr>
      <vt:lpstr>History of Political Ecology:  Later Focus</vt:lpstr>
      <vt:lpstr>History of Political Ecology:  Today</vt:lpstr>
      <vt:lpstr>History of Political Ecology:  Today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Alaina Gallagher</cp:lastModifiedBy>
  <cp:revision>7</cp:revision>
  <dcterms:modified xsi:type="dcterms:W3CDTF">2026-08-20T02:44:10Z</dcterms:modified>
</cp:coreProperties>
</file>