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9"/>
  </p:notesMasterIdLst>
  <p:sldIdLst>
    <p:sldId id="256" r:id="rId2"/>
    <p:sldId id="257" r:id="rId3"/>
    <p:sldId id="258" r:id="rId4"/>
    <p:sldId id="263" r:id="rId5"/>
    <p:sldId id="264" r:id="rId6"/>
    <p:sldId id="261" r:id="rId7"/>
    <p:sldId id="262"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hCul0+9lGz6VDMzc+bkXJKFu9Z8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6EC5"/>
    <a:srgbClr val="1F405A"/>
    <a:srgbClr val="B5D8EE"/>
    <a:srgbClr val="6BA1C9"/>
    <a:srgbClr val="C69A44"/>
    <a:srgbClr val="F3EC7D"/>
    <a:srgbClr val="C4945D"/>
    <a:srgbClr val="DDC732"/>
    <a:srgbClr val="367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95" autoAdjust="0"/>
    <p:restoredTop sz="86445" autoAdjust="0"/>
  </p:normalViewPr>
  <p:slideViewPr>
    <p:cSldViewPr snapToGrid="0">
      <p:cViewPr varScale="1">
        <p:scale>
          <a:sx n="80" d="100"/>
          <a:sy n="80" d="100"/>
        </p:scale>
        <p:origin x="200" y="68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Learners may consider how various personality types influence interpersonal communication styles, and how a balance of different personalities can both benefit and challenge group trust, synergy, and productivity. Admittedly, this diagram imperfectly captures the complexity of individuals in particular social contexts. For a minute, ask learners to read this chart and identify which letter(s) (A-P) they believe most fully captures their own personality. What can they learn about positive group dynamics from this self-reflection?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Ask learners to imagine an ideal collaborator who is complementary to their skills. Does this collaborator have certain traits, like generalist, broker, empath? How can we move beyond a model that assumes a dynamic of inequality and hierarchy, such as managers and subordinates? Academia can be extremely hierarchical because of the tenure and administrati</a:t>
            </a:r>
            <a:r>
              <a:rPr lang="en-US" sz="1400" dirty="0"/>
              <a:t>ve</a:t>
            </a:r>
            <a:r>
              <a:rPr lang="en-US" sz="1400" i="0" dirty="0"/>
              <a:t> structures, and this hierarchy can erode group trust, esteem, and involvement in collaborative research, especially in the absence of good communication, social sensitivity, and equitable delegation of tasks.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Diversity is important not only because it fosters inclusion and a range of perspectives, but because it integrates a variety of specific disciplinary skills and knowledge as well as different communication styles. Why do you think that a medium degree of familiarity (already knowing ~60% of the group, and not knowing ~40%) is seen as a “sweet spot” in group formation? </a:t>
            </a:r>
            <a:endParaRPr sz="1400" dirty="0"/>
          </a:p>
        </p:txBody>
      </p:sp>
      <p:sp>
        <p:nvSpPr>
          <p:cNvPr id="120" name="Google Shape;12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D2E94371-AB22-B72A-5D37-E55D90262802}"/>
            </a:ext>
          </a:extLst>
        </p:cNvPr>
        <p:cNvGrpSpPr/>
        <p:nvPr/>
      </p:nvGrpSpPr>
      <p:grpSpPr>
        <a:xfrm>
          <a:off x="0" y="0"/>
          <a:ext cx="0" cy="0"/>
          <a:chOff x="0" y="0"/>
          <a:chExt cx="0" cy="0"/>
        </a:xfrm>
      </p:grpSpPr>
      <p:sp>
        <p:nvSpPr>
          <p:cNvPr id="131" name="Google Shape;131;p18:notes">
            <a:extLst>
              <a:ext uri="{FF2B5EF4-FFF2-40B4-BE49-F238E27FC236}">
                <a16:creationId xmlns:a16="http://schemas.microsoft.com/office/drawing/2014/main" id="{01472224-C0A1-DC65-874C-629143165D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18:notes">
            <a:extLst>
              <a:ext uri="{FF2B5EF4-FFF2-40B4-BE49-F238E27FC236}">
                <a16:creationId xmlns:a16="http://schemas.microsoft.com/office/drawing/2014/main" id="{91C05042-186D-F09B-7046-E40F2F2F45F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if they’ve ever been a member of a non-functional or “toxic” group. How did they know that it was a poor dynamic? The role of instinct and emotion should not be ignored here; in toxic dynamics, it can be easy to “feel” that things are wrong, and harder to articulate why. This experience is especially prevalent for people with certain identities: younger, female, minority, and junior scholar. Learners should feel empowered by recognizing how their positionality may affect their opportunities (both + and -), and how corrosive hierarchies in which they feel disempowered are not their fault. </a:t>
            </a:r>
            <a:endParaRPr sz="1400" dirty="0"/>
          </a:p>
        </p:txBody>
      </p:sp>
      <p:sp>
        <p:nvSpPr>
          <p:cNvPr id="133" name="Google Shape;133;p18:notes">
            <a:extLst>
              <a:ext uri="{FF2B5EF4-FFF2-40B4-BE49-F238E27FC236}">
                <a16:creationId xmlns:a16="http://schemas.microsoft.com/office/drawing/2014/main" id="{14038F13-9811-CB9D-794F-4084E08B8D2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extLst>
      <p:ext uri="{BB962C8B-B14F-4D97-AF65-F5344CB8AC3E}">
        <p14:creationId xmlns:p14="http://schemas.microsoft.com/office/powerpoint/2010/main" val="4162443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698AC293-6F41-0695-5264-5A2301DB9375}"/>
            </a:ext>
          </a:extLst>
        </p:cNvPr>
        <p:cNvGrpSpPr/>
        <p:nvPr/>
      </p:nvGrpSpPr>
      <p:grpSpPr>
        <a:xfrm>
          <a:off x="0" y="0"/>
          <a:ext cx="0" cy="0"/>
          <a:chOff x="0" y="0"/>
          <a:chExt cx="0" cy="0"/>
        </a:xfrm>
      </p:grpSpPr>
      <p:sp>
        <p:nvSpPr>
          <p:cNvPr id="131" name="Google Shape;131;p18:notes">
            <a:extLst>
              <a:ext uri="{FF2B5EF4-FFF2-40B4-BE49-F238E27FC236}">
                <a16:creationId xmlns:a16="http://schemas.microsoft.com/office/drawing/2014/main" id="{CEDD7ECC-4078-9C60-6C03-6496D3C8F17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18:notes">
            <a:extLst>
              <a:ext uri="{FF2B5EF4-FFF2-40B4-BE49-F238E27FC236}">
                <a16:creationId xmlns:a16="http://schemas.microsoft.com/office/drawing/2014/main" id="{1FF91E9D-A029-B75A-7DE7-A29E8524E20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to think of some characteristics of people they love to communicate with. Though their answers may be varied, themes will probably emerge that highlight the joy of shared insight, equality, empathy, creativity, and trust. </a:t>
            </a:r>
          </a:p>
        </p:txBody>
      </p:sp>
      <p:sp>
        <p:nvSpPr>
          <p:cNvPr id="133" name="Google Shape;133;p18:notes">
            <a:extLst>
              <a:ext uri="{FF2B5EF4-FFF2-40B4-BE49-F238E27FC236}">
                <a16:creationId xmlns:a16="http://schemas.microsoft.com/office/drawing/2014/main" id="{B86BA931-5909-D0A2-A747-9B1969AD80C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502542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dirty="0"/>
              <a:t>: Learners should absorb the possibilities for desirable research outcomes far beyond simple “publication.” Though publishing is stressed as an individual career promotion goal, it should be seen as one outcome among many. Others may provide more immediate socio-environmental benefits, including management and policy, education, and public stakeholder engagement. </a:t>
            </a:r>
            <a:endParaRPr sz="1400" dirty="0"/>
          </a:p>
        </p:txBody>
      </p:sp>
      <p:sp>
        <p:nvSpPr>
          <p:cNvPr id="155" name="Google Shape;15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Note that this diagram depicts two different possible organizations of similar team structures, which both include specialists, generalists, brokers, and engagers. The difference is that (b) has two brokers, who each support a distinct set of sub-connections within the group. What kind of skills does a broker need to possess? </a:t>
            </a:r>
            <a:endParaRPr sz="1400" dirty="0"/>
          </a:p>
        </p:txBody>
      </p:sp>
      <p:sp>
        <p:nvSpPr>
          <p:cNvPr id="166" name="Google Shape;16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4.0/deed.en"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image" Target="../media/image4.png"/><Relationship Id="rId4" Type="http://schemas.openxmlformats.org/officeDocument/2006/relationships/hyperlink" Target="https://doi.org/10.1890/13000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2.0/deed.en" TargetMode="External"/><Relationship Id="rId5" Type="http://schemas.openxmlformats.org/officeDocument/2006/relationships/image" Target="../media/image5.jpg"/><Relationship Id="rId4" Type="http://schemas.openxmlformats.org/officeDocument/2006/relationships/hyperlink" Target="https://doi.org/10.1890/13000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doi.org/10.1890/13000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doi.org/10.1890/13000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oi.org/10.1890/13000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doi.org/10.1890/130001" TargetMode="Externa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70372F0C-59BD-35FF-D07C-870A0E3F5547}"/>
              </a:ext>
            </a:extLst>
          </p:cNvPr>
          <p:cNvPicPr>
            <a:picLocks noChangeAspect="1"/>
          </p:cNvPicPr>
          <p:nvPr/>
        </p:nvPicPr>
        <p:blipFill>
          <a:blip r:embed="rId3"/>
          <a:stretch>
            <a:fillRect/>
          </a:stretch>
        </p:blipFill>
        <p:spPr>
          <a:xfrm>
            <a:off x="261127" y="214371"/>
            <a:ext cx="3428571" cy="1257143"/>
          </a:xfrm>
          <a:prstGeom prst="rect">
            <a:avLst/>
          </a:prstGeom>
        </p:spPr>
      </p:pic>
      <p:sp>
        <p:nvSpPr>
          <p:cNvPr id="6" name="TextBox 5">
            <a:extLst>
              <a:ext uri="{FF2B5EF4-FFF2-40B4-BE49-F238E27FC236}">
                <a16:creationId xmlns:a16="http://schemas.microsoft.com/office/drawing/2014/main" id="{4E8AFA0E-1E6E-08EF-1ED7-98BED152C5B5}"/>
              </a:ext>
            </a:extLst>
          </p:cNvPr>
          <p:cNvSpPr txBox="1"/>
          <p:nvPr/>
        </p:nvSpPr>
        <p:spPr>
          <a:xfrm>
            <a:off x="308061" y="2026980"/>
            <a:ext cx="4896091" cy="3416320"/>
          </a:xfrm>
          <a:prstGeom prst="rect">
            <a:avLst/>
          </a:prstGeom>
          <a:noFill/>
        </p:spPr>
        <p:txBody>
          <a:bodyPr wrap="square" rtlCol="0">
            <a:spAutoFit/>
          </a:bodyPr>
          <a:lstStyle/>
          <a:p>
            <a:r>
              <a:rPr lang="en-US" sz="5400" b="1" dirty="0">
                <a:latin typeface="Calibri" panose="020F0502020204030204" pitchFamily="34" charset="0"/>
                <a:ea typeface="Calibri" panose="020F0502020204030204" pitchFamily="34" charset="0"/>
                <a:cs typeface="Calibri" panose="020F0502020204030204" pitchFamily="34" charset="0"/>
              </a:rPr>
              <a:t>Creating </a:t>
            </a:r>
            <a:br>
              <a:rPr lang="en-US" sz="5400" b="1" dirty="0">
                <a:latin typeface="Calibri" panose="020F0502020204030204" pitchFamily="34" charset="0"/>
                <a:ea typeface="Calibri" panose="020F0502020204030204" pitchFamily="34" charset="0"/>
                <a:cs typeface="Calibri" panose="020F0502020204030204" pitchFamily="34" charset="0"/>
              </a:rPr>
            </a:br>
            <a:r>
              <a:rPr lang="en-US" sz="5400" b="1" dirty="0">
                <a:latin typeface="Calibri" panose="020F0502020204030204" pitchFamily="34" charset="0"/>
                <a:ea typeface="Calibri" panose="020F0502020204030204" pitchFamily="34" charset="0"/>
                <a:cs typeface="Calibri" panose="020F0502020204030204" pitchFamily="34" charset="0"/>
              </a:rPr>
              <a:t>Interdisciplinary</a:t>
            </a:r>
            <a:br>
              <a:rPr lang="en-US" sz="5400" b="1" dirty="0">
                <a:latin typeface="Calibri" panose="020F0502020204030204" pitchFamily="34" charset="0"/>
                <a:ea typeface="Calibri" panose="020F0502020204030204" pitchFamily="34" charset="0"/>
                <a:cs typeface="Calibri" panose="020F0502020204030204" pitchFamily="34" charset="0"/>
              </a:rPr>
            </a:br>
            <a:r>
              <a:rPr lang="en-US" sz="5400" b="1" dirty="0">
                <a:latin typeface="Calibri" panose="020F0502020204030204" pitchFamily="34" charset="0"/>
                <a:ea typeface="Calibri" panose="020F0502020204030204" pitchFamily="34" charset="0"/>
                <a:cs typeface="Calibri" panose="020F0502020204030204" pitchFamily="34" charset="0"/>
              </a:rPr>
              <a:t>Research Teams</a:t>
            </a:r>
            <a:r>
              <a:rPr lang="en-US" sz="5400" b="1" dirty="0">
                <a:solidFill>
                  <a:srgbClr val="76923C"/>
                </a:solidFill>
                <a:latin typeface="Calibri" panose="020F0502020204030204" pitchFamily="34" charset="0"/>
                <a:ea typeface="Calibri" panose="020F0502020204030204" pitchFamily="34" charset="0"/>
                <a:cs typeface="Calibri" panose="020F0502020204030204" pitchFamily="34" charset="0"/>
              </a:rPr>
              <a:t> </a:t>
            </a:r>
            <a:endParaRPr lang="en-US" sz="54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n array of personality characteristics exist for people and these can affect how they communicate and interact.">
            <a:extLst>
              <a:ext uri="{FF2B5EF4-FFF2-40B4-BE49-F238E27FC236}">
                <a16:creationId xmlns:a16="http://schemas.microsoft.com/office/drawing/2014/main" id="{B9A02F8B-1A0E-4BAC-3F0C-3BF51C1CF59E}"/>
              </a:ext>
            </a:extLst>
          </p:cNvPr>
          <p:cNvPicPr>
            <a:picLocks noChangeAspect="1"/>
          </p:cNvPicPr>
          <p:nvPr/>
        </p:nvPicPr>
        <p:blipFill>
          <a:blip r:embed="rId4"/>
          <a:stretch>
            <a:fillRect/>
          </a:stretch>
        </p:blipFill>
        <p:spPr>
          <a:xfrm>
            <a:off x="5697050" y="214371"/>
            <a:ext cx="6394937" cy="6024341"/>
          </a:xfrm>
          <a:prstGeom prst="rect">
            <a:avLst/>
          </a:prstGeom>
        </p:spPr>
      </p:pic>
      <p:sp>
        <p:nvSpPr>
          <p:cNvPr id="9" name="TextBox 8">
            <a:extLst>
              <a:ext uri="{FF2B5EF4-FFF2-40B4-BE49-F238E27FC236}">
                <a16:creationId xmlns:a16="http://schemas.microsoft.com/office/drawing/2014/main" id="{E1B4F39A-CB92-8925-07B3-E9A86C65F57C}"/>
              </a:ext>
            </a:extLst>
          </p:cNvPr>
          <p:cNvSpPr txBox="1"/>
          <p:nvPr/>
        </p:nvSpPr>
        <p:spPr>
          <a:xfrm>
            <a:off x="2756107" y="5443300"/>
            <a:ext cx="4595149" cy="1200329"/>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This diagram of the Interpersonal Circumplex provides a model for conceptualizing interpersonal behavior.</a:t>
            </a:r>
          </a:p>
          <a:p>
            <a:pPr lvl="0" algn="ctr"/>
            <a:r>
              <a:rPr lang="en-US" sz="1800" dirty="0">
                <a:latin typeface="Calibri" panose="020F0502020204030204" pitchFamily="34" charset="0"/>
                <a:ea typeface="Calibri" panose="020F0502020204030204" pitchFamily="34" charset="0"/>
                <a:cs typeface="Calibri" panose="020F0502020204030204" pitchFamily="34" charset="0"/>
              </a:rPr>
              <a:t>Image by </a:t>
            </a:r>
            <a:r>
              <a:rPr lang="en-US" sz="1800" dirty="0" err="1">
                <a:latin typeface="Calibri" panose="020F0502020204030204" pitchFamily="34" charset="0"/>
                <a:ea typeface="Calibri" panose="020F0502020204030204" pitchFamily="34" charset="0"/>
                <a:cs typeface="Calibri" panose="020F0502020204030204" pitchFamily="34" charset="0"/>
              </a:rPr>
              <a:t>BoH</a:t>
            </a:r>
            <a:r>
              <a:rPr lang="en-US" sz="1800" dirty="0">
                <a:latin typeface="Calibri" panose="020F0502020204030204" pitchFamily="34" charset="0"/>
                <a:ea typeface="Calibri" panose="020F0502020204030204" pitchFamily="34" charset="0"/>
                <a:cs typeface="Calibri" panose="020F0502020204030204" pitchFamily="34" charset="0"/>
              </a:rPr>
              <a:t> via Wikimedia, </a:t>
            </a:r>
            <a:r>
              <a:rPr lang="en-US" sz="1800" u="sng" dirty="0">
                <a:solidFill>
                  <a:srgbClr val="166EC5"/>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r>
              <a:rPr lang="en-US" sz="18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F41AE0-0D17-D268-90B5-767CE5DCA2E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C66F6FFE-F6F8-384A-4EA8-EB1680EED8E9}"/>
              </a:ext>
            </a:extLst>
          </p:cNvPr>
          <p:cNvSpPr txBox="1">
            <a:spLocks noGrp="1"/>
          </p:cNvSpPr>
          <p:nvPr>
            <p:ph type="title" idx="4294967295"/>
          </p:nvPr>
        </p:nvSpPr>
        <p:spPr>
          <a:xfrm>
            <a:off x="2462692" y="751404"/>
            <a:ext cx="787612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the “Science of Team Science”?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B6A291C9-7149-1CC3-2426-DF433F7A00D4}"/>
              </a:ext>
            </a:extLst>
          </p:cNvPr>
          <p:cNvSpPr txBox="1"/>
          <p:nvPr/>
        </p:nvSpPr>
        <p:spPr>
          <a:xfrm>
            <a:off x="3914308" y="1369025"/>
            <a:ext cx="5590572" cy="369332"/>
          </a:xfrm>
          <a:prstGeom prst="rect">
            <a:avLst/>
          </a:prstGeom>
          <a:noFill/>
        </p:spPr>
        <p:txBody>
          <a:bodyPr wrap="square" rtlCol="0">
            <a:spAutoFit/>
          </a:bodyPr>
          <a:lstStyle/>
          <a:p>
            <a:pPr lvl="0" algn="ctr"/>
            <a:r>
              <a:rPr lang="en-US" sz="1800" dirty="0" err="1">
                <a:latin typeface="Calibri" panose="020F0502020204030204" pitchFamily="34" charset="0"/>
                <a:ea typeface="Calibri" panose="020F0502020204030204" pitchFamily="34" charset="0"/>
                <a:cs typeface="Calibri" panose="020F0502020204030204" pitchFamily="34" charset="0"/>
              </a:rPr>
              <a:t>Cheruvelil</a:t>
            </a:r>
            <a:r>
              <a:rPr lang="en-US" sz="1800" dirty="0">
                <a:latin typeface="Calibri" panose="020F0502020204030204" pitchFamily="34" charset="0"/>
                <a:ea typeface="Calibri" panose="020F0502020204030204" pitchFamily="34" charset="0"/>
                <a:cs typeface="Calibri" panose="020F0502020204030204" pitchFamily="34" charset="0"/>
              </a:rPr>
              <a:t> et al. 2014: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https://doi.org/10.1890/130001</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CEE93A4-B260-E81D-D688-9629AC4A7B45}"/>
              </a:ext>
            </a:extLst>
          </p:cNvPr>
          <p:cNvSpPr txBox="1"/>
          <p:nvPr/>
        </p:nvSpPr>
        <p:spPr>
          <a:xfrm>
            <a:off x="564856" y="1736155"/>
            <a:ext cx="11320041" cy="2718693"/>
          </a:xfrm>
          <a:prstGeom prst="rect">
            <a:avLst/>
          </a:prstGeom>
          <a:noFill/>
        </p:spPr>
        <p:txBody>
          <a:bodyPr wrap="square" rtlCol="0">
            <a:spAutoFit/>
          </a:bodyPr>
          <a:lstStyle/>
          <a:p>
            <a:pPr marL="342900" lvl="0" indent="-342900">
              <a:spcAft>
                <a:spcPts val="1000"/>
              </a:spcAft>
              <a:buSzPts val="2000"/>
              <a:buFont typeface="Wingdings" pitchFamily="2" charset="2"/>
              <a:buChar char="v"/>
            </a:pPr>
            <a:r>
              <a:rPr lang="en-US" sz="2200" dirty="0">
                <a:latin typeface="Calibri" panose="020F0502020204030204" pitchFamily="34" charset="0"/>
                <a:ea typeface="Calibri" panose="020F0502020204030204" pitchFamily="34" charset="0"/>
                <a:cs typeface="Calibri" panose="020F0502020204030204" pitchFamily="34" charset="0"/>
              </a:rPr>
              <a:t>Complex socio-environmental research depends upon diverse disciplines across the natural and social sciences, conceptual or mathematical modeling, narratives, policies, and human behavior. </a:t>
            </a:r>
          </a:p>
          <a:p>
            <a:pPr marL="342900" lvl="0" indent="-342900">
              <a:spcAft>
                <a:spcPts val="1000"/>
              </a:spcAft>
              <a:buSzPts val="2000"/>
              <a:buFont typeface="Wingdings" pitchFamily="2" charset="2"/>
              <a:buChar char="v"/>
            </a:pPr>
            <a:r>
              <a:rPr lang="en-US" sz="2200" dirty="0">
                <a:latin typeface="Calibri" panose="020F0502020204030204" pitchFamily="34" charset="0"/>
                <a:ea typeface="Calibri" panose="020F0502020204030204" pitchFamily="34" charset="0"/>
                <a:cs typeface="Calibri" panose="020F0502020204030204" pitchFamily="34" charset="0"/>
              </a:rPr>
              <a:t>Teamwork training requires knowledge of interpersonal skills such as social sensitivity and emotional engagement, as well as team-functioning skills like communication and delegation.</a:t>
            </a:r>
          </a:p>
          <a:p>
            <a:pPr marL="342900" lvl="0" indent="-342900">
              <a:buSzPts val="2000"/>
              <a:buFont typeface="Wingdings" pitchFamily="2" charset="2"/>
              <a:buChar char="v"/>
            </a:pPr>
            <a:r>
              <a:rPr lang="en-US" sz="2200" dirty="0">
                <a:latin typeface="Calibri" panose="020F0502020204030204" pitchFamily="34" charset="0"/>
                <a:ea typeface="Calibri" panose="020F0502020204030204" pitchFamily="34" charset="0"/>
                <a:cs typeface="Calibri" panose="020F0502020204030204" pitchFamily="34" charset="0"/>
              </a:rPr>
              <a:t>High-performing teams have common traits: team diversity, positive interdependence, integration of individual skills and talents, and interpersonal communication skills. </a:t>
            </a:r>
          </a:p>
        </p:txBody>
      </p:sp>
      <p:pic>
        <p:nvPicPr>
          <p:cNvPr id="7" name="Picture 6" descr="a peloton of cyclists in a race">
            <a:extLst>
              <a:ext uri="{FF2B5EF4-FFF2-40B4-BE49-F238E27FC236}">
                <a16:creationId xmlns:a16="http://schemas.microsoft.com/office/drawing/2014/main" id="{12819C82-8665-5B3D-17D2-DA12BC92ECA4}"/>
              </a:ext>
            </a:extLst>
          </p:cNvPr>
          <p:cNvPicPr>
            <a:picLocks noChangeAspect="1"/>
          </p:cNvPicPr>
          <p:nvPr/>
        </p:nvPicPr>
        <p:blipFill>
          <a:blip r:embed="rId5"/>
          <a:stretch>
            <a:fillRect/>
          </a:stretch>
        </p:blipFill>
        <p:spPr>
          <a:xfrm>
            <a:off x="3390463" y="4452646"/>
            <a:ext cx="6239746" cy="2086266"/>
          </a:xfrm>
          <a:prstGeom prst="rect">
            <a:avLst/>
          </a:prstGeom>
        </p:spPr>
      </p:pic>
      <p:sp>
        <p:nvSpPr>
          <p:cNvPr id="8" name="TextBox 7">
            <a:extLst>
              <a:ext uri="{FF2B5EF4-FFF2-40B4-BE49-F238E27FC236}">
                <a16:creationId xmlns:a16="http://schemas.microsoft.com/office/drawing/2014/main" id="{525C85C5-45FD-664C-1954-B54C3F8CB8A9}"/>
              </a:ext>
            </a:extLst>
          </p:cNvPr>
          <p:cNvSpPr txBox="1"/>
          <p:nvPr/>
        </p:nvSpPr>
        <p:spPr>
          <a:xfrm>
            <a:off x="3246992" y="6519446"/>
            <a:ext cx="6526689" cy="369332"/>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Image of a peloton of cyclists by </a:t>
            </a:r>
            <a:r>
              <a:rPr lang="en-US" sz="1800" dirty="0" err="1">
                <a:latin typeface="Calibri" panose="020F0502020204030204" pitchFamily="34" charset="0"/>
                <a:ea typeface="Calibri" panose="020F0502020204030204" pitchFamily="34" charset="0"/>
                <a:cs typeface="Calibri" panose="020F0502020204030204" pitchFamily="34" charset="0"/>
              </a:rPr>
              <a:t>Croquant</a:t>
            </a:r>
            <a:r>
              <a:rPr lang="en-US" sz="1800" dirty="0">
                <a:latin typeface="Calibri" panose="020F0502020204030204" pitchFamily="34" charset="0"/>
                <a:ea typeface="Calibri" panose="020F0502020204030204" pitchFamily="34" charset="0"/>
                <a:cs typeface="Calibri" panose="020F0502020204030204" pitchFamily="34" charset="0"/>
              </a:rPr>
              <a:t> via Wikimedia, </a:t>
            </a:r>
            <a:r>
              <a:rPr lang="en-US" sz="1800" u="sng" dirty="0">
                <a:solidFill>
                  <a:srgbClr val="367395"/>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3.0</a:t>
            </a:r>
            <a:r>
              <a:rPr lang="en-US" sz="18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A0F5ED-5BEF-41AF-2695-71E35D4295D2}"/>
              </a:ext>
            </a:extLst>
          </p:cNvPr>
          <p:cNvSpPr>
            <a:spLocks noGrp="1"/>
          </p:cNvSpPr>
          <p:nvPr>
            <p:ph type="sldNum" idx="12"/>
          </p:nvPr>
        </p:nvSpPr>
        <p:spPr>
          <a:xfrm>
            <a:off x="8634472" y="6492875"/>
            <a:ext cx="2743200" cy="365125"/>
          </a:xfrm>
        </p:spPr>
        <p:txBody>
          <a:bodyPr/>
          <a:lstStyle/>
          <a:p>
            <a:pPr marL="0" lvl="0" indent="0" algn="r" rtl="0">
              <a:spcBef>
                <a:spcPts val="0"/>
              </a:spcBef>
              <a:spcAft>
                <a:spcPts val="0"/>
              </a:spcAft>
              <a:buNone/>
            </a:pPr>
            <a:fld id="{00000000-1234-1234-1234-123412341234}" type="slidenum">
              <a:rPr lang="en-US" smtClean="0"/>
              <a:t>2</a:t>
            </a:fld>
            <a:endParaRPr lang="en-US" dirty="0"/>
          </a:p>
        </p:txBody>
      </p:sp>
      <p:sp>
        <p:nvSpPr>
          <p:cNvPr id="3" name="Title 2">
            <a:extLst>
              <a:ext uri="{FF2B5EF4-FFF2-40B4-BE49-F238E27FC236}">
                <a16:creationId xmlns:a16="http://schemas.microsoft.com/office/drawing/2014/main" id="{2D923A34-B42A-D0AC-B1A1-050C8D7BB2B4}"/>
              </a:ext>
            </a:extLst>
          </p:cNvPr>
          <p:cNvSpPr txBox="1">
            <a:spLocks noGrp="1"/>
          </p:cNvSpPr>
          <p:nvPr>
            <p:ph type="title" idx="4294967295"/>
          </p:nvPr>
        </p:nvSpPr>
        <p:spPr>
          <a:xfrm>
            <a:off x="3530365" y="442125"/>
            <a:ext cx="538222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Defining “Diversity”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739FB09A-C85E-5914-2F82-3C5BB6A06657}"/>
              </a:ext>
            </a:extLst>
          </p:cNvPr>
          <p:cNvSpPr txBox="1"/>
          <p:nvPr/>
        </p:nvSpPr>
        <p:spPr>
          <a:xfrm>
            <a:off x="3702472" y="1104975"/>
            <a:ext cx="5590572" cy="369332"/>
          </a:xfrm>
          <a:prstGeom prst="rect">
            <a:avLst/>
          </a:prstGeom>
          <a:noFill/>
        </p:spPr>
        <p:txBody>
          <a:bodyPr wrap="square" rtlCol="0">
            <a:spAutoFit/>
          </a:bodyPr>
          <a:lstStyle/>
          <a:p>
            <a:pPr lvl="0" algn="ctr"/>
            <a:r>
              <a:rPr lang="en-US" sz="1800" dirty="0" err="1">
                <a:latin typeface="Calibri" panose="020F0502020204030204" pitchFamily="34" charset="0"/>
                <a:ea typeface="Calibri" panose="020F0502020204030204" pitchFamily="34" charset="0"/>
                <a:cs typeface="Calibri" panose="020F0502020204030204" pitchFamily="34" charset="0"/>
              </a:rPr>
              <a:t>Cheruvelil</a:t>
            </a:r>
            <a:r>
              <a:rPr lang="en-US" sz="1800" dirty="0">
                <a:latin typeface="Calibri" panose="020F0502020204030204" pitchFamily="34" charset="0"/>
                <a:ea typeface="Calibri" panose="020F0502020204030204" pitchFamily="34" charset="0"/>
                <a:cs typeface="Calibri" panose="020F0502020204030204" pitchFamily="34" charset="0"/>
              </a:rPr>
              <a:t> et al. 2014: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https://doi.org/10.1890/130001</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C2F2A4B-4A47-6A85-6610-CF1EC530F530}"/>
              </a:ext>
            </a:extLst>
          </p:cNvPr>
          <p:cNvSpPr txBox="1"/>
          <p:nvPr/>
        </p:nvSpPr>
        <p:spPr>
          <a:xfrm>
            <a:off x="831308" y="1600272"/>
            <a:ext cx="10898730" cy="2893100"/>
          </a:xfrm>
          <a:prstGeom prst="rect">
            <a:avLst/>
          </a:prstGeom>
          <a:noFill/>
        </p:spPr>
        <p:txBody>
          <a:bodyPr wrap="square" rtlCol="0">
            <a:spAutoFit/>
          </a:bodyPr>
          <a:lstStyle/>
          <a:p>
            <a:pPr marL="342900" lvl="0" indent="-342900">
              <a:spcAft>
                <a:spcPts val="1000"/>
              </a:spcAft>
              <a:buSzPts val="2000"/>
              <a:buFont typeface="Wingdings" pitchFamily="2" charset="2"/>
              <a:buChar char="v"/>
            </a:pPr>
            <a:r>
              <a:rPr lang="en-US" sz="2100" b="1" dirty="0">
                <a:latin typeface="Calibri" panose="020F0502020204030204" pitchFamily="34" charset="0"/>
                <a:ea typeface="Calibri" panose="020F0502020204030204" pitchFamily="34" charset="0"/>
                <a:cs typeface="Calibri" panose="020F0502020204030204" pitchFamily="34" charset="0"/>
              </a:rPr>
              <a:t>Five dimensions of diversity </a:t>
            </a:r>
            <a:r>
              <a:rPr lang="en-US" sz="2100" dirty="0">
                <a:latin typeface="Calibri" panose="020F0502020204030204" pitchFamily="34" charset="0"/>
                <a:ea typeface="Calibri" panose="020F0502020204030204" pitchFamily="34" charset="0"/>
                <a:cs typeface="Calibri" panose="020F0502020204030204" pitchFamily="34" charset="0"/>
              </a:rPr>
              <a:t>are relevant to building well-rounded and equitable teams (p. 32):</a:t>
            </a:r>
          </a:p>
          <a:p>
            <a:pPr marL="920750" lvl="3" indent="-285750">
              <a:spcAft>
                <a:spcPts val="800"/>
              </a:spcAft>
              <a:buSzPct val="125000"/>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Career stage</a:t>
            </a:r>
          </a:p>
          <a:p>
            <a:pPr marL="920750" lvl="3" indent="-285750">
              <a:spcAft>
                <a:spcPts val="800"/>
              </a:spcAft>
              <a:buSzPct val="125000"/>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Degree of team member familiarity (~60% is ideal familiarity prior to group formation)</a:t>
            </a:r>
          </a:p>
          <a:p>
            <a:pPr marL="920750" lvl="3" indent="-285750">
              <a:spcAft>
                <a:spcPts val="800"/>
              </a:spcAft>
              <a:buSzPct val="125000"/>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Preferred interaction mode of individuals</a:t>
            </a:r>
          </a:p>
          <a:p>
            <a:pPr marL="920750" lvl="3" indent="-285750">
              <a:spcAft>
                <a:spcPts val="800"/>
              </a:spcAft>
              <a:buSzPct val="125000"/>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Types of discipline and number of representatives from each discipline (~2 is ideal)</a:t>
            </a:r>
          </a:p>
          <a:p>
            <a:pPr marL="920750" lvl="3" indent="-285750">
              <a:buSzPct val="125000"/>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Worldviews and perspectives on a relevant issue (can relate to identities such as age, race, gender)  </a:t>
            </a:r>
          </a:p>
        </p:txBody>
      </p:sp>
      <p:pic>
        <p:nvPicPr>
          <p:cNvPr id="7" name="Picture 6" descr="A panoramic depictions of a massive crowd of people">
            <a:extLst>
              <a:ext uri="{FF2B5EF4-FFF2-40B4-BE49-F238E27FC236}">
                <a16:creationId xmlns:a16="http://schemas.microsoft.com/office/drawing/2014/main" id="{526C1787-4FB9-A475-E271-80A384F78831}"/>
              </a:ext>
            </a:extLst>
          </p:cNvPr>
          <p:cNvPicPr>
            <a:picLocks noChangeAspect="1"/>
          </p:cNvPicPr>
          <p:nvPr/>
        </p:nvPicPr>
        <p:blipFill>
          <a:blip r:embed="rId5"/>
          <a:stretch>
            <a:fillRect/>
          </a:stretch>
        </p:blipFill>
        <p:spPr>
          <a:xfrm>
            <a:off x="-1" y="4571446"/>
            <a:ext cx="12192000" cy="1917843"/>
          </a:xfrm>
          <a:prstGeom prst="rect">
            <a:avLst/>
          </a:prstGeom>
        </p:spPr>
      </p:pic>
      <p:sp>
        <p:nvSpPr>
          <p:cNvPr id="8" name="TextBox 7">
            <a:extLst>
              <a:ext uri="{FF2B5EF4-FFF2-40B4-BE49-F238E27FC236}">
                <a16:creationId xmlns:a16="http://schemas.microsoft.com/office/drawing/2014/main" id="{275C664D-D4A8-300D-7CDA-5CA751F0DDB4}"/>
              </a:ext>
            </a:extLst>
          </p:cNvPr>
          <p:cNvSpPr txBox="1"/>
          <p:nvPr/>
        </p:nvSpPr>
        <p:spPr>
          <a:xfrm>
            <a:off x="4371854" y="6489289"/>
            <a:ext cx="3699250" cy="338554"/>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Image by Noj Han via Wikimedia, CC </a:t>
            </a:r>
            <a:r>
              <a:rPr lang="en-US" sz="1600" u="sng" dirty="0">
                <a:solidFill>
                  <a:srgbClr val="367395"/>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2.0</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a:extLst>
            <a:ext uri="{FF2B5EF4-FFF2-40B4-BE49-F238E27FC236}">
              <a16:creationId xmlns:a16="http://schemas.microsoft.com/office/drawing/2014/main" id="{F0A9A605-003C-29FE-4471-E6FAB92AE18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709A87-EE9E-7FCD-3E16-6BEC46C718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itle 3">
            <a:extLst>
              <a:ext uri="{FF2B5EF4-FFF2-40B4-BE49-F238E27FC236}">
                <a16:creationId xmlns:a16="http://schemas.microsoft.com/office/drawing/2014/main" id="{175DC663-A23C-9CAA-96DE-B738A643B3E5}"/>
              </a:ext>
            </a:extLst>
          </p:cNvPr>
          <p:cNvSpPr txBox="1">
            <a:spLocks noGrp="1"/>
          </p:cNvSpPr>
          <p:nvPr>
            <p:ph type="title" idx="4294967295"/>
          </p:nvPr>
        </p:nvSpPr>
        <p:spPr>
          <a:xfrm>
            <a:off x="3103305" y="640573"/>
            <a:ext cx="662765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Characteristics of Team Members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Rectangle 2" descr="Brown rectangle grouping all of the following text together.">
            <a:extLst>
              <a:ext uri="{FF2B5EF4-FFF2-40B4-BE49-F238E27FC236}">
                <a16:creationId xmlns:a16="http://schemas.microsoft.com/office/drawing/2014/main" id="{3F248EF4-4044-6113-9F05-7E050D180116}"/>
              </a:ext>
            </a:extLst>
          </p:cNvPr>
          <p:cNvSpPr/>
          <p:nvPr/>
        </p:nvSpPr>
        <p:spPr>
          <a:xfrm>
            <a:off x="164305" y="1368452"/>
            <a:ext cx="11643638" cy="4968773"/>
          </a:xfrm>
          <a:prstGeom prst="rect">
            <a:avLst/>
          </a:prstGeom>
          <a:solidFill>
            <a:srgbClr val="C4945D"/>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DBCBCCA-C515-3750-087A-911156B556D1}"/>
              </a:ext>
            </a:extLst>
          </p:cNvPr>
          <p:cNvSpPr txBox="1"/>
          <p:nvPr/>
        </p:nvSpPr>
        <p:spPr>
          <a:xfrm>
            <a:off x="285750" y="1433622"/>
            <a:ext cx="2158438" cy="461665"/>
          </a:xfrm>
          <a:prstGeom prst="rect">
            <a:avLst/>
          </a:prstGeom>
          <a:noFill/>
        </p:spPr>
        <p:txBody>
          <a:bodyPr wrap="square" rtlCol="0">
            <a:spAutoFit/>
          </a:bodyPr>
          <a:lstStyle/>
          <a:p>
            <a:r>
              <a:rPr lang="en-US" sz="2400" b="1" dirty="0"/>
              <a:t>1. Diversity</a:t>
            </a:r>
            <a:r>
              <a:rPr lang="en-US" sz="2400" b="1" baseline="30000" dirty="0"/>
              <a:t>1</a:t>
            </a:r>
          </a:p>
        </p:txBody>
      </p:sp>
      <p:sp>
        <p:nvSpPr>
          <p:cNvPr id="5" name="Rectangle 4" descr="Yellow box containing all the diversity attributes">
            <a:extLst>
              <a:ext uri="{FF2B5EF4-FFF2-40B4-BE49-F238E27FC236}">
                <a16:creationId xmlns:a16="http://schemas.microsoft.com/office/drawing/2014/main" id="{24C7F3CC-7E95-C126-675C-7DEB96ECDEC4}"/>
              </a:ext>
              <a:ext uri="{C183D7F6-B498-43B3-948B-1728B52AA6E4}">
                <adec:decorative xmlns:adec="http://schemas.microsoft.com/office/drawing/2017/decorative" val="0"/>
              </a:ext>
            </a:extLst>
          </p:cNvPr>
          <p:cNvSpPr/>
          <p:nvPr/>
        </p:nvSpPr>
        <p:spPr>
          <a:xfrm>
            <a:off x="345194" y="1979582"/>
            <a:ext cx="3990975" cy="3225423"/>
          </a:xfrm>
          <a:prstGeom prst="rect">
            <a:avLst/>
          </a:prstGeom>
          <a:solidFill>
            <a:srgbClr val="F3EC7D"/>
          </a:solidFill>
          <a:ln w="38100">
            <a:solidFill>
              <a:srgbClr val="C69A44"/>
            </a:solidFill>
          </a:ln>
          <a:effectLst>
            <a:outerShdw blurRad="252855" dist="38100" dir="2700000" sx="99000" sy="99000" algn="tl" rotWithShape="0">
              <a:prstClr val="black">
                <a:alpha val="54816"/>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04BC8AA-0BCA-8620-F4F0-940582749287}"/>
              </a:ext>
            </a:extLst>
          </p:cNvPr>
          <p:cNvSpPr txBox="1"/>
          <p:nvPr/>
        </p:nvSpPr>
        <p:spPr>
          <a:xfrm>
            <a:off x="474132" y="2042862"/>
            <a:ext cx="3929227" cy="3139321"/>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Ethnicity, gender, culture</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Career stage</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Past collaborations with other team members </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Mode (e.g., specialist, generalist)</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Types of disciplines and number of individuals in each</a:t>
            </a:r>
          </a:p>
          <a:p>
            <a:pPr marL="285750" indent="-285750">
              <a:buFont typeface="Arial" panose="020B0604020202020204" pitchFamily="34" charset="0"/>
              <a:buChar char="•"/>
            </a:pPr>
            <a:r>
              <a:rPr lang="en-US" sz="2200" dirty="0">
                <a:latin typeface="Calibri" panose="020F0502020204030204" pitchFamily="34" charset="0"/>
                <a:cs typeface="Calibri" panose="020F0502020204030204" pitchFamily="34" charset="0"/>
              </a:rPr>
              <a:t>Points of view</a:t>
            </a:r>
          </a:p>
        </p:txBody>
      </p:sp>
      <p:sp>
        <p:nvSpPr>
          <p:cNvPr id="27" name="TextBox 26">
            <a:extLst>
              <a:ext uri="{FF2B5EF4-FFF2-40B4-BE49-F238E27FC236}">
                <a16:creationId xmlns:a16="http://schemas.microsoft.com/office/drawing/2014/main" id="{30D62C3F-9ED7-1C0E-66A8-E70AC8BBB11F}"/>
              </a:ext>
            </a:extLst>
          </p:cNvPr>
          <p:cNvSpPr txBox="1"/>
          <p:nvPr/>
        </p:nvSpPr>
        <p:spPr>
          <a:xfrm>
            <a:off x="345194" y="5245463"/>
            <a:ext cx="3812469" cy="923330"/>
          </a:xfrm>
          <a:prstGeom prst="rect">
            <a:avLst/>
          </a:prstGeom>
          <a:noFill/>
        </p:spPr>
        <p:txBody>
          <a:bodyPr wrap="square" rtlCol="0">
            <a:spAutoFit/>
          </a:bodyPr>
          <a:lstStyle/>
          <a:p>
            <a:r>
              <a:rPr lang="en-US" sz="1800" baseline="30000" dirty="0"/>
              <a:t>1 </a:t>
            </a:r>
            <a:r>
              <a:rPr lang="en-US" sz="1800" dirty="0">
                <a:latin typeface="Calibri" panose="020F0502020204030204" pitchFamily="34" charset="0"/>
                <a:cs typeface="Calibri" panose="020F0502020204030204" pitchFamily="34" charset="0"/>
              </a:rPr>
              <a:t>Eigenbrode et al. (2007); Uriarte et al. (2007); Stokols et al. (2008b); Whitfield (2008)</a:t>
            </a:r>
          </a:p>
        </p:txBody>
      </p:sp>
      <p:sp>
        <p:nvSpPr>
          <p:cNvPr id="11" name="TextBox 10">
            <a:extLst>
              <a:ext uri="{FF2B5EF4-FFF2-40B4-BE49-F238E27FC236}">
                <a16:creationId xmlns:a16="http://schemas.microsoft.com/office/drawing/2014/main" id="{D36E7265-BF10-0A77-51D9-F248F5A04070}"/>
              </a:ext>
            </a:extLst>
          </p:cNvPr>
          <p:cNvSpPr txBox="1"/>
          <p:nvPr/>
        </p:nvSpPr>
        <p:spPr>
          <a:xfrm>
            <a:off x="4514513" y="1433622"/>
            <a:ext cx="3805237" cy="461665"/>
          </a:xfrm>
          <a:prstGeom prst="rect">
            <a:avLst/>
          </a:prstGeom>
          <a:noFill/>
        </p:spPr>
        <p:txBody>
          <a:bodyPr wrap="square" rtlCol="0">
            <a:spAutoFit/>
          </a:bodyPr>
          <a:lstStyle/>
          <a:p>
            <a:r>
              <a:rPr lang="en-US" sz="2400" b="1" dirty="0"/>
              <a:t>2. Interpersonal Skills</a:t>
            </a:r>
            <a:endParaRPr lang="en-US" sz="2400" b="1" baseline="30000" dirty="0"/>
          </a:p>
        </p:txBody>
      </p:sp>
      <p:sp>
        <p:nvSpPr>
          <p:cNvPr id="9" name="Rectangle 8" descr="a yellow box containing all the social sensitivity attributes">
            <a:extLst>
              <a:ext uri="{FF2B5EF4-FFF2-40B4-BE49-F238E27FC236}">
                <a16:creationId xmlns:a16="http://schemas.microsoft.com/office/drawing/2014/main" id="{A9333059-FB0C-77C0-16F1-92948AF1873A}"/>
              </a:ext>
            </a:extLst>
          </p:cNvPr>
          <p:cNvSpPr/>
          <p:nvPr/>
        </p:nvSpPr>
        <p:spPr>
          <a:xfrm>
            <a:off x="4563621" y="2007330"/>
            <a:ext cx="3281363" cy="2633346"/>
          </a:xfrm>
          <a:prstGeom prst="rect">
            <a:avLst/>
          </a:prstGeom>
          <a:solidFill>
            <a:srgbClr val="F3EC7D"/>
          </a:solidFill>
          <a:ln w="38100">
            <a:solidFill>
              <a:srgbClr val="C69A44"/>
            </a:solidFill>
          </a:ln>
          <a:effectLst>
            <a:outerShdw blurRad="249946" dist="38100" dir="2700000" algn="tl" rotWithShape="0">
              <a:prstClr val="black">
                <a:alpha val="547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2CA2566-193F-DB70-FA05-5CD9C97AF210}"/>
              </a:ext>
            </a:extLst>
          </p:cNvPr>
          <p:cNvSpPr txBox="1"/>
          <p:nvPr/>
        </p:nvSpPr>
        <p:spPr>
          <a:xfrm>
            <a:off x="4695150" y="2058383"/>
            <a:ext cx="2581949" cy="2308324"/>
          </a:xfrm>
          <a:prstGeom prst="rect">
            <a:avLst/>
          </a:prstGeom>
          <a:noFill/>
        </p:spPr>
        <p:txBody>
          <a:bodyPr wrap="square" rtlCol="0">
            <a:spAutoFit/>
          </a:bodyPr>
          <a:lstStyle/>
          <a:p>
            <a:pPr>
              <a:spcAft>
                <a:spcPts val="1200"/>
              </a:spcAft>
            </a:pPr>
            <a:r>
              <a:rPr lang="en-US" sz="2400" b="1" dirty="0">
                <a:latin typeface="Calibri" panose="020F0502020204030204" pitchFamily="34" charset="0"/>
                <a:cs typeface="Calibri" panose="020F0502020204030204" pitchFamily="34" charset="0"/>
              </a:rPr>
              <a:t>Social sensitivity</a:t>
            </a:r>
            <a:r>
              <a:rPr lang="en-US" sz="2400" b="1" baseline="30000" dirty="0">
                <a:latin typeface="Calibri" panose="020F0502020204030204" pitchFamily="34" charset="0"/>
                <a:cs typeface="Calibri" panose="020F0502020204030204" pitchFamily="34" charset="0"/>
              </a:rPr>
              <a:t>2</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Empathy</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Honesty</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Clarity</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Integrity</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Accountability</a:t>
            </a:r>
          </a:p>
        </p:txBody>
      </p:sp>
      <p:sp>
        <p:nvSpPr>
          <p:cNvPr id="29" name="TextBox 28">
            <a:extLst>
              <a:ext uri="{FF2B5EF4-FFF2-40B4-BE49-F238E27FC236}">
                <a16:creationId xmlns:a16="http://schemas.microsoft.com/office/drawing/2014/main" id="{ECDF4C4C-81A8-A560-43B5-0439003E271E}"/>
              </a:ext>
            </a:extLst>
          </p:cNvPr>
          <p:cNvSpPr txBox="1"/>
          <p:nvPr/>
        </p:nvSpPr>
        <p:spPr>
          <a:xfrm>
            <a:off x="4563622" y="4722224"/>
            <a:ext cx="3292212" cy="646331"/>
          </a:xfrm>
          <a:prstGeom prst="rect">
            <a:avLst/>
          </a:prstGeom>
          <a:noFill/>
        </p:spPr>
        <p:txBody>
          <a:bodyPr wrap="square" rtlCol="0">
            <a:spAutoFit/>
          </a:bodyPr>
          <a:lstStyle/>
          <a:p>
            <a:r>
              <a:rPr lang="en-US" sz="1800" baseline="30000" dirty="0"/>
              <a:t>2 </a:t>
            </a:r>
            <a:r>
              <a:rPr lang="en-US" sz="1800" dirty="0">
                <a:latin typeface="Calibri" panose="020F0502020204030204" pitchFamily="34" charset="0"/>
                <a:cs typeface="Calibri" panose="020F0502020204030204" pitchFamily="34" charset="0"/>
              </a:rPr>
              <a:t>Bennett et al. (2010); Woolley et al. (2010)</a:t>
            </a:r>
          </a:p>
        </p:txBody>
      </p:sp>
      <p:cxnSp>
        <p:nvCxnSpPr>
          <p:cNvPr id="15" name="Straight Connector 14">
            <a:extLst>
              <a:ext uri="{FF2B5EF4-FFF2-40B4-BE49-F238E27FC236}">
                <a16:creationId xmlns:a16="http://schemas.microsoft.com/office/drawing/2014/main" id="{2505EDBF-F6D5-0843-72B8-4B9D1F4FBE26}"/>
              </a:ext>
              <a:ext uri="{C183D7F6-B498-43B3-948B-1728B52AA6E4}">
                <adec:decorative xmlns:adec="http://schemas.microsoft.com/office/drawing/2017/decorative" val="1"/>
              </a:ext>
            </a:extLst>
          </p:cNvPr>
          <p:cNvCxnSpPr>
            <a:cxnSpLocks/>
          </p:cNvCxnSpPr>
          <p:nvPr/>
        </p:nvCxnSpPr>
        <p:spPr>
          <a:xfrm>
            <a:off x="4695150" y="2500313"/>
            <a:ext cx="2967712" cy="0"/>
          </a:xfrm>
          <a:prstGeom prst="line">
            <a:avLst/>
          </a:prstGeom>
          <a:ln w="22225">
            <a:solidFill>
              <a:srgbClr val="C69A44"/>
            </a:solidFill>
          </a:ln>
        </p:spPr>
        <p:style>
          <a:lnRef idx="1">
            <a:schemeClr val="accent1"/>
          </a:lnRef>
          <a:fillRef idx="0">
            <a:schemeClr val="accent1"/>
          </a:fillRef>
          <a:effectRef idx="0">
            <a:schemeClr val="accent1"/>
          </a:effectRef>
          <a:fontRef idx="minor">
            <a:schemeClr val="tx1"/>
          </a:fontRef>
        </p:style>
      </p:cxnSp>
      <p:sp>
        <p:nvSpPr>
          <p:cNvPr id="21" name="Rectangle 20" descr="Yellow box containing all the emotional engagement attributes">
            <a:extLst>
              <a:ext uri="{FF2B5EF4-FFF2-40B4-BE49-F238E27FC236}">
                <a16:creationId xmlns:a16="http://schemas.microsoft.com/office/drawing/2014/main" id="{2E042649-7FB0-4B97-CDF7-CFF7FA548EE6}"/>
              </a:ext>
            </a:extLst>
          </p:cNvPr>
          <p:cNvSpPr/>
          <p:nvPr/>
        </p:nvSpPr>
        <p:spPr>
          <a:xfrm>
            <a:off x="8054813" y="2007330"/>
            <a:ext cx="3543301" cy="2633346"/>
          </a:xfrm>
          <a:prstGeom prst="rect">
            <a:avLst/>
          </a:prstGeom>
          <a:solidFill>
            <a:srgbClr val="F3EC7D"/>
          </a:solidFill>
          <a:ln w="38100">
            <a:solidFill>
              <a:srgbClr val="C69A44"/>
            </a:solidFill>
          </a:ln>
          <a:effectLst>
            <a:outerShdw blurRad="243885" dist="38100" dir="2700000" sx="98000" sy="98000" algn="tl" rotWithShape="0">
              <a:prstClr val="black">
                <a:alpha val="54824"/>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A31668F1-3A87-93F2-286D-6CB3881BEC7A}"/>
              </a:ext>
            </a:extLst>
          </p:cNvPr>
          <p:cNvSpPr txBox="1"/>
          <p:nvPr/>
        </p:nvSpPr>
        <p:spPr>
          <a:xfrm>
            <a:off x="8218961" y="2077508"/>
            <a:ext cx="3281363" cy="2308324"/>
          </a:xfrm>
          <a:prstGeom prst="rect">
            <a:avLst/>
          </a:prstGeom>
          <a:noFill/>
        </p:spPr>
        <p:txBody>
          <a:bodyPr wrap="square" rtlCol="0">
            <a:spAutoFit/>
          </a:bodyPr>
          <a:lstStyle/>
          <a:p>
            <a:pPr>
              <a:spcAft>
                <a:spcPts val="1200"/>
              </a:spcAft>
            </a:pPr>
            <a:r>
              <a:rPr lang="en-US" sz="2400" b="1" dirty="0">
                <a:latin typeface="Calibri" panose="020F0502020204030204" pitchFamily="34" charset="0"/>
                <a:cs typeface="Calibri" panose="020F0502020204030204" pitchFamily="34" charset="0"/>
              </a:rPr>
              <a:t>Emotional engagement</a:t>
            </a:r>
            <a:r>
              <a:rPr lang="en-US" sz="2400" b="1" baseline="30000" dirty="0">
                <a:latin typeface="Calibri" panose="020F0502020204030204" pitchFamily="34" charset="0"/>
                <a:cs typeface="Calibri" panose="020F0502020204030204" pitchFamily="34" charset="0"/>
              </a:rPr>
              <a:t>3</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Excitement about research goals</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Personal commitment to team members </a:t>
            </a:r>
          </a:p>
          <a:p>
            <a:pPr marL="295275" indent="-282575">
              <a:buFont typeface="Arial" panose="020B0604020202020204" pitchFamily="34" charset="0"/>
              <a:buChar char="•"/>
            </a:pPr>
            <a:r>
              <a:rPr lang="en-US" sz="2200" dirty="0">
                <a:latin typeface="Calibri" panose="020F0502020204030204" pitchFamily="34" charset="0"/>
                <a:cs typeface="Calibri" panose="020F0502020204030204" pitchFamily="34" charset="0"/>
              </a:rPr>
              <a:t>Trust</a:t>
            </a:r>
          </a:p>
        </p:txBody>
      </p:sp>
      <p:cxnSp>
        <p:nvCxnSpPr>
          <p:cNvPr id="25" name="Straight Connector 24">
            <a:extLst>
              <a:ext uri="{FF2B5EF4-FFF2-40B4-BE49-F238E27FC236}">
                <a16:creationId xmlns:a16="http://schemas.microsoft.com/office/drawing/2014/main" id="{5AF4CE88-8286-D49A-9CF1-3C49D8C901A4}"/>
              </a:ext>
              <a:ext uri="{C183D7F6-B498-43B3-948B-1728B52AA6E4}">
                <adec:decorative xmlns:adec="http://schemas.microsoft.com/office/drawing/2017/decorative" val="1"/>
              </a:ext>
            </a:extLst>
          </p:cNvPr>
          <p:cNvCxnSpPr>
            <a:cxnSpLocks/>
          </p:cNvCxnSpPr>
          <p:nvPr/>
        </p:nvCxnSpPr>
        <p:spPr>
          <a:xfrm>
            <a:off x="8218961" y="2500313"/>
            <a:ext cx="3134839" cy="0"/>
          </a:xfrm>
          <a:prstGeom prst="line">
            <a:avLst/>
          </a:prstGeom>
          <a:ln w="22225">
            <a:solidFill>
              <a:srgbClr val="C69A44"/>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07BB28C-677D-B52C-CBA1-48F6A9D46722}"/>
              </a:ext>
            </a:extLst>
          </p:cNvPr>
          <p:cNvSpPr txBox="1"/>
          <p:nvPr/>
        </p:nvSpPr>
        <p:spPr>
          <a:xfrm>
            <a:off x="8011334" y="4722224"/>
            <a:ext cx="3479008" cy="1200329"/>
          </a:xfrm>
          <a:prstGeom prst="rect">
            <a:avLst/>
          </a:prstGeom>
          <a:noFill/>
        </p:spPr>
        <p:txBody>
          <a:bodyPr wrap="square" rtlCol="0">
            <a:spAutoFit/>
          </a:bodyPr>
          <a:lstStyle/>
          <a:p>
            <a:r>
              <a:rPr lang="en-US" sz="1800" baseline="30000" dirty="0"/>
              <a:t>3  </a:t>
            </a:r>
            <a:r>
              <a:rPr lang="en-US" sz="1800" dirty="0">
                <a:latin typeface="Calibri" panose="020F0502020204030204" pitchFamily="34" charset="0"/>
                <a:cs typeface="Calibri" panose="020F0502020204030204" pitchFamily="34" charset="0"/>
              </a:rPr>
              <a:t>Stokols et al. (2008b); Bennett et al. (2010); Falcone &amp; </a:t>
            </a:r>
            <a:r>
              <a:rPr lang="en-US" sz="1800" dirty="0" err="1">
                <a:latin typeface="Calibri" panose="020F0502020204030204" pitchFamily="34" charset="0"/>
                <a:cs typeface="Calibri" panose="020F0502020204030204" pitchFamily="34" charset="0"/>
              </a:rPr>
              <a:t>Castelfranchi</a:t>
            </a:r>
            <a:r>
              <a:rPr lang="en-US" sz="1800" dirty="0">
                <a:latin typeface="Calibri" panose="020F0502020204030204" pitchFamily="34" charset="0"/>
                <a:cs typeface="Calibri" panose="020F0502020204030204" pitchFamily="34" charset="0"/>
              </a:rPr>
              <a:t> (2011); Parker &amp; Hackett (2012); Pentland (2012)</a:t>
            </a:r>
          </a:p>
        </p:txBody>
      </p:sp>
      <p:sp>
        <p:nvSpPr>
          <p:cNvPr id="7" name="TextBox 6">
            <a:extLst>
              <a:ext uri="{FF2B5EF4-FFF2-40B4-BE49-F238E27FC236}">
                <a16:creationId xmlns:a16="http://schemas.microsoft.com/office/drawing/2014/main" id="{3A114261-BA99-EA9E-7355-F1103D033005}"/>
              </a:ext>
            </a:extLst>
          </p:cNvPr>
          <p:cNvSpPr txBox="1"/>
          <p:nvPr/>
        </p:nvSpPr>
        <p:spPr>
          <a:xfrm>
            <a:off x="2438745" y="6409823"/>
            <a:ext cx="7650865" cy="369332"/>
          </a:xfrm>
          <a:prstGeom prst="rect">
            <a:avLst/>
          </a:prstGeom>
          <a:noFill/>
        </p:spPr>
        <p:txBody>
          <a:bodyPr wrap="square" rtlCol="0">
            <a:spAutoFit/>
          </a:bodyPr>
          <a:lstStyle/>
          <a:p>
            <a:pPr algn="ctr"/>
            <a:r>
              <a:rPr lang="fr-FR" sz="1800" dirty="0">
                <a:latin typeface="Calibri" panose="020F0502020204030204" pitchFamily="34" charset="0"/>
                <a:ea typeface="Calibri" panose="020F0502020204030204" pitchFamily="34" charset="0"/>
                <a:cs typeface="Calibri" panose="020F0502020204030204" pitchFamily="34" charset="0"/>
              </a:rPr>
              <a:t>(Partial) Figure 2 f</a:t>
            </a:r>
            <a:r>
              <a:rPr lang="en-US" sz="1800" dirty="0">
                <a:latin typeface="Calibri" panose="020F0502020204030204" pitchFamily="34" charset="0"/>
                <a:ea typeface="Calibri" panose="020F0502020204030204" pitchFamily="34" charset="0"/>
                <a:cs typeface="Calibri" panose="020F0502020204030204" pitchFamily="34" charset="0"/>
              </a:rPr>
              <a:t>rom Cheruvelil et al. 2014: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https://doi.org/10.1890/130001</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9043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a:extLst>
            <a:ext uri="{FF2B5EF4-FFF2-40B4-BE49-F238E27FC236}">
              <a16:creationId xmlns:a16="http://schemas.microsoft.com/office/drawing/2014/main" id="{E6382F10-4104-C80C-FA11-E4DF3C75241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80CF6E-0F44-C050-6CB6-F3776E2C160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3">
            <a:extLst>
              <a:ext uri="{FF2B5EF4-FFF2-40B4-BE49-F238E27FC236}">
                <a16:creationId xmlns:a16="http://schemas.microsoft.com/office/drawing/2014/main" id="{E5B57EDC-C40A-A319-6CD3-E808A36F9BB6}"/>
              </a:ext>
            </a:extLst>
          </p:cNvPr>
          <p:cNvSpPr txBox="1">
            <a:spLocks noGrp="1"/>
          </p:cNvSpPr>
          <p:nvPr>
            <p:ph type="title" idx="4294967295"/>
          </p:nvPr>
        </p:nvSpPr>
        <p:spPr>
          <a:xfrm>
            <a:off x="2791531" y="608586"/>
            <a:ext cx="662765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Interactions with Teams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Rectangle 2" descr="Blue rectangle grouping all of the following text together.">
            <a:extLst>
              <a:ext uri="{FF2B5EF4-FFF2-40B4-BE49-F238E27FC236}">
                <a16:creationId xmlns:a16="http://schemas.microsoft.com/office/drawing/2014/main" id="{3378EF48-E3CD-CF8B-0AFF-303DC08DB379}"/>
              </a:ext>
            </a:extLst>
          </p:cNvPr>
          <p:cNvSpPr/>
          <p:nvPr/>
        </p:nvSpPr>
        <p:spPr>
          <a:xfrm>
            <a:off x="1285876" y="1698506"/>
            <a:ext cx="9638962" cy="4300538"/>
          </a:xfrm>
          <a:prstGeom prst="rect">
            <a:avLst/>
          </a:prstGeom>
          <a:solidFill>
            <a:srgbClr val="B5D8EE"/>
          </a:solidFill>
          <a:ln>
            <a:solidFill>
              <a:srgbClr val="1F4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descr="A blue box containing all the team functionng attributes">
            <a:extLst>
              <a:ext uri="{FF2B5EF4-FFF2-40B4-BE49-F238E27FC236}">
                <a16:creationId xmlns:a16="http://schemas.microsoft.com/office/drawing/2014/main" id="{621E1C5B-01D3-E881-6DB4-D55C9516FB02}"/>
              </a:ext>
            </a:extLst>
          </p:cNvPr>
          <p:cNvSpPr/>
          <p:nvPr/>
        </p:nvSpPr>
        <p:spPr>
          <a:xfrm>
            <a:off x="1492859" y="1844416"/>
            <a:ext cx="3842901" cy="2991084"/>
          </a:xfrm>
          <a:prstGeom prst="rect">
            <a:avLst/>
          </a:prstGeom>
          <a:solidFill>
            <a:srgbClr val="6BA1C9"/>
          </a:solidFill>
          <a:ln w="38100">
            <a:solidFill>
              <a:srgbClr val="1F405A"/>
            </a:solidFill>
          </a:ln>
          <a:effectLst>
            <a:outerShdw blurRad="249946" dist="38100" dir="2700000" algn="tl" rotWithShape="0">
              <a:prstClr val="black">
                <a:alpha val="547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0A04756-A404-A72B-4B51-4F90A39AEC80}"/>
              </a:ext>
            </a:extLst>
          </p:cNvPr>
          <p:cNvSpPr txBox="1"/>
          <p:nvPr/>
        </p:nvSpPr>
        <p:spPr>
          <a:xfrm>
            <a:off x="1616127" y="2004734"/>
            <a:ext cx="3719633" cy="2385268"/>
          </a:xfrm>
          <a:prstGeom prst="rect">
            <a:avLst/>
          </a:prstGeom>
          <a:noFill/>
        </p:spPr>
        <p:txBody>
          <a:bodyPr wrap="square" rtlCol="0">
            <a:spAutoFit/>
          </a:bodyPr>
          <a:lstStyle/>
          <a:p>
            <a:pPr>
              <a:spcAft>
                <a:spcPts val="1200"/>
              </a:spcAft>
            </a:pPr>
            <a:r>
              <a:rPr lang="en-US" sz="2400" b="1" dirty="0">
                <a:latin typeface="Calibri" panose="020F0502020204030204" pitchFamily="34" charset="0"/>
                <a:cs typeface="Calibri" panose="020F0502020204030204" pitchFamily="34" charset="0"/>
              </a:rPr>
              <a:t>3. Team functioning </a:t>
            </a:r>
            <a:r>
              <a:rPr lang="en-US" sz="2400" b="1" baseline="30000" dirty="0">
                <a:latin typeface="Calibri" panose="020F0502020204030204" pitchFamily="34" charset="0"/>
                <a:cs typeface="Calibri" panose="020F0502020204030204" pitchFamily="34" charset="0"/>
              </a:rPr>
              <a:t>4</a:t>
            </a:r>
            <a:r>
              <a:rPr lang="en-US" sz="2400" b="1" dirty="0">
                <a:latin typeface="Calibri" panose="020F0502020204030204" pitchFamily="34" charset="0"/>
                <a:cs typeface="Calibri" panose="020F0502020204030204" pitchFamily="34" charset="0"/>
              </a:rPr>
              <a:t> </a:t>
            </a:r>
            <a:endParaRPr lang="en-US" sz="2200" dirty="0">
              <a:latin typeface="Calibri" panose="020F0502020204030204" pitchFamily="34" charset="0"/>
              <a:cs typeface="Calibri" panose="020F0502020204030204" pitchFamily="34" charset="0"/>
            </a:endParaRPr>
          </a:p>
          <a:p>
            <a:pPr marL="295275" indent="-282575">
              <a:buFont typeface="Arial" panose="020B0604020202020204" pitchFamily="34" charset="0"/>
              <a:buChar char="•"/>
            </a:pPr>
            <a:r>
              <a:rPr lang="en-US" sz="2300" dirty="0">
                <a:latin typeface="Calibri" panose="020F0502020204030204" pitchFamily="34" charset="0"/>
                <a:cs typeface="Calibri" panose="020F0502020204030204" pitchFamily="34" charset="0"/>
              </a:rPr>
              <a:t>Creativity</a:t>
            </a:r>
          </a:p>
          <a:p>
            <a:pPr marL="295275" indent="-282575">
              <a:buFont typeface="Arial" panose="020B0604020202020204" pitchFamily="34" charset="0"/>
              <a:buChar char="•"/>
            </a:pPr>
            <a:r>
              <a:rPr lang="en-US" sz="2300" dirty="0">
                <a:latin typeface="Calibri" panose="020F0502020204030204" pitchFamily="34" charset="0"/>
                <a:cs typeface="Calibri" panose="020F0502020204030204" pitchFamily="34" charset="0"/>
              </a:rPr>
              <a:t>Idea generation</a:t>
            </a:r>
          </a:p>
          <a:p>
            <a:pPr marL="295275" indent="-282575">
              <a:buFont typeface="Arial" panose="020B0604020202020204" pitchFamily="34" charset="0"/>
              <a:buChar char="•"/>
            </a:pPr>
            <a:r>
              <a:rPr lang="en-US" sz="2300" dirty="0">
                <a:latin typeface="Calibri" panose="020F0502020204030204" pitchFamily="34" charset="0"/>
                <a:cs typeface="Calibri" panose="020F0502020204030204" pitchFamily="34" charset="0"/>
              </a:rPr>
              <a:t>Problem solving</a:t>
            </a:r>
          </a:p>
          <a:p>
            <a:pPr marL="295275" indent="-282575">
              <a:buFont typeface="Arial" panose="020B0604020202020204" pitchFamily="34" charset="0"/>
              <a:buChar char="•"/>
            </a:pPr>
            <a:r>
              <a:rPr lang="en-US" sz="2300" dirty="0">
                <a:latin typeface="Calibri" panose="020F0502020204030204" pitchFamily="34" charset="0"/>
                <a:cs typeface="Calibri" panose="020F0502020204030204" pitchFamily="34" charset="0"/>
              </a:rPr>
              <a:t>Conflict resolution</a:t>
            </a:r>
          </a:p>
          <a:p>
            <a:pPr marL="295275" indent="-282575">
              <a:buFont typeface="Arial" panose="020B0604020202020204" pitchFamily="34" charset="0"/>
              <a:buChar char="•"/>
            </a:pPr>
            <a:r>
              <a:rPr lang="en-US" sz="2300" dirty="0">
                <a:latin typeface="Calibri" panose="020F0502020204030204" pitchFamily="34" charset="0"/>
                <a:cs typeface="Calibri" panose="020F0502020204030204" pitchFamily="34" charset="0"/>
              </a:rPr>
              <a:t>Establishing team norms</a:t>
            </a:r>
          </a:p>
        </p:txBody>
      </p:sp>
      <p:cxnSp>
        <p:nvCxnSpPr>
          <p:cNvPr id="15" name="Straight Connector 14">
            <a:extLst>
              <a:ext uri="{FF2B5EF4-FFF2-40B4-BE49-F238E27FC236}">
                <a16:creationId xmlns:a16="http://schemas.microsoft.com/office/drawing/2014/main" id="{A51656F4-520F-56B2-D03E-260AB7135FFB}"/>
              </a:ext>
              <a:ext uri="{C183D7F6-B498-43B3-948B-1728B52AA6E4}">
                <adec:decorative xmlns:adec="http://schemas.microsoft.com/office/drawing/2017/decorative" val="1"/>
              </a:ext>
            </a:extLst>
          </p:cNvPr>
          <p:cNvCxnSpPr>
            <a:cxnSpLocks/>
          </p:cNvCxnSpPr>
          <p:nvPr/>
        </p:nvCxnSpPr>
        <p:spPr>
          <a:xfrm>
            <a:off x="1492859" y="2509928"/>
            <a:ext cx="3842901" cy="0"/>
          </a:xfrm>
          <a:prstGeom prst="line">
            <a:avLst/>
          </a:prstGeom>
          <a:ln w="22225">
            <a:solidFill>
              <a:srgbClr val="1F405A"/>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102F3E3-83A0-9B7B-B506-2A66B13BA981}"/>
              </a:ext>
            </a:extLst>
          </p:cNvPr>
          <p:cNvSpPr txBox="1"/>
          <p:nvPr/>
        </p:nvSpPr>
        <p:spPr>
          <a:xfrm>
            <a:off x="1492859" y="4903857"/>
            <a:ext cx="4076158" cy="646331"/>
          </a:xfrm>
          <a:prstGeom prst="rect">
            <a:avLst/>
          </a:prstGeom>
          <a:noFill/>
        </p:spPr>
        <p:txBody>
          <a:bodyPr wrap="square" rtlCol="0">
            <a:spAutoFit/>
          </a:bodyPr>
          <a:lstStyle/>
          <a:p>
            <a:r>
              <a:rPr lang="en-US" sz="1800" baseline="30000" dirty="0"/>
              <a:t>4 </a:t>
            </a:r>
            <a:r>
              <a:rPr lang="en-US" sz="1800" dirty="0">
                <a:latin typeface="Calibri" panose="020F0502020204030204" pitchFamily="34" charset="0"/>
                <a:cs typeface="Calibri" panose="020F0502020204030204" pitchFamily="34" charset="0"/>
              </a:rPr>
              <a:t>Eigenbrode et al. (2007); Woolley et al. (2010); Parker and Hackett (2012)</a:t>
            </a:r>
          </a:p>
        </p:txBody>
      </p:sp>
      <p:sp>
        <p:nvSpPr>
          <p:cNvPr id="6" name="Rectangle 5" descr="a blue box containing all the team communication attributes">
            <a:extLst>
              <a:ext uri="{FF2B5EF4-FFF2-40B4-BE49-F238E27FC236}">
                <a16:creationId xmlns:a16="http://schemas.microsoft.com/office/drawing/2014/main" id="{2EED7A5A-F4E3-81B9-886A-38D45CA83C83}"/>
              </a:ext>
            </a:extLst>
          </p:cNvPr>
          <p:cNvSpPr/>
          <p:nvPr/>
        </p:nvSpPr>
        <p:spPr>
          <a:xfrm>
            <a:off x="5795511" y="1856390"/>
            <a:ext cx="4937317" cy="2991084"/>
          </a:xfrm>
          <a:prstGeom prst="rect">
            <a:avLst/>
          </a:prstGeom>
          <a:solidFill>
            <a:srgbClr val="6BA1C9"/>
          </a:solidFill>
          <a:ln w="38100">
            <a:solidFill>
              <a:srgbClr val="1F405A"/>
            </a:solidFill>
          </a:ln>
          <a:effectLst>
            <a:outerShdw blurRad="249946" dist="38100" dir="2700000" algn="tl" rotWithShape="0">
              <a:prstClr val="black">
                <a:alpha val="547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C8B91A0-F276-4A66-2792-9C6D6E2AF642}"/>
              </a:ext>
            </a:extLst>
          </p:cNvPr>
          <p:cNvSpPr txBox="1"/>
          <p:nvPr/>
        </p:nvSpPr>
        <p:spPr>
          <a:xfrm>
            <a:off x="5987522" y="2002623"/>
            <a:ext cx="4711620" cy="2385268"/>
          </a:xfrm>
          <a:prstGeom prst="rect">
            <a:avLst/>
          </a:prstGeom>
          <a:noFill/>
        </p:spPr>
        <p:txBody>
          <a:bodyPr wrap="square" rtlCol="0">
            <a:spAutoFit/>
          </a:bodyPr>
          <a:lstStyle/>
          <a:p>
            <a:pPr>
              <a:spcAft>
                <a:spcPts val="1200"/>
              </a:spcAft>
            </a:pPr>
            <a:r>
              <a:rPr lang="en-US" sz="2400" b="1" dirty="0">
                <a:latin typeface="Calibri" panose="020F0502020204030204" pitchFamily="34" charset="0"/>
                <a:cs typeface="Calibri" panose="020F0502020204030204" pitchFamily="34" charset="0"/>
              </a:rPr>
              <a:t>4. Team communication </a:t>
            </a:r>
            <a:r>
              <a:rPr lang="en-US" sz="2000" b="1" baseline="30000" dirty="0">
                <a:latin typeface="Calibri" panose="020F0502020204030204" pitchFamily="34" charset="0"/>
                <a:cs typeface="Calibri" panose="020F0502020204030204" pitchFamily="34" charset="0"/>
              </a:rPr>
              <a:t>5</a:t>
            </a:r>
            <a:endParaRPr lang="en-US" sz="2200" dirty="0">
              <a:latin typeface="Calibri" panose="020F0502020204030204" pitchFamily="34" charset="0"/>
              <a:cs typeface="Calibri" panose="020F0502020204030204" pitchFamily="34" charset="0"/>
            </a:endParaRPr>
          </a:p>
          <a:p>
            <a:pPr marL="295275" indent="-282575">
              <a:buFont typeface="Arial" panose="020B0604020202020204" pitchFamily="34" charset="0"/>
              <a:buChar char="•"/>
            </a:pPr>
            <a:r>
              <a:rPr lang="en-US" sz="2300" dirty="0">
                <a:latin typeface="Calibri" panose="020F0502020204030204" pitchFamily="34" charset="0"/>
                <a:cs typeface="Calibri" panose="020F0502020204030204" pitchFamily="34" charset="0"/>
              </a:rPr>
              <a:t>Evenness of talking and listening; lack of dominance</a:t>
            </a:r>
          </a:p>
          <a:p>
            <a:pPr marL="295275" indent="-282575">
              <a:buFont typeface="Arial" panose="020B0604020202020204" pitchFamily="34" charset="0"/>
              <a:buChar char="•"/>
            </a:pPr>
            <a:r>
              <a:rPr lang="en-US" sz="2300" dirty="0">
                <a:latin typeface="Calibri" panose="020F0502020204030204" pitchFamily="34" charset="0"/>
                <a:cs typeface="Calibri" panose="020F0502020204030204" pitchFamily="34" charset="0"/>
              </a:rPr>
              <a:t>Equal interaction among members in communication, body language, and tone</a:t>
            </a:r>
          </a:p>
        </p:txBody>
      </p:sp>
      <p:sp>
        <p:nvSpPr>
          <p:cNvPr id="30" name="TextBox 29">
            <a:extLst>
              <a:ext uri="{FF2B5EF4-FFF2-40B4-BE49-F238E27FC236}">
                <a16:creationId xmlns:a16="http://schemas.microsoft.com/office/drawing/2014/main" id="{7628C945-C09C-3867-F838-5BEC5D84EE38}"/>
              </a:ext>
            </a:extLst>
          </p:cNvPr>
          <p:cNvSpPr txBox="1"/>
          <p:nvPr/>
        </p:nvSpPr>
        <p:spPr>
          <a:xfrm>
            <a:off x="5795511" y="4867783"/>
            <a:ext cx="4937317" cy="646331"/>
          </a:xfrm>
          <a:prstGeom prst="rect">
            <a:avLst/>
          </a:prstGeom>
          <a:noFill/>
        </p:spPr>
        <p:txBody>
          <a:bodyPr wrap="square" rtlCol="0">
            <a:spAutoFit/>
          </a:bodyPr>
          <a:lstStyle/>
          <a:p>
            <a:r>
              <a:rPr lang="en-US" sz="1800" baseline="30000" dirty="0"/>
              <a:t>5  </a:t>
            </a:r>
            <a:r>
              <a:rPr lang="en-US" sz="1800" dirty="0">
                <a:latin typeface="Calibri" panose="020F0502020204030204" pitchFamily="34" charset="0"/>
                <a:cs typeface="Calibri" panose="020F0502020204030204" pitchFamily="34" charset="0"/>
              </a:rPr>
              <a:t>Johnson &amp; Johnson (1991); Stokols et al. (2008b); Woolley et al. (2010); Pentland (2012)</a:t>
            </a:r>
          </a:p>
        </p:txBody>
      </p:sp>
      <p:cxnSp>
        <p:nvCxnSpPr>
          <p:cNvPr id="17" name="Straight Connector 16">
            <a:extLst>
              <a:ext uri="{FF2B5EF4-FFF2-40B4-BE49-F238E27FC236}">
                <a16:creationId xmlns:a16="http://schemas.microsoft.com/office/drawing/2014/main" id="{323C72DB-7E73-B93D-ED28-39A0A9B45D42}"/>
              </a:ext>
              <a:ext uri="{C183D7F6-B498-43B3-948B-1728B52AA6E4}">
                <adec:decorative xmlns:adec="http://schemas.microsoft.com/office/drawing/2017/decorative" val="1"/>
              </a:ext>
            </a:extLst>
          </p:cNvPr>
          <p:cNvCxnSpPr>
            <a:cxnSpLocks/>
          </p:cNvCxnSpPr>
          <p:nvPr/>
        </p:nvCxnSpPr>
        <p:spPr>
          <a:xfrm>
            <a:off x="5795511" y="2509928"/>
            <a:ext cx="4855614" cy="0"/>
          </a:xfrm>
          <a:prstGeom prst="line">
            <a:avLst/>
          </a:prstGeom>
          <a:ln w="22225">
            <a:solidFill>
              <a:srgbClr val="1F405A"/>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F2DB26D-3477-8C96-1F3B-630E60679FFD}"/>
              </a:ext>
            </a:extLst>
          </p:cNvPr>
          <p:cNvSpPr txBox="1"/>
          <p:nvPr/>
        </p:nvSpPr>
        <p:spPr>
          <a:xfrm>
            <a:off x="2331335" y="6073301"/>
            <a:ext cx="7650865" cy="369332"/>
          </a:xfrm>
          <a:prstGeom prst="rect">
            <a:avLst/>
          </a:prstGeom>
          <a:noFill/>
        </p:spPr>
        <p:txBody>
          <a:bodyPr wrap="square" rtlCol="0">
            <a:spAutoFit/>
          </a:bodyPr>
          <a:lstStyle/>
          <a:p>
            <a:pPr algn="ctr"/>
            <a:r>
              <a:rPr lang="fr-FR" sz="1800" dirty="0">
                <a:latin typeface="Calibri" panose="020F0502020204030204" pitchFamily="34" charset="0"/>
                <a:ea typeface="Calibri" panose="020F0502020204030204" pitchFamily="34" charset="0"/>
                <a:cs typeface="Calibri" panose="020F0502020204030204" pitchFamily="34" charset="0"/>
              </a:rPr>
              <a:t>(Partial) Figure 2 f</a:t>
            </a:r>
            <a:r>
              <a:rPr lang="en-US" sz="1800" dirty="0">
                <a:latin typeface="Calibri" panose="020F0502020204030204" pitchFamily="34" charset="0"/>
                <a:ea typeface="Calibri" panose="020F0502020204030204" pitchFamily="34" charset="0"/>
                <a:cs typeface="Calibri" panose="020F0502020204030204" pitchFamily="34" charset="0"/>
              </a:rPr>
              <a:t>rom Cheruvelil et al. 2014: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https://doi.org/10.1890/130001</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883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E5C150-5204-74A1-B748-131F40E3F56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D8EC481F-A8BF-2686-5615-7BC6BBF65B31}"/>
              </a:ext>
            </a:extLst>
          </p:cNvPr>
          <p:cNvSpPr txBox="1">
            <a:spLocks noGrp="1"/>
          </p:cNvSpPr>
          <p:nvPr>
            <p:ph type="title" idx="4294967295"/>
          </p:nvPr>
        </p:nvSpPr>
        <p:spPr>
          <a:xfrm>
            <a:off x="3413187" y="706005"/>
            <a:ext cx="620872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Desirable Research Outcomes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F6B5F5BE-E90B-9FDE-60B2-9F7BA1C805A4}"/>
              </a:ext>
            </a:extLst>
          </p:cNvPr>
          <p:cNvSpPr txBox="1"/>
          <p:nvPr/>
        </p:nvSpPr>
        <p:spPr>
          <a:xfrm>
            <a:off x="1775788" y="2203023"/>
            <a:ext cx="9483524" cy="2451953"/>
          </a:xfrm>
          <a:prstGeom prst="rect">
            <a:avLst/>
          </a:prstGeom>
          <a:solidFill>
            <a:schemeClr val="accent6">
              <a:lumMod val="40000"/>
              <a:lumOff val="60000"/>
            </a:schemeClr>
          </a:solidFill>
          <a:ln>
            <a:solidFill>
              <a:schemeClr val="accent6">
                <a:lumMod val="75000"/>
              </a:schemeClr>
            </a:solidFill>
          </a:ln>
        </p:spPr>
        <p:txBody>
          <a:bodyPr wrap="square" rtlCol="0">
            <a:spAutoFit/>
          </a:bodyPr>
          <a:lstStyle/>
          <a:p>
            <a:pPr marL="342900" indent="-342900">
              <a:spcAft>
                <a:spcPts val="10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Generate and publish transformative knowledge</a:t>
            </a:r>
          </a:p>
          <a:p>
            <a:pPr marL="342900" indent="-342900">
              <a:spcAft>
                <a:spcPts val="10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Create new high-performing collaborative research teams</a:t>
            </a:r>
          </a:p>
          <a:p>
            <a:pPr marL="342900" indent="-342900">
              <a:spcAft>
                <a:spcPts val="10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Translate research into sound management, conservation, and policy</a:t>
            </a:r>
          </a:p>
          <a:p>
            <a:pPr marL="342900" indent="-342900">
              <a:spcAft>
                <a:spcPts val="10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Create innovative training and education (students, staff)</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Engage effectively with the public</a:t>
            </a:r>
          </a:p>
        </p:txBody>
      </p:sp>
      <p:sp>
        <p:nvSpPr>
          <p:cNvPr id="5" name="TextBox 4">
            <a:extLst>
              <a:ext uri="{FF2B5EF4-FFF2-40B4-BE49-F238E27FC236}">
                <a16:creationId xmlns:a16="http://schemas.microsoft.com/office/drawing/2014/main" id="{711652B6-0290-FDC9-50C0-4781F9535EC9}"/>
              </a:ext>
            </a:extLst>
          </p:cNvPr>
          <p:cNvSpPr txBox="1"/>
          <p:nvPr/>
        </p:nvSpPr>
        <p:spPr>
          <a:xfrm>
            <a:off x="2692116" y="4784522"/>
            <a:ext cx="7650865" cy="369332"/>
          </a:xfrm>
          <a:prstGeom prst="rect">
            <a:avLst/>
          </a:prstGeom>
          <a:noFill/>
        </p:spPr>
        <p:txBody>
          <a:bodyPr wrap="square" rtlCol="0">
            <a:spAutoFit/>
          </a:bodyPr>
          <a:lstStyle/>
          <a:p>
            <a:pPr algn="ctr"/>
            <a:r>
              <a:rPr lang="fr-FR" sz="1800" dirty="0">
                <a:latin typeface="Calibri" panose="020F0502020204030204" pitchFamily="34" charset="0"/>
                <a:ea typeface="Calibri" panose="020F0502020204030204" pitchFamily="34" charset="0"/>
                <a:cs typeface="Calibri" panose="020F0502020204030204" pitchFamily="34" charset="0"/>
              </a:rPr>
              <a:t>(Partial) Figure 2 f</a:t>
            </a:r>
            <a:r>
              <a:rPr lang="en-US" sz="1800" dirty="0">
                <a:latin typeface="Calibri" panose="020F0502020204030204" pitchFamily="34" charset="0"/>
                <a:ea typeface="Calibri" panose="020F0502020204030204" pitchFamily="34" charset="0"/>
                <a:cs typeface="Calibri" panose="020F0502020204030204" pitchFamily="34" charset="0"/>
              </a:rPr>
              <a:t>rom Cheruvelil et al. 2014: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https://doi.org/10.1890/130001</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DDA3C9-E9FD-FC07-6FAB-E06D72869D6B}"/>
              </a:ext>
            </a:extLst>
          </p:cNvPr>
          <p:cNvSpPr>
            <a:spLocks noGrp="1"/>
          </p:cNvSpPr>
          <p:nvPr>
            <p:ph type="sldNum" idx="12"/>
          </p:nvPr>
        </p:nvSpPr>
        <p:spPr>
          <a:xfrm>
            <a:off x="9268237" y="6423747"/>
            <a:ext cx="2743200" cy="365125"/>
          </a:xfrm>
        </p:spPr>
        <p:txBody>
          <a:bodyPr/>
          <a:lstStyle/>
          <a:p>
            <a:pPr marL="0" lvl="0" indent="0" algn="r" rtl="0">
              <a:spcBef>
                <a:spcPts val="0"/>
              </a:spcBef>
              <a:spcAft>
                <a:spcPts val="0"/>
              </a:spcAft>
              <a:buNone/>
            </a:pPr>
            <a:fld id="{00000000-1234-1234-1234-123412341234}" type="slidenum">
              <a:rPr lang="en-US" smtClean="0"/>
              <a:t>6</a:t>
            </a:fld>
            <a:endParaRPr lang="en-US" dirty="0"/>
          </a:p>
        </p:txBody>
      </p:sp>
      <p:sp>
        <p:nvSpPr>
          <p:cNvPr id="3" name="Title 2">
            <a:extLst>
              <a:ext uri="{FF2B5EF4-FFF2-40B4-BE49-F238E27FC236}">
                <a16:creationId xmlns:a16="http://schemas.microsoft.com/office/drawing/2014/main" id="{4FB66753-7445-99FC-5047-D589A2F9B348}"/>
              </a:ext>
            </a:extLst>
          </p:cNvPr>
          <p:cNvSpPr txBox="1">
            <a:spLocks noGrp="1"/>
          </p:cNvSpPr>
          <p:nvPr>
            <p:ph type="title" idx="4294967295"/>
          </p:nvPr>
        </p:nvSpPr>
        <p:spPr>
          <a:xfrm>
            <a:off x="3079015" y="796796"/>
            <a:ext cx="654834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Two Examples of </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High-Performing Teams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E7AFAEF7-F995-2F11-D93F-15727AB615F8}"/>
              </a:ext>
            </a:extLst>
          </p:cNvPr>
          <p:cNvSpPr txBox="1"/>
          <p:nvPr/>
        </p:nvSpPr>
        <p:spPr>
          <a:xfrm>
            <a:off x="180563" y="2635992"/>
            <a:ext cx="5796904" cy="3970318"/>
          </a:xfrm>
          <a:prstGeom prst="rect">
            <a:avLst/>
          </a:prstGeom>
          <a:noFill/>
        </p:spPr>
        <p:txBody>
          <a:bodyPr wrap="square" rtlCol="0">
            <a:spAutoFit/>
          </a:bodyPr>
          <a:lstStyle/>
          <a:p>
            <a:r>
              <a:rPr lang="en-US" sz="1800" b="1" dirty="0">
                <a:latin typeface="Calibri" panose="020F0502020204030204" pitchFamily="34" charset="0"/>
                <a:cs typeface="Calibri" panose="020F0502020204030204" pitchFamily="34" charset="0"/>
              </a:rPr>
              <a:t>Figure 3. </a:t>
            </a:r>
            <a:r>
              <a:rPr lang="en-US" sz="1800" dirty="0">
                <a:latin typeface="Calibri" panose="020F0502020204030204" pitchFamily="34" charset="0"/>
                <a:cs typeface="Calibri" panose="020F0502020204030204" pitchFamily="34" charset="0"/>
              </a:rPr>
              <a:t>Two examples of the combination of types of scientists that could result in a high-performing team. Team members are represented in two of five possible ways to depict some aspects of their diversity within the team: discipline (color) and one of four interaction modes (shape). In team (a), there is one member who serves as a broker among all of the represented disciplines and who facilitates communication and cross-fertilization across disciplines. In team (b), there are multiple members who serve as brokers across different disciplines. The ovals in both panels represent the connections the broker makes. The black arrow from the outwardly engaging scientist represents his/her engagement outside of the team for the benefit of the team. Refer to main text for more details.</a:t>
            </a:r>
            <a:endParaRPr lang="en-US" sz="1600" dirty="0">
              <a:latin typeface="Calibri" panose="020F0502020204030204" pitchFamily="34" charset="0"/>
              <a:cs typeface="Calibri" panose="020F0502020204030204" pitchFamily="34" charset="0"/>
            </a:endParaRPr>
          </a:p>
        </p:txBody>
      </p:sp>
      <p:pic>
        <p:nvPicPr>
          <p:cNvPr id="8" name="Picture 7" descr="Two examples of the combination of types of scientists that could result in a high-performing team. Team members are represented in two of five possible ways to depict some aspects of their diversity within the team: discipline (color) and one of four interaction modes (shape). In team (a), there is one member who serves as a broker among all of the represented disciplines and who facilitates communication and cross-fertilization across disciplines. In team (b), there are multiple members who serve as brokers across different disciplines. The ovals in both panels represent the connections the broker makes. The black arrow from the outwardly engaging scientist represents his/her engagement outside of the team for the benefit of the team. ">
            <a:extLst>
              <a:ext uri="{FF2B5EF4-FFF2-40B4-BE49-F238E27FC236}">
                <a16:creationId xmlns:a16="http://schemas.microsoft.com/office/drawing/2014/main" id="{B66BB79E-2C2C-E2FF-E676-51F278549811}"/>
              </a:ext>
            </a:extLst>
          </p:cNvPr>
          <p:cNvPicPr>
            <a:picLocks noChangeAspect="1"/>
          </p:cNvPicPr>
          <p:nvPr/>
        </p:nvPicPr>
        <p:blipFill>
          <a:blip r:embed="rId4"/>
          <a:srcRect l="1769" t="2594" r="2656" b="6843"/>
          <a:stretch>
            <a:fillRect/>
          </a:stretch>
        </p:blipFill>
        <p:spPr>
          <a:xfrm>
            <a:off x="5581630" y="2309843"/>
            <a:ext cx="6548341" cy="3657600"/>
          </a:xfrm>
          <a:prstGeom prst="rect">
            <a:avLst/>
          </a:prstGeom>
        </p:spPr>
      </p:pic>
      <p:sp>
        <p:nvSpPr>
          <p:cNvPr id="6" name="TextBox 5">
            <a:extLst>
              <a:ext uri="{FF2B5EF4-FFF2-40B4-BE49-F238E27FC236}">
                <a16:creationId xmlns:a16="http://schemas.microsoft.com/office/drawing/2014/main" id="{19ABB1AF-6EF1-C406-B854-040D47884833}"/>
              </a:ext>
            </a:extLst>
          </p:cNvPr>
          <p:cNvSpPr txBox="1"/>
          <p:nvPr/>
        </p:nvSpPr>
        <p:spPr>
          <a:xfrm>
            <a:off x="6699250" y="6044849"/>
            <a:ext cx="4466166" cy="584775"/>
          </a:xfrm>
          <a:prstGeom prst="rect">
            <a:avLst/>
          </a:prstGeom>
          <a:noFill/>
        </p:spPr>
        <p:txBody>
          <a:bodyPr wrap="square" rtlCol="0">
            <a:spAutoFit/>
          </a:bodyPr>
          <a:lstStyle/>
          <a:p>
            <a:pPr lvl="0" algn="ctr"/>
            <a:r>
              <a:rPr lang="fr-FR" sz="1600" dirty="0">
                <a:latin typeface="Calibri" panose="020F0502020204030204" pitchFamily="34" charset="0"/>
                <a:ea typeface="Calibri" panose="020F0502020204030204" pitchFamily="34" charset="0"/>
                <a:cs typeface="Calibri" panose="020F0502020204030204" pitchFamily="34" charset="0"/>
              </a:rPr>
              <a:t>Figure 3 </a:t>
            </a:r>
            <a:r>
              <a:rPr lang="en-US" sz="1600" dirty="0">
                <a:latin typeface="Calibri" panose="020F0502020204030204" pitchFamily="34" charset="0"/>
                <a:ea typeface="Calibri" panose="020F0502020204030204" pitchFamily="34" charset="0"/>
                <a:cs typeface="Calibri" panose="020F0502020204030204" pitchFamily="34" charset="0"/>
              </a:rPr>
              <a:t>from Cheruvelil et al. 2014: </a:t>
            </a:r>
            <a:r>
              <a:rPr lang="en-US" sz="1600" dirty="0">
                <a:latin typeface="Calibri" panose="020F0502020204030204" pitchFamily="34" charset="0"/>
                <a:ea typeface="Calibri" panose="020F0502020204030204" pitchFamily="34" charset="0"/>
                <a:cs typeface="Calibri" panose="020F0502020204030204" pitchFamily="34" charset="0"/>
                <a:hlinkClick r:id="rId5"/>
              </a:rPr>
              <a:t>https://doi.org/10.1890/130001</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3940</TotalTime>
  <Words>1304</Words>
  <Application>Microsoft Macintosh PowerPoint</Application>
  <PresentationFormat>Widescreen</PresentationFormat>
  <Paragraphs>83</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Office Theme</vt:lpstr>
      <vt:lpstr>PowerPoint Presentation</vt:lpstr>
      <vt:lpstr>What Is the “Science of Team Science”? </vt:lpstr>
      <vt:lpstr>Defining “Diversity” </vt:lpstr>
      <vt:lpstr>Characteristics of Team Members</vt:lpstr>
      <vt:lpstr>Interactions with Teams</vt:lpstr>
      <vt:lpstr>Desirable Research Outcomes</vt:lpstr>
      <vt:lpstr>Two Examples of  High-Performing Teams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Creating  Interdisciplinary Research Teams  </dc:title>
  <dc:creator>Heidi CM Scott</dc:creator>
  <cp:lastModifiedBy>Alaina Gallagher</cp:lastModifiedBy>
  <cp:revision>22</cp:revision>
  <dcterms:created xsi:type="dcterms:W3CDTF">2022-09-28T11:57:10Z</dcterms:created>
  <dcterms:modified xsi:type="dcterms:W3CDTF">2026-08-17T14:22:05Z</dcterms:modified>
</cp:coreProperties>
</file>