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9144000" cy="6858000" type="screen4x3"/>
  <p:notesSz cx="7559675" cy="106918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 roundtripDataSignature="AMtx7mgm+400RMS9sR1U8Ym3X7kXsON1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73026"/>
  </p:normalViewPr>
  <p:slideViewPr>
    <p:cSldViewPr snapToGrid="0">
      <p:cViewPr varScale="1">
        <p:scale>
          <a:sx n="80" d="100"/>
          <a:sy n="80" d="100"/>
        </p:scale>
        <p:origin x="14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customschemas.google.com/relationships/presentationmetadata" Target="metadata"/><Relationship Id="rId10" Type="http://schemas.openxmlformats.org/officeDocument/2006/relationships/tableStyles" Target="tableStyles.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6000" y="812520"/>
            <a:ext cx="7127280" cy="400896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5" name="Google Shape;5;n"/>
          <p:cNvSpPr txBox="1">
            <a:spLocks noGrp="1"/>
          </p:cNvSpPr>
          <p:nvPr>
            <p:ph type="hdr" idx="3"/>
          </p:nvPr>
        </p:nvSpPr>
        <p:spPr>
          <a:xfrm>
            <a:off x="0" y="0"/>
            <a:ext cx="3280680" cy="53424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 name="Google Shape;6;n"/>
          <p:cNvSpPr txBox="1">
            <a:spLocks noGrp="1"/>
          </p:cNvSpPr>
          <p:nvPr>
            <p:ph type="dt" idx="10"/>
          </p:nvPr>
        </p:nvSpPr>
        <p:spPr>
          <a:xfrm>
            <a:off x="4278960" y="0"/>
            <a:ext cx="3280680" cy="53424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10157400"/>
            <a:ext cx="3280680" cy="534240"/>
          </a:xfrm>
          <a:prstGeom prst="rect">
            <a:avLst/>
          </a:prstGeom>
          <a:noFill/>
          <a:ln>
            <a:noFill/>
          </a:ln>
        </p:spPr>
        <p:txBody>
          <a:bodyPr spcFirstLastPara="1" wrap="square" lIns="0" tIns="0" rIns="0" bIns="0" anchor="b"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i="0" u="none" strike="noStrike" cap="none">
                <a:solidFill>
                  <a:srgbClr val="303D22"/>
                </a:solidFill>
                <a:latin typeface="Arial"/>
                <a:ea typeface="Arial"/>
                <a:cs typeface="Arial"/>
                <a:sym typeface="Arial"/>
              </a:rPr>
              <a:t>‹#›</a:t>
            </a:fld>
            <a:endParaRPr sz="1400" b="0" i="0" u="none" strike="noStrike" cap="none">
              <a:solidFill>
                <a:srgbClr val="303D22"/>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1:notes"/>
          <p:cNvSpPr>
            <a:spLocks noGrp="1" noRot="1" noChangeAspect="1"/>
          </p:cNvSpPr>
          <p:nvPr>
            <p:ph type="sldImg" idx="2"/>
          </p:nvPr>
        </p:nvSpPr>
        <p:spPr>
          <a:xfrm>
            <a:off x="1589088" y="1006475"/>
            <a:ext cx="4594225" cy="3446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 name="Google Shape;62;p1:notes"/>
          <p:cNvSpPr txBox="1">
            <a:spLocks noGrp="1"/>
          </p:cNvSpPr>
          <p:nvPr>
            <p:ph type="body" idx="1"/>
          </p:nvPr>
        </p:nvSpPr>
        <p:spPr>
          <a:xfrm>
            <a:off x="1185120" y="4787640"/>
            <a:ext cx="5407560" cy="1133316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000" b="1" i="1" strike="noStrike" dirty="0">
                <a:latin typeface="Arial"/>
                <a:ea typeface="Arial"/>
                <a:cs typeface="Arial"/>
                <a:sym typeface="Arial"/>
              </a:rPr>
              <a:t>Notes </a:t>
            </a:r>
            <a:r>
              <a:rPr lang="en-US" sz="2000" b="1" i="1" strike="noStrike">
                <a:latin typeface="Arial"/>
                <a:ea typeface="Arial"/>
                <a:cs typeface="Arial"/>
                <a:sym typeface="Arial"/>
              </a:rPr>
              <a:t>for Instructors: </a:t>
            </a:r>
            <a:r>
              <a:rPr lang="en-US" sz="2000" b="0" strike="noStrike">
                <a:latin typeface="Arial"/>
                <a:ea typeface="Arial"/>
                <a:cs typeface="Arial"/>
                <a:sym typeface="Arial"/>
              </a:rPr>
              <a:t>Two </a:t>
            </a:r>
            <a:r>
              <a:rPr lang="en-US" sz="2000" b="0" strike="noStrike" dirty="0">
                <a:latin typeface="Arial"/>
                <a:ea typeface="Arial"/>
                <a:cs typeface="Arial"/>
                <a:sym typeface="Arial"/>
              </a:rPr>
              <a:t>perspectives on a typical landscape found in peri‐urban areas worldwide, in which there are various ecosystem states, including those entirely developed for urban use, production areas, and an array of ecosystems modified to a greater or lesser extent spanning the historical–hybrid–novel range. Panel (a) illustrates how diverse landscape elements are differentiated along a range of gradients in characteristics and management emphases (expanded from Kueffer and Kaiser‐Bunbury 2014), whereas panel (b) indicates how different elements provide differing combinations of ecosystem services. The opportunities and constraints vary greatly among elements. This type of mixed landscape is increasingly prevalent as urban areas grow and is often the locus for community conservation and restoration projects. Although the landscape depicted is relatively small scale, similar issues can be identified at broader scales incorporating large nature reserves and production landscapes.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3"/>
          <p:cNvSpPr txBox="1">
            <a:spLocks noGrp="1"/>
          </p:cNvSpPr>
          <p:nvPr>
            <p:ph type="subTitle" idx="1"/>
          </p:nvPr>
        </p:nvSpPr>
        <p:spPr>
          <a:xfrm>
            <a:off x="457200" y="1604520"/>
            <a:ext cx="8229240" cy="3977280"/>
          </a:xfrm>
          <a:prstGeom prst="rect">
            <a:avLst/>
          </a:prstGeom>
          <a:noFill/>
          <a:ln>
            <a:noFill/>
          </a:ln>
        </p:spPr>
        <p:txBody>
          <a:bodyPr spcFirstLastPara="1" wrap="square" lIns="0" tIns="0" rIns="0" bIns="0" anchor="ctr"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42"/>
        <p:cNvGrpSpPr/>
        <p:nvPr/>
      </p:nvGrpSpPr>
      <p:grpSpPr>
        <a:xfrm>
          <a:off x="0" y="0"/>
          <a:ext cx="0" cy="0"/>
          <a:chOff x="0" y="0"/>
          <a:chExt cx="0" cy="0"/>
        </a:xfrm>
      </p:grpSpPr>
      <p:sp>
        <p:nvSpPr>
          <p:cNvPr id="43" name="Google Shape;43;p12"/>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12"/>
          <p:cNvSpPr txBox="1">
            <a:spLocks noGrp="1"/>
          </p:cNvSpPr>
          <p:nvPr>
            <p:ph type="body" idx="1"/>
          </p:nvPr>
        </p:nvSpPr>
        <p:spPr>
          <a:xfrm>
            <a:off x="457200" y="1604520"/>
            <a:ext cx="822924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 name="Google Shape;45;p12"/>
          <p:cNvSpPr txBox="1">
            <a:spLocks noGrp="1"/>
          </p:cNvSpPr>
          <p:nvPr>
            <p:ph type="body" idx="2"/>
          </p:nvPr>
        </p:nvSpPr>
        <p:spPr>
          <a:xfrm>
            <a:off x="457200" y="3682080"/>
            <a:ext cx="822924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46"/>
        <p:cNvGrpSpPr/>
        <p:nvPr/>
      </p:nvGrpSpPr>
      <p:grpSpPr>
        <a:xfrm>
          <a:off x="0" y="0"/>
          <a:ext cx="0" cy="0"/>
          <a:chOff x="0" y="0"/>
          <a:chExt cx="0" cy="0"/>
        </a:xfrm>
      </p:grpSpPr>
      <p:sp>
        <p:nvSpPr>
          <p:cNvPr id="47" name="Google Shape;47;p13"/>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 name="Google Shape;48;p13"/>
          <p:cNvSpPr txBox="1">
            <a:spLocks noGrp="1"/>
          </p:cNvSpPr>
          <p:nvPr>
            <p:ph type="body" idx="1"/>
          </p:nvPr>
        </p:nvSpPr>
        <p:spPr>
          <a:xfrm>
            <a:off x="457200" y="160452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9" name="Google Shape;49;p13"/>
          <p:cNvSpPr txBox="1">
            <a:spLocks noGrp="1"/>
          </p:cNvSpPr>
          <p:nvPr>
            <p:ph type="body" idx="2"/>
          </p:nvPr>
        </p:nvSpPr>
        <p:spPr>
          <a:xfrm>
            <a:off x="4674240" y="160452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0" name="Google Shape;50;p13"/>
          <p:cNvSpPr txBox="1">
            <a:spLocks noGrp="1"/>
          </p:cNvSpPr>
          <p:nvPr>
            <p:ph type="body" idx="3"/>
          </p:nvPr>
        </p:nvSpPr>
        <p:spPr>
          <a:xfrm>
            <a:off x="457200" y="368208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1" name="Google Shape;51;p13"/>
          <p:cNvSpPr txBox="1">
            <a:spLocks noGrp="1"/>
          </p:cNvSpPr>
          <p:nvPr>
            <p:ph type="body" idx="4"/>
          </p:nvPr>
        </p:nvSpPr>
        <p:spPr>
          <a:xfrm>
            <a:off x="4674240" y="368208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52"/>
        <p:cNvGrpSpPr/>
        <p:nvPr/>
      </p:nvGrpSpPr>
      <p:grpSpPr>
        <a:xfrm>
          <a:off x="0" y="0"/>
          <a:ext cx="0" cy="0"/>
          <a:chOff x="0" y="0"/>
          <a:chExt cx="0" cy="0"/>
        </a:xfrm>
      </p:grpSpPr>
      <p:sp>
        <p:nvSpPr>
          <p:cNvPr id="53" name="Google Shape;53;p14"/>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4" name="Google Shape;54;p14"/>
          <p:cNvSpPr txBox="1">
            <a:spLocks noGrp="1"/>
          </p:cNvSpPr>
          <p:nvPr>
            <p:ph type="body" idx="1"/>
          </p:nvPr>
        </p:nvSpPr>
        <p:spPr>
          <a:xfrm>
            <a:off x="457200" y="1604520"/>
            <a:ext cx="26496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5" name="Google Shape;55;p14"/>
          <p:cNvSpPr txBox="1">
            <a:spLocks noGrp="1"/>
          </p:cNvSpPr>
          <p:nvPr>
            <p:ph type="body" idx="2"/>
          </p:nvPr>
        </p:nvSpPr>
        <p:spPr>
          <a:xfrm>
            <a:off x="3239640" y="1604520"/>
            <a:ext cx="26496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6" name="Google Shape;56;p14"/>
          <p:cNvSpPr txBox="1">
            <a:spLocks noGrp="1"/>
          </p:cNvSpPr>
          <p:nvPr>
            <p:ph type="body" idx="3"/>
          </p:nvPr>
        </p:nvSpPr>
        <p:spPr>
          <a:xfrm>
            <a:off x="6022080" y="1604520"/>
            <a:ext cx="26496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7" name="Google Shape;57;p14"/>
          <p:cNvSpPr txBox="1">
            <a:spLocks noGrp="1"/>
          </p:cNvSpPr>
          <p:nvPr>
            <p:ph type="body" idx="4"/>
          </p:nvPr>
        </p:nvSpPr>
        <p:spPr>
          <a:xfrm>
            <a:off x="457200" y="3682080"/>
            <a:ext cx="26496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8" name="Google Shape;58;p14"/>
          <p:cNvSpPr txBox="1">
            <a:spLocks noGrp="1"/>
          </p:cNvSpPr>
          <p:nvPr>
            <p:ph type="body" idx="5"/>
          </p:nvPr>
        </p:nvSpPr>
        <p:spPr>
          <a:xfrm>
            <a:off x="3239640" y="3682080"/>
            <a:ext cx="26496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9" name="Google Shape;59;p14"/>
          <p:cNvSpPr txBox="1">
            <a:spLocks noGrp="1"/>
          </p:cNvSpPr>
          <p:nvPr>
            <p:ph type="body" idx="6"/>
          </p:nvPr>
        </p:nvSpPr>
        <p:spPr>
          <a:xfrm>
            <a:off x="6022080" y="3682080"/>
            <a:ext cx="26496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5"/>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Google Shape;18;p5"/>
          <p:cNvSpPr txBox="1">
            <a:spLocks noGrp="1"/>
          </p:cNvSpPr>
          <p:nvPr>
            <p:ph type="body" idx="1"/>
          </p:nvPr>
        </p:nvSpPr>
        <p:spPr>
          <a:xfrm>
            <a:off x="457200" y="1604520"/>
            <a:ext cx="8229240" cy="397728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9"/>
        <p:cNvGrpSpPr/>
        <p:nvPr/>
      </p:nvGrpSpPr>
      <p:grpSpPr>
        <a:xfrm>
          <a:off x="0" y="0"/>
          <a:ext cx="0" cy="0"/>
          <a:chOff x="0" y="0"/>
          <a:chExt cx="0" cy="0"/>
        </a:xfrm>
      </p:grpSpPr>
      <p:sp>
        <p:nvSpPr>
          <p:cNvPr id="20" name="Google Shape;20;p6"/>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6"/>
          <p:cNvSpPr txBox="1">
            <a:spLocks noGrp="1"/>
          </p:cNvSpPr>
          <p:nvPr>
            <p:ph type="body" idx="1"/>
          </p:nvPr>
        </p:nvSpPr>
        <p:spPr>
          <a:xfrm>
            <a:off x="457200" y="1604520"/>
            <a:ext cx="4015800" cy="397728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6"/>
          <p:cNvSpPr txBox="1">
            <a:spLocks noGrp="1"/>
          </p:cNvSpPr>
          <p:nvPr>
            <p:ph type="body" idx="2"/>
          </p:nvPr>
        </p:nvSpPr>
        <p:spPr>
          <a:xfrm>
            <a:off x="4674240" y="1604520"/>
            <a:ext cx="4015800" cy="397728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25"/>
        <p:cNvGrpSpPr/>
        <p:nvPr/>
      </p:nvGrpSpPr>
      <p:grpSpPr>
        <a:xfrm>
          <a:off x="0" y="0"/>
          <a:ext cx="0" cy="0"/>
          <a:chOff x="0" y="0"/>
          <a:chExt cx="0" cy="0"/>
        </a:xfrm>
      </p:grpSpPr>
      <p:sp>
        <p:nvSpPr>
          <p:cNvPr id="26" name="Google Shape;26;p8"/>
          <p:cNvSpPr txBox="1">
            <a:spLocks noGrp="1"/>
          </p:cNvSpPr>
          <p:nvPr>
            <p:ph type="subTitle" idx="1"/>
          </p:nvPr>
        </p:nvSpPr>
        <p:spPr>
          <a:xfrm>
            <a:off x="457200" y="273600"/>
            <a:ext cx="8229240" cy="5307840"/>
          </a:xfrm>
          <a:prstGeom prst="rect">
            <a:avLst/>
          </a:prstGeom>
          <a:noFill/>
          <a:ln>
            <a:noFill/>
          </a:ln>
        </p:spPr>
        <p:txBody>
          <a:bodyPr spcFirstLastPara="1" wrap="square" lIns="0" tIns="0" rIns="0" bIns="0" anchor="ctr"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9"/>
          <p:cNvSpPr txBox="1">
            <a:spLocks noGrp="1"/>
          </p:cNvSpPr>
          <p:nvPr>
            <p:ph type="body" idx="1"/>
          </p:nvPr>
        </p:nvSpPr>
        <p:spPr>
          <a:xfrm>
            <a:off x="457200" y="160452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0" name="Google Shape;30;p9"/>
          <p:cNvSpPr txBox="1">
            <a:spLocks noGrp="1"/>
          </p:cNvSpPr>
          <p:nvPr>
            <p:ph type="body" idx="2"/>
          </p:nvPr>
        </p:nvSpPr>
        <p:spPr>
          <a:xfrm>
            <a:off x="4674240" y="1604520"/>
            <a:ext cx="4015800" cy="397728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1" name="Google Shape;31;p9"/>
          <p:cNvSpPr txBox="1">
            <a:spLocks noGrp="1"/>
          </p:cNvSpPr>
          <p:nvPr>
            <p:ph type="body" idx="3"/>
          </p:nvPr>
        </p:nvSpPr>
        <p:spPr>
          <a:xfrm>
            <a:off x="457200" y="368208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 name="Google Shape;34;p10"/>
          <p:cNvSpPr txBox="1">
            <a:spLocks noGrp="1"/>
          </p:cNvSpPr>
          <p:nvPr>
            <p:ph type="body" idx="1"/>
          </p:nvPr>
        </p:nvSpPr>
        <p:spPr>
          <a:xfrm>
            <a:off x="457200" y="1604520"/>
            <a:ext cx="4015800" cy="397728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5" name="Google Shape;35;p10"/>
          <p:cNvSpPr txBox="1">
            <a:spLocks noGrp="1"/>
          </p:cNvSpPr>
          <p:nvPr>
            <p:ph type="body" idx="2"/>
          </p:nvPr>
        </p:nvSpPr>
        <p:spPr>
          <a:xfrm>
            <a:off x="4674240" y="160452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6" name="Google Shape;36;p10"/>
          <p:cNvSpPr txBox="1">
            <a:spLocks noGrp="1"/>
          </p:cNvSpPr>
          <p:nvPr>
            <p:ph type="body" idx="3"/>
          </p:nvPr>
        </p:nvSpPr>
        <p:spPr>
          <a:xfrm>
            <a:off x="4674240" y="368208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37"/>
        <p:cNvGrpSpPr/>
        <p:nvPr/>
      </p:nvGrpSpPr>
      <p:grpSpPr>
        <a:xfrm>
          <a:off x="0" y="0"/>
          <a:ext cx="0" cy="0"/>
          <a:chOff x="0" y="0"/>
          <a:chExt cx="0" cy="0"/>
        </a:xfrm>
      </p:grpSpPr>
      <p:sp>
        <p:nvSpPr>
          <p:cNvPr id="38" name="Google Shape;38;p11"/>
          <p:cNvSpPr txBox="1">
            <a:spLocks noGrp="1"/>
          </p:cNvSpPr>
          <p:nvPr>
            <p:ph type="title"/>
          </p:nvPr>
        </p:nvSpPr>
        <p:spPr>
          <a:xfrm>
            <a:off x="457200" y="273600"/>
            <a:ext cx="8229240" cy="11448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11"/>
          <p:cNvSpPr txBox="1">
            <a:spLocks noGrp="1"/>
          </p:cNvSpPr>
          <p:nvPr>
            <p:ph type="body" idx="1"/>
          </p:nvPr>
        </p:nvSpPr>
        <p:spPr>
          <a:xfrm>
            <a:off x="457200" y="160452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0" name="Google Shape;40;p11"/>
          <p:cNvSpPr txBox="1">
            <a:spLocks noGrp="1"/>
          </p:cNvSpPr>
          <p:nvPr>
            <p:ph type="body" idx="2"/>
          </p:nvPr>
        </p:nvSpPr>
        <p:spPr>
          <a:xfrm>
            <a:off x="4674240" y="1604520"/>
            <a:ext cx="401580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1" name="Google Shape;41;p11"/>
          <p:cNvSpPr txBox="1">
            <a:spLocks noGrp="1"/>
          </p:cNvSpPr>
          <p:nvPr>
            <p:ph type="body" idx="3"/>
          </p:nvPr>
        </p:nvSpPr>
        <p:spPr>
          <a:xfrm>
            <a:off x="457200" y="3682080"/>
            <a:ext cx="8229240" cy="189684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144000" cy="6858000"/>
          </a:xfrm>
          <a:prstGeom prst="rect">
            <a:avLst/>
          </a:prstGeom>
          <a:solidFill>
            <a:srgbClr val="0054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0"/>
            <a:ext cx="144000" cy="1198440"/>
          </a:xfrm>
          <a:prstGeom prst="rect">
            <a:avLst/>
          </a:prstGeom>
          <a:solidFill>
            <a:srgbClr val="FFCE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2" name="TextBox 1">
            <a:extLst>
              <a:ext uri="{FF2B5EF4-FFF2-40B4-BE49-F238E27FC236}">
                <a16:creationId xmlns:a16="http://schemas.microsoft.com/office/drawing/2014/main" id="{5748C394-86B7-9329-A81E-DD6597001765}"/>
              </a:ext>
            </a:extLst>
          </p:cNvPr>
          <p:cNvSpPr txBox="1"/>
          <p:nvPr/>
        </p:nvSpPr>
        <p:spPr>
          <a:xfrm>
            <a:off x="642026" y="214009"/>
            <a:ext cx="8142051" cy="830997"/>
          </a:xfrm>
          <a:prstGeom prst="rect">
            <a:avLst/>
          </a:prstGeom>
          <a:noFill/>
        </p:spPr>
        <p:txBody>
          <a:bodyPr wrap="square" rtlCol="0">
            <a:spAutoFit/>
          </a:bodyPr>
          <a:lstStyle/>
          <a:p>
            <a:pPr lvl="0" algn="ctr"/>
            <a:r>
              <a:rPr lang="en-US" sz="2400" b="1" dirty="0">
                <a:latin typeface="Calibri" panose="020F0502020204030204" pitchFamily="34" charset="0"/>
                <a:ea typeface="Calibri" panose="020F0502020204030204" pitchFamily="34" charset="0"/>
                <a:cs typeface="Calibri" panose="020F0502020204030204" pitchFamily="34" charset="0"/>
              </a:rPr>
              <a:t>Managing the whole landscape: historical, hybrid, and novel ecosystems by Hobbs et al. 2014</a:t>
            </a:r>
          </a:p>
        </p:txBody>
      </p:sp>
      <p:pic>
        <p:nvPicPr>
          <p:cNvPr id="4" name="Picture 3" descr="These diagrams illustrate a framework for categorizing ecosystems based on their departure from historical states and their current functional capacity. (a) Classification framwork and (b) Ecosystem Services">
            <a:extLst>
              <a:ext uri="{FF2B5EF4-FFF2-40B4-BE49-F238E27FC236}">
                <a16:creationId xmlns:a16="http://schemas.microsoft.com/office/drawing/2014/main" id="{4F1851AC-143E-EE31-1817-C5B345504447}"/>
              </a:ext>
            </a:extLst>
          </p:cNvPr>
          <p:cNvPicPr>
            <a:picLocks noChangeAspect="1"/>
          </p:cNvPicPr>
          <p:nvPr/>
        </p:nvPicPr>
        <p:blipFill>
          <a:blip r:embed="rId3"/>
          <a:stretch>
            <a:fillRect/>
          </a:stretch>
        </p:blipFill>
        <p:spPr>
          <a:xfrm>
            <a:off x="180271" y="1463749"/>
            <a:ext cx="8819729" cy="3454394"/>
          </a:xfrm>
          <a:prstGeom prst="rect">
            <a:avLst/>
          </a:prstGeom>
        </p:spPr>
      </p:pic>
      <p:sp>
        <p:nvSpPr>
          <p:cNvPr id="5" name="TextBox 4">
            <a:extLst>
              <a:ext uri="{FF2B5EF4-FFF2-40B4-BE49-F238E27FC236}">
                <a16:creationId xmlns:a16="http://schemas.microsoft.com/office/drawing/2014/main" id="{47007EF8-0A8B-66A1-63C7-E44AA824551C}"/>
              </a:ext>
            </a:extLst>
          </p:cNvPr>
          <p:cNvSpPr txBox="1"/>
          <p:nvPr/>
        </p:nvSpPr>
        <p:spPr>
          <a:xfrm>
            <a:off x="180271" y="5447490"/>
            <a:ext cx="8747081" cy="707886"/>
          </a:xfrm>
          <a:prstGeom prst="rect">
            <a:avLst/>
          </a:prstGeom>
          <a:noFill/>
        </p:spPr>
        <p:txBody>
          <a:bodyPr wrap="square" rtlCol="0">
            <a:spAutoFit/>
          </a:bodyPr>
          <a:lstStyle/>
          <a:p>
            <a:pPr lvl="0" algn="ctr"/>
            <a:r>
              <a:rPr lang="en-US" sz="2000" b="1">
                <a:solidFill>
                  <a:srgbClr val="0054A6"/>
                </a:solidFill>
                <a:latin typeface="Calibri" panose="020F0502020204030204" pitchFamily="34" charset="0"/>
                <a:ea typeface="Calibri" panose="020F0502020204030204" pitchFamily="34" charset="0"/>
                <a:cs typeface="Calibri" panose="020F0502020204030204" pitchFamily="34" charset="0"/>
              </a:rPr>
              <a:t>Frontiers in Ecol &amp; Environ, Volume: 12, Issue: 10, Pages: 557-564, First published: 01 December 2014, DOI: (10.1890/130300) </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transition>
    <p:wipe dir="r"/>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211</Words>
  <Application>Microsoft Macintosh PowerPoint</Application>
  <PresentationFormat>On-screen Show (4:3)</PresentationFormat>
  <Paragraphs>3</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Alaina Gallagher</cp:lastModifiedBy>
  <cp:revision>2</cp:revision>
  <dcterms:modified xsi:type="dcterms:W3CDTF">2026-07-14T13:43:14Z</dcterms:modified>
</cp:coreProperties>
</file>