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1" roundtripDataSignature="AMtx7mjsdgJc/7kS22eLtuJoF3eRF2MhM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043" autoAdjust="0"/>
    <p:restoredTop sz="86445" autoAdjust="0"/>
  </p:normalViewPr>
  <p:slideViewPr>
    <p:cSldViewPr snapToGrid="0">
      <p:cViewPr varScale="1">
        <p:scale>
          <a:sx n="81" d="100"/>
          <a:sy n="81" d="100"/>
        </p:scale>
        <p:origin x="200" y="66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customschemas.google.com/relationships/presentationmetadata" Target="metadata"/><Relationship Id="rId5" Type="http://schemas.openxmlformats.org/officeDocument/2006/relationships/slide" Target="slides/slide4.xml"/><Relationship Id="rId15" Type="http://schemas.openxmlformats.org/officeDocument/2006/relationships/tableStyles" Target="tableStyles.xml"/><Relationship Id="rId4" Type="http://schemas.openxmlformats.org/officeDocument/2006/relationships/slide" Target="slides/slide3.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dirty="0"/>
              <a:t>Ask learners: How do you view the aesthetics and functionality of this GI intervention? What might this neighborhood look like in 20 years, versus neighborhoods that use only traditional gray infrastructure of curbs and sewers? </a:t>
            </a:r>
            <a:endParaRPr dirty="0"/>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 </a:t>
            </a:r>
            <a:r>
              <a:rPr lang="en-US" sz="1400" dirty="0"/>
              <a:t>This image from “the hook” may serve as a good time for learners to share their ideas of three human and three environmental impacts of CSO events. </a:t>
            </a:r>
            <a:endParaRPr sz="1400" dirty="0"/>
          </a:p>
        </p:txBody>
      </p:sp>
      <p:sp>
        <p:nvSpPr>
          <p:cNvPr id="105" name="Google Shape;10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dirty="0"/>
              <a:t>Note that only five cities—Buffalo, Milwaukee, New York, Philadelphia, and Syracuse—devote 20+% of their stormwater control plans to green infrastructure. The cities on the right side of the figure entirely fail to mention these interventions and rely completely on investments in grey infrastructure. Have learners discuss how the creativity and progressive thinking of the cities on the left side of the graph may change their habitability and sustainability along a different trajectory from cities on the right-hand side. Does any learner wish to share an experience or anecdote from any of these cities?    </a:t>
            </a:r>
            <a:endParaRPr dirty="0"/>
          </a:p>
        </p:txBody>
      </p:sp>
      <p:sp>
        <p:nvSpPr>
          <p:cNvPr id="116" name="Google Shape;116;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a:t>
            </a:r>
            <a:r>
              <a:rPr lang="en-US" i="1" dirty="0"/>
              <a:t>: </a:t>
            </a:r>
            <a:r>
              <a:rPr lang="en-US" dirty="0"/>
              <a:t>It’s slightly counterintuitive, so ask learners: Why might prior investments in gray infrastructure actually strengthen green infrastructure investments? Does robust gray infrastructure need to be a precursor to creating the opportunity for integrative, biomimicry designs? Since the two types of infrastructure are more cooperative than competitive, how might that mutualism aid in city planners finding a sustainable middle ground? </a:t>
            </a:r>
            <a:endParaRPr dirty="0"/>
          </a:p>
        </p:txBody>
      </p:sp>
      <p:sp>
        <p:nvSpPr>
          <p:cNvPr id="126" name="Google Shape;126;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dirty="0"/>
              <a:t>Ask: why does policy that favors technical solutions for economic outcomes tend to ignore the social effects on marginalized groups? How can economic goals better serve all city residents, rather than simply fulfilling benchmarks for the city budget or quarterly report?  </a:t>
            </a:r>
            <a:br>
              <a:rPr lang="en-US" dirty="0"/>
            </a:br>
            <a:endParaRPr dirty="0"/>
          </a:p>
        </p:txBody>
      </p:sp>
      <p:sp>
        <p:nvSpPr>
          <p:cNvPr id="136" name="Google Shape;136;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dirty="0"/>
              <a:t>Ask learners if they are knowledgeable about the Warren County, North Carolina PCB protests in 1982, or the work of Robert Bullard. If so, they may want to discuss how the origin of EJ in public protest has evolved into the governance realm integrating EJ into policy, public hearings, and both state and federal funding to focus on resolving environmental injustice. What forms of EJ activism and success do learners imagine may be in place by mid-century?   </a:t>
            </a:r>
            <a:endParaRPr dirty="0"/>
          </a:p>
        </p:txBody>
      </p:sp>
      <p:sp>
        <p:nvSpPr>
          <p:cNvPr id="146" name="Google Shape;146;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4"/>
          <p:cNvSpPr>
            <a:spLocks noGrp="1"/>
          </p:cNvSpPr>
          <p:nvPr>
            <p:ph type="pic" idx="2"/>
          </p:nvPr>
        </p:nvSpPr>
        <p:spPr>
          <a:xfrm>
            <a:off x="5183188" y="987425"/>
            <a:ext cx="6172200" cy="4873625"/>
          </a:xfrm>
          <a:prstGeom prst="rect">
            <a:avLst/>
          </a:prstGeom>
          <a:noFill/>
          <a:ln>
            <a:noFill/>
          </a:ln>
        </p:spPr>
      </p:sp>
      <p:sp>
        <p:nvSpPr>
          <p:cNvPr id="68" name="Google Shape;68;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hyperlink" Target="https://doi.org/10.1016/j.envsci.2018.03.008"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hyperlink" Target="https://doi.org/10.1016/j.envsci.2018.03.008"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hyperlink" Target="https://doi.org/10.1016/j.envsci.2018.03.008"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s://doi.org/10.1080/1523908X.2021.1945916"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hyperlink" Target="https://doi.org/10.1080/1523908X.2021.1945916"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pic>
        <p:nvPicPr>
          <p:cNvPr id="4" name="Picture 3" descr="The SESYNC Logo - the letters SESYNC under a green arch">
            <a:extLst>
              <a:ext uri="{FF2B5EF4-FFF2-40B4-BE49-F238E27FC236}">
                <a16:creationId xmlns:a16="http://schemas.microsoft.com/office/drawing/2014/main" id="{D28BA15E-DB51-29FE-0B94-3F8A7A0D4A39}"/>
              </a:ext>
            </a:extLst>
          </p:cNvPr>
          <p:cNvPicPr>
            <a:picLocks noChangeAspect="1"/>
          </p:cNvPicPr>
          <p:nvPr/>
        </p:nvPicPr>
        <p:blipFill>
          <a:blip r:embed="rId3"/>
          <a:stretch>
            <a:fillRect/>
          </a:stretch>
        </p:blipFill>
        <p:spPr>
          <a:xfrm>
            <a:off x="159910" y="135823"/>
            <a:ext cx="3428571" cy="1257143"/>
          </a:xfrm>
          <a:prstGeom prst="rect">
            <a:avLst/>
          </a:prstGeom>
        </p:spPr>
      </p:pic>
      <p:sp>
        <p:nvSpPr>
          <p:cNvPr id="5" name="TextBox 4">
            <a:extLst>
              <a:ext uri="{FF2B5EF4-FFF2-40B4-BE49-F238E27FC236}">
                <a16:creationId xmlns:a16="http://schemas.microsoft.com/office/drawing/2014/main" id="{ADC8E438-312D-E81E-691C-C354C39D94D2}"/>
              </a:ext>
            </a:extLst>
          </p:cNvPr>
          <p:cNvSpPr txBox="1"/>
          <p:nvPr/>
        </p:nvSpPr>
        <p:spPr>
          <a:xfrm>
            <a:off x="275346" y="1784510"/>
            <a:ext cx="6270312" cy="3416320"/>
          </a:xfrm>
          <a:prstGeom prst="rect">
            <a:avLst/>
          </a:prstGeom>
          <a:noFill/>
        </p:spPr>
        <p:txBody>
          <a:bodyPr wrap="square" rtlCol="0">
            <a:spAutoFit/>
          </a:bodyPr>
          <a:lstStyle/>
          <a:p>
            <a:pPr algn="ctr"/>
            <a:r>
              <a:rPr lang="en-US" sz="5400" b="1" dirty="0">
                <a:latin typeface="Calibri" panose="020F0502020204030204" pitchFamily="34" charset="0"/>
                <a:ea typeface="Calibri" panose="020F0502020204030204" pitchFamily="34" charset="0"/>
                <a:cs typeface="Calibri" panose="020F0502020204030204" pitchFamily="34" charset="0"/>
              </a:rPr>
              <a:t>Green Infrastructure (GI): </a:t>
            </a:r>
            <a:r>
              <a:rPr lang="en-US" sz="5400" b="1" dirty="0">
                <a:solidFill>
                  <a:schemeClr val="tx1"/>
                </a:solidFill>
                <a:latin typeface="Calibri" panose="020F0502020204030204" pitchFamily="34" charset="0"/>
                <a:ea typeface="Calibri" panose="020F0502020204030204" pitchFamily="34" charset="0"/>
                <a:cs typeface="Calibri" panose="020F0502020204030204" pitchFamily="34" charset="0"/>
              </a:rPr>
              <a:t>Urban Storm Water, Policy, and Justice</a:t>
            </a:r>
            <a:r>
              <a:rPr lang="en-US" sz="5400" dirty="0">
                <a:solidFill>
                  <a:schemeClr val="tx1"/>
                </a:solidFill>
                <a:latin typeface="Calibri" panose="020F0502020204030204" pitchFamily="34" charset="0"/>
                <a:ea typeface="Calibri" panose="020F0502020204030204" pitchFamily="34" charset="0"/>
                <a:cs typeface="Calibri" panose="020F0502020204030204" pitchFamily="34" charset="0"/>
              </a:rPr>
              <a:t> </a:t>
            </a:r>
          </a:p>
        </p:txBody>
      </p:sp>
      <p:grpSp>
        <p:nvGrpSpPr>
          <p:cNvPr id="90" name="Google Shape;90;p1">
            <a:extLst>
              <a:ext uri="{C183D7F6-B498-43B3-948B-1728B52AA6E4}">
                <adec:decorative xmlns:adec="http://schemas.microsoft.com/office/drawing/2017/decorative" val="1"/>
              </a:ext>
            </a:extLst>
          </p:cNvPr>
          <p:cNvGrpSpPr/>
          <p:nvPr/>
        </p:nvGrpSpPr>
        <p:grpSpPr>
          <a:xfrm flipH="1">
            <a:off x="9676747" y="0"/>
            <a:ext cx="2514948" cy="2174333"/>
            <a:chOff x="-305" y="-4155"/>
            <a:chExt cx="2514948" cy="2174333"/>
          </a:xfrm>
        </p:grpSpPr>
        <p:sp>
          <p:nvSpPr>
            <p:cNvPr id="91" name="Google Shape;91;p1"/>
            <p:cNvSpPr/>
            <p:nvPr/>
          </p:nvSpPr>
          <p:spPr>
            <a:xfrm>
              <a:off x="-305" y="0"/>
              <a:ext cx="2514948" cy="2170178"/>
            </a:xfrm>
            <a:custGeom>
              <a:avLst/>
              <a:gdLst/>
              <a:ahLst/>
              <a:cxnLst/>
              <a:rect l="l" t="t"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2" name="Google Shape;92;p1"/>
            <p:cNvSpPr/>
            <p:nvPr/>
          </p:nvSpPr>
          <p:spPr>
            <a:xfrm>
              <a:off x="-305" y="-4155"/>
              <a:ext cx="2493062" cy="1947896"/>
            </a:xfrm>
            <a:custGeom>
              <a:avLst/>
              <a:gdLst/>
              <a:ahLst/>
              <a:cxnLst/>
              <a:rect l="l" t="t"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1"/>
            <p:cNvSpPr/>
            <p:nvPr/>
          </p:nvSpPr>
          <p:spPr>
            <a:xfrm>
              <a:off x="-305" y="0"/>
              <a:ext cx="2501089" cy="1972702"/>
            </a:xfrm>
            <a:custGeom>
              <a:avLst/>
              <a:gdLst/>
              <a:ahLst/>
              <a:cxnLst/>
              <a:rect l="l" t="t"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endParaRPr sz="800" b="0" i="0" u="none" strike="noStrike" cap="none">
                <a:solidFill>
                  <a:schemeClr val="lt1"/>
                </a:solidFill>
                <a:latin typeface="Calibri"/>
                <a:ea typeface="Calibri"/>
                <a:cs typeface="Calibri"/>
                <a:sym typeface="Calibri"/>
              </a:endParaRPr>
            </a:p>
          </p:txBody>
        </p:sp>
        <p:sp>
          <p:nvSpPr>
            <p:cNvPr id="94" name="Google Shape;94;p1"/>
            <p:cNvSpPr/>
            <p:nvPr/>
          </p:nvSpPr>
          <p:spPr>
            <a:xfrm>
              <a:off x="305" y="1"/>
              <a:ext cx="2491105" cy="1943661"/>
            </a:xfrm>
            <a:custGeom>
              <a:avLst/>
              <a:gdLst/>
              <a:ahLst/>
              <a:cxnLst/>
              <a:rect l="l" t="t"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96" name="Google Shape;96;p1">
            <a:extLst>
              <a:ext uri="{C183D7F6-B498-43B3-948B-1728B52AA6E4}">
                <adec:decorative xmlns:adec="http://schemas.microsoft.com/office/drawing/2017/decorative" val="1"/>
              </a:ext>
            </a:extLst>
          </p:cNvPr>
          <p:cNvGrpSpPr/>
          <p:nvPr/>
        </p:nvGrpSpPr>
        <p:grpSpPr>
          <a:xfrm rot="10800000" flipH="1">
            <a:off x="-305" y="4322879"/>
            <a:ext cx="3378428" cy="2535121"/>
            <a:chOff x="-305" y="-1"/>
            <a:chExt cx="3832880" cy="2876136"/>
          </a:xfrm>
        </p:grpSpPr>
        <p:sp>
          <p:nvSpPr>
            <p:cNvPr id="97" name="Google Shape;97;p1"/>
            <p:cNvSpPr/>
            <p:nvPr/>
          </p:nvSpPr>
          <p:spPr>
            <a:xfrm>
              <a:off x="305" y="1"/>
              <a:ext cx="3815424" cy="2653659"/>
            </a:xfrm>
            <a:custGeom>
              <a:avLst/>
              <a:gdLst/>
              <a:ahLst/>
              <a:cxnLst/>
              <a:rect l="l" t="t" r="r" b="b"/>
              <a:pathLst>
                <a:path w="3815424" h="2653659" extrusionOk="0">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8" name="Google Shape;98;p1"/>
            <p:cNvSpPr/>
            <p:nvPr/>
          </p:nvSpPr>
          <p:spPr>
            <a:xfrm>
              <a:off x="305" y="-1"/>
              <a:ext cx="3815424" cy="2653660"/>
            </a:xfrm>
            <a:custGeom>
              <a:avLst/>
              <a:gdLst/>
              <a:ahLst/>
              <a:cxnLst/>
              <a:rect l="l" t="t" r="r" b="b"/>
              <a:pathLst>
                <a:path w="3815424" h="2653660" extrusionOk="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9" name="Google Shape;99;p1"/>
            <p:cNvSpPr/>
            <p:nvPr/>
          </p:nvSpPr>
          <p:spPr>
            <a:xfrm>
              <a:off x="-305" y="1"/>
              <a:ext cx="3815986" cy="2675935"/>
            </a:xfrm>
            <a:custGeom>
              <a:avLst/>
              <a:gdLst/>
              <a:ahLst/>
              <a:cxnLst/>
              <a:rect l="l" t="t" r="r" b="b"/>
              <a:pathLst>
                <a:path w="3815986" h="2675935" extrusionOk="0">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0" name="Google Shape;100;p1"/>
            <p:cNvSpPr/>
            <p:nvPr/>
          </p:nvSpPr>
          <p:spPr>
            <a:xfrm>
              <a:off x="305" y="-1"/>
              <a:ext cx="3832270" cy="2876136"/>
            </a:xfrm>
            <a:custGeom>
              <a:avLst/>
              <a:gdLst/>
              <a:ahLst/>
              <a:cxnLst/>
              <a:rect l="l" t="t" r="r" b="b"/>
              <a:pathLst>
                <a:path w="3832270" h="2876136" extrusionOk="0">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pic>
        <p:nvPicPr>
          <p:cNvPr id="7" name="Picture 6" descr="a suburban street illustrating a bioswale, functioning as a green infratructure element after a rain event.">
            <a:extLst>
              <a:ext uri="{FF2B5EF4-FFF2-40B4-BE49-F238E27FC236}">
                <a16:creationId xmlns:a16="http://schemas.microsoft.com/office/drawing/2014/main" id="{9178D153-2E89-55A7-0446-4C8A7E762C91}"/>
              </a:ext>
            </a:extLst>
          </p:cNvPr>
          <p:cNvPicPr>
            <a:picLocks noChangeAspect="1"/>
          </p:cNvPicPr>
          <p:nvPr/>
        </p:nvPicPr>
        <p:blipFill>
          <a:blip r:embed="rId4"/>
          <a:stretch>
            <a:fillRect/>
          </a:stretch>
        </p:blipFill>
        <p:spPr>
          <a:xfrm>
            <a:off x="6756014" y="256710"/>
            <a:ext cx="5085080" cy="647192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6"/>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41E701-E85C-19C7-06D6-EDECD413D23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a:t>
            </a:fld>
            <a:endParaRPr lang="en-US"/>
          </a:p>
        </p:txBody>
      </p:sp>
      <p:sp>
        <p:nvSpPr>
          <p:cNvPr id="6" name="Title 5">
            <a:extLst>
              <a:ext uri="{FF2B5EF4-FFF2-40B4-BE49-F238E27FC236}">
                <a16:creationId xmlns:a16="http://schemas.microsoft.com/office/drawing/2014/main" id="{77F39909-C3C5-4502-A797-1D90E10FCEEC}"/>
              </a:ext>
            </a:extLst>
          </p:cNvPr>
          <p:cNvSpPr>
            <a:spLocks noGrp="1"/>
          </p:cNvSpPr>
          <p:nvPr>
            <p:ph type="title"/>
          </p:nvPr>
        </p:nvSpPr>
        <p:spPr>
          <a:xfrm>
            <a:off x="2416973" y="711456"/>
            <a:ext cx="8536278" cy="780324"/>
          </a:xfrm>
        </p:spPr>
        <p:txBody>
          <a:bodyPr>
            <a:noAutofit/>
          </a:bodyPr>
          <a:lstStyle/>
          <a:p>
            <a:pPr algn="ctr"/>
            <a:r>
              <a:rPr lang="en-US" sz="3200" b="1" dirty="0">
                <a:solidFill>
                  <a:srgbClr val="000000"/>
                </a:solidFill>
                <a:latin typeface="Calibri" panose="020F0502020204030204" pitchFamily="34" charset="0"/>
                <a:ea typeface="Arial"/>
                <a:cs typeface="Calibri" panose="020F0502020204030204" pitchFamily="34" charset="0"/>
                <a:sym typeface="Arial"/>
              </a:rPr>
              <a:t>Influence of Governance Structure </a:t>
            </a:r>
            <a:br>
              <a:rPr lang="en-US" sz="3200" b="1" dirty="0">
                <a:solidFill>
                  <a:srgbClr val="000000"/>
                </a:solidFill>
                <a:latin typeface="Calibri" panose="020F0502020204030204" pitchFamily="34" charset="0"/>
                <a:ea typeface="Arial"/>
                <a:cs typeface="Calibri" panose="020F0502020204030204" pitchFamily="34" charset="0"/>
                <a:sym typeface="Arial"/>
              </a:rPr>
            </a:br>
            <a:r>
              <a:rPr lang="en-US" sz="3200" b="1" dirty="0">
                <a:solidFill>
                  <a:srgbClr val="000000"/>
                </a:solidFill>
                <a:latin typeface="Calibri" panose="020F0502020204030204" pitchFamily="34" charset="0"/>
                <a:ea typeface="Arial"/>
                <a:cs typeface="Calibri" panose="020F0502020204030204" pitchFamily="34" charset="0"/>
                <a:sym typeface="Arial"/>
              </a:rPr>
              <a:t>on Green Stormwater Infrastructure Investment</a:t>
            </a:r>
            <a:endParaRPr lang="en-US" sz="3200" dirty="0"/>
          </a:p>
        </p:txBody>
      </p:sp>
      <p:sp>
        <p:nvSpPr>
          <p:cNvPr id="8" name="TextBox 7">
            <a:extLst>
              <a:ext uri="{FF2B5EF4-FFF2-40B4-BE49-F238E27FC236}">
                <a16:creationId xmlns:a16="http://schemas.microsoft.com/office/drawing/2014/main" id="{1E393180-296D-3D52-BBF9-8245B523A534}"/>
              </a:ext>
            </a:extLst>
          </p:cNvPr>
          <p:cNvSpPr txBox="1"/>
          <p:nvPr/>
        </p:nvSpPr>
        <p:spPr>
          <a:xfrm>
            <a:off x="3096420" y="1528019"/>
            <a:ext cx="7364602" cy="400110"/>
          </a:xfrm>
          <a:prstGeom prst="rect">
            <a:avLst/>
          </a:prstGeom>
          <a:noFill/>
        </p:spPr>
        <p:txBody>
          <a:bodyPr wrap="square" rtlCol="0">
            <a:spAutoFit/>
          </a:bodyPr>
          <a:lstStyle/>
          <a:p>
            <a:pPr algn="ctr"/>
            <a:r>
              <a:rPr lang="en-US" sz="2000" dirty="0">
                <a:latin typeface="Calibri" panose="020F0502020204030204" pitchFamily="34" charset="0"/>
                <a:cs typeface="Calibri" panose="020F0502020204030204" pitchFamily="34" charset="0"/>
              </a:rPr>
              <a:t>Hopkins et al. 2018: </a:t>
            </a:r>
            <a:r>
              <a:rPr lang="en-US" sz="2000" dirty="0">
                <a:latin typeface="Calibri" panose="020F0502020204030204" pitchFamily="34" charset="0"/>
                <a:cs typeface="Calibri" panose="020F0502020204030204" pitchFamily="34" charset="0"/>
                <a:hlinkClick r:id="rId4"/>
              </a:rPr>
              <a:t>https://doi.org/10.1016/j.envsci.2018.03.008</a:t>
            </a:r>
            <a:r>
              <a:rPr lang="en-US" sz="1800" dirty="0">
                <a:latin typeface="Calibri" panose="020F0502020204030204" pitchFamily="34" charset="0"/>
                <a:cs typeface="Calibri" panose="020F0502020204030204" pitchFamily="34" charset="0"/>
              </a:rPr>
              <a:t> </a:t>
            </a:r>
            <a:endParaRPr lang="en-US" dirty="0">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22C8053A-AADD-DB81-8085-631476D61100}"/>
              </a:ext>
            </a:extLst>
          </p:cNvPr>
          <p:cNvSpPr txBox="1"/>
          <p:nvPr/>
        </p:nvSpPr>
        <p:spPr>
          <a:xfrm>
            <a:off x="454425" y="2135603"/>
            <a:ext cx="5909979" cy="3477875"/>
          </a:xfrm>
          <a:prstGeom prst="rect">
            <a:avLst/>
          </a:prstGeom>
          <a:noFill/>
        </p:spPr>
        <p:txBody>
          <a:bodyPr wrap="square" rtlCol="0">
            <a:spAutoFit/>
          </a:bodyPr>
          <a:lstStyle/>
          <a:p>
            <a:pPr lvl="0"/>
            <a:r>
              <a:rPr lang="en-US" sz="2200" b="1" dirty="0">
                <a:latin typeface="Calibri" panose="020F0502020204030204" pitchFamily="34" charset="0"/>
                <a:ea typeface="Calibri" panose="020F0502020204030204" pitchFamily="34" charset="0"/>
                <a:cs typeface="Calibri" panose="020F0502020204030204" pitchFamily="34" charset="0"/>
                <a:sym typeface="Calibri"/>
              </a:rPr>
              <a:t>Combined Sewer Overflow (CSO): </a:t>
            </a:r>
            <a:r>
              <a:rPr lang="en-US" sz="2200" dirty="0">
                <a:latin typeface="Calibri" panose="020F0502020204030204" pitchFamily="34" charset="0"/>
                <a:ea typeface="Calibri" panose="020F0502020204030204" pitchFamily="34" charset="0"/>
                <a:cs typeface="Calibri" panose="020F0502020204030204" pitchFamily="34" charset="0"/>
                <a:sym typeface="Calibri"/>
              </a:rPr>
              <a:t>When linked, stormwater and wastewater systems in aging gray infrastructure cannot handle the volume of a large rain event; the system releases untreated sewage into local waterways.</a:t>
            </a:r>
            <a:endParaRPr lang="en-US" sz="2200" dirty="0">
              <a:latin typeface="Calibri" panose="020F0502020204030204" pitchFamily="34" charset="0"/>
              <a:ea typeface="Calibri" panose="020F0502020204030204" pitchFamily="34" charset="0"/>
              <a:cs typeface="Calibri" panose="020F0502020204030204" pitchFamily="34" charset="0"/>
            </a:endParaRPr>
          </a:p>
          <a:p>
            <a:pPr lvl="0"/>
            <a:endParaRPr lang="en-US" sz="2200" dirty="0">
              <a:latin typeface="Calibri" panose="020F0502020204030204" pitchFamily="34" charset="0"/>
              <a:ea typeface="Calibri" panose="020F0502020204030204" pitchFamily="34" charset="0"/>
              <a:cs typeface="Calibri" panose="020F0502020204030204" pitchFamily="34" charset="0"/>
              <a:sym typeface="Calibri"/>
            </a:endParaRPr>
          </a:p>
          <a:p>
            <a:pPr lvl="0"/>
            <a:r>
              <a:rPr lang="en-US" sz="2200" b="1" dirty="0">
                <a:latin typeface="Calibri" panose="020F0502020204030204" pitchFamily="34" charset="0"/>
                <a:ea typeface="Calibri" panose="020F0502020204030204" pitchFamily="34" charset="0"/>
                <a:cs typeface="Calibri" panose="020F0502020204030204" pitchFamily="34" charset="0"/>
                <a:sym typeface="Calibri"/>
              </a:rPr>
              <a:t>EPA Policy: </a:t>
            </a:r>
            <a:r>
              <a:rPr lang="en-US" sz="2200" dirty="0">
                <a:latin typeface="Calibri" panose="020F0502020204030204" pitchFamily="34" charset="0"/>
                <a:ea typeface="Calibri" panose="020F0502020204030204" pitchFamily="34" charset="0"/>
                <a:cs typeface="Calibri" panose="020F0502020204030204" pitchFamily="34" charset="0"/>
                <a:sym typeface="Calibri"/>
              </a:rPr>
              <a:t>Federal Permits require an 85% reduction in CSO events from historic baselines. A 2007 document supports the integration of GI to alleviate CSO problems.  </a:t>
            </a: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71C09188-15EE-2962-0C48-4BEABFE70DA6}"/>
              </a:ext>
            </a:extLst>
          </p:cNvPr>
          <p:cNvSpPr txBox="1"/>
          <p:nvPr/>
        </p:nvSpPr>
        <p:spPr>
          <a:xfrm>
            <a:off x="454425" y="5643003"/>
            <a:ext cx="10177670" cy="1107996"/>
          </a:xfrm>
          <a:prstGeom prst="rect">
            <a:avLst/>
          </a:prstGeom>
          <a:noFill/>
        </p:spPr>
        <p:txBody>
          <a:bodyPr wrap="square" rtlCol="0">
            <a:spAutoFit/>
          </a:bodyPr>
          <a:lstStyle/>
          <a:p>
            <a:r>
              <a:rPr lang="en-US" sz="2200" b="1" dirty="0">
                <a:latin typeface="Calibri" panose="020F0502020204030204" pitchFamily="34" charset="0"/>
                <a:ea typeface="Calibri" panose="020F0502020204030204" pitchFamily="34" charset="0"/>
                <a:cs typeface="Calibri" panose="020F0502020204030204" pitchFamily="34" charset="0"/>
                <a:sym typeface="Calibri"/>
              </a:rPr>
              <a:t>Grey to Green: </a:t>
            </a:r>
            <a:r>
              <a:rPr lang="en-US" sz="2200" dirty="0">
                <a:latin typeface="Calibri" panose="020F0502020204030204" pitchFamily="34" charset="0"/>
                <a:ea typeface="Calibri" panose="020F0502020204030204" pitchFamily="34" charset="0"/>
                <a:cs typeface="Calibri" panose="020F0502020204030204" pitchFamily="34" charset="0"/>
                <a:sym typeface="Calibri"/>
              </a:rPr>
              <a:t>The transition from funding exclusively gray infrastructure projects to integrating small-scale green infrastructure is underway. Hopkins et al. profiled 25 cities’ policy documents to review their investments in green infrastructure.</a:t>
            </a:r>
            <a:endParaRPr lang="en-US" sz="2200" dirty="0">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descr="A large overflow from a combined sewer system that cannot handle the volume of runoff. Depicts a significant amount of rainwater and sewage flooding a grassy area on the side of a path or small road.">
            <a:extLst>
              <a:ext uri="{FF2B5EF4-FFF2-40B4-BE49-F238E27FC236}">
                <a16:creationId xmlns:a16="http://schemas.microsoft.com/office/drawing/2014/main" id="{F57F7902-8480-FD14-000B-FD6F2A681B1C}"/>
              </a:ext>
            </a:extLst>
          </p:cNvPr>
          <p:cNvPicPr>
            <a:picLocks noChangeAspect="1"/>
          </p:cNvPicPr>
          <p:nvPr/>
        </p:nvPicPr>
        <p:blipFill>
          <a:blip r:embed="rId5"/>
          <a:stretch>
            <a:fillRect/>
          </a:stretch>
        </p:blipFill>
        <p:spPr>
          <a:xfrm>
            <a:off x="6710349" y="2135603"/>
            <a:ext cx="5099108" cy="340835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7"/>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E9B296-6712-4C1E-9791-5A94B8446023}"/>
              </a:ext>
            </a:extLst>
          </p:cNvPr>
          <p:cNvSpPr>
            <a:spLocks noGrp="1"/>
          </p:cNvSpPr>
          <p:nvPr>
            <p:ph type="sldNum" idx="12"/>
          </p:nvPr>
        </p:nvSpPr>
        <p:spPr>
          <a:xfrm>
            <a:off x="924339" y="6330777"/>
            <a:ext cx="2743200" cy="365125"/>
          </a:xfrm>
        </p:spPr>
        <p:txBody>
          <a:bodyPr/>
          <a:lstStyle/>
          <a:p>
            <a:pPr marL="0" lvl="0" indent="0" algn="l" rtl="0">
              <a:spcBef>
                <a:spcPts val="0"/>
              </a:spcBef>
              <a:spcAft>
                <a:spcPts val="0"/>
              </a:spcAft>
              <a:buNone/>
            </a:pPr>
            <a:fld id="{00000000-1234-1234-1234-123412341234}" type="slidenum">
              <a:rPr lang="en-US" smtClean="0"/>
              <a:pPr marL="0" lvl="0" indent="0" algn="l" rtl="0">
                <a:spcBef>
                  <a:spcPts val="0"/>
                </a:spcBef>
                <a:spcAft>
                  <a:spcPts val="0"/>
                </a:spcAft>
                <a:buNone/>
              </a:pPr>
              <a:t>2</a:t>
            </a:fld>
            <a:endParaRPr lang="en-US" dirty="0"/>
          </a:p>
        </p:txBody>
      </p:sp>
      <p:sp>
        <p:nvSpPr>
          <p:cNvPr id="4" name="Title 3">
            <a:extLst>
              <a:ext uri="{FF2B5EF4-FFF2-40B4-BE49-F238E27FC236}">
                <a16:creationId xmlns:a16="http://schemas.microsoft.com/office/drawing/2014/main" id="{2CC8D5FC-2E81-2A2A-E915-EC5270F4A10A}"/>
              </a:ext>
            </a:extLst>
          </p:cNvPr>
          <p:cNvSpPr>
            <a:spLocks noGrp="1"/>
          </p:cNvSpPr>
          <p:nvPr>
            <p:ph type="title"/>
          </p:nvPr>
        </p:nvSpPr>
        <p:spPr>
          <a:xfrm>
            <a:off x="4147930" y="496701"/>
            <a:ext cx="5716808" cy="701801"/>
          </a:xfrm>
        </p:spPr>
        <p:txBody>
          <a:bodyPr>
            <a:normAutofit/>
          </a:bodyPr>
          <a:lstStyle/>
          <a:p>
            <a:pPr algn="ctr"/>
            <a:r>
              <a:rPr lang="en-US" sz="3600" b="1" dirty="0">
                <a:solidFill>
                  <a:srgbClr val="000000"/>
                </a:solidFill>
                <a:latin typeface="Calibri" panose="020F0502020204030204" pitchFamily="34" charset="0"/>
                <a:ea typeface="Arial"/>
                <a:cs typeface="Calibri" panose="020F0502020204030204" pitchFamily="34" charset="0"/>
                <a:sym typeface="Arial"/>
              </a:rPr>
              <a:t>Green Leader Communities </a:t>
            </a:r>
            <a:endParaRPr lang="en-US" sz="3600" dirty="0"/>
          </a:p>
        </p:txBody>
      </p:sp>
      <p:sp>
        <p:nvSpPr>
          <p:cNvPr id="3" name="TextBox 2">
            <a:extLst>
              <a:ext uri="{FF2B5EF4-FFF2-40B4-BE49-F238E27FC236}">
                <a16:creationId xmlns:a16="http://schemas.microsoft.com/office/drawing/2014/main" id="{AE3272D5-0329-8C0B-0B48-84C527A2039F}"/>
              </a:ext>
            </a:extLst>
          </p:cNvPr>
          <p:cNvSpPr txBox="1"/>
          <p:nvPr/>
        </p:nvSpPr>
        <p:spPr>
          <a:xfrm>
            <a:off x="3175933" y="988887"/>
            <a:ext cx="7364602" cy="400110"/>
          </a:xfrm>
          <a:prstGeom prst="rect">
            <a:avLst/>
          </a:prstGeom>
          <a:noFill/>
        </p:spPr>
        <p:txBody>
          <a:bodyPr wrap="square" rtlCol="0">
            <a:spAutoFit/>
          </a:bodyPr>
          <a:lstStyle/>
          <a:p>
            <a:pPr algn="ctr"/>
            <a:r>
              <a:rPr lang="en-US" sz="2000" dirty="0">
                <a:latin typeface="Calibri" panose="020F0502020204030204" pitchFamily="34" charset="0"/>
                <a:cs typeface="Calibri" panose="020F0502020204030204" pitchFamily="34" charset="0"/>
              </a:rPr>
              <a:t>Hopkins et al. 2018: </a:t>
            </a:r>
            <a:r>
              <a:rPr lang="en-US" sz="2000" dirty="0">
                <a:latin typeface="Calibri" panose="020F0502020204030204" pitchFamily="34" charset="0"/>
                <a:cs typeface="Calibri" panose="020F0502020204030204" pitchFamily="34" charset="0"/>
                <a:hlinkClick r:id="rId4"/>
              </a:rPr>
              <a:t>https://doi.org/10.1016/j.envsci.2018.03.008</a:t>
            </a:r>
            <a:r>
              <a:rPr lang="en-US" sz="1800" dirty="0">
                <a:latin typeface="Calibri" panose="020F0502020204030204" pitchFamily="34" charset="0"/>
                <a:cs typeface="Calibri" panose="020F0502020204030204" pitchFamily="34" charset="0"/>
              </a:rPr>
              <a:t> </a:t>
            </a:r>
            <a:endParaRPr lang="en-US"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71463FFB-ED3C-D694-DCAB-3A8894C4114A}"/>
              </a:ext>
            </a:extLst>
          </p:cNvPr>
          <p:cNvSpPr txBox="1"/>
          <p:nvPr/>
        </p:nvSpPr>
        <p:spPr>
          <a:xfrm>
            <a:off x="379379" y="2151727"/>
            <a:ext cx="3103123" cy="3416320"/>
          </a:xfrm>
          <a:prstGeom prst="rect">
            <a:avLst/>
          </a:prstGeom>
          <a:noFill/>
        </p:spPr>
        <p:txBody>
          <a:bodyPr wrap="square" rtlCol="0">
            <a:spAutoFit/>
          </a:bodyPr>
          <a:lstStyle/>
          <a:p>
            <a:pPr lvl="0"/>
            <a:r>
              <a:rPr lang="en-US" sz="2400" b="1" dirty="0">
                <a:latin typeface="Calibri" panose="020F0502020204030204" pitchFamily="34" charset="0"/>
                <a:cs typeface="Calibri" panose="020F0502020204030204" pitchFamily="34" charset="0"/>
              </a:rPr>
              <a:t>“Green Leader” communities: </a:t>
            </a:r>
            <a:r>
              <a:rPr lang="en-US" sz="2400" dirty="0">
                <a:latin typeface="Calibri" panose="020F0502020204030204" pitchFamily="34" charset="0"/>
                <a:cs typeface="Calibri" panose="020F0502020204030204" pitchFamily="34" charset="0"/>
              </a:rPr>
              <a:t>Buffalo, Milwaukee, New York, Syracuse, &amp; Philadelphia devoted at least 20% of their control plan budget to green stormwater infrastructure.   </a:t>
            </a:r>
          </a:p>
        </p:txBody>
      </p:sp>
      <p:pic>
        <p:nvPicPr>
          <p:cNvPr id="8" name="Picture 7" descr="a bar chart that illustrates the estimated costs for stormwater management in 25 U.S. cities. Investment costs are measured in billions with New York showing the highest.">
            <a:extLst>
              <a:ext uri="{FF2B5EF4-FFF2-40B4-BE49-F238E27FC236}">
                <a16:creationId xmlns:a16="http://schemas.microsoft.com/office/drawing/2014/main" id="{C1AF4207-C269-4581-A2E0-9BCCFCF5309A}"/>
              </a:ext>
            </a:extLst>
          </p:cNvPr>
          <p:cNvPicPr>
            <a:picLocks noChangeAspect="1"/>
          </p:cNvPicPr>
          <p:nvPr/>
        </p:nvPicPr>
        <p:blipFill>
          <a:blip r:embed="rId5"/>
          <a:stretch>
            <a:fillRect/>
          </a:stretch>
        </p:blipFill>
        <p:spPr>
          <a:xfrm>
            <a:off x="3881517" y="1515590"/>
            <a:ext cx="7428701" cy="4353523"/>
          </a:xfrm>
          <a:prstGeom prst="rect">
            <a:avLst/>
          </a:prstGeom>
        </p:spPr>
      </p:pic>
      <p:sp>
        <p:nvSpPr>
          <p:cNvPr id="9" name="TextBox 8">
            <a:extLst>
              <a:ext uri="{FF2B5EF4-FFF2-40B4-BE49-F238E27FC236}">
                <a16:creationId xmlns:a16="http://schemas.microsoft.com/office/drawing/2014/main" id="{EFF8F668-A557-8BE9-BE5C-9858943DC702}"/>
              </a:ext>
            </a:extLst>
          </p:cNvPr>
          <p:cNvSpPr txBox="1"/>
          <p:nvPr/>
        </p:nvSpPr>
        <p:spPr>
          <a:xfrm>
            <a:off x="3241119" y="5822945"/>
            <a:ext cx="8709498" cy="1015663"/>
          </a:xfrm>
          <a:prstGeom prst="rect">
            <a:avLst/>
          </a:prstGeom>
          <a:noFill/>
        </p:spPr>
        <p:txBody>
          <a:bodyPr wrap="square" rtlCol="0">
            <a:spAutoFit/>
          </a:bodyPr>
          <a:lstStyle/>
          <a:p>
            <a:pPr lvl="0" algn="ctr"/>
            <a:r>
              <a:rPr lang="en-US" sz="2000" dirty="0">
                <a:latin typeface="Calibri" panose="020F0502020204030204" pitchFamily="34" charset="0"/>
                <a:cs typeface="Calibri" panose="020F0502020204030204" pitchFamily="34" charset="0"/>
              </a:rPr>
              <a:t>Fig. 2. Investments in green and gray infrastructure in each city’s most recent control plan. Cities are ranked from left to right in descending order based on the proportion of total control plan cost to be invested in green infrastructure.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7"/>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D04BFDA-3E2B-5E25-A1F7-68EE115E12E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8" name="Title 7">
            <a:extLst>
              <a:ext uri="{FF2B5EF4-FFF2-40B4-BE49-F238E27FC236}">
                <a16:creationId xmlns:a16="http://schemas.microsoft.com/office/drawing/2014/main" id="{48D9CEDD-D179-18BB-7A7A-AD7132C5FE94}"/>
              </a:ext>
            </a:extLst>
          </p:cNvPr>
          <p:cNvSpPr txBox="1">
            <a:spLocks noGrp="1"/>
          </p:cNvSpPr>
          <p:nvPr>
            <p:ph type="title" idx="4294967295"/>
          </p:nvPr>
        </p:nvSpPr>
        <p:spPr>
          <a:xfrm>
            <a:off x="3068694" y="550108"/>
            <a:ext cx="7587574"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600" b="1" dirty="0">
                <a:solidFill>
                  <a:srgbClr val="000000"/>
                </a:solidFill>
                <a:latin typeface="Calibri" panose="020F0502020204030204" pitchFamily="34" charset="0"/>
                <a:ea typeface="Arial"/>
                <a:cs typeface="Calibri" panose="020F0502020204030204" pitchFamily="34" charset="0"/>
                <a:sym typeface="Arial"/>
              </a:rPr>
              <a:t>Hopkins Study </a:t>
            </a: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sym typeface="Arial"/>
              </a:rPr>
              <a:t>Conclusions</a:t>
            </a:r>
            <a:endParaRPr kumimoji="0" lang="en-US" sz="36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2" name="TextBox 1">
            <a:extLst>
              <a:ext uri="{FF2B5EF4-FFF2-40B4-BE49-F238E27FC236}">
                <a16:creationId xmlns:a16="http://schemas.microsoft.com/office/drawing/2014/main" id="{DEA61357-CF7A-FCF6-B4A6-3A6060308499}"/>
              </a:ext>
            </a:extLst>
          </p:cNvPr>
          <p:cNvSpPr txBox="1"/>
          <p:nvPr/>
        </p:nvSpPr>
        <p:spPr>
          <a:xfrm>
            <a:off x="3068694" y="1069728"/>
            <a:ext cx="7364602" cy="400110"/>
          </a:xfrm>
          <a:prstGeom prst="rect">
            <a:avLst/>
          </a:prstGeom>
          <a:noFill/>
        </p:spPr>
        <p:txBody>
          <a:bodyPr wrap="square" rtlCol="0">
            <a:spAutoFit/>
          </a:bodyPr>
          <a:lstStyle/>
          <a:p>
            <a:pPr algn="ctr"/>
            <a:r>
              <a:rPr lang="en-US" sz="2000" dirty="0">
                <a:latin typeface="Calibri" panose="020F0502020204030204" pitchFamily="34" charset="0"/>
                <a:cs typeface="Calibri" panose="020F0502020204030204" pitchFamily="34" charset="0"/>
              </a:rPr>
              <a:t>Hopkins et al. 2018: </a:t>
            </a:r>
            <a:r>
              <a:rPr lang="en-US" sz="2000" dirty="0">
                <a:latin typeface="Calibri" panose="020F0502020204030204" pitchFamily="34" charset="0"/>
                <a:cs typeface="Calibri" panose="020F0502020204030204" pitchFamily="34" charset="0"/>
                <a:hlinkClick r:id="rId4"/>
              </a:rPr>
              <a:t>https://doi.org/10.1016/j.envsci.2018.03.008</a:t>
            </a:r>
            <a:r>
              <a:rPr lang="en-US" sz="1800" dirty="0">
                <a:latin typeface="Calibri" panose="020F0502020204030204" pitchFamily="34" charset="0"/>
                <a:cs typeface="Calibri" panose="020F0502020204030204" pitchFamily="34" charset="0"/>
              </a:rPr>
              <a:t> </a:t>
            </a:r>
            <a:endParaRPr lang="en-US" dirty="0">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AE286967-444B-D084-007B-59EBD5B9E970}"/>
              </a:ext>
            </a:extLst>
          </p:cNvPr>
          <p:cNvSpPr txBox="1"/>
          <p:nvPr/>
        </p:nvSpPr>
        <p:spPr>
          <a:xfrm>
            <a:off x="977761" y="1569371"/>
            <a:ext cx="10878499" cy="2675604"/>
          </a:xfrm>
          <a:prstGeom prst="rect">
            <a:avLst/>
          </a:prstGeom>
          <a:noFill/>
        </p:spPr>
        <p:txBody>
          <a:bodyPr wrap="square" rtlCol="0">
            <a:spAutoFit/>
          </a:bodyPr>
          <a:lstStyle/>
          <a:p>
            <a:pPr marL="419100" lvl="0" indent="-342900">
              <a:lnSpc>
                <a:spcPct val="90000"/>
              </a:lnSpc>
              <a:spcAft>
                <a:spcPts val="1000"/>
              </a:spcAft>
              <a:buSzPts val="2400"/>
              <a:buFont typeface="Arial" panose="020B0604020202020204" pitchFamily="34" charset="0"/>
              <a:buChar char="•"/>
            </a:pPr>
            <a:r>
              <a:rPr lang="en-US" sz="2400" b="1" dirty="0">
                <a:latin typeface="Calibri" panose="020F0502020204030204" pitchFamily="34" charset="0"/>
                <a:ea typeface="Calibri" panose="020F0502020204030204" pitchFamily="34" charset="0"/>
                <a:cs typeface="Calibri" panose="020F0502020204030204" pitchFamily="34" charset="0"/>
              </a:rPr>
              <a:t>Lip Service vs. Community Services: </a:t>
            </a:r>
            <a:r>
              <a:rPr lang="en-US" sz="2400" dirty="0">
                <a:latin typeface="Calibri" panose="020F0502020204030204" pitchFamily="34" charset="0"/>
                <a:ea typeface="Calibri" panose="020F0502020204030204" pitchFamily="34" charset="0"/>
                <a:cs typeface="Calibri" panose="020F0502020204030204" pitchFamily="34" charset="0"/>
              </a:rPr>
              <a:t>Discussion of GI in plans did not always correlate with investment in GI (e.g., Omaha, NE).</a:t>
            </a:r>
          </a:p>
          <a:p>
            <a:pPr marL="419100" lvl="0" indent="-342900">
              <a:lnSpc>
                <a:spcPct val="90000"/>
              </a:lnSpc>
              <a:spcAft>
                <a:spcPts val="1000"/>
              </a:spcAft>
              <a:buSzPts val="2400"/>
              <a:buFont typeface="Arial" panose="020B0604020202020204" pitchFamily="34" charset="0"/>
              <a:buChar char="•"/>
            </a:pPr>
            <a:r>
              <a:rPr lang="en-US" sz="2400" b="1" dirty="0">
                <a:latin typeface="Calibri" panose="020F0502020204030204" pitchFamily="34" charset="0"/>
                <a:ea typeface="Calibri" panose="020F0502020204030204" pitchFamily="34" charset="0"/>
                <a:cs typeface="Calibri" panose="020F0502020204030204" pitchFamily="34" charset="0"/>
              </a:rPr>
              <a:t>Green Leader Cities: </a:t>
            </a:r>
            <a:r>
              <a:rPr lang="en-US" sz="2400" dirty="0">
                <a:latin typeface="Calibri" panose="020F0502020204030204" pitchFamily="34" charset="0"/>
                <a:ea typeface="Calibri" panose="020F0502020204030204" pitchFamily="34" charset="0"/>
                <a:cs typeface="Calibri" panose="020F0502020204030204" pitchFamily="34" charset="0"/>
              </a:rPr>
              <a:t>(e.g., Philadelphia, Milwaukee): Prior investment in gray infrastructure freed them to focus on next-phase green projects</a:t>
            </a:r>
          </a:p>
          <a:p>
            <a:pPr marL="419100" lvl="0" indent="-342900">
              <a:lnSpc>
                <a:spcPct val="90000"/>
              </a:lnSpc>
              <a:spcAft>
                <a:spcPts val="1000"/>
              </a:spcAft>
              <a:buSzPts val="2400"/>
              <a:buFont typeface="Arial" panose="020B0604020202020204" pitchFamily="34" charset="0"/>
              <a:buChar char="•"/>
            </a:pPr>
            <a:r>
              <a:rPr lang="en-US" sz="2400" b="1" dirty="0">
                <a:latin typeface="Calibri" panose="020F0502020204030204" pitchFamily="34" charset="0"/>
                <a:ea typeface="Calibri" panose="020F0502020204030204" pitchFamily="34" charset="0"/>
                <a:cs typeface="Calibri" panose="020F0502020204030204" pitchFamily="34" charset="0"/>
              </a:rPr>
              <a:t>Policy Push:</a:t>
            </a:r>
            <a:r>
              <a:rPr lang="en-US" sz="2400" dirty="0">
                <a:latin typeface="Calibri" panose="020F0502020204030204" pitchFamily="34" charset="0"/>
                <a:ea typeface="Calibri" panose="020F0502020204030204" pitchFamily="34" charset="0"/>
                <a:cs typeface="Calibri" panose="020F0502020204030204" pitchFamily="34" charset="0"/>
              </a:rPr>
              <a:t> Federal policy from EPA to regulate CSO runoff and prioritize green infrastructure projects (2007) created a critical policy window for Green Leader cities to invest in GI.</a:t>
            </a:r>
          </a:p>
        </p:txBody>
      </p:sp>
      <p:pic>
        <p:nvPicPr>
          <p:cNvPr id="11" name="Picture 10" descr="A before and after depiction of a lawn conversion project. The project replaced turf grass with drought-tolerant plants and rocks to capture stormwater runoff.">
            <a:extLst>
              <a:ext uri="{FF2B5EF4-FFF2-40B4-BE49-F238E27FC236}">
                <a16:creationId xmlns:a16="http://schemas.microsoft.com/office/drawing/2014/main" id="{4C5B6FCB-4766-20F1-07A2-7593C16D3D10}"/>
              </a:ext>
            </a:extLst>
          </p:cNvPr>
          <p:cNvPicPr>
            <a:picLocks noChangeAspect="1"/>
          </p:cNvPicPr>
          <p:nvPr/>
        </p:nvPicPr>
        <p:blipFill>
          <a:blip r:embed="rId5"/>
          <a:stretch>
            <a:fillRect/>
          </a:stretch>
        </p:blipFill>
        <p:spPr>
          <a:xfrm>
            <a:off x="2726074" y="4344508"/>
            <a:ext cx="7381875" cy="24765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7"/>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73BFD43-5F5B-DC27-C809-ABD09BDA5B1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
        <p:nvSpPr>
          <p:cNvPr id="2" name="Title 7">
            <a:extLst>
              <a:ext uri="{FF2B5EF4-FFF2-40B4-BE49-F238E27FC236}">
                <a16:creationId xmlns:a16="http://schemas.microsoft.com/office/drawing/2014/main" id="{5F02247D-F95D-2AE0-8354-9618144AEBC2}"/>
              </a:ext>
            </a:extLst>
          </p:cNvPr>
          <p:cNvSpPr txBox="1">
            <a:spLocks noGrp="1"/>
          </p:cNvSpPr>
          <p:nvPr>
            <p:ph type="title" idx="4294967295"/>
          </p:nvPr>
        </p:nvSpPr>
        <p:spPr>
          <a:xfrm>
            <a:off x="2802569" y="692598"/>
            <a:ext cx="8551231"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sym typeface="Arial"/>
              </a:rPr>
              <a:t>Environmental Justice Implications of </a:t>
            </a:r>
            <a:b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sym typeface="Arial"/>
              </a:rPr>
            </a:b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sym typeface="Arial"/>
              </a:rPr>
              <a:t>Siting Criteria in Urban Green Infrastructure</a:t>
            </a:r>
            <a:endParaRPr kumimoji="0" lang="en-US" sz="36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7" name="TextBox 6">
            <a:extLst>
              <a:ext uri="{FF2B5EF4-FFF2-40B4-BE49-F238E27FC236}">
                <a16:creationId xmlns:a16="http://schemas.microsoft.com/office/drawing/2014/main" id="{46F78B7C-A590-7983-CAAC-2F550A790739}"/>
              </a:ext>
            </a:extLst>
          </p:cNvPr>
          <p:cNvSpPr txBox="1"/>
          <p:nvPr/>
        </p:nvSpPr>
        <p:spPr>
          <a:xfrm>
            <a:off x="3395883" y="1776634"/>
            <a:ext cx="7364602" cy="400110"/>
          </a:xfrm>
          <a:prstGeom prst="rect">
            <a:avLst/>
          </a:prstGeom>
          <a:noFill/>
        </p:spPr>
        <p:txBody>
          <a:bodyPr wrap="square" rtlCol="0">
            <a:spAutoFit/>
          </a:bodyPr>
          <a:lstStyle/>
          <a:p>
            <a:pPr algn="ctr"/>
            <a:r>
              <a:rPr lang="en-US" sz="2000" dirty="0">
                <a:latin typeface="Calibri" panose="020F0502020204030204" pitchFamily="34" charset="0"/>
                <a:cs typeface="Calibri" panose="020F0502020204030204" pitchFamily="34" charset="0"/>
              </a:rPr>
              <a:t>Hoover et al. 2021: </a:t>
            </a:r>
            <a:r>
              <a:rPr lang="en-US" sz="2000" dirty="0">
                <a:latin typeface="Calibri" panose="020F0502020204030204" pitchFamily="34" charset="0"/>
                <a:cs typeface="Calibri" panose="020F0502020204030204" pitchFamily="34" charset="0"/>
                <a:hlinkClick r:id="rId4"/>
              </a:rPr>
              <a:t>https://doi.org/10.1080/1523908X.2021.1945916</a:t>
            </a:r>
            <a:endParaRPr lang="en-US" sz="2000" dirty="0">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C7126D9A-50E6-125D-6DBD-5CC5DF48606D}"/>
              </a:ext>
            </a:extLst>
          </p:cNvPr>
          <p:cNvSpPr txBox="1"/>
          <p:nvPr/>
        </p:nvSpPr>
        <p:spPr>
          <a:xfrm>
            <a:off x="485576" y="2277086"/>
            <a:ext cx="10750685" cy="830997"/>
          </a:xfrm>
          <a:prstGeom prst="rect">
            <a:avLst/>
          </a:prstGeom>
          <a:noFill/>
        </p:spPr>
        <p:txBody>
          <a:bodyPr wrap="square" rtlCol="0">
            <a:spAutoFit/>
          </a:bodyPr>
          <a:lstStyle/>
          <a:p>
            <a:r>
              <a:rPr lang="en-US" sz="2400" b="1" dirty="0">
                <a:latin typeface="Calibri" panose="020F0502020204030204" pitchFamily="34" charset="0"/>
                <a:cs typeface="Calibri" panose="020F0502020204030204" pitchFamily="34" charset="0"/>
              </a:rPr>
              <a:t>A review of planning documents from 19 cities shows an emphasis of Technological over Social Criteria:</a:t>
            </a:r>
            <a:endParaRPr lang="en-US" sz="2400" dirty="0">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56552D4A-0F02-3DBD-0C00-50F307676810}"/>
              </a:ext>
            </a:extLst>
          </p:cNvPr>
          <p:cNvSpPr txBox="1"/>
          <p:nvPr/>
        </p:nvSpPr>
        <p:spPr>
          <a:xfrm>
            <a:off x="485576" y="3108083"/>
            <a:ext cx="5482338" cy="3708708"/>
          </a:xfrm>
          <a:prstGeom prst="rect">
            <a:avLst/>
          </a:prstGeom>
          <a:noFill/>
        </p:spPr>
        <p:txBody>
          <a:bodyPr wrap="square" rtlCol="0">
            <a:spAutoFit/>
          </a:bodyPr>
          <a:lstStyle/>
          <a:p>
            <a:pPr marL="406400" lvl="0" indent="-392113">
              <a:spcAft>
                <a:spcPts val="1000"/>
              </a:spcAft>
              <a:buSzPct val="120000"/>
              <a:buFont typeface="Arial" panose="020B0604020202020204" pitchFamily="34" charset="0"/>
              <a:buChar char="•"/>
            </a:pPr>
            <a:r>
              <a:rPr lang="en-US" sz="2100" dirty="0">
                <a:latin typeface="Calibri" panose="020F0502020204030204" pitchFamily="34" charset="0"/>
                <a:cs typeface="Calibri" panose="020F0502020204030204" pitchFamily="34" charset="0"/>
              </a:rPr>
              <a:t>Technical siting criteria for GI focus on stormwater and economic implications.</a:t>
            </a:r>
          </a:p>
          <a:p>
            <a:pPr marL="406400" lvl="0" indent="-328613">
              <a:spcAft>
                <a:spcPts val="1000"/>
              </a:spcAft>
              <a:buSzPct val="120000"/>
              <a:buFont typeface="Arial" panose="020B0604020202020204" pitchFamily="34" charset="0"/>
              <a:buChar char="•"/>
            </a:pPr>
            <a:r>
              <a:rPr lang="en-US" sz="2100" dirty="0">
                <a:latin typeface="Calibri" panose="020F0502020204030204" pitchFamily="34" charset="0"/>
                <a:cs typeface="Calibri" panose="020F0502020204030204" pitchFamily="34" charset="0"/>
              </a:rPr>
              <a:t>These technical criteria have social justice implications, which are unexplored in policy papers.</a:t>
            </a:r>
          </a:p>
          <a:p>
            <a:pPr marL="406400" lvl="0" indent="-392113">
              <a:spcAft>
                <a:spcPts val="1000"/>
              </a:spcAft>
              <a:buSzPct val="120000"/>
              <a:buFont typeface="Arial" panose="020B0604020202020204" pitchFamily="34" charset="0"/>
              <a:buChar char="•"/>
            </a:pPr>
            <a:r>
              <a:rPr lang="en-US" sz="2100" dirty="0">
                <a:latin typeface="Calibri" panose="020F0502020204030204" pitchFamily="34" charset="0"/>
                <a:cs typeface="Calibri" panose="020F0502020204030204" pitchFamily="34" charset="0"/>
              </a:rPr>
              <a:t>Environmental Justice (EJ) accounted for only 1.2–2% of cited criteria.</a:t>
            </a:r>
          </a:p>
          <a:p>
            <a:pPr marL="406400" lvl="0" indent="-406400">
              <a:spcAft>
                <a:spcPts val="1000"/>
              </a:spcAft>
              <a:buSzPct val="120000"/>
              <a:buFont typeface="Arial" panose="020B0604020202020204" pitchFamily="34" charset="0"/>
              <a:buChar char="•"/>
            </a:pPr>
            <a:r>
              <a:rPr lang="en-US" sz="2100" dirty="0">
                <a:latin typeface="Calibri" panose="020F0502020204030204" pitchFamily="34" charset="0"/>
                <a:cs typeface="Calibri" panose="020F0502020204030204" pitchFamily="34" charset="0"/>
              </a:rPr>
              <a:t>GI plan development should include EJ community priorities and guard against Green Gentrification.</a:t>
            </a:r>
          </a:p>
        </p:txBody>
      </p:sp>
      <p:pic>
        <p:nvPicPr>
          <p:cNvPr id="8" name="Picture 7" descr="a line graph showing the Urban Heat Island Effect.  Temperatures peak in downtown areas which have a lot of asphalt and concrete yet are lower in rurual areas which have more vegetation providing natural cooling.">
            <a:extLst>
              <a:ext uri="{FF2B5EF4-FFF2-40B4-BE49-F238E27FC236}">
                <a16:creationId xmlns:a16="http://schemas.microsoft.com/office/drawing/2014/main" id="{BCA526C7-F49C-23D2-FE5B-AA3266451204}"/>
              </a:ext>
            </a:extLst>
          </p:cNvPr>
          <p:cNvPicPr>
            <a:picLocks noChangeAspect="1"/>
          </p:cNvPicPr>
          <p:nvPr/>
        </p:nvPicPr>
        <p:blipFill>
          <a:blip r:embed="rId5"/>
          <a:stretch>
            <a:fillRect/>
          </a:stretch>
        </p:blipFill>
        <p:spPr>
          <a:xfrm>
            <a:off x="5914416" y="2882535"/>
            <a:ext cx="5792008" cy="3219899"/>
          </a:xfrm>
          <a:prstGeom prst="rect">
            <a:avLst/>
          </a:prstGeom>
        </p:spPr>
      </p:pic>
      <p:sp>
        <p:nvSpPr>
          <p:cNvPr id="9" name="TextBox 8">
            <a:extLst>
              <a:ext uri="{FF2B5EF4-FFF2-40B4-BE49-F238E27FC236}">
                <a16:creationId xmlns:a16="http://schemas.microsoft.com/office/drawing/2014/main" id="{38B0A45C-6EB0-0454-3002-8E0AF3F1E359}"/>
              </a:ext>
            </a:extLst>
          </p:cNvPr>
          <p:cNvSpPr txBox="1"/>
          <p:nvPr/>
        </p:nvSpPr>
        <p:spPr>
          <a:xfrm>
            <a:off x="6869349" y="6165402"/>
            <a:ext cx="4484451" cy="338554"/>
          </a:xfrm>
          <a:prstGeom prst="rect">
            <a:avLst/>
          </a:prstGeom>
          <a:noFill/>
        </p:spPr>
        <p:txBody>
          <a:bodyPr wrap="square" rtlCol="0">
            <a:spAutoFit/>
          </a:bodyPr>
          <a:lstStyle/>
          <a:p>
            <a:pPr lvl="0" algn="ctr"/>
            <a:r>
              <a:rPr lang="en-US" sz="1600" dirty="0">
                <a:latin typeface="Calibri" panose="020F0502020204030204" pitchFamily="34" charset="0"/>
                <a:cs typeface="Calibri" panose="020F0502020204030204" pitchFamily="34" charset="0"/>
              </a:rPr>
              <a:t>Graph courtesy of NOAA, Public Domain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7"/>
        <p:cNvGrpSpPr/>
        <p:nvPr/>
      </p:nvGrpSpPr>
      <p:grpSpPr>
        <a:xfrm>
          <a:off x="0" y="0"/>
          <a:ext cx="0" cy="0"/>
          <a:chOff x="0" y="0"/>
          <a:chExt cx="0" cy="0"/>
        </a:xfrm>
      </p:grpSpPr>
      <p:sp>
        <p:nvSpPr>
          <p:cNvPr id="4" name="Title 3">
            <a:extLst>
              <a:ext uri="{FF2B5EF4-FFF2-40B4-BE49-F238E27FC236}">
                <a16:creationId xmlns:a16="http://schemas.microsoft.com/office/drawing/2014/main" id="{2315402A-22F6-976E-79FE-0F40C9889A17}"/>
              </a:ext>
            </a:extLst>
          </p:cNvPr>
          <p:cNvSpPr txBox="1">
            <a:spLocks noGrp="1"/>
          </p:cNvSpPr>
          <p:nvPr>
            <p:ph type="title" idx="4294967295"/>
          </p:nvPr>
        </p:nvSpPr>
        <p:spPr>
          <a:xfrm>
            <a:off x="3210128" y="543934"/>
            <a:ext cx="643971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sym typeface="Arial"/>
              </a:rPr>
              <a:t>Hoover Study Conclusions</a:t>
            </a:r>
            <a:endParaRPr kumimoji="0" lang="en-US" sz="36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2" name="TextBox 1">
            <a:extLst>
              <a:ext uri="{FF2B5EF4-FFF2-40B4-BE49-F238E27FC236}">
                <a16:creationId xmlns:a16="http://schemas.microsoft.com/office/drawing/2014/main" id="{F0965CE1-C244-C120-A440-9192C43C7B9F}"/>
              </a:ext>
            </a:extLst>
          </p:cNvPr>
          <p:cNvSpPr txBox="1"/>
          <p:nvPr/>
        </p:nvSpPr>
        <p:spPr>
          <a:xfrm>
            <a:off x="2747682" y="1051720"/>
            <a:ext cx="7364602" cy="400110"/>
          </a:xfrm>
          <a:prstGeom prst="rect">
            <a:avLst/>
          </a:prstGeom>
          <a:noFill/>
        </p:spPr>
        <p:txBody>
          <a:bodyPr wrap="square" rtlCol="0">
            <a:spAutoFit/>
          </a:bodyPr>
          <a:lstStyle/>
          <a:p>
            <a:pPr algn="ctr"/>
            <a:r>
              <a:rPr lang="en-US" sz="2000" dirty="0">
                <a:latin typeface="Calibri" panose="020F0502020204030204" pitchFamily="34" charset="0"/>
                <a:cs typeface="Calibri" panose="020F0502020204030204" pitchFamily="34" charset="0"/>
              </a:rPr>
              <a:t>Hoover et al. 2021: </a:t>
            </a:r>
            <a:r>
              <a:rPr lang="en-US" sz="2000" dirty="0">
                <a:latin typeface="Calibri" panose="020F0502020204030204" pitchFamily="34" charset="0"/>
                <a:cs typeface="Calibri" panose="020F0502020204030204" pitchFamily="34" charset="0"/>
                <a:hlinkClick r:id="rId4"/>
              </a:rPr>
              <a:t>https://doi.org/10.1080/1523908X.2021.1945916</a:t>
            </a:r>
            <a:endParaRPr lang="en-US" sz="2000" dirty="0">
              <a:latin typeface="Calibri" panose="020F0502020204030204" pitchFamily="34" charset="0"/>
              <a:cs typeface="Calibri" panose="020F0502020204030204" pitchFamily="34" charset="0"/>
            </a:endParaRPr>
          </a:p>
        </p:txBody>
      </p:sp>
      <p:pic>
        <p:nvPicPr>
          <p:cNvPr id="8" name="Picture 7" descr="Historical roadway marker commemorating the protest for a PCB  landfill in 1982.">
            <a:extLst>
              <a:ext uri="{FF2B5EF4-FFF2-40B4-BE49-F238E27FC236}">
                <a16:creationId xmlns:a16="http://schemas.microsoft.com/office/drawing/2014/main" id="{C1A57266-63D2-34CC-9D28-D874FF705B73}"/>
              </a:ext>
            </a:extLst>
          </p:cNvPr>
          <p:cNvPicPr>
            <a:picLocks noChangeAspect="1"/>
          </p:cNvPicPr>
          <p:nvPr/>
        </p:nvPicPr>
        <p:blipFill>
          <a:blip r:embed="rId5"/>
          <a:stretch>
            <a:fillRect/>
          </a:stretch>
        </p:blipFill>
        <p:spPr>
          <a:xfrm>
            <a:off x="7497188" y="1582613"/>
            <a:ext cx="4305300" cy="3686175"/>
          </a:xfrm>
          <a:prstGeom prst="rect">
            <a:avLst/>
          </a:prstGeom>
        </p:spPr>
      </p:pic>
      <p:sp>
        <p:nvSpPr>
          <p:cNvPr id="9" name="TextBox 8">
            <a:extLst>
              <a:ext uri="{FF2B5EF4-FFF2-40B4-BE49-F238E27FC236}">
                <a16:creationId xmlns:a16="http://schemas.microsoft.com/office/drawing/2014/main" id="{2A8459B0-639D-5815-5EDE-3423BBEC6F9D}"/>
              </a:ext>
            </a:extLst>
          </p:cNvPr>
          <p:cNvSpPr txBox="1"/>
          <p:nvPr/>
        </p:nvSpPr>
        <p:spPr>
          <a:xfrm>
            <a:off x="7497188" y="5244147"/>
            <a:ext cx="4305300" cy="1477328"/>
          </a:xfrm>
          <a:prstGeom prst="rect">
            <a:avLst/>
          </a:prstGeom>
          <a:noFill/>
        </p:spPr>
        <p:txBody>
          <a:bodyPr wrap="square" rtlCol="0">
            <a:spAutoFit/>
          </a:bodyPr>
          <a:lstStyle/>
          <a:p>
            <a:pPr lvl="0" algn="ctr"/>
            <a:r>
              <a:rPr lang="en-US" sz="1800" dirty="0">
                <a:latin typeface="Calibri" panose="020F0502020204030204" pitchFamily="34" charset="0"/>
                <a:cs typeface="Calibri" panose="020F0502020204030204" pitchFamily="34" charset="0"/>
              </a:rPr>
              <a:t>Historical marker celebrates activists in Warren County NC in 1982 at the origins of the Environmental Justice movement.</a:t>
            </a:r>
          </a:p>
          <a:p>
            <a:pPr lvl="0" algn="ctr"/>
            <a:r>
              <a:rPr lang="en-US" sz="1800" dirty="0">
                <a:latin typeface="Calibri" panose="020F0502020204030204" pitchFamily="34" charset="0"/>
                <a:cs typeface="Calibri" panose="020F0502020204030204" pitchFamily="34" charset="0"/>
              </a:rPr>
              <a:t>Source: Wikimedia Commons, Public Domain</a:t>
            </a:r>
          </a:p>
        </p:txBody>
      </p:sp>
      <p:sp>
        <p:nvSpPr>
          <p:cNvPr id="5" name="Slide Number Placeholder 4">
            <a:extLst>
              <a:ext uri="{FF2B5EF4-FFF2-40B4-BE49-F238E27FC236}">
                <a16:creationId xmlns:a16="http://schemas.microsoft.com/office/drawing/2014/main" id="{CB4B4159-1853-76CF-8C30-6A6C3610CC29}"/>
              </a:ext>
            </a:extLst>
          </p:cNvPr>
          <p:cNvSpPr>
            <a:spLocks noGrp="1"/>
          </p:cNvSpPr>
          <p:nvPr>
            <p:ph type="sldNum" idx="12"/>
          </p:nvPr>
        </p:nvSpPr>
        <p:spPr>
          <a:xfrm>
            <a:off x="9174399" y="6356350"/>
            <a:ext cx="2743200" cy="365125"/>
          </a:xfrm>
        </p:spPr>
        <p:txBody>
          <a:bodyPr/>
          <a:lstStyle/>
          <a:p>
            <a:pPr marL="0" lvl="0" indent="0" algn="r" rtl="0">
              <a:spcBef>
                <a:spcPts val="0"/>
              </a:spcBef>
              <a:spcAft>
                <a:spcPts val="0"/>
              </a:spcAft>
              <a:buNone/>
            </a:pPr>
            <a:fld id="{00000000-1234-1234-1234-123412341234}" type="slidenum">
              <a:rPr lang="en-US" smtClean="0"/>
              <a:t>5</a:t>
            </a:fld>
            <a:endParaRPr lang="en-US" dirty="0"/>
          </a:p>
        </p:txBody>
      </p:sp>
      <p:sp>
        <p:nvSpPr>
          <p:cNvPr id="3" name="TextBox 2">
            <a:extLst>
              <a:ext uri="{FF2B5EF4-FFF2-40B4-BE49-F238E27FC236}">
                <a16:creationId xmlns:a16="http://schemas.microsoft.com/office/drawing/2014/main" id="{9A45A36A-A7BF-A2E4-BB56-29187B7B0AEC}"/>
              </a:ext>
            </a:extLst>
          </p:cNvPr>
          <p:cNvSpPr txBox="1"/>
          <p:nvPr/>
        </p:nvSpPr>
        <p:spPr>
          <a:xfrm>
            <a:off x="389512" y="1582613"/>
            <a:ext cx="6751456" cy="5278368"/>
          </a:xfrm>
          <a:prstGeom prst="rect">
            <a:avLst/>
          </a:prstGeom>
          <a:noFill/>
        </p:spPr>
        <p:txBody>
          <a:bodyPr wrap="square" rtlCol="0">
            <a:spAutoFit/>
          </a:bodyPr>
          <a:lstStyle/>
          <a:p>
            <a:pPr marL="941070" lvl="1" indent="-457200">
              <a:spcAft>
                <a:spcPts val="1000"/>
              </a:spcAft>
              <a:buSzPts val="2400"/>
              <a:buFont typeface="Noto Sans Symbols"/>
              <a:buChar char="✔"/>
            </a:pPr>
            <a:r>
              <a:rPr lang="en-US" sz="2400" dirty="0">
                <a:latin typeface="Calibri" panose="020F0502020204030204" pitchFamily="34" charset="0"/>
                <a:cs typeface="Calibri" panose="020F0502020204030204" pitchFamily="34" charset="0"/>
              </a:rPr>
              <a:t>Planning documents should prioritize GI in communities that seek this investment and view GI as an integrative solution to social challenges.</a:t>
            </a:r>
          </a:p>
          <a:p>
            <a:pPr marL="941070" lvl="1" indent="-457200">
              <a:spcAft>
                <a:spcPts val="1000"/>
              </a:spcAft>
              <a:buSzPts val="2400"/>
              <a:buFont typeface="Noto Sans Symbols"/>
              <a:buChar char="✔"/>
            </a:pPr>
            <a:r>
              <a:rPr lang="en-US" sz="2400" dirty="0">
                <a:latin typeface="Calibri" panose="020F0502020204030204" pitchFamily="34" charset="0"/>
                <a:cs typeface="Calibri" panose="020F0502020204030204" pitchFamily="34" charset="0"/>
              </a:rPr>
              <a:t>Trust among stakeholders and empowerment of community members is essential to just policy.</a:t>
            </a:r>
          </a:p>
          <a:p>
            <a:pPr marL="941070" lvl="1" indent="-457200">
              <a:spcAft>
                <a:spcPts val="1000"/>
              </a:spcAft>
              <a:buSzPts val="2400"/>
              <a:buFont typeface="Noto Sans Symbols"/>
              <a:buChar char="✔"/>
            </a:pPr>
            <a:r>
              <a:rPr lang="en-US" sz="2400" dirty="0">
                <a:latin typeface="Calibri" panose="020F0502020204030204" pitchFamily="34" charset="0"/>
                <a:cs typeface="Calibri" panose="020F0502020204030204" pitchFamily="34" charset="0"/>
              </a:rPr>
              <a:t>Documents should have methods and criteria that match explicitly stated justice goals.</a:t>
            </a:r>
          </a:p>
          <a:p>
            <a:pPr marL="941070" lvl="1" indent="-457200">
              <a:spcAft>
                <a:spcPts val="1000"/>
              </a:spcAft>
              <a:buSzPts val="2400"/>
              <a:buFont typeface="Noto Sans Symbols"/>
              <a:buChar char="✔"/>
            </a:pPr>
            <a:r>
              <a:rPr lang="en-US" sz="2400" dirty="0">
                <a:latin typeface="Calibri" panose="020F0502020204030204" pitchFamily="34" charset="0"/>
                <a:cs typeface="Calibri" panose="020F0502020204030204" pitchFamily="34" charset="0"/>
              </a:rPr>
              <a:t>Plans should be implemented alongside policy that directly addresses systemic racism, particularly to resist Green Gentrification.</a:t>
            </a: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TotalTime>
  <Words>976</Words>
  <Application>Microsoft Macintosh PowerPoint</Application>
  <PresentationFormat>Widescreen</PresentationFormat>
  <Paragraphs>48</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Noto Sans Symbols</vt:lpstr>
      <vt:lpstr>Office Theme</vt:lpstr>
      <vt:lpstr>PowerPoint Presentation</vt:lpstr>
      <vt:lpstr>Influence of Governance Structure  on Green Stormwater Infrastructure Investment</vt:lpstr>
      <vt:lpstr>Green Leader Communities </vt:lpstr>
      <vt:lpstr>Hopkins Study Conclusions</vt:lpstr>
      <vt:lpstr>Environmental Justice Implications of  Siting Criteria in Urban Green Infrastructure</vt:lpstr>
      <vt:lpstr>Hoover Study Conclusions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 Infrastructure:  Urban Storm Water, Policy, and Justice </dc:title>
  <dc:creator>Heidi CM Scott</dc:creator>
  <cp:lastModifiedBy>Alaina Gallagher</cp:lastModifiedBy>
  <cp:revision>18</cp:revision>
  <dcterms:created xsi:type="dcterms:W3CDTF">2022-09-28T11:57:10Z</dcterms:created>
  <dcterms:modified xsi:type="dcterms:W3CDTF">2026-08-18T18:04:41Z</dcterms:modified>
</cp:coreProperties>
</file>