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2" roundtripDataSignature="AMtx7mjPiW4VVmAcClEsCN9XPyUmLXg4b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471" autoAdjust="0"/>
    <p:restoredTop sz="86445" autoAdjust="0"/>
  </p:normalViewPr>
  <p:slideViewPr>
    <p:cSldViewPr snapToGrid="0">
      <p:cViewPr varScale="1">
        <p:scale>
          <a:sx n="85" d="100"/>
          <a:sy n="85" d="100"/>
        </p:scale>
        <p:origin x="208" y="56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customschemas.google.com/relationships/presentationmetadata" Target="meta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 </a:t>
            </a:r>
            <a:r>
              <a:rPr lang="en-US" sz="1400" dirty="0"/>
              <a:t>This image from “the hook” may serve as a good time for learners to share their ideas of four inputs (resources), four outputs (wastes), and ideas for how to make “waste” into a new resource. </a:t>
            </a:r>
            <a:endParaRPr sz="1400" dirty="0"/>
          </a:p>
        </p:txBody>
      </p:sp>
      <p:sp>
        <p:nvSpPr>
          <p:cNvPr id="105" name="Google Shape;10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a:t>
            </a:r>
            <a:r>
              <a:rPr lang="en-US" i="1" dirty="0"/>
              <a:t> </a:t>
            </a:r>
            <a:r>
              <a:rPr lang="en-US" dirty="0"/>
              <a:t>For now, these questions may be posed as the complex challenges facing city planners and managers. Invite learners to suggest ways that we can solve multiple problems with urban sustainability and equality with single solutions. For example, how would a zero-waste and closed-loop city provide job opportunities or better habitat for the city’s disadvantaged population?</a:t>
            </a:r>
            <a:endParaRPr dirty="0"/>
          </a:p>
        </p:txBody>
      </p:sp>
      <p:sp>
        <p:nvSpPr>
          <p:cNvPr id="117" name="Google Shape;11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dirty="0"/>
              <a:t>Ask learners what features of a city would attract them. Is it about infrastructure, economics, or social and personal opportunity? How does one category affect the others? What are some challenges to implementing qualitative well-being over quantitative consumption, especially in our current economic paradigm of growth and technology? </a:t>
            </a:r>
            <a:endParaRPr dirty="0"/>
          </a:p>
        </p:txBody>
      </p:sp>
      <p:sp>
        <p:nvSpPr>
          <p:cNvPr id="127" name="Google Shape;127;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dirty="0"/>
              <a:t>What is the difference between climate change mitigation and resilience? Why might cities more often invest in mitigation efforts rather than building infrastructural and social resilience? What kinds of incentives might encourage city planners to implement proactive resilience?</a:t>
            </a:r>
          </a:p>
        </p:txBody>
      </p:sp>
      <p:sp>
        <p:nvSpPr>
          <p:cNvPr id="137" name="Google Shape;137;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dirty="0"/>
              <a:t>What are some of the encouraging flows, behaviors, and opportunities on display in this image of Chicago? </a:t>
            </a:r>
            <a:endParaRPr dirty="0"/>
          </a:p>
        </p:txBody>
      </p:sp>
      <p:sp>
        <p:nvSpPr>
          <p:cNvPr id="147" name="Google Shape;147;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dirty="0"/>
              <a:t>What technologies exist to convert cities into energy generators rather than consumers? What impacts might these local, small-scale generation efforts have on the city’s resilience, economy, quality of environment, and job opportunities? </a:t>
            </a:r>
            <a:endParaRPr dirty="0"/>
          </a:p>
        </p:txBody>
      </p:sp>
      <p:sp>
        <p:nvSpPr>
          <p:cNvPr id="157" name="Google Shape;157;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4"/>
          <p:cNvSpPr>
            <a:spLocks noGrp="1"/>
          </p:cNvSpPr>
          <p:nvPr>
            <p:ph type="pic" idx="2"/>
          </p:nvPr>
        </p:nvSpPr>
        <p:spPr>
          <a:xfrm>
            <a:off x="5183188" y="987425"/>
            <a:ext cx="6172200" cy="4873625"/>
          </a:xfrm>
          <a:prstGeom prst="rect">
            <a:avLst/>
          </a:prstGeom>
          <a:noFill/>
          <a:ln>
            <a:noFill/>
          </a:ln>
        </p:spPr>
      </p:sp>
      <p:sp>
        <p:nvSpPr>
          <p:cNvPr id="68" name="Google Shape;68;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s://doi.org/10.3389/frsc.2019.00001"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hyperlink" Target="https://doi.org/10.3389/frsc.2019.00001"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doi.org/10.3389/frsc.2019.00001"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hyperlink" Target="https://doi.org/10.1016/j.scs.2021.103278"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creativecommons.org/licenses/by-sa/2.0/deed.en" TargetMode="External"/><Relationship Id="rId5" Type="http://schemas.openxmlformats.org/officeDocument/2006/relationships/image" Target="../media/image8.jpg"/><Relationship Id="rId4" Type="http://schemas.openxmlformats.org/officeDocument/2006/relationships/hyperlink" Target="https://doi.org/10.1016/j.scs.2021.103278"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creativecommons.org/licenses/by-sa/4.0/deed.en" TargetMode="External"/><Relationship Id="rId5" Type="http://schemas.openxmlformats.org/officeDocument/2006/relationships/image" Target="../media/image9.jpg"/><Relationship Id="rId4" Type="http://schemas.openxmlformats.org/officeDocument/2006/relationships/hyperlink" Target="https://doi.org/10.1016/j.scs.2021.103278"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grpSp>
        <p:nvGrpSpPr>
          <p:cNvPr id="90" name="Google Shape;90;p1">
            <a:extLst>
              <a:ext uri="{C183D7F6-B498-43B3-948B-1728B52AA6E4}">
                <adec:decorative xmlns:adec="http://schemas.microsoft.com/office/drawing/2017/decorative" val="1"/>
              </a:ext>
            </a:extLst>
          </p:cNvPr>
          <p:cNvGrpSpPr/>
          <p:nvPr/>
        </p:nvGrpSpPr>
        <p:grpSpPr>
          <a:xfrm flipH="1">
            <a:off x="9676747" y="0"/>
            <a:ext cx="2514948" cy="2174333"/>
            <a:chOff x="-305" y="-4155"/>
            <a:chExt cx="2514948" cy="2174333"/>
          </a:xfrm>
        </p:grpSpPr>
        <p:sp>
          <p:nvSpPr>
            <p:cNvPr id="91" name="Google Shape;91;p1"/>
            <p:cNvSpPr/>
            <p:nvPr/>
          </p:nvSpPr>
          <p:spPr>
            <a:xfrm>
              <a:off x="-305" y="0"/>
              <a:ext cx="2514948" cy="2170178"/>
            </a:xfrm>
            <a:custGeom>
              <a:avLst/>
              <a:gdLst/>
              <a:ahLst/>
              <a:cxnLst/>
              <a:rect l="l" t="t"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2" name="Google Shape;92;p1"/>
            <p:cNvSpPr/>
            <p:nvPr/>
          </p:nvSpPr>
          <p:spPr>
            <a:xfrm>
              <a:off x="-305" y="-4155"/>
              <a:ext cx="2493062" cy="1947896"/>
            </a:xfrm>
            <a:custGeom>
              <a:avLst/>
              <a:gdLst/>
              <a:ahLst/>
              <a:cxnLst/>
              <a:rect l="l" t="t"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1"/>
            <p:cNvSpPr/>
            <p:nvPr/>
          </p:nvSpPr>
          <p:spPr>
            <a:xfrm>
              <a:off x="-305" y="0"/>
              <a:ext cx="2501089" cy="1972702"/>
            </a:xfrm>
            <a:custGeom>
              <a:avLst/>
              <a:gdLst/>
              <a:ahLst/>
              <a:cxnLst/>
              <a:rect l="l" t="t"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endParaRPr sz="800" b="0" i="0" u="none" strike="noStrike" cap="none">
                <a:solidFill>
                  <a:schemeClr val="lt1"/>
                </a:solidFill>
                <a:latin typeface="Calibri"/>
                <a:ea typeface="Calibri"/>
                <a:cs typeface="Calibri"/>
                <a:sym typeface="Calibri"/>
              </a:endParaRPr>
            </a:p>
          </p:txBody>
        </p:sp>
        <p:sp>
          <p:nvSpPr>
            <p:cNvPr id="94" name="Google Shape;94;p1"/>
            <p:cNvSpPr/>
            <p:nvPr/>
          </p:nvSpPr>
          <p:spPr>
            <a:xfrm>
              <a:off x="305" y="1"/>
              <a:ext cx="2491105" cy="1943661"/>
            </a:xfrm>
            <a:custGeom>
              <a:avLst/>
              <a:gdLst/>
              <a:ahLst/>
              <a:cxnLst/>
              <a:rect l="l" t="t"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96" name="Google Shape;96;p1">
            <a:extLst>
              <a:ext uri="{C183D7F6-B498-43B3-948B-1728B52AA6E4}">
                <adec:decorative xmlns:adec="http://schemas.microsoft.com/office/drawing/2017/decorative" val="1"/>
              </a:ext>
            </a:extLst>
          </p:cNvPr>
          <p:cNvGrpSpPr/>
          <p:nvPr/>
        </p:nvGrpSpPr>
        <p:grpSpPr>
          <a:xfrm rot="10800000" flipH="1">
            <a:off x="-304" y="4707466"/>
            <a:ext cx="2976638" cy="2150533"/>
            <a:chOff x="-305" y="-1"/>
            <a:chExt cx="3832880" cy="2876136"/>
          </a:xfrm>
        </p:grpSpPr>
        <p:sp>
          <p:nvSpPr>
            <p:cNvPr id="97" name="Google Shape;97;p1"/>
            <p:cNvSpPr/>
            <p:nvPr/>
          </p:nvSpPr>
          <p:spPr>
            <a:xfrm>
              <a:off x="305" y="1"/>
              <a:ext cx="3815424" cy="2653659"/>
            </a:xfrm>
            <a:custGeom>
              <a:avLst/>
              <a:gdLst/>
              <a:ahLst/>
              <a:cxnLst/>
              <a:rect l="l" t="t" r="r" b="b"/>
              <a:pathLst>
                <a:path w="3815424" h="2653659" extrusionOk="0">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8" name="Google Shape;98;p1"/>
            <p:cNvSpPr/>
            <p:nvPr/>
          </p:nvSpPr>
          <p:spPr>
            <a:xfrm>
              <a:off x="305" y="-1"/>
              <a:ext cx="3815424" cy="2653660"/>
            </a:xfrm>
            <a:custGeom>
              <a:avLst/>
              <a:gdLst/>
              <a:ahLst/>
              <a:cxnLst/>
              <a:rect l="l" t="t" r="r" b="b"/>
              <a:pathLst>
                <a:path w="3815424" h="2653660" extrusionOk="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9" name="Google Shape;99;p1"/>
            <p:cNvSpPr/>
            <p:nvPr/>
          </p:nvSpPr>
          <p:spPr>
            <a:xfrm>
              <a:off x="-305" y="1"/>
              <a:ext cx="3815986" cy="2675935"/>
            </a:xfrm>
            <a:custGeom>
              <a:avLst/>
              <a:gdLst/>
              <a:ahLst/>
              <a:cxnLst/>
              <a:rect l="l" t="t" r="r" b="b"/>
              <a:pathLst>
                <a:path w="3815986" h="2675935" extrusionOk="0">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0" name="Google Shape;100;p1"/>
            <p:cNvSpPr/>
            <p:nvPr/>
          </p:nvSpPr>
          <p:spPr>
            <a:xfrm>
              <a:off x="305" y="-1"/>
              <a:ext cx="3832270" cy="2876136"/>
            </a:xfrm>
            <a:custGeom>
              <a:avLst/>
              <a:gdLst/>
              <a:ahLst/>
              <a:cxnLst/>
              <a:rect l="l" t="t" r="r" b="b"/>
              <a:pathLst>
                <a:path w="3832270" h="2876136" extrusionOk="0">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pic>
        <p:nvPicPr>
          <p:cNvPr id="5" name="Picture 4" descr="The SESYNC Logo - the letters SESYNC under a green arch">
            <a:extLst>
              <a:ext uri="{FF2B5EF4-FFF2-40B4-BE49-F238E27FC236}">
                <a16:creationId xmlns:a16="http://schemas.microsoft.com/office/drawing/2014/main" id="{9E7D90DA-5A9B-2514-360F-3B620DDCCC20}"/>
              </a:ext>
            </a:extLst>
          </p:cNvPr>
          <p:cNvPicPr>
            <a:picLocks noChangeAspect="1"/>
          </p:cNvPicPr>
          <p:nvPr/>
        </p:nvPicPr>
        <p:blipFill>
          <a:blip r:embed="rId3"/>
          <a:stretch>
            <a:fillRect/>
          </a:stretch>
        </p:blipFill>
        <p:spPr>
          <a:xfrm>
            <a:off x="91936" y="131224"/>
            <a:ext cx="3428571" cy="1257143"/>
          </a:xfrm>
          <a:prstGeom prst="rect">
            <a:avLst/>
          </a:prstGeom>
        </p:spPr>
      </p:pic>
      <p:sp>
        <p:nvSpPr>
          <p:cNvPr id="6" name="TextBox 5">
            <a:extLst>
              <a:ext uri="{FF2B5EF4-FFF2-40B4-BE49-F238E27FC236}">
                <a16:creationId xmlns:a16="http://schemas.microsoft.com/office/drawing/2014/main" id="{4BFDB136-071D-237B-66F8-55F629752112}"/>
              </a:ext>
            </a:extLst>
          </p:cNvPr>
          <p:cNvSpPr txBox="1"/>
          <p:nvPr/>
        </p:nvSpPr>
        <p:spPr>
          <a:xfrm>
            <a:off x="3757176" y="235342"/>
            <a:ext cx="6004063" cy="1938992"/>
          </a:xfrm>
          <a:prstGeom prst="rect">
            <a:avLst/>
          </a:prstGeom>
          <a:noFill/>
        </p:spPr>
        <p:txBody>
          <a:bodyPr wrap="square" rtlCol="0">
            <a:spAutoFit/>
          </a:bodyPr>
          <a:lstStyle/>
          <a:p>
            <a:pPr algn="ctr"/>
            <a:r>
              <a:rPr lang="en-US" sz="4000" b="1" dirty="0">
                <a:latin typeface="Calibri" panose="020F0502020204030204" pitchFamily="34" charset="0"/>
                <a:ea typeface="Calibri" panose="020F0502020204030204" pitchFamily="34" charset="0"/>
                <a:cs typeface="Calibri" panose="020F0502020204030204" pitchFamily="34" charset="0"/>
              </a:rPr>
              <a:t>Green Infrastructure: </a:t>
            </a:r>
            <a:br>
              <a:rPr lang="en-US" sz="4000" b="1" dirty="0">
                <a:latin typeface="Calibri" panose="020F0502020204030204" pitchFamily="34" charset="0"/>
                <a:ea typeface="Calibri" panose="020F0502020204030204" pitchFamily="34" charset="0"/>
                <a:cs typeface="Calibri" panose="020F0502020204030204" pitchFamily="34" charset="0"/>
              </a:rPr>
            </a:br>
            <a:r>
              <a:rPr lang="en-US" sz="4000" b="1" dirty="0">
                <a:solidFill>
                  <a:schemeClr val="tx1"/>
                </a:solidFill>
                <a:latin typeface="Calibri" panose="020F0502020204030204" pitchFamily="34" charset="0"/>
                <a:ea typeface="Calibri" panose="020F0502020204030204" pitchFamily="34" charset="0"/>
                <a:cs typeface="Calibri" panose="020F0502020204030204" pitchFamily="34" charset="0"/>
              </a:rPr>
              <a:t>Urban Metabolism and Smart Cities</a:t>
            </a:r>
            <a:endParaRPr lang="en-US" sz="40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Flows of energy and matter in Boise, Idaho, USA. Public Domain via Wikimedia Commons.">
            <a:extLst>
              <a:ext uri="{FF2B5EF4-FFF2-40B4-BE49-F238E27FC236}">
                <a16:creationId xmlns:a16="http://schemas.microsoft.com/office/drawing/2014/main" id="{0FF66129-8A67-CDB3-3F40-C76578F2BCD4}"/>
              </a:ext>
            </a:extLst>
          </p:cNvPr>
          <p:cNvPicPr>
            <a:picLocks noChangeAspect="1"/>
          </p:cNvPicPr>
          <p:nvPr/>
        </p:nvPicPr>
        <p:blipFill>
          <a:blip r:embed="rId4"/>
          <a:stretch>
            <a:fillRect/>
          </a:stretch>
        </p:blipFill>
        <p:spPr>
          <a:xfrm>
            <a:off x="3378124" y="2208043"/>
            <a:ext cx="6871285" cy="4143619"/>
          </a:xfrm>
          <a:prstGeom prst="rect">
            <a:avLst/>
          </a:prstGeom>
        </p:spPr>
      </p:pic>
      <p:sp>
        <p:nvSpPr>
          <p:cNvPr id="2" name="TextBox 1">
            <a:extLst>
              <a:ext uri="{FF2B5EF4-FFF2-40B4-BE49-F238E27FC236}">
                <a16:creationId xmlns:a16="http://schemas.microsoft.com/office/drawing/2014/main" id="{A5FC1E87-7A63-FBF1-FFA1-A5F66C3C7F1C}"/>
              </a:ext>
            </a:extLst>
          </p:cNvPr>
          <p:cNvSpPr txBox="1"/>
          <p:nvPr/>
        </p:nvSpPr>
        <p:spPr>
          <a:xfrm>
            <a:off x="2900786" y="6370100"/>
            <a:ext cx="7825959" cy="338554"/>
          </a:xfrm>
          <a:prstGeom prst="rect">
            <a:avLst/>
          </a:prstGeom>
          <a:noFill/>
        </p:spPr>
        <p:txBody>
          <a:bodyPr wrap="square" rtlCol="0">
            <a:spAutoFit/>
          </a:bodyPr>
          <a:lstStyle/>
          <a:p>
            <a:pPr algn="ctr"/>
            <a:r>
              <a:rPr lang="en-US" sz="1600" b="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Flows of energy and matter in Boise, Idaho, USA</a:t>
            </a:r>
            <a:r>
              <a:rPr lang="en-US" sz="1600" dirty="0">
                <a:latin typeface="Calibri" panose="020F0502020204030204" pitchFamily="34" charset="0"/>
                <a:ea typeface="Calibri" panose="020F0502020204030204" pitchFamily="34" charset="0"/>
                <a:cs typeface="Calibri" panose="020F0502020204030204" pitchFamily="34" charset="0"/>
              </a:rPr>
              <a:t>, via</a:t>
            </a:r>
            <a:r>
              <a:rPr lang="en-US" sz="1600" b="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Wikimedia Commons, Public Domain.</a:t>
            </a:r>
            <a:endParaRPr lang="en-US" sz="16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6"/>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564144-99D7-4BC2-E1E2-20774E6B4A1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a:t>
            </a:fld>
            <a:endParaRPr lang="en-US"/>
          </a:p>
        </p:txBody>
      </p:sp>
      <p:sp>
        <p:nvSpPr>
          <p:cNvPr id="4" name="Title 3">
            <a:extLst>
              <a:ext uri="{FF2B5EF4-FFF2-40B4-BE49-F238E27FC236}">
                <a16:creationId xmlns:a16="http://schemas.microsoft.com/office/drawing/2014/main" id="{BC1FAE95-3EF7-61AC-F5F0-ADD9319D812C}"/>
              </a:ext>
            </a:extLst>
          </p:cNvPr>
          <p:cNvSpPr txBox="1">
            <a:spLocks noGrp="1"/>
          </p:cNvSpPr>
          <p:nvPr>
            <p:ph type="title" idx="4294967295"/>
          </p:nvPr>
        </p:nvSpPr>
        <p:spPr>
          <a:xfrm>
            <a:off x="2936933" y="500281"/>
            <a:ext cx="7741006" cy="10772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Challenges in Urban Metabolism: Sustainability and Well-Being in Cities</a:t>
            </a:r>
            <a:endParaRPr kumimoji="0" lang="en-US" sz="32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 name="TextBox 5">
            <a:extLst>
              <a:ext uri="{FF2B5EF4-FFF2-40B4-BE49-F238E27FC236}">
                <a16:creationId xmlns:a16="http://schemas.microsoft.com/office/drawing/2014/main" id="{3B97832D-DCB9-D752-57AA-247C29F0B9E1}"/>
              </a:ext>
            </a:extLst>
          </p:cNvPr>
          <p:cNvSpPr txBox="1"/>
          <p:nvPr/>
        </p:nvSpPr>
        <p:spPr>
          <a:xfrm>
            <a:off x="3547401" y="1476720"/>
            <a:ext cx="6520069" cy="369332"/>
          </a:xfrm>
          <a:prstGeom prst="rect">
            <a:avLst/>
          </a:prstGeom>
          <a:noFill/>
        </p:spPr>
        <p:txBody>
          <a:bodyPr wrap="square" rtlCol="0">
            <a:spAutoFit/>
          </a:bodyPr>
          <a:lstStyle/>
          <a:p>
            <a:pPr algn="ctr"/>
            <a:r>
              <a:rPr lang="en-US" sz="1800" dirty="0" err="1">
                <a:latin typeface="Calibri" panose="020F0502020204030204" pitchFamily="34" charset="0"/>
                <a:ea typeface="Calibri" panose="020F0502020204030204" pitchFamily="34" charset="0"/>
                <a:cs typeface="Calibri" panose="020F0502020204030204" pitchFamily="34" charset="0"/>
              </a:rPr>
              <a:t>Ulgiati</a:t>
            </a:r>
            <a:r>
              <a:rPr lang="en-US" sz="1800" dirty="0">
                <a:latin typeface="Calibri" panose="020F0502020204030204" pitchFamily="34" charset="0"/>
                <a:ea typeface="Calibri" panose="020F0502020204030204" pitchFamily="34" charset="0"/>
                <a:cs typeface="Calibri" panose="020F0502020204030204" pitchFamily="34" charset="0"/>
              </a:rPr>
              <a:t> &amp; Zucaro 2019: </a:t>
            </a:r>
            <a:r>
              <a:rPr lang="en-US" sz="1800" dirty="0">
                <a:solidFill>
                  <a:srgbClr val="3E3D40"/>
                </a:solidFill>
                <a:latin typeface="Calibri"/>
                <a:ea typeface="Calibri"/>
                <a:cs typeface="Calibri"/>
                <a:sym typeface="Calibri"/>
                <a:hlinkClick r:id="rId4"/>
              </a:rPr>
              <a:t>https://doi.org/10.3389/frsc.2019.00001</a:t>
            </a:r>
            <a:endParaRPr lang="en-US" sz="2800" dirty="0">
              <a:latin typeface="Calibri"/>
              <a:ea typeface="Calibri"/>
              <a:cs typeface="Calibri"/>
              <a:sym typeface="Calibri"/>
            </a:endParaRPr>
          </a:p>
        </p:txBody>
      </p:sp>
      <p:sp>
        <p:nvSpPr>
          <p:cNvPr id="5" name="TextBox 4">
            <a:extLst>
              <a:ext uri="{FF2B5EF4-FFF2-40B4-BE49-F238E27FC236}">
                <a16:creationId xmlns:a16="http://schemas.microsoft.com/office/drawing/2014/main" id="{CAD5A78E-B56F-0439-62CA-114828F755D6}"/>
              </a:ext>
            </a:extLst>
          </p:cNvPr>
          <p:cNvSpPr txBox="1"/>
          <p:nvPr/>
        </p:nvSpPr>
        <p:spPr>
          <a:xfrm>
            <a:off x="580151" y="2207560"/>
            <a:ext cx="5146015" cy="4133439"/>
          </a:xfrm>
          <a:prstGeom prst="rect">
            <a:avLst/>
          </a:prstGeom>
          <a:noFill/>
        </p:spPr>
        <p:txBody>
          <a:bodyPr wrap="square" rtlCol="0">
            <a:spAutoFit/>
          </a:bodyPr>
          <a:lstStyle/>
          <a:p>
            <a:pPr lvl="0">
              <a:lnSpc>
                <a:spcPct val="90000"/>
              </a:lnSpc>
              <a:spcAft>
                <a:spcPts val="1000"/>
              </a:spcAft>
            </a:pPr>
            <a:r>
              <a:rPr lang="en-US" sz="2400" b="1" dirty="0">
                <a:latin typeface="Calibri" panose="020F0502020204030204" pitchFamily="34" charset="0"/>
                <a:ea typeface="Calibri" panose="020F0502020204030204" pitchFamily="34" charset="0"/>
                <a:cs typeface="Calibri" panose="020F0502020204030204" pitchFamily="34" charset="0"/>
                <a:sym typeface="Calibri"/>
              </a:rPr>
              <a:t>Metabolism</a:t>
            </a:r>
            <a:r>
              <a:rPr lang="en-US" sz="2400" dirty="0">
                <a:latin typeface="Calibri" panose="020F0502020204030204" pitchFamily="34" charset="0"/>
                <a:ea typeface="Calibri" panose="020F0502020204030204" pitchFamily="34" charset="0"/>
                <a:cs typeface="Calibri" panose="020F0502020204030204" pitchFamily="34" charset="0"/>
                <a:sym typeface="Calibri"/>
              </a:rPr>
              <a:t> and </a:t>
            </a:r>
            <a:r>
              <a:rPr lang="en-US" sz="2400" b="1" dirty="0">
                <a:latin typeface="Calibri" panose="020F0502020204030204" pitchFamily="34" charset="0"/>
                <a:ea typeface="Calibri" panose="020F0502020204030204" pitchFamily="34" charset="0"/>
                <a:cs typeface="Calibri" panose="020F0502020204030204" pitchFamily="34" charset="0"/>
                <a:sym typeface="Calibri"/>
              </a:rPr>
              <a:t>Homeostasis</a:t>
            </a:r>
            <a:r>
              <a:rPr lang="en-US" sz="2400" dirty="0">
                <a:latin typeface="Calibri" panose="020F0502020204030204" pitchFamily="34" charset="0"/>
                <a:ea typeface="Calibri" panose="020F0502020204030204" pitchFamily="34" charset="0"/>
                <a:cs typeface="Calibri" panose="020F0502020204030204" pitchFamily="34" charset="0"/>
                <a:sym typeface="Calibri"/>
              </a:rPr>
              <a:t> are physiological terms that can also apply to planet Earth (Gaia Hypothesis) and to cities.</a:t>
            </a:r>
          </a:p>
          <a:p>
            <a:pPr marL="342900" lvl="0" indent="-342900">
              <a:lnSpc>
                <a:spcPct val="90000"/>
              </a:lnSpc>
              <a:spcAft>
                <a:spcPts val="1000"/>
              </a:spcAft>
              <a:buSzPct val="1200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sym typeface="Calibri"/>
              </a:rPr>
              <a:t>What are some resource </a:t>
            </a:r>
            <a:r>
              <a:rPr lang="en-US" sz="2400" b="1" dirty="0">
                <a:latin typeface="Calibri" panose="020F0502020204030204" pitchFamily="34" charset="0"/>
                <a:ea typeface="Calibri" panose="020F0502020204030204" pitchFamily="34" charset="0"/>
                <a:cs typeface="Calibri" panose="020F0502020204030204" pitchFamily="34" charset="0"/>
                <a:sym typeface="Calibri"/>
              </a:rPr>
              <a:t>inputs</a:t>
            </a:r>
            <a:r>
              <a:rPr lang="en-US" sz="2400" dirty="0">
                <a:latin typeface="Calibri" panose="020F0502020204030204" pitchFamily="34" charset="0"/>
                <a:ea typeface="Calibri" panose="020F0502020204030204" pitchFamily="34" charset="0"/>
                <a:cs typeface="Calibri" panose="020F0502020204030204" pitchFamily="34" charset="0"/>
                <a:sym typeface="Calibri"/>
              </a:rPr>
              <a:t> to cities?</a:t>
            </a:r>
          </a:p>
          <a:p>
            <a:pPr marL="342900" lvl="0" indent="-342900">
              <a:lnSpc>
                <a:spcPct val="90000"/>
              </a:lnSpc>
              <a:spcAft>
                <a:spcPts val="1000"/>
              </a:spcAft>
              <a:buSzPct val="1200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sym typeface="Calibri"/>
              </a:rPr>
              <a:t>What are some waste </a:t>
            </a:r>
            <a:r>
              <a:rPr lang="en-US" sz="2400" b="1" dirty="0">
                <a:latin typeface="Calibri" panose="020F0502020204030204" pitchFamily="34" charset="0"/>
                <a:ea typeface="Calibri" panose="020F0502020204030204" pitchFamily="34" charset="0"/>
                <a:cs typeface="Calibri" panose="020F0502020204030204" pitchFamily="34" charset="0"/>
                <a:sym typeface="Calibri"/>
              </a:rPr>
              <a:t>outputs</a:t>
            </a:r>
            <a:r>
              <a:rPr lang="en-US" sz="2400" dirty="0">
                <a:latin typeface="Calibri" panose="020F0502020204030204" pitchFamily="34" charset="0"/>
                <a:ea typeface="Calibri" panose="020F0502020204030204" pitchFamily="34" charset="0"/>
                <a:cs typeface="Calibri" panose="020F0502020204030204" pitchFamily="34" charset="0"/>
                <a:sym typeface="Calibri"/>
              </a:rPr>
              <a:t> from cities?</a:t>
            </a:r>
          </a:p>
          <a:p>
            <a:pPr marL="342900" lvl="0" indent="-342900">
              <a:lnSpc>
                <a:spcPct val="90000"/>
              </a:lnSpc>
              <a:spcAft>
                <a:spcPts val="1000"/>
              </a:spcAft>
              <a:buSzPct val="1200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sym typeface="Calibri"/>
              </a:rPr>
              <a:t>How can we </a:t>
            </a:r>
            <a:r>
              <a:rPr lang="en-US" sz="2400" b="1" dirty="0">
                <a:latin typeface="Calibri" panose="020F0502020204030204" pitchFamily="34" charset="0"/>
                <a:ea typeface="Calibri" panose="020F0502020204030204" pitchFamily="34" charset="0"/>
                <a:cs typeface="Calibri" panose="020F0502020204030204" pitchFamily="34" charset="0"/>
                <a:sym typeface="Calibri"/>
              </a:rPr>
              <a:t>close the loop </a:t>
            </a:r>
            <a:r>
              <a:rPr lang="en-US" sz="2400" dirty="0">
                <a:latin typeface="Calibri" panose="020F0502020204030204" pitchFamily="34" charset="0"/>
                <a:ea typeface="Calibri" panose="020F0502020204030204" pitchFamily="34" charset="0"/>
                <a:cs typeface="Calibri" panose="020F0502020204030204" pitchFamily="34" charset="0"/>
                <a:sym typeface="Calibri"/>
              </a:rPr>
              <a:t>to make cities more sustainable and equitable? </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descr="Represents an Input-Output model. The buildings depicted in the center represent the organization or system that converts inputs into outputs.">
            <a:extLst>
              <a:ext uri="{FF2B5EF4-FFF2-40B4-BE49-F238E27FC236}">
                <a16:creationId xmlns:a16="http://schemas.microsoft.com/office/drawing/2014/main" id="{920341A0-43CA-E358-5CD1-B22959B38F79}"/>
              </a:ext>
            </a:extLst>
          </p:cNvPr>
          <p:cNvPicPr>
            <a:picLocks noChangeAspect="1"/>
          </p:cNvPicPr>
          <p:nvPr/>
        </p:nvPicPr>
        <p:blipFill>
          <a:blip r:embed="rId5"/>
          <a:stretch>
            <a:fillRect/>
          </a:stretch>
        </p:blipFill>
        <p:spPr>
          <a:xfrm>
            <a:off x="5924948" y="2207560"/>
            <a:ext cx="6001588" cy="370574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8"/>
        <p:cNvGrpSpPr/>
        <p:nvPr/>
      </p:nvGrpSpPr>
      <p:grpSpPr>
        <a:xfrm>
          <a:off x="0" y="0"/>
          <a:ext cx="0" cy="0"/>
          <a:chOff x="0" y="0"/>
          <a:chExt cx="0" cy="0"/>
        </a:xfrm>
      </p:grpSpPr>
      <p:sp>
        <p:nvSpPr>
          <p:cNvPr id="5" name="Title 4">
            <a:extLst>
              <a:ext uri="{FF2B5EF4-FFF2-40B4-BE49-F238E27FC236}">
                <a16:creationId xmlns:a16="http://schemas.microsoft.com/office/drawing/2014/main" id="{BC312AE0-49E1-2C6F-6AA9-D5509AA93487}"/>
              </a:ext>
            </a:extLst>
          </p:cNvPr>
          <p:cNvSpPr txBox="1">
            <a:spLocks noGrp="1"/>
          </p:cNvSpPr>
          <p:nvPr>
            <p:ph type="title" idx="4294967295"/>
          </p:nvPr>
        </p:nvSpPr>
        <p:spPr>
          <a:xfrm>
            <a:off x="2695100" y="543685"/>
            <a:ext cx="7665156"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sym typeface="Arial"/>
              </a:rPr>
              <a:t>Urban Metabolism</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sym typeface="Arial"/>
            </a:endParaRPr>
          </a:p>
        </p:txBody>
      </p:sp>
      <p:sp>
        <p:nvSpPr>
          <p:cNvPr id="2" name="TextBox 1">
            <a:extLst>
              <a:ext uri="{FF2B5EF4-FFF2-40B4-BE49-F238E27FC236}">
                <a16:creationId xmlns:a16="http://schemas.microsoft.com/office/drawing/2014/main" id="{666ABA0F-3E09-D0F6-0146-5D7A55A1BA0F}"/>
              </a:ext>
            </a:extLst>
          </p:cNvPr>
          <p:cNvSpPr txBox="1"/>
          <p:nvPr/>
        </p:nvSpPr>
        <p:spPr>
          <a:xfrm>
            <a:off x="3267643" y="1025778"/>
            <a:ext cx="6520069" cy="369332"/>
          </a:xfrm>
          <a:prstGeom prst="rect">
            <a:avLst/>
          </a:prstGeom>
          <a:noFill/>
        </p:spPr>
        <p:txBody>
          <a:bodyPr wrap="square" rtlCol="0">
            <a:spAutoFit/>
          </a:bodyPr>
          <a:lstStyle/>
          <a:p>
            <a:pPr algn="ctr"/>
            <a:r>
              <a:rPr lang="en-US" sz="1800" dirty="0" err="1">
                <a:latin typeface="Calibri" panose="020F0502020204030204" pitchFamily="34" charset="0"/>
                <a:ea typeface="Calibri" panose="020F0502020204030204" pitchFamily="34" charset="0"/>
                <a:cs typeface="Calibri" panose="020F0502020204030204" pitchFamily="34" charset="0"/>
              </a:rPr>
              <a:t>Ulgiati</a:t>
            </a:r>
            <a:r>
              <a:rPr lang="en-US" sz="1800" dirty="0">
                <a:latin typeface="Calibri" panose="020F0502020204030204" pitchFamily="34" charset="0"/>
                <a:ea typeface="Calibri" panose="020F0502020204030204" pitchFamily="34" charset="0"/>
                <a:cs typeface="Calibri" panose="020F0502020204030204" pitchFamily="34" charset="0"/>
              </a:rPr>
              <a:t> &amp; Zucaro 2019: </a:t>
            </a:r>
            <a:r>
              <a:rPr lang="en-US" sz="1800" dirty="0">
                <a:solidFill>
                  <a:srgbClr val="3E3D40"/>
                </a:solidFill>
                <a:latin typeface="Calibri"/>
                <a:ea typeface="Calibri"/>
                <a:cs typeface="Calibri"/>
                <a:sym typeface="Calibri"/>
                <a:hlinkClick r:id="rId4"/>
              </a:rPr>
              <a:t>https://doi.org/10.3389/frsc.2019.00001</a:t>
            </a:r>
            <a:endParaRPr lang="en-US" sz="2800" dirty="0">
              <a:latin typeface="Calibri"/>
              <a:ea typeface="Calibri"/>
              <a:cs typeface="Calibri"/>
              <a:sym typeface="Calibri"/>
            </a:endParaRPr>
          </a:p>
        </p:txBody>
      </p:sp>
      <p:sp>
        <p:nvSpPr>
          <p:cNvPr id="6" name="TextBox 5">
            <a:extLst>
              <a:ext uri="{FF2B5EF4-FFF2-40B4-BE49-F238E27FC236}">
                <a16:creationId xmlns:a16="http://schemas.microsoft.com/office/drawing/2014/main" id="{87650BB8-5E98-E018-3931-564AEC4BAB07}"/>
              </a:ext>
            </a:extLst>
          </p:cNvPr>
          <p:cNvSpPr txBox="1"/>
          <p:nvPr/>
        </p:nvSpPr>
        <p:spPr>
          <a:xfrm>
            <a:off x="1022381" y="1533609"/>
            <a:ext cx="11010594" cy="3790781"/>
          </a:xfrm>
          <a:prstGeom prst="rect">
            <a:avLst/>
          </a:prstGeom>
          <a:noFill/>
        </p:spPr>
        <p:txBody>
          <a:bodyPr wrap="square" rtlCol="0">
            <a:spAutoFit/>
          </a:bodyPr>
          <a:lstStyle/>
          <a:p>
            <a:pPr marL="285750" lvl="0" indent="-285750">
              <a:lnSpc>
                <a:spcPct val="90000"/>
              </a:lnSpc>
              <a:spcAft>
                <a:spcPts val="1000"/>
              </a:spcAft>
              <a:buSzPct val="120000"/>
              <a:buFont typeface="Arial"/>
              <a:buChar char="•"/>
            </a:pPr>
            <a:r>
              <a:rPr lang="en-US" sz="2300" dirty="0">
                <a:latin typeface="Calibri" panose="020F0502020204030204" pitchFamily="34" charset="0"/>
                <a:cs typeface="Calibri" panose="020F0502020204030204" pitchFamily="34" charset="0"/>
              </a:rPr>
              <a:t>Cities cover 2% of Earth’s surface but </a:t>
            </a:r>
            <a:r>
              <a:rPr lang="en-US" sz="2300" b="1" dirty="0">
                <a:latin typeface="Calibri" panose="020F0502020204030204" pitchFamily="34" charset="0"/>
                <a:cs typeface="Calibri" panose="020F0502020204030204" pitchFamily="34" charset="0"/>
              </a:rPr>
              <a:t>consume 78% of all the energy</a:t>
            </a:r>
            <a:r>
              <a:rPr lang="en-US" sz="2300" dirty="0">
                <a:latin typeface="Calibri" panose="020F0502020204030204" pitchFamily="34" charset="0"/>
                <a:cs typeface="Calibri" panose="020F0502020204030204" pitchFamily="34" charset="0"/>
              </a:rPr>
              <a:t> produced for human needs (</a:t>
            </a:r>
            <a:r>
              <a:rPr lang="en-US" sz="2300" dirty="0" err="1">
                <a:latin typeface="Calibri" panose="020F0502020204030204" pitchFamily="34" charset="0"/>
                <a:cs typeface="Calibri" panose="020F0502020204030204" pitchFamily="34" charset="0"/>
              </a:rPr>
              <a:t>Ulgiati</a:t>
            </a:r>
            <a:r>
              <a:rPr lang="en-US" sz="2300" dirty="0">
                <a:latin typeface="Calibri" panose="020F0502020204030204" pitchFamily="34" charset="0"/>
                <a:cs typeface="Calibri" panose="020F0502020204030204" pitchFamily="34" charset="0"/>
              </a:rPr>
              <a:t> et al. 2019, p. 1). </a:t>
            </a:r>
          </a:p>
          <a:p>
            <a:pPr marL="285750" lvl="0" indent="-285750">
              <a:lnSpc>
                <a:spcPct val="90000"/>
              </a:lnSpc>
              <a:spcAft>
                <a:spcPts val="1000"/>
              </a:spcAft>
              <a:buSzPct val="120000"/>
              <a:buFont typeface="Arial"/>
              <a:buChar char="•"/>
            </a:pPr>
            <a:r>
              <a:rPr lang="en-US" sz="2300" dirty="0">
                <a:latin typeface="Calibri" panose="020F0502020204030204" pitchFamily="34" charset="0"/>
                <a:cs typeface="Calibri" panose="020F0502020204030204" pitchFamily="34" charset="0"/>
              </a:rPr>
              <a:t>Cities provide </a:t>
            </a:r>
            <a:r>
              <a:rPr lang="en-US" sz="2300" b="1" dirty="0">
                <a:latin typeface="Calibri" panose="020F0502020204030204" pitchFamily="34" charset="0"/>
                <a:cs typeface="Calibri" panose="020F0502020204030204" pitchFamily="34" charset="0"/>
              </a:rPr>
              <a:t>economic and social opportunities, </a:t>
            </a:r>
            <a:r>
              <a:rPr lang="en-US" sz="2300" dirty="0">
                <a:latin typeface="Calibri" panose="020F0502020204030204" pitchFamily="34" charset="0"/>
                <a:cs typeface="Calibri" panose="020F0502020204030204" pitchFamily="34" charset="0"/>
              </a:rPr>
              <a:t>but they are hard to measure as energy and material flows. </a:t>
            </a:r>
          </a:p>
          <a:p>
            <a:pPr marL="285750" lvl="0" indent="-285750">
              <a:lnSpc>
                <a:spcPct val="90000"/>
              </a:lnSpc>
              <a:spcAft>
                <a:spcPts val="1000"/>
              </a:spcAft>
              <a:buSzPct val="120000"/>
              <a:buFont typeface="Arial"/>
              <a:buChar char="•"/>
            </a:pPr>
            <a:r>
              <a:rPr lang="en-US" sz="2300" dirty="0">
                <a:latin typeface="Calibri" panose="020F0502020204030204" pitchFamily="34" charset="0"/>
                <a:cs typeface="Calibri" panose="020F0502020204030204" pitchFamily="34" charset="0"/>
              </a:rPr>
              <a:t>How can we </a:t>
            </a:r>
            <a:r>
              <a:rPr lang="en-US" sz="2300" b="1" dirty="0">
                <a:latin typeface="Calibri" panose="020F0502020204030204" pitchFamily="34" charset="0"/>
                <a:cs typeface="Calibri" panose="020F0502020204030204" pitchFamily="34" charset="0"/>
              </a:rPr>
              <a:t>value these human services </a:t>
            </a:r>
            <a:r>
              <a:rPr lang="en-US" sz="2300" dirty="0">
                <a:latin typeface="Calibri" panose="020F0502020204030204" pitchFamily="34" charset="0"/>
                <a:cs typeface="Calibri" panose="020F0502020204030204" pitchFamily="34" charset="0"/>
              </a:rPr>
              <a:t>while amplifying cities’ potential to provide </a:t>
            </a:r>
            <a:r>
              <a:rPr lang="en-US" sz="2300" b="1" dirty="0">
                <a:latin typeface="Calibri" panose="020F0502020204030204" pitchFamily="34" charset="0"/>
                <a:cs typeface="Calibri" panose="020F0502020204030204" pitchFamily="34" charset="0"/>
              </a:rPr>
              <a:t>ecosystem services </a:t>
            </a:r>
            <a:r>
              <a:rPr lang="en-US" sz="2300" dirty="0">
                <a:latin typeface="Calibri" panose="020F0502020204030204" pitchFamily="34" charset="0"/>
                <a:cs typeface="Calibri" panose="020F0502020204030204" pitchFamily="34" charset="0"/>
              </a:rPr>
              <a:t>(clean air, water, habitat, exercise)? </a:t>
            </a:r>
          </a:p>
          <a:p>
            <a:pPr marL="285750" lvl="0" indent="-285750">
              <a:lnSpc>
                <a:spcPct val="90000"/>
              </a:lnSpc>
              <a:spcAft>
                <a:spcPts val="1000"/>
              </a:spcAft>
              <a:buSzPct val="120000"/>
              <a:buFont typeface="Arial"/>
              <a:buChar char="•"/>
            </a:pPr>
            <a:r>
              <a:rPr lang="en-US" sz="2300" dirty="0">
                <a:latin typeface="Calibri" panose="020F0502020204030204" pitchFamily="34" charset="0"/>
                <a:cs typeface="Calibri" panose="020F0502020204030204" pitchFamily="34" charset="0"/>
              </a:rPr>
              <a:t>In terms of </a:t>
            </a:r>
            <a:r>
              <a:rPr lang="en-US" sz="2300" b="1" dirty="0">
                <a:latin typeface="Calibri" panose="020F0502020204030204" pitchFamily="34" charset="0"/>
                <a:cs typeface="Calibri" panose="020F0502020204030204" pitchFamily="34" charset="0"/>
              </a:rPr>
              <a:t>efficiency</a:t>
            </a:r>
            <a:r>
              <a:rPr lang="en-US" sz="2300" dirty="0">
                <a:latin typeface="Calibri" panose="020F0502020204030204" pitchFamily="34" charset="0"/>
                <a:cs typeface="Calibri" panose="020F0502020204030204" pitchFamily="34" charset="0"/>
              </a:rPr>
              <a:t>, how can monitoring inflows and outflows provide information about populations, resource availability, and urban carrying capacity? </a:t>
            </a:r>
          </a:p>
          <a:p>
            <a:pPr marL="285750" lvl="0" indent="-285750">
              <a:lnSpc>
                <a:spcPct val="90000"/>
              </a:lnSpc>
              <a:spcAft>
                <a:spcPts val="1000"/>
              </a:spcAft>
              <a:buSzPct val="120000"/>
              <a:buFont typeface="Arial"/>
              <a:buChar char="•"/>
            </a:pPr>
            <a:r>
              <a:rPr lang="en-US" sz="2300" dirty="0">
                <a:latin typeface="Calibri" panose="020F0502020204030204" pitchFamily="34" charset="0"/>
                <a:cs typeface="Calibri" panose="020F0502020204030204" pitchFamily="34" charset="0"/>
              </a:rPr>
              <a:t>In terms of </a:t>
            </a:r>
            <a:r>
              <a:rPr lang="en-US" sz="2300" b="1" dirty="0">
                <a:latin typeface="Calibri" panose="020F0502020204030204" pitchFamily="34" charset="0"/>
                <a:cs typeface="Calibri" panose="020F0502020204030204" pitchFamily="34" charset="0"/>
              </a:rPr>
              <a:t>equality</a:t>
            </a:r>
            <a:r>
              <a:rPr lang="en-US" sz="2300" dirty="0">
                <a:latin typeface="Calibri" panose="020F0502020204030204" pitchFamily="34" charset="0"/>
                <a:cs typeface="Calibri" panose="020F0502020204030204" pitchFamily="34" charset="0"/>
              </a:rPr>
              <a:t>, how can resource and waste management benefit disadvantaged groups?</a:t>
            </a:r>
          </a:p>
        </p:txBody>
      </p:sp>
      <p:pic>
        <p:nvPicPr>
          <p:cNvPr id="8" name="Picture 7" descr="a hazy panormaic view of the Bankok skyline">
            <a:extLst>
              <a:ext uri="{FF2B5EF4-FFF2-40B4-BE49-F238E27FC236}">
                <a16:creationId xmlns:a16="http://schemas.microsoft.com/office/drawing/2014/main" id="{D5534B29-35E7-855B-C3E0-E0F58B1DCCBE}"/>
              </a:ext>
            </a:extLst>
          </p:cNvPr>
          <p:cNvPicPr>
            <a:picLocks noChangeAspect="1"/>
          </p:cNvPicPr>
          <p:nvPr/>
        </p:nvPicPr>
        <p:blipFill>
          <a:blip r:embed="rId5"/>
          <a:stretch>
            <a:fillRect/>
          </a:stretch>
        </p:blipFill>
        <p:spPr>
          <a:xfrm>
            <a:off x="0" y="5365246"/>
            <a:ext cx="12192000" cy="1492754"/>
          </a:xfrm>
          <a:prstGeom prst="rect">
            <a:avLst/>
          </a:prstGeom>
        </p:spPr>
      </p:pic>
      <p:sp>
        <p:nvSpPr>
          <p:cNvPr id="9" name="TextBox 8">
            <a:extLst>
              <a:ext uri="{FF2B5EF4-FFF2-40B4-BE49-F238E27FC236}">
                <a16:creationId xmlns:a16="http://schemas.microsoft.com/office/drawing/2014/main" id="{F9EDFA43-1672-AA51-6283-C4586C5FDE97}"/>
              </a:ext>
            </a:extLst>
          </p:cNvPr>
          <p:cNvSpPr txBox="1"/>
          <p:nvPr/>
        </p:nvSpPr>
        <p:spPr>
          <a:xfrm>
            <a:off x="6908800" y="5365246"/>
            <a:ext cx="5283200" cy="338554"/>
          </a:xfrm>
          <a:prstGeom prst="rect">
            <a:avLst/>
          </a:prstGeom>
          <a:noFill/>
        </p:spPr>
        <p:txBody>
          <a:bodyPr wrap="square" rtlCol="0">
            <a:spAutoFit/>
          </a:bodyPr>
          <a:lstStyle/>
          <a:p>
            <a:pPr lvl="0" algn="ctr"/>
            <a:r>
              <a:rPr lang="en-US" sz="1600" dirty="0">
                <a:latin typeface="Calibri" panose="020F0502020204030204" pitchFamily="34" charset="0"/>
                <a:ea typeface="Calibri" panose="020F0502020204030204" pitchFamily="34" charset="0"/>
                <a:cs typeface="Calibri" panose="020F0502020204030204" pitchFamily="34" charset="0"/>
              </a:rPr>
              <a:t>Bangkok, Thailand, via Wikimedia Commons, Public Domain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8"/>
        <p:cNvGrpSpPr/>
        <p:nvPr/>
      </p:nvGrpSpPr>
      <p:grpSpPr>
        <a:xfrm>
          <a:off x="0" y="0"/>
          <a:ext cx="0" cy="0"/>
          <a:chOff x="0" y="0"/>
          <a:chExt cx="0" cy="0"/>
        </a:xfrm>
      </p:grpSpPr>
      <p:sp>
        <p:nvSpPr>
          <p:cNvPr id="3" name="Title 2">
            <a:extLst>
              <a:ext uri="{FF2B5EF4-FFF2-40B4-BE49-F238E27FC236}">
                <a16:creationId xmlns:a16="http://schemas.microsoft.com/office/drawing/2014/main" id="{18E6AD4E-37F6-11F8-B1AF-0F32EACFBC76}"/>
              </a:ext>
            </a:extLst>
          </p:cNvPr>
          <p:cNvSpPr txBox="1">
            <a:spLocks noGrp="1"/>
          </p:cNvSpPr>
          <p:nvPr>
            <p:ph type="title" idx="4294967295"/>
          </p:nvPr>
        </p:nvSpPr>
        <p:spPr>
          <a:xfrm>
            <a:off x="2212622" y="558271"/>
            <a:ext cx="8113889"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sym typeface="Arial"/>
              </a:rPr>
              <a:t>Shift in Values</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sym typeface="Arial"/>
            </a:endParaRPr>
          </a:p>
        </p:txBody>
      </p:sp>
      <p:sp>
        <p:nvSpPr>
          <p:cNvPr id="2" name="TextBox 1">
            <a:extLst>
              <a:ext uri="{FF2B5EF4-FFF2-40B4-BE49-F238E27FC236}">
                <a16:creationId xmlns:a16="http://schemas.microsoft.com/office/drawing/2014/main" id="{DE2CF453-67F4-7FE4-2507-ADA04C66A93F}"/>
              </a:ext>
            </a:extLst>
          </p:cNvPr>
          <p:cNvSpPr txBox="1"/>
          <p:nvPr/>
        </p:nvSpPr>
        <p:spPr>
          <a:xfrm>
            <a:off x="3141001" y="1019936"/>
            <a:ext cx="6520069" cy="369332"/>
          </a:xfrm>
          <a:prstGeom prst="rect">
            <a:avLst/>
          </a:prstGeom>
          <a:noFill/>
        </p:spPr>
        <p:txBody>
          <a:bodyPr wrap="square" rtlCol="0">
            <a:spAutoFit/>
          </a:bodyPr>
          <a:lstStyle/>
          <a:p>
            <a:pPr algn="ctr"/>
            <a:r>
              <a:rPr lang="en-US" sz="1800" dirty="0" err="1">
                <a:latin typeface="Calibri" panose="020F0502020204030204" pitchFamily="34" charset="0"/>
                <a:ea typeface="Calibri" panose="020F0502020204030204" pitchFamily="34" charset="0"/>
                <a:cs typeface="Calibri" panose="020F0502020204030204" pitchFamily="34" charset="0"/>
              </a:rPr>
              <a:t>Ulgiati</a:t>
            </a:r>
            <a:r>
              <a:rPr lang="en-US" sz="1800" dirty="0">
                <a:latin typeface="Calibri" panose="020F0502020204030204" pitchFamily="34" charset="0"/>
                <a:ea typeface="Calibri" panose="020F0502020204030204" pitchFamily="34" charset="0"/>
                <a:cs typeface="Calibri" panose="020F0502020204030204" pitchFamily="34" charset="0"/>
              </a:rPr>
              <a:t> &amp; Zucaro 2019: </a:t>
            </a:r>
            <a:r>
              <a:rPr lang="en-US" sz="1800" dirty="0">
                <a:solidFill>
                  <a:srgbClr val="3E3D40"/>
                </a:solidFill>
                <a:latin typeface="Calibri"/>
                <a:ea typeface="Calibri"/>
                <a:cs typeface="Calibri"/>
                <a:sym typeface="Calibri"/>
                <a:hlinkClick r:id="rId4"/>
              </a:rPr>
              <a:t>https://doi.org/10.3389/frsc.2019.00001</a:t>
            </a:r>
            <a:endParaRPr lang="en-US" sz="2800" dirty="0">
              <a:latin typeface="Calibri"/>
              <a:ea typeface="Calibri"/>
              <a:cs typeface="Calibri"/>
              <a:sym typeface="Calibri"/>
            </a:endParaRPr>
          </a:p>
        </p:txBody>
      </p:sp>
      <p:sp>
        <p:nvSpPr>
          <p:cNvPr id="4" name="TextBox 3">
            <a:extLst>
              <a:ext uri="{FF2B5EF4-FFF2-40B4-BE49-F238E27FC236}">
                <a16:creationId xmlns:a16="http://schemas.microsoft.com/office/drawing/2014/main" id="{1020AE07-8D16-345F-A59E-21F52C6383C4}"/>
              </a:ext>
            </a:extLst>
          </p:cNvPr>
          <p:cNvSpPr txBox="1"/>
          <p:nvPr/>
        </p:nvSpPr>
        <p:spPr>
          <a:xfrm>
            <a:off x="956121" y="1666267"/>
            <a:ext cx="10626889" cy="3596882"/>
          </a:xfrm>
          <a:prstGeom prst="rect">
            <a:avLst/>
          </a:prstGeom>
          <a:noFill/>
        </p:spPr>
        <p:txBody>
          <a:bodyPr wrap="square" rtlCol="0">
            <a:spAutoFit/>
          </a:bodyPr>
          <a:lstStyle/>
          <a:p>
            <a:pPr lvl="0">
              <a:lnSpc>
                <a:spcPct val="90000"/>
              </a:lnSpc>
              <a:spcAft>
                <a:spcPts val="1000"/>
              </a:spcAft>
            </a:pPr>
            <a:r>
              <a:rPr lang="en-US" sz="2300" dirty="0">
                <a:latin typeface="Calibri" panose="020F0502020204030204" pitchFamily="34" charset="0"/>
                <a:ea typeface="Calibri" panose="020F0502020204030204" pitchFamily="34" charset="0"/>
                <a:cs typeface="Calibri" panose="020F0502020204030204" pitchFamily="34" charset="0"/>
              </a:rPr>
              <a:t>Cities cannot achieve an efficient metabolism without a </a:t>
            </a:r>
            <a:r>
              <a:rPr lang="en-US" sz="2300" b="1" dirty="0">
                <a:latin typeface="Calibri" panose="020F0502020204030204" pitchFamily="34" charset="0"/>
                <a:ea typeface="Calibri" panose="020F0502020204030204" pitchFamily="34" charset="0"/>
                <a:cs typeface="Calibri" panose="020F0502020204030204" pitchFamily="34" charset="0"/>
              </a:rPr>
              <a:t>shift in values:</a:t>
            </a:r>
            <a:endParaRPr lang="en-US" sz="2300" dirty="0">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90000"/>
              </a:lnSpc>
              <a:spcAft>
                <a:spcPts val="1000"/>
              </a:spcAft>
              <a:buSzPts val="2200"/>
              <a:buFont typeface="Arial"/>
              <a:buChar char="•"/>
            </a:pPr>
            <a:r>
              <a:rPr lang="en-US" sz="2300" b="1" dirty="0">
                <a:latin typeface="Calibri" panose="020F0502020204030204" pitchFamily="34" charset="0"/>
                <a:ea typeface="Calibri" panose="020F0502020204030204" pitchFamily="34" charset="0"/>
                <a:cs typeface="Calibri" panose="020F0502020204030204" pitchFamily="34" charset="0"/>
              </a:rPr>
              <a:t>Reduce outputs </a:t>
            </a:r>
            <a:r>
              <a:rPr lang="en-US" sz="2300" dirty="0">
                <a:latin typeface="Calibri" panose="020F0502020204030204" pitchFamily="34" charset="0"/>
                <a:ea typeface="Calibri" panose="020F0502020204030204" pitchFamily="34" charset="0"/>
                <a:cs typeface="Calibri" panose="020F0502020204030204" pitchFamily="34" charset="0"/>
              </a:rPr>
              <a:t>wherever possible</a:t>
            </a:r>
            <a:r>
              <a:rPr lang="en-US" sz="2300" b="1" dirty="0">
                <a:latin typeface="Calibri" panose="020F0502020204030204" pitchFamily="34" charset="0"/>
                <a:ea typeface="Calibri" panose="020F0502020204030204" pitchFamily="34" charset="0"/>
                <a:cs typeface="Calibri" panose="020F0502020204030204" pitchFamily="34" charset="0"/>
              </a:rPr>
              <a:t>; </a:t>
            </a:r>
            <a:r>
              <a:rPr lang="en-US" sz="2300" dirty="0">
                <a:latin typeface="Calibri" panose="020F0502020204030204" pitchFamily="34" charset="0"/>
                <a:ea typeface="Calibri" panose="020F0502020204030204" pitchFamily="34" charset="0"/>
                <a:cs typeface="Calibri" panose="020F0502020204030204" pitchFamily="34" charset="0"/>
              </a:rPr>
              <a:t>re-envision </a:t>
            </a:r>
            <a:r>
              <a:rPr lang="en-US" sz="2300" b="1" dirty="0">
                <a:latin typeface="Calibri" panose="020F0502020204030204" pitchFamily="34" charset="0"/>
                <a:ea typeface="Calibri" panose="020F0502020204030204" pitchFamily="34" charset="0"/>
                <a:cs typeface="Calibri" panose="020F0502020204030204" pitchFamily="34" charset="0"/>
              </a:rPr>
              <a:t>waste as a resource </a:t>
            </a:r>
            <a:r>
              <a:rPr lang="en-US" sz="2300" dirty="0">
                <a:latin typeface="Calibri" panose="020F0502020204030204" pitchFamily="34" charset="0"/>
                <a:ea typeface="Calibri" panose="020F0502020204030204" pitchFamily="34" charset="0"/>
                <a:cs typeface="Calibri" panose="020F0502020204030204" pitchFamily="34" charset="0"/>
              </a:rPr>
              <a:t>that can be recycled back into the urban “body.”</a:t>
            </a:r>
          </a:p>
          <a:p>
            <a:pPr marL="342900" lvl="0" indent="-342900">
              <a:lnSpc>
                <a:spcPct val="90000"/>
              </a:lnSpc>
              <a:spcAft>
                <a:spcPts val="1000"/>
              </a:spcAft>
              <a:buSzPts val="2200"/>
              <a:buFont typeface="Arial"/>
              <a:buChar char="•"/>
            </a:pPr>
            <a:r>
              <a:rPr lang="en-US" sz="2300" b="1" dirty="0">
                <a:latin typeface="Calibri" panose="020F0502020204030204" pitchFamily="34" charset="0"/>
                <a:ea typeface="Calibri" panose="020F0502020204030204" pitchFamily="34" charset="0"/>
                <a:cs typeface="Calibri" panose="020F0502020204030204" pitchFamily="34" charset="0"/>
              </a:rPr>
              <a:t>Prioritize the well-being</a:t>
            </a:r>
            <a:r>
              <a:rPr lang="en-US" sz="2300" dirty="0">
                <a:latin typeface="Calibri" panose="020F0502020204030204" pitchFamily="34" charset="0"/>
                <a:ea typeface="Calibri" panose="020F0502020204030204" pitchFamily="34" charset="0"/>
                <a:cs typeface="Calibri" panose="020F0502020204030204" pitchFamily="34" charset="0"/>
              </a:rPr>
              <a:t> of all citizens, not input measures of wealth or material consumption. This is </a:t>
            </a:r>
            <a:r>
              <a:rPr lang="en-US" sz="2300" b="1" dirty="0">
                <a:latin typeface="Calibri" panose="020F0502020204030204" pitchFamily="34" charset="0"/>
                <a:ea typeface="Calibri" panose="020F0502020204030204" pitchFamily="34" charset="0"/>
                <a:cs typeface="Calibri" panose="020F0502020204030204" pitchFamily="34" charset="0"/>
              </a:rPr>
              <a:t>qualitative well-being </a:t>
            </a:r>
            <a:r>
              <a:rPr lang="en-US" sz="2300" dirty="0">
                <a:latin typeface="Calibri" panose="020F0502020204030204" pitchFamily="34" charset="0"/>
                <a:ea typeface="Calibri" panose="020F0502020204030204" pitchFamily="34" charset="0"/>
                <a:cs typeface="Calibri" panose="020F0502020204030204" pitchFamily="34" charset="0"/>
              </a:rPr>
              <a:t>over </a:t>
            </a:r>
            <a:r>
              <a:rPr lang="en-US" sz="2300" b="1" dirty="0">
                <a:latin typeface="Calibri" panose="020F0502020204030204" pitchFamily="34" charset="0"/>
                <a:ea typeface="Calibri" panose="020F0502020204030204" pitchFamily="34" charset="0"/>
                <a:cs typeface="Calibri" panose="020F0502020204030204" pitchFamily="34" charset="0"/>
              </a:rPr>
              <a:t>quantitative consumption</a:t>
            </a:r>
            <a:r>
              <a:rPr lang="en-US" sz="2300" dirty="0">
                <a:latin typeface="Calibri" panose="020F0502020204030204" pitchFamily="34" charset="0"/>
                <a:ea typeface="Calibri" panose="020F0502020204030204" pitchFamily="34" charset="0"/>
                <a:cs typeface="Calibri" panose="020F0502020204030204" pitchFamily="34" charset="0"/>
              </a:rPr>
              <a:t>.</a:t>
            </a:r>
          </a:p>
          <a:p>
            <a:pPr marL="342900" lvl="0" indent="-342900">
              <a:lnSpc>
                <a:spcPct val="90000"/>
              </a:lnSpc>
              <a:spcAft>
                <a:spcPts val="1000"/>
              </a:spcAft>
              <a:buSzPts val="2200"/>
              <a:buFont typeface="Arial"/>
              <a:buChar char="•"/>
            </a:pPr>
            <a:r>
              <a:rPr lang="en-US" sz="2300" dirty="0">
                <a:latin typeface="Calibri" panose="020F0502020204030204" pitchFamily="34" charset="0"/>
                <a:ea typeface="Calibri" panose="020F0502020204030204" pitchFamily="34" charset="0"/>
                <a:cs typeface="Calibri" panose="020F0502020204030204" pitchFamily="34" charset="0"/>
              </a:rPr>
              <a:t>Emphasize </a:t>
            </a:r>
            <a:r>
              <a:rPr lang="en-US" sz="2300" b="1" dirty="0">
                <a:latin typeface="Calibri" panose="020F0502020204030204" pitchFamily="34" charset="0"/>
                <a:ea typeface="Calibri" panose="020F0502020204030204" pitchFamily="34" charset="0"/>
                <a:cs typeface="Calibri" panose="020F0502020204030204" pitchFamily="34" charset="0"/>
              </a:rPr>
              <a:t>services</a:t>
            </a:r>
            <a:r>
              <a:rPr lang="en-US" sz="2300" dirty="0">
                <a:latin typeface="Calibri" panose="020F0502020204030204" pitchFamily="34" charset="0"/>
                <a:ea typeface="Calibri" panose="020F0502020204030204" pitchFamily="34" charset="0"/>
                <a:cs typeface="Calibri" panose="020F0502020204030204" pitchFamily="34" charset="0"/>
              </a:rPr>
              <a:t>, </a:t>
            </a:r>
            <a:r>
              <a:rPr lang="en-US" sz="2300" b="1" dirty="0">
                <a:latin typeface="Calibri" panose="020F0502020204030204" pitchFamily="34" charset="0"/>
                <a:ea typeface="Calibri" panose="020F0502020204030204" pitchFamily="34" charset="0"/>
                <a:cs typeface="Calibri" panose="020F0502020204030204" pitchFamily="34" charset="0"/>
              </a:rPr>
              <a:t>education</a:t>
            </a:r>
            <a:r>
              <a:rPr lang="en-US" sz="2300" dirty="0">
                <a:latin typeface="Calibri" panose="020F0502020204030204" pitchFamily="34" charset="0"/>
                <a:ea typeface="Calibri" panose="020F0502020204030204" pitchFamily="34" charset="0"/>
                <a:cs typeface="Calibri" panose="020F0502020204030204" pitchFamily="34" charset="0"/>
              </a:rPr>
              <a:t>, </a:t>
            </a:r>
            <a:r>
              <a:rPr lang="en-US" sz="2300" b="1" dirty="0">
                <a:latin typeface="Calibri" panose="020F0502020204030204" pitchFamily="34" charset="0"/>
                <a:ea typeface="Calibri" panose="020F0502020204030204" pitchFamily="34" charset="0"/>
                <a:cs typeface="Calibri" panose="020F0502020204030204" pitchFamily="34" charset="0"/>
              </a:rPr>
              <a:t>leisure</a:t>
            </a:r>
            <a:r>
              <a:rPr lang="en-US" sz="2300" dirty="0">
                <a:latin typeface="Calibri" panose="020F0502020204030204" pitchFamily="34" charset="0"/>
                <a:ea typeface="Calibri" panose="020F0502020204030204" pitchFamily="34" charset="0"/>
                <a:cs typeface="Calibri" panose="020F0502020204030204" pitchFamily="34" charset="0"/>
              </a:rPr>
              <a:t>, </a:t>
            </a:r>
            <a:r>
              <a:rPr lang="en-US" sz="2300" b="1" dirty="0">
                <a:latin typeface="Calibri" panose="020F0502020204030204" pitchFamily="34" charset="0"/>
                <a:ea typeface="Calibri" panose="020F0502020204030204" pitchFamily="34" charset="0"/>
                <a:cs typeface="Calibri" panose="020F0502020204030204" pitchFamily="34" charset="0"/>
              </a:rPr>
              <a:t>healthcare</a:t>
            </a:r>
            <a:r>
              <a:rPr lang="en-US" sz="2300" dirty="0">
                <a:latin typeface="Calibri" panose="020F0502020204030204" pitchFamily="34" charset="0"/>
                <a:ea typeface="Calibri" panose="020F0502020204030204" pitchFamily="34" charset="0"/>
                <a:cs typeface="Calibri" panose="020F0502020204030204" pitchFamily="34" charset="0"/>
              </a:rPr>
              <a:t>, and </a:t>
            </a:r>
            <a:r>
              <a:rPr lang="en-US" sz="2300" b="1" dirty="0">
                <a:latin typeface="Calibri" panose="020F0502020204030204" pitchFamily="34" charset="0"/>
                <a:ea typeface="Calibri" panose="020F0502020204030204" pitchFamily="34" charset="0"/>
                <a:cs typeface="Calibri" panose="020F0502020204030204" pitchFamily="34" charset="0"/>
              </a:rPr>
              <a:t>environmental quality </a:t>
            </a:r>
            <a:r>
              <a:rPr lang="en-US" sz="2300" dirty="0">
                <a:latin typeface="Calibri" panose="020F0502020204030204" pitchFamily="34" charset="0"/>
                <a:ea typeface="Calibri" panose="020F0502020204030204" pitchFamily="34" charset="0"/>
                <a:cs typeface="Calibri" panose="020F0502020204030204" pitchFamily="34" charset="0"/>
              </a:rPr>
              <a:t>to achieve </a:t>
            </a:r>
            <a:r>
              <a:rPr lang="en-US" sz="2300" b="1" dirty="0">
                <a:latin typeface="Calibri" panose="020F0502020204030204" pitchFamily="34" charset="0"/>
                <a:ea typeface="Calibri" panose="020F0502020204030204" pitchFamily="34" charset="0"/>
                <a:cs typeface="Calibri" panose="020F0502020204030204" pitchFamily="34" charset="0"/>
              </a:rPr>
              <a:t>well-being</a:t>
            </a:r>
            <a:r>
              <a:rPr lang="en-US" sz="2300" dirty="0">
                <a:latin typeface="Calibri" panose="020F0502020204030204" pitchFamily="34" charset="0"/>
                <a:ea typeface="Calibri" panose="020F0502020204030204" pitchFamily="34" charset="0"/>
                <a:cs typeface="Calibri" panose="020F0502020204030204" pitchFamily="34" charset="0"/>
              </a:rPr>
              <a:t>, </a:t>
            </a:r>
            <a:r>
              <a:rPr lang="en-US" sz="2300" b="1" dirty="0">
                <a:latin typeface="Calibri" panose="020F0502020204030204" pitchFamily="34" charset="0"/>
                <a:ea typeface="Calibri" panose="020F0502020204030204" pitchFamily="34" charset="0"/>
                <a:cs typeface="Calibri" panose="020F0502020204030204" pitchFamily="34" charset="0"/>
              </a:rPr>
              <a:t>stability</a:t>
            </a:r>
            <a:r>
              <a:rPr lang="en-US" sz="2300" dirty="0">
                <a:latin typeface="Calibri" panose="020F0502020204030204" pitchFamily="34" charset="0"/>
                <a:ea typeface="Calibri" panose="020F0502020204030204" pitchFamily="34" charset="0"/>
                <a:cs typeface="Calibri" panose="020F0502020204030204" pitchFamily="34" charset="0"/>
              </a:rPr>
              <a:t>, </a:t>
            </a:r>
            <a:r>
              <a:rPr lang="en-US" sz="2300" b="1" dirty="0">
                <a:latin typeface="Calibri" panose="020F0502020204030204" pitchFamily="34" charset="0"/>
                <a:ea typeface="Calibri" panose="020F0502020204030204" pitchFamily="34" charset="0"/>
                <a:cs typeface="Calibri" panose="020F0502020204030204" pitchFamily="34" charset="0"/>
              </a:rPr>
              <a:t>fairness</a:t>
            </a:r>
            <a:r>
              <a:rPr lang="en-US" sz="2300" dirty="0">
                <a:latin typeface="Calibri" panose="020F0502020204030204" pitchFamily="34" charset="0"/>
                <a:ea typeface="Calibri" panose="020F0502020204030204" pitchFamily="34" charset="0"/>
                <a:cs typeface="Calibri" panose="020F0502020204030204" pitchFamily="34" charset="0"/>
              </a:rPr>
              <a:t>, and </a:t>
            </a:r>
            <a:r>
              <a:rPr lang="en-US" sz="2300" b="1" dirty="0">
                <a:latin typeface="Calibri" panose="020F0502020204030204" pitchFamily="34" charset="0"/>
                <a:ea typeface="Calibri" panose="020F0502020204030204" pitchFamily="34" charset="0"/>
                <a:cs typeface="Calibri" panose="020F0502020204030204" pitchFamily="34" charset="0"/>
              </a:rPr>
              <a:t>respect</a:t>
            </a:r>
            <a:r>
              <a:rPr lang="en-US" sz="2300" dirty="0">
                <a:latin typeface="Calibri" panose="020F0502020204030204" pitchFamily="34" charset="0"/>
                <a:ea typeface="Calibri" panose="020F0502020204030204" pitchFamily="34" charset="0"/>
                <a:cs typeface="Calibri" panose="020F0502020204030204" pitchFamily="34" charset="0"/>
              </a:rPr>
              <a:t>.</a:t>
            </a:r>
          </a:p>
          <a:p>
            <a:pPr marL="342900" lvl="0" indent="-342900">
              <a:lnSpc>
                <a:spcPct val="90000"/>
              </a:lnSpc>
              <a:spcAft>
                <a:spcPts val="1000"/>
              </a:spcAft>
              <a:buSzPts val="2200"/>
              <a:buFont typeface="Arial"/>
              <a:buChar char="•"/>
            </a:pPr>
            <a:r>
              <a:rPr lang="en-US" sz="2300" dirty="0">
                <a:latin typeface="Calibri" panose="020F0502020204030204" pitchFamily="34" charset="0"/>
                <a:ea typeface="Calibri" panose="020F0502020204030204" pitchFamily="34" charset="0"/>
                <a:cs typeface="Calibri" panose="020F0502020204030204" pitchFamily="34" charset="0"/>
              </a:rPr>
              <a:t>Reduce city consumption and waste burdens on surrounding </a:t>
            </a:r>
            <a:r>
              <a:rPr lang="en-US" sz="2300" b="1" dirty="0">
                <a:latin typeface="Calibri" panose="020F0502020204030204" pitchFamily="34" charset="0"/>
                <a:ea typeface="Calibri" panose="020F0502020204030204" pitchFamily="34" charset="0"/>
                <a:cs typeface="Calibri" panose="020F0502020204030204" pitchFamily="34" charset="0"/>
              </a:rPr>
              <a:t>rural</a:t>
            </a:r>
            <a:r>
              <a:rPr lang="en-US" sz="2300" dirty="0">
                <a:latin typeface="Calibri" panose="020F0502020204030204" pitchFamily="34" charset="0"/>
                <a:ea typeface="Calibri" panose="020F0502020204030204" pitchFamily="34" charset="0"/>
                <a:cs typeface="Calibri" panose="020F0502020204030204" pitchFamily="34" charset="0"/>
              </a:rPr>
              <a:t> and </a:t>
            </a:r>
            <a:r>
              <a:rPr lang="en-US" sz="2300" b="1" dirty="0">
                <a:latin typeface="Calibri" panose="020F0502020204030204" pitchFamily="34" charset="0"/>
                <a:ea typeface="Calibri" panose="020F0502020204030204" pitchFamily="34" charset="0"/>
                <a:cs typeface="Calibri" panose="020F0502020204030204" pitchFamily="34" charset="0"/>
              </a:rPr>
              <a:t>wilderness</a:t>
            </a:r>
            <a:r>
              <a:rPr lang="en-US" sz="2300" dirty="0">
                <a:latin typeface="Calibri" panose="020F0502020204030204" pitchFamily="34" charset="0"/>
                <a:ea typeface="Calibri" panose="020F0502020204030204" pitchFamily="34" charset="0"/>
                <a:cs typeface="Calibri" panose="020F0502020204030204" pitchFamily="34" charset="0"/>
              </a:rPr>
              <a:t> areas.    </a:t>
            </a:r>
          </a:p>
        </p:txBody>
      </p:sp>
      <p:pic>
        <p:nvPicPr>
          <p:cNvPr id="9" name="Picture 8" descr="a colorful graffiti-filled alleyway where walls, dumpsters, and surfaces are entirely covered in vibrant color">
            <a:extLst>
              <a:ext uri="{FF2B5EF4-FFF2-40B4-BE49-F238E27FC236}">
                <a16:creationId xmlns:a16="http://schemas.microsoft.com/office/drawing/2014/main" id="{9F10FEC2-D9B9-3469-9E3E-980D5C2F8263}"/>
              </a:ext>
            </a:extLst>
          </p:cNvPr>
          <p:cNvPicPr>
            <a:picLocks noChangeAspect="1"/>
          </p:cNvPicPr>
          <p:nvPr/>
        </p:nvPicPr>
        <p:blipFill>
          <a:blip r:embed="rId5"/>
          <a:stretch>
            <a:fillRect/>
          </a:stretch>
        </p:blipFill>
        <p:spPr>
          <a:xfrm>
            <a:off x="0" y="5124208"/>
            <a:ext cx="12191999" cy="1733792"/>
          </a:xfrm>
          <a:prstGeom prst="rect">
            <a:avLst/>
          </a:prstGeom>
        </p:spPr>
      </p:pic>
      <p:sp>
        <p:nvSpPr>
          <p:cNvPr id="6" name="TextBox 5">
            <a:extLst>
              <a:ext uri="{FF2B5EF4-FFF2-40B4-BE49-F238E27FC236}">
                <a16:creationId xmlns:a16="http://schemas.microsoft.com/office/drawing/2014/main" id="{CB2AEF97-5004-C036-5B31-E0D0C9E9540F}"/>
              </a:ext>
            </a:extLst>
          </p:cNvPr>
          <p:cNvSpPr txBox="1"/>
          <p:nvPr/>
        </p:nvSpPr>
        <p:spPr>
          <a:xfrm>
            <a:off x="0" y="6550223"/>
            <a:ext cx="3285067" cy="307777"/>
          </a:xfrm>
          <a:prstGeom prst="rect">
            <a:avLst/>
          </a:prstGeom>
          <a:solidFill>
            <a:schemeClr val="lt1">
              <a:alpha val="67276"/>
            </a:schemeClr>
          </a:solidFill>
        </p:spPr>
        <p:txBody>
          <a:bodyPr wrap="square" rtlCol="0">
            <a:spAutoFit/>
          </a:bodyPr>
          <a:lstStyle/>
          <a:p>
            <a:r>
              <a:rPr lang="en-US" dirty="0"/>
              <a:t>Wikimedia Commons, Public Domain</a:t>
            </a:r>
          </a:p>
        </p:txBody>
      </p:sp>
      <p:sp>
        <p:nvSpPr>
          <p:cNvPr id="5" name="Slide Number Placeholder 4">
            <a:extLst>
              <a:ext uri="{FF2B5EF4-FFF2-40B4-BE49-F238E27FC236}">
                <a16:creationId xmlns:a16="http://schemas.microsoft.com/office/drawing/2014/main" id="{5BB9E3B1-322D-67B0-F0B8-DBE85BC21FCE}"/>
              </a:ext>
            </a:extLst>
          </p:cNvPr>
          <p:cNvSpPr>
            <a:spLocks noGrp="1"/>
          </p:cNvSpPr>
          <p:nvPr>
            <p:ph type="sldNum" idx="12"/>
          </p:nvPr>
        </p:nvSpPr>
        <p:spPr>
          <a:xfrm>
            <a:off x="8954911" y="6286896"/>
            <a:ext cx="2743200" cy="365125"/>
          </a:xfrm>
        </p:spPr>
        <p:txBody>
          <a:bodyPr/>
          <a:lstStyle/>
          <a:p>
            <a:pPr marL="0" lvl="0" indent="0" algn="r" rtl="0">
              <a:spcBef>
                <a:spcPts val="0"/>
              </a:spcBef>
              <a:spcAft>
                <a:spcPts val="0"/>
              </a:spcAft>
              <a:buNone/>
            </a:pPr>
            <a:fld id="{00000000-1234-1234-1234-123412341234}" type="slidenum">
              <a:rPr lang="en-US" smtClean="0">
                <a:solidFill>
                  <a:schemeClr val="bg1"/>
                </a:solidFill>
              </a:rPr>
              <a:t>3</a:t>
            </a:fld>
            <a:endParaRPr lang="en-US"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8"/>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6508DBD-5698-C7A8-F49A-6FC8EED7F13D}"/>
              </a:ext>
            </a:extLst>
          </p:cNvPr>
          <p:cNvSpPr>
            <a:spLocks noGrp="1"/>
          </p:cNvSpPr>
          <p:nvPr>
            <p:ph type="sldNum" idx="12"/>
          </p:nvPr>
        </p:nvSpPr>
        <p:spPr>
          <a:xfrm>
            <a:off x="9148876" y="6446607"/>
            <a:ext cx="2743200" cy="365125"/>
          </a:xfrm>
        </p:spPr>
        <p:txBody>
          <a:bodyPr/>
          <a:lstStyle/>
          <a:p>
            <a:pPr marL="0" lvl="0" indent="0" algn="r" rtl="0">
              <a:spcBef>
                <a:spcPts val="0"/>
              </a:spcBef>
              <a:spcAft>
                <a:spcPts val="0"/>
              </a:spcAft>
              <a:buNone/>
            </a:pPr>
            <a:fld id="{00000000-1234-1234-1234-123412341234}" type="slidenum">
              <a:rPr lang="en-US" smtClean="0"/>
              <a:t>4</a:t>
            </a:fld>
            <a:endParaRPr lang="en-US"/>
          </a:p>
        </p:txBody>
      </p:sp>
      <p:sp>
        <p:nvSpPr>
          <p:cNvPr id="3" name="Title 2">
            <a:extLst>
              <a:ext uri="{FF2B5EF4-FFF2-40B4-BE49-F238E27FC236}">
                <a16:creationId xmlns:a16="http://schemas.microsoft.com/office/drawing/2014/main" id="{48EBB8A5-F1CB-B169-589E-05504A47A258}"/>
              </a:ext>
            </a:extLst>
          </p:cNvPr>
          <p:cNvSpPr txBox="1">
            <a:spLocks noGrp="1"/>
          </p:cNvSpPr>
          <p:nvPr>
            <p:ph type="title" idx="4294967295"/>
          </p:nvPr>
        </p:nvSpPr>
        <p:spPr>
          <a:xfrm>
            <a:off x="2327974" y="449711"/>
            <a:ext cx="9225435" cy="126188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br>
              <a:rPr kumimoji="0" lang="en-US" sz="1600" b="1" i="0" u="none" strike="noStrike" kern="0" cap="none" spc="0" normalizeH="0" baseline="0" noProof="0" dirty="0">
                <a:ln>
                  <a:noFill/>
                </a:ln>
                <a:solidFill>
                  <a:srgbClr val="000000"/>
                </a:solidFill>
                <a:effectLst/>
                <a:uLnTx/>
                <a:uFillTx/>
                <a:latin typeface="Arial"/>
                <a:ea typeface="Arial"/>
                <a:cs typeface="Arial"/>
                <a:sym typeface="Arial"/>
              </a:rPr>
            </a:br>
            <a:r>
              <a:rPr kumimoji="0" lang="en-US" sz="30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What Makes a City ‘Smart’ in the Anthropocene? A Critical Review of Smart Cities under Climate Change</a:t>
            </a:r>
            <a:endParaRPr kumimoji="0" lang="en-US" sz="3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TextBox 8">
            <a:extLst>
              <a:ext uri="{FF2B5EF4-FFF2-40B4-BE49-F238E27FC236}">
                <a16:creationId xmlns:a16="http://schemas.microsoft.com/office/drawing/2014/main" id="{C3991D2D-6AF3-C701-679D-3D894E6407EA}"/>
              </a:ext>
            </a:extLst>
          </p:cNvPr>
          <p:cNvSpPr txBox="1"/>
          <p:nvPr/>
        </p:nvSpPr>
        <p:spPr>
          <a:xfrm>
            <a:off x="3199697" y="1540341"/>
            <a:ext cx="7157850" cy="392159"/>
          </a:xfrm>
          <a:prstGeom prst="rect">
            <a:avLst/>
          </a:prstGeom>
          <a:noFill/>
        </p:spPr>
        <p:txBody>
          <a:bodyPr wrap="square" rtlCol="0">
            <a:spAutoFit/>
          </a:bodyPr>
          <a:lstStyle/>
          <a:p>
            <a:pPr lvl="0" algn="ctr">
              <a:lnSpc>
                <a:spcPct val="115000"/>
              </a:lnSpc>
              <a:buClr>
                <a:schemeClr val="dk1"/>
              </a:buClr>
              <a:buSzPts val="1100"/>
            </a:pPr>
            <a:r>
              <a:rPr lang="en-US" sz="1800" dirty="0">
                <a:latin typeface="Calibri"/>
                <a:ea typeface="Calibri"/>
                <a:cs typeface="Calibri"/>
                <a:sym typeface="Calibri"/>
              </a:rPr>
              <a:t>Obringer &amp; </a:t>
            </a:r>
            <a:r>
              <a:rPr lang="en-US" sz="1800" dirty="0" err="1">
                <a:latin typeface="Calibri"/>
                <a:ea typeface="Calibri"/>
                <a:cs typeface="Calibri"/>
                <a:sym typeface="Calibri"/>
              </a:rPr>
              <a:t>Nateghi</a:t>
            </a:r>
            <a:r>
              <a:rPr lang="en-US" sz="1800" dirty="0">
                <a:latin typeface="Calibri"/>
                <a:ea typeface="Calibri"/>
                <a:cs typeface="Calibri"/>
                <a:sym typeface="Calibri"/>
              </a:rPr>
              <a:t> 2021: </a:t>
            </a:r>
            <a:r>
              <a:rPr lang="en-US" sz="1800" dirty="0">
                <a:latin typeface="Calibri"/>
                <a:ea typeface="Calibri"/>
                <a:cs typeface="Calibri"/>
                <a:sym typeface="Calibri"/>
                <a:hlinkClick r:id="rId4"/>
              </a:rPr>
              <a:t>https://doi.org/10.1016/j.scs.2021.103278</a:t>
            </a:r>
            <a:endParaRPr lang="en-US" sz="1800" dirty="0">
              <a:latin typeface="Calibri"/>
              <a:ea typeface="Calibri"/>
              <a:cs typeface="Calibri"/>
              <a:sym typeface="Calibri"/>
            </a:endParaRPr>
          </a:p>
        </p:txBody>
      </p:sp>
      <p:sp>
        <p:nvSpPr>
          <p:cNvPr id="4" name="TextBox 3">
            <a:extLst>
              <a:ext uri="{FF2B5EF4-FFF2-40B4-BE49-F238E27FC236}">
                <a16:creationId xmlns:a16="http://schemas.microsoft.com/office/drawing/2014/main" id="{76F5C82C-B22D-4437-3790-99BE96B2FE10}"/>
              </a:ext>
            </a:extLst>
          </p:cNvPr>
          <p:cNvSpPr txBox="1"/>
          <p:nvPr/>
        </p:nvSpPr>
        <p:spPr>
          <a:xfrm>
            <a:off x="299924" y="1966615"/>
            <a:ext cx="11592152" cy="646331"/>
          </a:xfrm>
          <a:prstGeom prst="rect">
            <a:avLst/>
          </a:prstGeom>
          <a:noFill/>
        </p:spPr>
        <p:txBody>
          <a:bodyPr wrap="square" rtlCol="0">
            <a:spAutoFit/>
          </a:bodyPr>
          <a:lstStyle/>
          <a:p>
            <a:pPr marL="342900" indent="-342900">
              <a:buSzPct val="120000"/>
              <a:buFont typeface="Arial" panose="020B0604020202020204" pitchFamily="34" charset="0"/>
              <a:buChar char="•"/>
            </a:pPr>
            <a:r>
              <a:rPr lang="en-US" sz="2200" dirty="0">
                <a:solidFill>
                  <a:schemeClr val="tx1"/>
                </a:solidFill>
                <a:latin typeface="Calibri" panose="020F0502020204030204" pitchFamily="34" charset="0"/>
                <a:ea typeface="Calibri" panose="020F0502020204030204" pitchFamily="34" charset="0"/>
                <a:cs typeface="Calibri" panose="020F0502020204030204" pitchFamily="34" charset="0"/>
              </a:rPr>
              <a:t>Smart city: Definitions are biased toward </a:t>
            </a:r>
            <a:r>
              <a:rPr lang="en-US" sz="2200" b="1" dirty="0">
                <a:solidFill>
                  <a:schemeClr val="tx1"/>
                </a:solidFill>
                <a:latin typeface="Calibri" panose="020F0502020204030204" pitchFamily="34" charset="0"/>
                <a:ea typeface="Calibri" panose="020F0502020204030204" pitchFamily="34" charset="0"/>
                <a:cs typeface="Calibri" panose="020F0502020204030204" pitchFamily="34" charset="0"/>
              </a:rPr>
              <a:t>technological</a:t>
            </a:r>
            <a:r>
              <a:rPr lang="en-US" sz="2200" dirty="0">
                <a:solidFill>
                  <a:schemeClr val="tx1"/>
                </a:solidFill>
                <a:latin typeface="Calibri" panose="020F0502020204030204" pitchFamily="34" charset="0"/>
                <a:ea typeface="Calibri" panose="020F0502020204030204" pitchFamily="34" charset="0"/>
                <a:cs typeface="Calibri" panose="020F0502020204030204" pitchFamily="34" charset="0"/>
              </a:rPr>
              <a:t> monitoring of traffic and energy flows.</a:t>
            </a:r>
          </a:p>
          <a:p>
            <a:endParaRPr lang="en-US" dirty="0"/>
          </a:p>
        </p:txBody>
      </p:sp>
      <p:sp>
        <p:nvSpPr>
          <p:cNvPr id="5" name="TextBox 4">
            <a:extLst>
              <a:ext uri="{FF2B5EF4-FFF2-40B4-BE49-F238E27FC236}">
                <a16:creationId xmlns:a16="http://schemas.microsoft.com/office/drawing/2014/main" id="{F20FD9F4-7434-EF7D-34FD-F72055B61CA1}"/>
              </a:ext>
            </a:extLst>
          </p:cNvPr>
          <p:cNvSpPr txBox="1"/>
          <p:nvPr/>
        </p:nvSpPr>
        <p:spPr>
          <a:xfrm>
            <a:off x="-118295" y="2457158"/>
            <a:ext cx="7670562" cy="4378635"/>
          </a:xfrm>
          <a:prstGeom prst="rect">
            <a:avLst/>
          </a:prstGeom>
          <a:noFill/>
        </p:spPr>
        <p:txBody>
          <a:bodyPr wrap="square" rtlCol="0">
            <a:spAutoFit/>
          </a:bodyPr>
          <a:lstStyle/>
          <a:p>
            <a:pPr marL="801688" lvl="1" indent="-344488">
              <a:lnSpc>
                <a:spcPct val="90000"/>
              </a:lnSpc>
              <a:spcBef>
                <a:spcPts val="1000"/>
              </a:spcBef>
              <a:buSzPct val="120000"/>
              <a:buFont typeface="Arial" panose="020B0604020202020204" pitchFamily="34" charset="0"/>
              <a:buChar char="•"/>
            </a:pPr>
            <a:r>
              <a:rPr lang="en-US" sz="2200" dirty="0">
                <a:solidFill>
                  <a:schemeClr val="tx1"/>
                </a:solidFill>
                <a:latin typeface="Calibri" panose="020F0502020204030204" pitchFamily="34" charset="0"/>
                <a:ea typeface="Calibri" panose="020F0502020204030204" pitchFamily="34" charset="0"/>
                <a:cs typeface="Calibri" panose="020F0502020204030204" pitchFamily="34" charset="0"/>
              </a:rPr>
              <a:t>The authors support the integration of </a:t>
            </a:r>
            <a:r>
              <a:rPr lang="en-US" sz="2200" b="1" dirty="0">
                <a:solidFill>
                  <a:schemeClr val="tx1"/>
                </a:solidFill>
                <a:latin typeface="Calibri" panose="020F0502020204030204" pitchFamily="34" charset="0"/>
                <a:ea typeface="Calibri" panose="020F0502020204030204" pitchFamily="34" charset="0"/>
                <a:cs typeface="Calibri" panose="020F0502020204030204" pitchFamily="34" charset="0"/>
              </a:rPr>
              <a:t>infrastructure</a:t>
            </a:r>
            <a:r>
              <a:rPr lang="en-US" sz="2200" dirty="0">
                <a:solidFill>
                  <a:schemeClr val="tx1"/>
                </a:solidFill>
                <a:latin typeface="Calibri" panose="020F0502020204030204" pitchFamily="34" charset="0"/>
                <a:ea typeface="Calibri" panose="020F0502020204030204" pitchFamily="34" charset="0"/>
                <a:cs typeface="Calibri" panose="020F0502020204030204" pitchFamily="34" charset="0"/>
              </a:rPr>
              <a:t> with </a:t>
            </a:r>
            <a:r>
              <a:rPr lang="en-US" sz="2200" b="1" dirty="0">
                <a:solidFill>
                  <a:schemeClr val="tx1"/>
                </a:solidFill>
                <a:latin typeface="Calibri" panose="020F0502020204030204" pitchFamily="34" charset="0"/>
                <a:ea typeface="Calibri" panose="020F0502020204030204" pitchFamily="34" charset="0"/>
                <a:cs typeface="Calibri" panose="020F0502020204030204" pitchFamily="34" charset="0"/>
              </a:rPr>
              <a:t>human capital</a:t>
            </a:r>
            <a:r>
              <a:rPr lang="en-US" sz="2200" dirty="0">
                <a:solidFill>
                  <a:schemeClr val="tx1"/>
                </a:solidFill>
                <a:latin typeface="Calibri" panose="020F0502020204030204" pitchFamily="34" charset="0"/>
                <a:ea typeface="Calibri" panose="020F0502020204030204" pitchFamily="34" charset="0"/>
                <a:cs typeface="Calibri" panose="020F0502020204030204" pitchFamily="34" charset="0"/>
              </a:rPr>
              <a:t>: “This integration of physical and social systems will be critical for climate change adaptation and mitigation, which ultimately involves preparing our physical infrastructure for higher temperatures and more extreme weather, while also protecting people and building adaptive capacity” (p. 3).  </a:t>
            </a:r>
          </a:p>
          <a:p>
            <a:pPr marL="801688" lvl="1" indent="-344488">
              <a:lnSpc>
                <a:spcPct val="90000"/>
              </a:lnSpc>
              <a:spcBef>
                <a:spcPts val="1000"/>
              </a:spcBef>
              <a:buSzPct val="120000"/>
              <a:buFont typeface="Arial" panose="020B0604020202020204" pitchFamily="34" charset="0"/>
              <a:buChar char="•"/>
            </a:pPr>
            <a:r>
              <a:rPr lang="en-US" sz="2200" dirty="0">
                <a:solidFill>
                  <a:schemeClr val="tx1"/>
                </a:solidFill>
                <a:latin typeface="Calibri" panose="020F0502020204030204" pitchFamily="34" charset="0"/>
                <a:ea typeface="Calibri" panose="020F0502020204030204" pitchFamily="34" charset="0"/>
                <a:cs typeface="Calibri" panose="020F0502020204030204" pitchFamily="34" charset="0"/>
              </a:rPr>
              <a:t>Key aspects of urban resilience to climate change</a:t>
            </a: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a:t>
            </a:r>
          </a:p>
          <a:p>
            <a:pPr marL="1552575" lvl="1" indent="-617538">
              <a:buSzPct val="90000"/>
              <a:buFont typeface="Courier New" panose="02070309020205020404" pitchFamily="49" charset="0"/>
              <a:buChar char="o"/>
            </a:pPr>
            <a:r>
              <a:rPr lang="en-US" sz="2200" dirty="0">
                <a:solidFill>
                  <a:schemeClr val="tx1"/>
                </a:solidFill>
                <a:latin typeface="Calibri" panose="020F0502020204030204" pitchFamily="34" charset="0"/>
                <a:cs typeface="Calibri" panose="020F0502020204030204" pitchFamily="34" charset="0"/>
              </a:rPr>
              <a:t>Infrastructure</a:t>
            </a:r>
          </a:p>
          <a:p>
            <a:pPr marL="1552575" lvl="1" indent="-617538">
              <a:buSzPct val="90000"/>
              <a:buFont typeface="Courier New" panose="02070309020205020404" pitchFamily="49" charset="0"/>
              <a:buChar char="o"/>
            </a:pPr>
            <a:r>
              <a:rPr lang="en-US" sz="2200" dirty="0">
                <a:solidFill>
                  <a:schemeClr val="tx1"/>
                </a:solidFill>
                <a:latin typeface="Calibri" panose="020F0502020204030204" pitchFamily="34" charset="0"/>
                <a:cs typeface="Calibri" panose="020F0502020204030204" pitchFamily="34" charset="0"/>
              </a:rPr>
              <a:t>Public health &amp; well-being</a:t>
            </a:r>
          </a:p>
          <a:p>
            <a:pPr marL="1552575" lvl="1" indent="-617538">
              <a:buSzPct val="90000"/>
              <a:buFont typeface="Courier New" panose="02070309020205020404" pitchFamily="49" charset="0"/>
              <a:buChar char="o"/>
            </a:pPr>
            <a:r>
              <a:rPr lang="en-US" sz="2200" dirty="0">
                <a:solidFill>
                  <a:schemeClr val="tx1"/>
                </a:solidFill>
                <a:latin typeface="Calibri" panose="020F0502020204030204" pitchFamily="34" charset="0"/>
                <a:cs typeface="Calibri" panose="020F0502020204030204" pitchFamily="34" charset="0"/>
              </a:rPr>
              <a:t>Accessibility &amp; equity </a:t>
            </a:r>
          </a:p>
          <a:p>
            <a:pPr marL="1552575" lvl="1" indent="-617538">
              <a:buSzPct val="90000"/>
              <a:buFont typeface="Courier New" panose="02070309020205020404" pitchFamily="49" charset="0"/>
              <a:buChar char="o"/>
            </a:pPr>
            <a:r>
              <a:rPr lang="en-US" sz="2200" dirty="0">
                <a:solidFill>
                  <a:schemeClr val="tx1"/>
                </a:solidFill>
                <a:latin typeface="Calibri" panose="020F0502020204030204" pitchFamily="34" charset="0"/>
                <a:cs typeface="Calibri" panose="020F0502020204030204" pitchFamily="34" charset="0"/>
              </a:rPr>
              <a:t>Sustainable systems</a:t>
            </a:r>
          </a:p>
          <a:p>
            <a:pPr marL="1552575" lvl="1" indent="-617538">
              <a:buSzPct val="90000"/>
              <a:buFont typeface="Courier New" panose="02070309020205020404" pitchFamily="49" charset="0"/>
              <a:buChar char="o"/>
            </a:pPr>
            <a:r>
              <a:rPr lang="en-US" sz="2200" dirty="0">
                <a:solidFill>
                  <a:schemeClr val="tx1"/>
                </a:solidFill>
                <a:latin typeface="Calibri" panose="020F0502020204030204" pitchFamily="34" charset="0"/>
                <a:cs typeface="Calibri" panose="020F0502020204030204" pitchFamily="34" charset="0"/>
              </a:rPr>
              <a:t>Governance </a:t>
            </a:r>
          </a:p>
        </p:txBody>
      </p:sp>
      <p:pic>
        <p:nvPicPr>
          <p:cNvPr id="8" name="Picture 7" descr="adults and children playing in an outdoor fountain in a city square setting. Fetures water jets that are in synchronicity">
            <a:extLst>
              <a:ext uri="{FF2B5EF4-FFF2-40B4-BE49-F238E27FC236}">
                <a16:creationId xmlns:a16="http://schemas.microsoft.com/office/drawing/2014/main" id="{EE82B18F-27F0-C47E-6FB1-F91F721BACB8}"/>
              </a:ext>
            </a:extLst>
          </p:cNvPr>
          <p:cNvPicPr>
            <a:picLocks noChangeAspect="1"/>
          </p:cNvPicPr>
          <p:nvPr/>
        </p:nvPicPr>
        <p:blipFill>
          <a:blip r:embed="rId5"/>
          <a:stretch>
            <a:fillRect/>
          </a:stretch>
        </p:blipFill>
        <p:spPr>
          <a:xfrm>
            <a:off x="7552267" y="2739010"/>
            <a:ext cx="4512717" cy="3129326"/>
          </a:xfrm>
          <a:prstGeom prst="rect">
            <a:avLst/>
          </a:prstGeom>
        </p:spPr>
      </p:pic>
      <p:sp>
        <p:nvSpPr>
          <p:cNvPr id="7" name="TextBox 6">
            <a:extLst>
              <a:ext uri="{FF2B5EF4-FFF2-40B4-BE49-F238E27FC236}">
                <a16:creationId xmlns:a16="http://schemas.microsoft.com/office/drawing/2014/main" id="{9D945451-7434-D731-893C-CE59CF4AF5F1}"/>
              </a:ext>
            </a:extLst>
          </p:cNvPr>
          <p:cNvSpPr txBox="1"/>
          <p:nvPr/>
        </p:nvSpPr>
        <p:spPr>
          <a:xfrm>
            <a:off x="7715571" y="5936566"/>
            <a:ext cx="4013200" cy="830997"/>
          </a:xfrm>
          <a:prstGeom prst="rect">
            <a:avLst/>
          </a:prstGeom>
          <a:noFill/>
        </p:spPr>
        <p:txBody>
          <a:bodyPr wrap="square" rtlCol="0">
            <a:spAutoFit/>
          </a:bodyPr>
          <a:lstStyle/>
          <a:p>
            <a:pPr algn="ctr"/>
            <a:r>
              <a:rPr lang="en-US" sz="1600" dirty="0">
                <a:latin typeface="Calibri" panose="020F0502020204030204" pitchFamily="34" charset="0"/>
                <a:cs typeface="Calibri" panose="020F0502020204030204" pitchFamily="34" charset="0"/>
              </a:rPr>
              <a:t>Crown Center Square Fountain, Kansas City MO, by </a:t>
            </a:r>
            <a:r>
              <a:rPr lang="en-US" sz="1600" dirty="0" err="1">
                <a:latin typeface="Calibri" panose="020F0502020204030204" pitchFamily="34" charset="0"/>
                <a:cs typeface="Calibri" panose="020F0502020204030204" pitchFamily="34" charset="0"/>
              </a:rPr>
              <a:t>Charvex</a:t>
            </a:r>
            <a:r>
              <a:rPr lang="en-US" sz="1600" dirty="0">
                <a:latin typeface="Calibri" panose="020F0502020204030204" pitchFamily="34" charset="0"/>
                <a:cs typeface="Calibri" panose="020F0502020204030204" pitchFamily="34" charset="0"/>
              </a:rPr>
              <a:t>, via Wikimedia Commons, Public Domain.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8"/>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5F83E09-27F4-BA0A-043D-1746B04A3170}"/>
              </a:ext>
            </a:extLst>
          </p:cNvPr>
          <p:cNvSpPr>
            <a:spLocks noGrp="1"/>
          </p:cNvSpPr>
          <p:nvPr>
            <p:ph type="sldNum" idx="12"/>
          </p:nvPr>
        </p:nvSpPr>
        <p:spPr>
          <a:xfrm>
            <a:off x="8884348" y="6471003"/>
            <a:ext cx="2743200" cy="365125"/>
          </a:xfrm>
        </p:spPr>
        <p:txBody>
          <a:bodyPr/>
          <a:lstStyle/>
          <a:p>
            <a:pPr marL="0" lvl="0" indent="0" algn="r" rtl="0">
              <a:spcBef>
                <a:spcPts val="0"/>
              </a:spcBef>
              <a:spcAft>
                <a:spcPts val="0"/>
              </a:spcAft>
              <a:buNone/>
            </a:pPr>
            <a:fld id="{00000000-1234-1234-1234-123412341234}" type="slidenum">
              <a:rPr lang="en-US" smtClean="0"/>
              <a:t>5</a:t>
            </a:fld>
            <a:endParaRPr lang="en-US" dirty="0"/>
          </a:p>
        </p:txBody>
      </p:sp>
      <p:sp>
        <p:nvSpPr>
          <p:cNvPr id="6" name="Title 5">
            <a:extLst>
              <a:ext uri="{FF2B5EF4-FFF2-40B4-BE49-F238E27FC236}">
                <a16:creationId xmlns:a16="http://schemas.microsoft.com/office/drawing/2014/main" id="{E4705C47-9BA7-40A4-622E-1A85C7E8D5ED}"/>
              </a:ext>
            </a:extLst>
          </p:cNvPr>
          <p:cNvSpPr txBox="1">
            <a:spLocks noGrp="1"/>
          </p:cNvSpPr>
          <p:nvPr>
            <p:ph type="title" idx="4294967295"/>
          </p:nvPr>
        </p:nvSpPr>
        <p:spPr>
          <a:xfrm>
            <a:off x="2788355" y="573440"/>
            <a:ext cx="8297333"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Study Conclusions Part 1</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 name="TextBox 1">
            <a:extLst>
              <a:ext uri="{FF2B5EF4-FFF2-40B4-BE49-F238E27FC236}">
                <a16:creationId xmlns:a16="http://schemas.microsoft.com/office/drawing/2014/main" id="{F1C1AD9A-CB8B-E9E0-63B9-0D5FC06751DA}"/>
              </a:ext>
            </a:extLst>
          </p:cNvPr>
          <p:cNvSpPr txBox="1"/>
          <p:nvPr/>
        </p:nvSpPr>
        <p:spPr>
          <a:xfrm>
            <a:off x="3098098" y="1164580"/>
            <a:ext cx="7157850" cy="392159"/>
          </a:xfrm>
          <a:prstGeom prst="rect">
            <a:avLst/>
          </a:prstGeom>
          <a:noFill/>
        </p:spPr>
        <p:txBody>
          <a:bodyPr wrap="square" rtlCol="0">
            <a:spAutoFit/>
          </a:bodyPr>
          <a:lstStyle/>
          <a:p>
            <a:pPr lvl="0" algn="ctr">
              <a:lnSpc>
                <a:spcPct val="115000"/>
              </a:lnSpc>
              <a:buClr>
                <a:schemeClr val="dk1"/>
              </a:buClr>
              <a:buSzPts val="1100"/>
            </a:pPr>
            <a:r>
              <a:rPr lang="en-US" sz="1800" dirty="0">
                <a:latin typeface="Calibri"/>
                <a:ea typeface="Calibri"/>
                <a:cs typeface="Calibri"/>
                <a:sym typeface="Calibri"/>
              </a:rPr>
              <a:t>Obringer &amp; </a:t>
            </a:r>
            <a:r>
              <a:rPr lang="en-US" sz="1800" dirty="0" err="1">
                <a:latin typeface="Calibri"/>
                <a:ea typeface="Calibri"/>
                <a:cs typeface="Calibri"/>
                <a:sym typeface="Calibri"/>
              </a:rPr>
              <a:t>Nateghi</a:t>
            </a:r>
            <a:r>
              <a:rPr lang="en-US" sz="1800" dirty="0">
                <a:latin typeface="Calibri"/>
                <a:ea typeface="Calibri"/>
                <a:cs typeface="Calibri"/>
                <a:sym typeface="Calibri"/>
              </a:rPr>
              <a:t> 2021: </a:t>
            </a:r>
            <a:r>
              <a:rPr lang="en-US" sz="1800" dirty="0">
                <a:latin typeface="Calibri"/>
                <a:ea typeface="Calibri"/>
                <a:cs typeface="Calibri"/>
                <a:sym typeface="Calibri"/>
                <a:hlinkClick r:id="rId4"/>
              </a:rPr>
              <a:t>https://doi.org/10.1016/j.scs.2021.103278</a:t>
            </a:r>
            <a:endParaRPr lang="en-US" sz="1800" dirty="0">
              <a:latin typeface="Calibri"/>
              <a:ea typeface="Calibri"/>
              <a:cs typeface="Calibri"/>
              <a:sym typeface="Calibri"/>
            </a:endParaRPr>
          </a:p>
        </p:txBody>
      </p:sp>
      <p:sp>
        <p:nvSpPr>
          <p:cNvPr id="7" name="TextBox 6">
            <a:extLst>
              <a:ext uri="{FF2B5EF4-FFF2-40B4-BE49-F238E27FC236}">
                <a16:creationId xmlns:a16="http://schemas.microsoft.com/office/drawing/2014/main" id="{17770FF4-7E63-9B3D-1B99-E204AC8946C7}"/>
              </a:ext>
            </a:extLst>
          </p:cNvPr>
          <p:cNvSpPr txBox="1"/>
          <p:nvPr/>
        </p:nvSpPr>
        <p:spPr>
          <a:xfrm>
            <a:off x="564444" y="1826699"/>
            <a:ext cx="11627556" cy="3167534"/>
          </a:xfrm>
          <a:prstGeom prst="rect">
            <a:avLst/>
          </a:prstGeom>
          <a:noFill/>
        </p:spPr>
        <p:txBody>
          <a:bodyPr wrap="square" rtlCol="0">
            <a:spAutoFit/>
          </a:bodyPr>
          <a:lstStyle/>
          <a:p>
            <a:pPr lvl="0">
              <a:lnSpc>
                <a:spcPct val="90000"/>
              </a:lnSpc>
              <a:spcBef>
                <a:spcPts val="1000"/>
              </a:spcBef>
              <a:buClr>
                <a:schemeClr val="dk1"/>
              </a:buClr>
              <a:buSzPts val="3267"/>
            </a:pPr>
            <a:r>
              <a:rPr lang="en-US" sz="2300" b="1" dirty="0">
                <a:latin typeface="Calibri" panose="020F0502020204030204" pitchFamily="34" charset="0"/>
                <a:ea typeface="Calibri" panose="020F0502020204030204" pitchFamily="34" charset="0"/>
                <a:cs typeface="Calibri" panose="020F0502020204030204" pitchFamily="34" charset="0"/>
              </a:rPr>
              <a:t>Study Conclusions</a:t>
            </a:r>
            <a:r>
              <a:rPr lang="en-US" sz="2300" dirty="0">
                <a:latin typeface="Calibri" panose="020F0502020204030204" pitchFamily="34" charset="0"/>
                <a:ea typeface="Calibri" panose="020F0502020204030204" pitchFamily="34" charset="0"/>
                <a:cs typeface="Calibri" panose="020F0502020204030204" pitchFamily="34" charset="0"/>
              </a:rPr>
              <a:t>: </a:t>
            </a:r>
          </a:p>
          <a:p>
            <a:pPr marL="457200" lvl="0" indent="-457200">
              <a:lnSpc>
                <a:spcPct val="90000"/>
              </a:lnSpc>
              <a:spcBef>
                <a:spcPts val="1000"/>
              </a:spcBef>
              <a:buSzPts val="2800"/>
              <a:buChar char="•"/>
            </a:pPr>
            <a:r>
              <a:rPr lang="en-US" sz="2300" b="1" dirty="0">
                <a:latin typeface="Calibri" panose="020F0502020204030204" pitchFamily="34" charset="0"/>
                <a:ea typeface="Calibri" panose="020F0502020204030204" pitchFamily="34" charset="0"/>
                <a:cs typeface="Calibri" panose="020F0502020204030204" pitchFamily="34" charset="0"/>
              </a:rPr>
              <a:t>Decarbonizing</a:t>
            </a:r>
            <a:r>
              <a:rPr lang="en-US" sz="2300" dirty="0">
                <a:latin typeface="Calibri" panose="020F0502020204030204" pitchFamily="34" charset="0"/>
                <a:ea typeface="Calibri" panose="020F0502020204030204" pitchFamily="34" charset="0"/>
                <a:cs typeface="Calibri" panose="020F0502020204030204" pitchFamily="34" charset="0"/>
              </a:rPr>
              <a:t> the energy system, using </a:t>
            </a:r>
            <a:r>
              <a:rPr lang="en-US" sz="2300" b="1" dirty="0">
                <a:latin typeface="Calibri" panose="020F0502020204030204" pitchFamily="34" charset="0"/>
                <a:ea typeface="Calibri" panose="020F0502020204030204" pitchFamily="34" charset="0"/>
                <a:cs typeface="Calibri" panose="020F0502020204030204" pitchFamily="34" charset="0"/>
              </a:rPr>
              <a:t>smart transportation </a:t>
            </a:r>
            <a:r>
              <a:rPr lang="en-US" sz="2300" dirty="0">
                <a:latin typeface="Calibri" panose="020F0502020204030204" pitchFamily="34" charset="0"/>
                <a:ea typeface="Calibri" panose="020F0502020204030204" pitchFamily="34" charset="0"/>
                <a:cs typeface="Calibri" panose="020F0502020204030204" pitchFamily="34" charset="0"/>
              </a:rPr>
              <a:t>to reduce emissions, and </a:t>
            </a:r>
            <a:r>
              <a:rPr lang="en-US" sz="2300" b="1" dirty="0">
                <a:latin typeface="Calibri" panose="020F0502020204030204" pitchFamily="34" charset="0"/>
                <a:ea typeface="Calibri" panose="020F0502020204030204" pitchFamily="34" charset="0"/>
                <a:cs typeface="Calibri" panose="020F0502020204030204" pitchFamily="34" charset="0"/>
              </a:rPr>
              <a:t>water resource monitoring </a:t>
            </a:r>
            <a:r>
              <a:rPr lang="en-US" sz="2300" dirty="0">
                <a:latin typeface="Calibri" panose="020F0502020204030204" pitchFamily="34" charset="0"/>
                <a:ea typeface="Calibri" panose="020F0502020204030204" pitchFamily="34" charset="0"/>
                <a:cs typeface="Calibri" panose="020F0502020204030204" pitchFamily="34" charset="0"/>
              </a:rPr>
              <a:t>are </a:t>
            </a:r>
            <a:r>
              <a:rPr lang="en-US" sz="2300" b="1" dirty="0">
                <a:latin typeface="Calibri" panose="020F0502020204030204" pitchFamily="34" charset="0"/>
                <a:ea typeface="Calibri" panose="020F0502020204030204" pitchFamily="34" charset="0"/>
                <a:cs typeface="Calibri" panose="020F0502020204030204" pitchFamily="34" charset="0"/>
              </a:rPr>
              <a:t>mitigation</a:t>
            </a:r>
            <a:r>
              <a:rPr lang="en-US" sz="2300" dirty="0">
                <a:latin typeface="Calibri" panose="020F0502020204030204" pitchFamily="34" charset="0"/>
                <a:ea typeface="Calibri" panose="020F0502020204030204" pitchFamily="34" charset="0"/>
                <a:cs typeface="Calibri" panose="020F0502020204030204" pitchFamily="34" charset="0"/>
              </a:rPr>
              <a:t> tactics, but not all are </a:t>
            </a:r>
            <a:r>
              <a:rPr lang="en-US" sz="2300" b="1" dirty="0">
                <a:latin typeface="Calibri" panose="020F0502020204030204" pitchFamily="34" charset="0"/>
                <a:ea typeface="Calibri" panose="020F0502020204030204" pitchFamily="34" charset="0"/>
                <a:cs typeface="Calibri" panose="020F0502020204030204" pitchFamily="34" charset="0"/>
              </a:rPr>
              <a:t>resilience-building</a:t>
            </a:r>
            <a:r>
              <a:rPr lang="en-US" sz="2300" dirty="0">
                <a:latin typeface="Calibri" panose="020F0502020204030204" pitchFamily="34" charset="0"/>
                <a:ea typeface="Calibri" panose="020F0502020204030204" pitchFamily="34" charset="0"/>
                <a:cs typeface="Calibri" panose="020F0502020204030204" pitchFamily="34" charset="0"/>
              </a:rPr>
              <a:t>.</a:t>
            </a:r>
          </a:p>
          <a:p>
            <a:pPr marL="457200" lvl="0" indent="-457200">
              <a:lnSpc>
                <a:spcPct val="90000"/>
              </a:lnSpc>
              <a:spcBef>
                <a:spcPts val="1000"/>
              </a:spcBef>
              <a:buSzPts val="2800"/>
              <a:buChar char="•"/>
            </a:pPr>
            <a:r>
              <a:rPr lang="en-US" sz="2300" dirty="0">
                <a:latin typeface="Calibri" panose="020F0502020204030204" pitchFamily="34" charset="0"/>
                <a:ea typeface="Calibri" panose="020F0502020204030204" pitchFamily="34" charset="0"/>
                <a:cs typeface="Calibri" panose="020F0502020204030204" pitchFamily="34" charset="0"/>
              </a:rPr>
              <a:t>Links between smart technology and </a:t>
            </a:r>
            <a:r>
              <a:rPr lang="en-US" sz="2300" b="1" dirty="0">
                <a:latin typeface="Calibri" panose="020F0502020204030204" pitchFamily="34" charset="0"/>
                <a:ea typeface="Calibri" panose="020F0502020204030204" pitchFamily="34" charset="0"/>
                <a:cs typeface="Calibri" panose="020F0502020204030204" pitchFamily="34" charset="0"/>
              </a:rPr>
              <a:t>public well-being </a:t>
            </a:r>
            <a:r>
              <a:rPr lang="en-US" sz="2300" dirty="0">
                <a:latin typeface="Calibri" panose="020F0502020204030204" pitchFamily="34" charset="0"/>
                <a:ea typeface="Calibri" panose="020F0502020204030204" pitchFamily="34" charset="0"/>
                <a:cs typeface="Calibri" panose="020F0502020204030204" pitchFamily="34" charset="0"/>
              </a:rPr>
              <a:t>are sparse and deserve more development, esp. as relates to mitigating </a:t>
            </a:r>
            <a:r>
              <a:rPr lang="en-US" sz="2300" b="1" dirty="0">
                <a:latin typeface="Calibri" panose="020F0502020204030204" pitchFamily="34" charset="0"/>
                <a:ea typeface="Calibri" panose="020F0502020204030204" pitchFamily="34" charset="0"/>
                <a:cs typeface="Calibri" panose="020F0502020204030204" pitchFamily="34" charset="0"/>
              </a:rPr>
              <a:t>heat islands </a:t>
            </a:r>
            <a:r>
              <a:rPr lang="en-US" sz="2300" dirty="0">
                <a:latin typeface="Calibri" panose="020F0502020204030204" pitchFamily="34" charset="0"/>
                <a:ea typeface="Calibri" panose="020F0502020204030204" pitchFamily="34" charset="0"/>
                <a:cs typeface="Calibri" panose="020F0502020204030204" pitchFamily="34" charset="0"/>
              </a:rPr>
              <a:t>and </a:t>
            </a:r>
            <a:r>
              <a:rPr lang="en-US" sz="2300" b="1" dirty="0">
                <a:latin typeface="Calibri" panose="020F0502020204030204" pitchFamily="34" charset="0"/>
                <a:ea typeface="Calibri" panose="020F0502020204030204" pitchFamily="34" charset="0"/>
                <a:cs typeface="Calibri" panose="020F0502020204030204" pitchFamily="34" charset="0"/>
              </a:rPr>
              <a:t>air pollution</a:t>
            </a:r>
            <a:r>
              <a:rPr lang="en-US" sz="2300" dirty="0">
                <a:latin typeface="Calibri" panose="020F0502020204030204" pitchFamily="34" charset="0"/>
                <a:ea typeface="Calibri" panose="020F0502020204030204" pitchFamily="34" charset="0"/>
                <a:cs typeface="Calibri" panose="020F0502020204030204" pitchFamily="34" charset="0"/>
              </a:rPr>
              <a:t>.</a:t>
            </a:r>
          </a:p>
          <a:p>
            <a:pPr marL="457200" lvl="0" indent="-457200">
              <a:lnSpc>
                <a:spcPct val="90000"/>
              </a:lnSpc>
              <a:spcBef>
                <a:spcPts val="1000"/>
              </a:spcBef>
              <a:buSzPts val="2800"/>
              <a:buChar char="•"/>
            </a:pPr>
            <a:r>
              <a:rPr lang="en-US" sz="2300" dirty="0">
                <a:latin typeface="Calibri" panose="020F0502020204030204" pitchFamily="34" charset="0"/>
                <a:ea typeface="Calibri" panose="020F0502020204030204" pitchFamily="34" charset="0"/>
                <a:cs typeface="Calibri" panose="020F0502020204030204" pitchFamily="34" charset="0"/>
              </a:rPr>
              <a:t>Few smart city plans explicitly state </a:t>
            </a:r>
            <a:r>
              <a:rPr lang="en-US" sz="2300" b="1" dirty="0">
                <a:latin typeface="Calibri" panose="020F0502020204030204" pitchFamily="34" charset="0"/>
                <a:ea typeface="Calibri" panose="020F0502020204030204" pitchFamily="34" charset="0"/>
                <a:cs typeface="Calibri" panose="020F0502020204030204" pitchFamily="34" charset="0"/>
              </a:rPr>
              <a:t>environmental justice goals</a:t>
            </a:r>
            <a:r>
              <a:rPr lang="en-US" sz="2300" dirty="0">
                <a:latin typeface="Calibri" panose="020F0502020204030204" pitchFamily="34" charset="0"/>
                <a:ea typeface="Calibri" panose="020F0502020204030204" pitchFamily="34" charset="0"/>
                <a:cs typeface="Calibri" panose="020F0502020204030204" pitchFamily="34" charset="0"/>
              </a:rPr>
              <a:t>; improving equity will aid in both mitigation and adaptation to ensure no undue burdens on a disadvantaged group.</a:t>
            </a:r>
          </a:p>
          <a:p>
            <a:pPr marL="483869" lvl="1">
              <a:lnSpc>
                <a:spcPct val="90000"/>
              </a:lnSpc>
              <a:spcBef>
                <a:spcPts val="1000"/>
              </a:spcBef>
              <a:buSzPts val="2400"/>
            </a:pPr>
            <a:endParaRPr lang="en-US" sz="2400" b="1" dirty="0">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descr="many people walking and riding bicycles on a lakefront trail">
            <a:extLst>
              <a:ext uri="{FF2B5EF4-FFF2-40B4-BE49-F238E27FC236}">
                <a16:creationId xmlns:a16="http://schemas.microsoft.com/office/drawing/2014/main" id="{E562FBF3-DA15-DF02-4AF1-3B443189BD00}"/>
              </a:ext>
            </a:extLst>
          </p:cNvPr>
          <p:cNvPicPr>
            <a:picLocks noChangeAspect="1"/>
          </p:cNvPicPr>
          <p:nvPr/>
        </p:nvPicPr>
        <p:blipFill>
          <a:blip r:embed="rId5"/>
          <a:stretch>
            <a:fillRect/>
          </a:stretch>
        </p:blipFill>
        <p:spPr>
          <a:xfrm>
            <a:off x="0" y="4683655"/>
            <a:ext cx="12192000" cy="1743075"/>
          </a:xfrm>
          <a:prstGeom prst="rect">
            <a:avLst/>
          </a:prstGeom>
        </p:spPr>
      </p:pic>
      <p:sp>
        <p:nvSpPr>
          <p:cNvPr id="10" name="TextBox 9">
            <a:extLst>
              <a:ext uri="{FF2B5EF4-FFF2-40B4-BE49-F238E27FC236}">
                <a16:creationId xmlns:a16="http://schemas.microsoft.com/office/drawing/2014/main" id="{6DCEAAEE-996A-1696-CADD-0DA779DCBC12}"/>
              </a:ext>
            </a:extLst>
          </p:cNvPr>
          <p:cNvSpPr txBox="1"/>
          <p:nvPr/>
        </p:nvSpPr>
        <p:spPr>
          <a:xfrm>
            <a:off x="2367843" y="6454711"/>
            <a:ext cx="8658578" cy="338554"/>
          </a:xfrm>
          <a:prstGeom prst="rect">
            <a:avLst/>
          </a:prstGeom>
          <a:noFill/>
        </p:spPr>
        <p:txBody>
          <a:bodyPr wrap="square" rtlCol="0">
            <a:spAutoFit/>
          </a:bodyPr>
          <a:lstStyle/>
          <a:p>
            <a:pPr lvl="0"/>
            <a:r>
              <a:rPr lang="en-US" sz="1600" dirty="0">
                <a:latin typeface="Calibri" panose="020F0502020204030204" pitchFamily="34" charset="0"/>
                <a:ea typeface="Calibri" panose="020F0502020204030204" pitchFamily="34" charset="0"/>
                <a:cs typeface="Calibri" panose="020F0502020204030204" pitchFamily="34" charset="0"/>
              </a:rPr>
              <a:t>Chicago Lakefront Trail, USA. Unaltered photo by </a:t>
            </a:r>
            <a:r>
              <a:rPr lang="en-US" sz="1600" dirty="0" err="1">
                <a:latin typeface="Calibri" panose="020F0502020204030204" pitchFamily="34" charset="0"/>
                <a:ea typeface="Calibri" panose="020F0502020204030204" pitchFamily="34" charset="0"/>
                <a:cs typeface="Calibri" panose="020F0502020204030204" pitchFamily="34" charset="0"/>
              </a:rPr>
              <a:t>katjung</a:t>
            </a:r>
            <a:r>
              <a:rPr lang="en-US" sz="1600" dirty="0">
                <a:latin typeface="Calibri" panose="020F0502020204030204" pitchFamily="34" charset="0"/>
                <a:ea typeface="Calibri" panose="020F0502020204030204" pitchFamily="34" charset="0"/>
                <a:cs typeface="Calibri" panose="020F0502020204030204" pitchFamily="34" charset="0"/>
              </a:rPr>
              <a:t> via Wikimedia Commons, </a:t>
            </a:r>
            <a:r>
              <a:rPr lang="en-US" sz="1600" u="sng" dirty="0">
                <a:solidFill>
                  <a:schemeClr val="accent1"/>
                </a:solidFill>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2.0</a:t>
            </a:r>
            <a:r>
              <a:rPr lang="en-US" sz="1600" dirty="0">
                <a:solidFill>
                  <a:schemeClr val="accent1"/>
                </a:solidFill>
                <a:latin typeface="Calibri" panose="020F0502020204030204" pitchFamily="34" charset="0"/>
                <a:ea typeface="Calibri" panose="020F0502020204030204" pitchFamily="34" charset="0"/>
                <a:cs typeface="Calibri" panose="020F0502020204030204" pitchFamily="34" charset="0"/>
              </a:rPr>
              <a:t>.</a:t>
            </a:r>
            <a:r>
              <a:rPr lang="en-US" sz="1600" dirty="0">
                <a:latin typeface="Calibri" panose="020F0502020204030204" pitchFamily="34" charset="0"/>
                <a:ea typeface="Calibri" panose="020F0502020204030204" pitchFamily="34" charset="0"/>
                <a:cs typeface="Calibri" panose="020F0502020204030204" pitchFamily="34" charset="0"/>
              </a:rPr>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8"/>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11AF0E57-4802-3C69-BF4D-FE670F8B10FF}"/>
              </a:ext>
            </a:extLst>
          </p:cNvPr>
          <p:cNvSpPr>
            <a:spLocks noGrp="1"/>
          </p:cNvSpPr>
          <p:nvPr>
            <p:ph type="sldNum" idx="12"/>
          </p:nvPr>
        </p:nvSpPr>
        <p:spPr>
          <a:xfrm>
            <a:off x="9084733" y="6444525"/>
            <a:ext cx="2743200" cy="365125"/>
          </a:xfrm>
        </p:spPr>
        <p:txBody>
          <a:bodyPr/>
          <a:lstStyle/>
          <a:p>
            <a:pPr marL="0" lvl="0" indent="0" algn="r" rtl="0">
              <a:spcBef>
                <a:spcPts val="0"/>
              </a:spcBef>
              <a:spcAft>
                <a:spcPts val="0"/>
              </a:spcAft>
              <a:buNone/>
            </a:pPr>
            <a:fld id="{00000000-1234-1234-1234-123412341234}" type="slidenum">
              <a:rPr lang="en-US" smtClean="0"/>
              <a:t>6</a:t>
            </a:fld>
            <a:endParaRPr lang="en-US"/>
          </a:p>
        </p:txBody>
      </p:sp>
      <p:sp>
        <p:nvSpPr>
          <p:cNvPr id="2" name="Title 5">
            <a:extLst>
              <a:ext uri="{FF2B5EF4-FFF2-40B4-BE49-F238E27FC236}">
                <a16:creationId xmlns:a16="http://schemas.microsoft.com/office/drawing/2014/main" id="{3005A59E-52B9-37C5-B80E-9FC9DA163621}"/>
              </a:ext>
            </a:extLst>
          </p:cNvPr>
          <p:cNvSpPr txBox="1">
            <a:spLocks noGrp="1"/>
          </p:cNvSpPr>
          <p:nvPr>
            <p:ph type="title" idx="4294967295"/>
          </p:nvPr>
        </p:nvSpPr>
        <p:spPr>
          <a:xfrm>
            <a:off x="2788355" y="573440"/>
            <a:ext cx="8297333"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Study Conclusions Part 2</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CE8FEAA8-0233-94A2-5C83-D6B6F0CE5E65}"/>
              </a:ext>
            </a:extLst>
          </p:cNvPr>
          <p:cNvSpPr txBox="1"/>
          <p:nvPr/>
        </p:nvSpPr>
        <p:spPr>
          <a:xfrm>
            <a:off x="3098098" y="1164580"/>
            <a:ext cx="7157850" cy="392159"/>
          </a:xfrm>
          <a:prstGeom prst="rect">
            <a:avLst/>
          </a:prstGeom>
          <a:noFill/>
        </p:spPr>
        <p:txBody>
          <a:bodyPr wrap="square" rtlCol="0">
            <a:spAutoFit/>
          </a:bodyPr>
          <a:lstStyle/>
          <a:p>
            <a:pPr lvl="0" algn="ctr">
              <a:lnSpc>
                <a:spcPct val="115000"/>
              </a:lnSpc>
              <a:buClr>
                <a:schemeClr val="dk1"/>
              </a:buClr>
              <a:buSzPts val="1100"/>
            </a:pPr>
            <a:r>
              <a:rPr lang="en-US" sz="1800" dirty="0">
                <a:latin typeface="Calibri"/>
                <a:ea typeface="Calibri"/>
                <a:cs typeface="Calibri"/>
                <a:sym typeface="Calibri"/>
              </a:rPr>
              <a:t>Obringer &amp; </a:t>
            </a:r>
            <a:r>
              <a:rPr lang="en-US" sz="1800" dirty="0" err="1">
                <a:latin typeface="Calibri"/>
                <a:ea typeface="Calibri"/>
                <a:cs typeface="Calibri"/>
                <a:sym typeface="Calibri"/>
              </a:rPr>
              <a:t>Nateghi</a:t>
            </a:r>
            <a:r>
              <a:rPr lang="en-US" sz="1800" dirty="0">
                <a:latin typeface="Calibri"/>
                <a:ea typeface="Calibri"/>
                <a:cs typeface="Calibri"/>
                <a:sym typeface="Calibri"/>
              </a:rPr>
              <a:t> 2021: </a:t>
            </a:r>
            <a:r>
              <a:rPr lang="en-US" sz="1800" dirty="0">
                <a:latin typeface="Calibri"/>
                <a:ea typeface="Calibri"/>
                <a:cs typeface="Calibri"/>
                <a:sym typeface="Calibri"/>
                <a:hlinkClick r:id="rId4"/>
              </a:rPr>
              <a:t>https://doi.org/10.1016/j.scs.2021.103278</a:t>
            </a:r>
            <a:endParaRPr lang="en-US" sz="1800" dirty="0">
              <a:latin typeface="Calibri"/>
              <a:ea typeface="Calibri"/>
              <a:cs typeface="Calibri"/>
              <a:sym typeface="Calibri"/>
            </a:endParaRPr>
          </a:p>
        </p:txBody>
      </p:sp>
      <p:sp>
        <p:nvSpPr>
          <p:cNvPr id="5" name="Text Placeholder 4">
            <a:extLst>
              <a:ext uri="{FF2B5EF4-FFF2-40B4-BE49-F238E27FC236}">
                <a16:creationId xmlns:a16="http://schemas.microsoft.com/office/drawing/2014/main" id="{28F930E1-F19D-2219-05B2-04AA193170FF}"/>
              </a:ext>
            </a:extLst>
          </p:cNvPr>
          <p:cNvSpPr>
            <a:spLocks noGrp="1"/>
          </p:cNvSpPr>
          <p:nvPr>
            <p:ph type="body" idx="1"/>
          </p:nvPr>
        </p:nvSpPr>
        <p:spPr>
          <a:xfrm>
            <a:off x="519288" y="1692949"/>
            <a:ext cx="11672711" cy="3064192"/>
          </a:xfrm>
        </p:spPr>
        <p:txBody>
          <a:bodyPr/>
          <a:lstStyle/>
          <a:p>
            <a:pPr marL="0" lvl="0" indent="0">
              <a:buSzPts val="3267"/>
              <a:buNone/>
            </a:pPr>
            <a:r>
              <a:rPr lang="en-US" sz="2300" b="1" dirty="0"/>
              <a:t>Study Conclusions</a:t>
            </a:r>
            <a:r>
              <a:rPr lang="en-US" sz="2300" dirty="0"/>
              <a:t>: </a:t>
            </a:r>
          </a:p>
          <a:p>
            <a:pPr lvl="0" indent="-457200">
              <a:buSzPct val="120000"/>
            </a:pPr>
            <a:r>
              <a:rPr lang="en-US" sz="2300" b="1" dirty="0"/>
              <a:t>Governance</a:t>
            </a:r>
            <a:r>
              <a:rPr lang="en-US" sz="2300" dirty="0"/>
              <a:t> of smart cities should be linked to current and future </a:t>
            </a:r>
            <a:r>
              <a:rPr lang="en-US" sz="2300" b="1" dirty="0"/>
              <a:t>climate action plans</a:t>
            </a:r>
            <a:r>
              <a:rPr lang="en-US" sz="2300" dirty="0"/>
              <a:t>.</a:t>
            </a:r>
          </a:p>
          <a:p>
            <a:pPr lvl="0" indent="-457200">
              <a:buSzPct val="120000"/>
            </a:pPr>
            <a:r>
              <a:rPr lang="en-US" sz="2300" dirty="0"/>
              <a:t>Smart cities use </a:t>
            </a:r>
            <a:r>
              <a:rPr lang="en-US" sz="2300" b="1" dirty="0"/>
              <a:t>big data </a:t>
            </a:r>
            <a:r>
              <a:rPr lang="en-US" sz="2300" dirty="0"/>
              <a:t>with energy-intensive servers, which are vulnerable to cyber attacks.</a:t>
            </a:r>
          </a:p>
          <a:p>
            <a:pPr lvl="0" indent="-457200">
              <a:buSzPct val="120000"/>
            </a:pPr>
            <a:r>
              <a:rPr lang="en-US" sz="2300" b="1" dirty="0"/>
              <a:t>Decentralized smart grids </a:t>
            </a:r>
            <a:r>
              <a:rPr lang="en-US" sz="2300" dirty="0"/>
              <a:t>and </a:t>
            </a:r>
            <a:r>
              <a:rPr lang="en-US" sz="2300" b="1" dirty="0"/>
              <a:t>local renewable energy systems </a:t>
            </a:r>
            <a:r>
              <a:rPr lang="en-US" sz="2300" dirty="0"/>
              <a:t>may reduce cities’ vulnerability to blackouts and extreme weather and assist in the adoption of electric vehicles. </a:t>
            </a:r>
            <a:endParaRPr lang="en-US" dirty="0"/>
          </a:p>
        </p:txBody>
      </p:sp>
      <p:pic>
        <p:nvPicPr>
          <p:cNvPr id="7" name="Picture 6" descr="a panoramic view of the Ho Chi Minh City Skyline at sunset">
            <a:extLst>
              <a:ext uri="{FF2B5EF4-FFF2-40B4-BE49-F238E27FC236}">
                <a16:creationId xmlns:a16="http://schemas.microsoft.com/office/drawing/2014/main" id="{ABF9C66D-9C33-567B-9D52-9CD557E90D00}"/>
              </a:ext>
            </a:extLst>
          </p:cNvPr>
          <p:cNvPicPr>
            <a:picLocks noChangeAspect="1"/>
          </p:cNvPicPr>
          <p:nvPr/>
        </p:nvPicPr>
        <p:blipFill>
          <a:blip r:embed="rId5"/>
          <a:stretch>
            <a:fillRect/>
          </a:stretch>
        </p:blipFill>
        <p:spPr>
          <a:xfrm>
            <a:off x="-1" y="4693594"/>
            <a:ext cx="12192000" cy="1737645"/>
          </a:xfrm>
          <a:prstGeom prst="rect">
            <a:avLst/>
          </a:prstGeom>
        </p:spPr>
      </p:pic>
      <p:sp>
        <p:nvSpPr>
          <p:cNvPr id="9" name="TextBox 8">
            <a:extLst>
              <a:ext uri="{FF2B5EF4-FFF2-40B4-BE49-F238E27FC236}">
                <a16:creationId xmlns:a16="http://schemas.microsoft.com/office/drawing/2014/main" id="{71397852-E4A0-D2C4-56B1-155B9F9DD494}"/>
              </a:ext>
            </a:extLst>
          </p:cNvPr>
          <p:cNvSpPr txBox="1"/>
          <p:nvPr/>
        </p:nvSpPr>
        <p:spPr>
          <a:xfrm>
            <a:off x="1411110" y="6471096"/>
            <a:ext cx="9369778" cy="338554"/>
          </a:xfrm>
          <a:prstGeom prst="rect">
            <a:avLst/>
          </a:prstGeom>
          <a:noFill/>
        </p:spPr>
        <p:txBody>
          <a:bodyPr wrap="square" rtlCol="0">
            <a:spAutoFit/>
          </a:bodyPr>
          <a:lstStyle/>
          <a:p>
            <a:pPr lvl="0" algn="ctr"/>
            <a:r>
              <a:rPr lang="en-US" sz="1600" dirty="0">
                <a:latin typeface="Calibri" panose="020F0502020204030204" pitchFamily="34" charset="0"/>
                <a:ea typeface="Calibri" panose="020F0502020204030204" pitchFamily="34" charset="0"/>
                <a:cs typeface="Calibri" panose="020F0502020204030204" pitchFamily="34" charset="0"/>
              </a:rPr>
              <a:t>Panorama of Ho Chi Mihn City, Vietnam. Unaltered photo by </a:t>
            </a:r>
            <a:r>
              <a:rPr lang="en-US" sz="1600" dirty="0" err="1">
                <a:latin typeface="Calibri" panose="020F0502020204030204" pitchFamily="34" charset="0"/>
                <a:ea typeface="Calibri" panose="020F0502020204030204" pitchFamily="34" charset="0"/>
                <a:cs typeface="Calibri" panose="020F0502020204030204" pitchFamily="34" charset="0"/>
              </a:rPr>
              <a:t>Hieucd</a:t>
            </a:r>
            <a:r>
              <a:rPr lang="en-US" sz="1600" dirty="0">
                <a:latin typeface="Calibri" panose="020F0502020204030204" pitchFamily="34" charset="0"/>
                <a:ea typeface="Calibri" panose="020F0502020204030204" pitchFamily="34" charset="0"/>
                <a:cs typeface="Calibri" panose="020F0502020204030204" pitchFamily="34" charset="0"/>
              </a:rPr>
              <a:t> via Wikimedia Commons, </a:t>
            </a:r>
            <a:r>
              <a:rPr lang="en-US" sz="1600" u="sng" dirty="0">
                <a:solidFill>
                  <a:schemeClr val="accent1"/>
                </a:solidFill>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4.0</a:t>
            </a:r>
            <a:r>
              <a:rPr lang="en-US" sz="1600" dirty="0">
                <a:latin typeface="Calibri" panose="020F0502020204030204" pitchFamily="34" charset="0"/>
                <a:ea typeface="Calibri" panose="020F0502020204030204" pitchFamily="34" charset="0"/>
                <a:cs typeface="Calibri" panose="020F0502020204030204" pitchFamily="34" charset="0"/>
              </a:rPr>
              <a:t>.</a:t>
            </a: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475</TotalTime>
  <Words>1032</Words>
  <Application>Microsoft Macintosh PowerPoint</Application>
  <PresentationFormat>Widescreen</PresentationFormat>
  <Paragraphs>66</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Courier New</vt:lpstr>
      <vt:lpstr>Office Theme</vt:lpstr>
      <vt:lpstr>PowerPoint Presentation</vt:lpstr>
      <vt:lpstr>Challenges in Urban Metabolism: Sustainability and Well-Being in Cities</vt:lpstr>
      <vt:lpstr>Urban Metabolism</vt:lpstr>
      <vt:lpstr>Shift in Values</vt:lpstr>
      <vt:lpstr> What Makes a City ‘Smart’ in the Anthropocene? A Critical Review of Smart Cities under Climate Change</vt:lpstr>
      <vt:lpstr>Study Conclusions Part 1</vt:lpstr>
      <vt:lpstr>Study Conclusions Part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 Infrastructure:  Urban Metabolism and Smart Cities</dc:title>
  <dc:creator>Heidi CM Scott</dc:creator>
  <cp:lastModifiedBy>Alaina Gallagher</cp:lastModifiedBy>
  <cp:revision>18</cp:revision>
  <dcterms:created xsi:type="dcterms:W3CDTF">2022-09-28T11:57:10Z</dcterms:created>
  <dcterms:modified xsi:type="dcterms:W3CDTF">2026-08-18T18:40:16Z</dcterms:modified>
</cp:coreProperties>
</file>