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 roundtripDataSignature="AMtx7mjHtvscMa50/LnlIfNmQHCkVnfQv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043" autoAdjust="0"/>
    <p:restoredTop sz="86445" autoAdjust="0"/>
  </p:normalViewPr>
  <p:slideViewPr>
    <p:cSldViewPr snapToGrid="0">
      <p:cViewPr varScale="1">
        <p:scale>
          <a:sx n="81" d="100"/>
          <a:sy n="81" d="100"/>
        </p:scale>
        <p:origin x="200" y="66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customschemas.google.com/relationships/presentationmetadata" Target="metadata"/><Relationship Id="rId5" Type="http://schemas.openxmlformats.org/officeDocument/2006/relationships/slide" Target="slides/slide4.xml"/><Relationship Id="rId15" Type="http://schemas.openxmlformats.org/officeDocument/2006/relationships/tableStyles" Target="tableStyles.xml"/><Relationship Id="rId4" Type="http://schemas.openxmlformats.org/officeDocument/2006/relationships/slide" Target="slides/slide3.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news.arizona.edu/story/ua-food-study-shop-more-waste-les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dirty="0"/>
              <a:t>Ask learners: What’s the environmental difference between throwing waste food in the trash versus the compost? Note: the largest input to landfills, an estimated 25% by weight, is food waste, which causes the release of the powerful GHG methane. </a:t>
            </a:r>
            <a:endParaRPr dirty="0"/>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 name="Google Shape;10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 </a:t>
            </a:r>
            <a:r>
              <a:rPr lang="en-US" sz="1400" dirty="0"/>
              <a:t>Note that there are other food sectors that waste resources but reducing their waste by 50% does not offer as much reduction in environmental impacts. These are Farms, Retail, and Institutional Foodservice (schools and other public services). Learners should keep these sectors in mind as alternate foci of food waste reduction. Also note the several categories of environmental impact reduction: energy, eutrophication, GHG emissions, land use and degradation, and water use and depletion. We will focus on GHG reductions in this lesson, but other sectors also deserve attention (for example, water use in regions like CA experiencing drought).  </a:t>
            </a:r>
            <a:endParaRPr sz="1400" dirty="0"/>
          </a:p>
        </p:txBody>
      </p:sp>
      <p:sp>
        <p:nvSpPr>
          <p:cNvPr id="101" name="Google Shape;101;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 name="Google Shape;11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dirty="0"/>
              <a:t>Ask learners: At a restaurant, how do you measure the value of your meal? Is it related to quantity, quality, or some combination (plus service quality, dining ambiance)? What are some ways to reduce the pressure on restaurants to provide huge portions as a (mis)measure of quality? How could we implement composting solutions for restaurants? </a:t>
            </a:r>
            <a:br>
              <a:rPr lang="en-US" dirty="0"/>
            </a:br>
            <a:endParaRPr dirty="0"/>
          </a:p>
        </p:txBody>
      </p:sp>
      <p:sp>
        <p:nvSpPr>
          <p:cNvPr id="113" name="Google Shape;113;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a:t>
            </a:r>
            <a:r>
              <a:rPr lang="en-US" dirty="0"/>
              <a:t> Cold supply chains, a sequence of refrigerated stages along the food distribution chain from the farm to the table, are a major challenge for developing nations in hot climates; building cold chain infrastructure is critical to reducing food spoilage for populations most acutely in danger of malnutrition.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“Middlemen” in the food industry occupy the intermediary stages of food processing, packaging, and transportation. Are there any benefits to “middlemen” ? Why do they exist?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Remind learners about the high impacts of “food miles”: our food is transported vast distances from farms to manufacturers and processors, then to retailers, and finally to our homes. How could we reorganize the food processing industry to reduce food miles? Would eating more whole foods and less processed and manufactured foods effectively reduce food miles and spoilage? </a:t>
            </a:r>
            <a:endParaRPr dirty="0"/>
          </a:p>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br>
              <a:rPr lang="en-US" dirty="0"/>
            </a:br>
            <a:endParaRPr dirty="0"/>
          </a:p>
        </p:txBody>
      </p:sp>
      <p:sp>
        <p:nvSpPr>
          <p:cNvPr id="123" name="Google Shape;123;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dirty="0"/>
              <a:t>Ask learners to contemplate which features of store-bought food makes it most attractive for purchase: packaging, size, quality, price, etc.?</a:t>
            </a: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 Do “bulk-buy” clubs like Costco and Sam’s Club </a:t>
            </a:r>
            <a:r>
              <a:rPr lang="en-US" u="none" dirty="0">
                <a:solidFill>
                  <a:schemeClr val="tx1"/>
                </a:solidFill>
                <a:hlinkClick r:id="rId3">
                  <a:extLst>
                    <a:ext uri="{A12FA001-AC4F-418D-AE19-62706E023703}">
                      <ahyp:hlinkClr xmlns:ahyp="http://schemas.microsoft.com/office/drawing/2018/hyperlinkcolor" val="tx"/>
                    </a:ext>
                  </a:extLst>
                </a:hlinkClick>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cause more food waste</a:t>
            </a:r>
            <a:r>
              <a:rPr lang="en-US" u="none" dirty="0">
                <a:solidFill>
                  <a:schemeClr val="tx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 </a:t>
            </a: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than standard retail outlets?</a:t>
            </a:r>
            <a:r>
              <a:rPr lang="en-US" dirty="0"/>
              <a:t> How often do learners throw out food that has past the date on the label (e.g., expiration, best-by, use-by, etc.) regardless of its condition? Do learners have access to household or municipal compost? What roles do farm stands, farmer’s markets, and community-supported agriculture (CSAs) play in increasing the quality, freshness, and compensation for farm workers (by avoiding “middlemen”)? How might direct to consumer sales affect “food miles?”</a:t>
            </a:r>
            <a:br>
              <a:rPr lang="en-US" dirty="0"/>
            </a:br>
            <a:br>
              <a:rPr lang="en-US" dirty="0"/>
            </a:br>
            <a:endParaRPr dirty="0"/>
          </a:p>
        </p:txBody>
      </p:sp>
      <p:sp>
        <p:nvSpPr>
          <p:cNvPr id="133" name="Google Shape;133;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 name="Google Shape;14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dirty="0"/>
              <a:t>Discuss reactions to these graphs. How easy or difficult do participants envision different solutions might be?</a:t>
            </a:r>
            <a:endParaRPr dirty="0"/>
          </a:p>
        </p:txBody>
      </p:sp>
      <p:sp>
        <p:nvSpPr>
          <p:cNvPr id="142" name="Google Shape;142;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4"/>
          <p:cNvSpPr>
            <a:spLocks noGrp="1"/>
          </p:cNvSpPr>
          <p:nvPr>
            <p:ph type="pic" idx="2"/>
          </p:nvPr>
        </p:nvSpPr>
        <p:spPr>
          <a:xfrm>
            <a:off x="5183188" y="987425"/>
            <a:ext cx="6172200" cy="4873625"/>
          </a:xfrm>
          <a:prstGeom prst="rect">
            <a:avLst/>
          </a:prstGeom>
          <a:noFill/>
          <a:ln>
            <a:noFill/>
          </a:ln>
        </p:spPr>
      </p:sp>
      <p:sp>
        <p:nvSpPr>
          <p:cNvPr id="68" name="Google Shape;68;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creativecommons.org/licenses/by/2.0/" TargetMode="External"/><Relationship Id="rId5" Type="http://schemas.openxmlformats.org/officeDocument/2006/relationships/image" Target="../media/image4.jpg"/><Relationship Id="rId4" Type="http://schemas.openxmlformats.org/officeDocument/2006/relationships/hyperlink" Target="https://doi.org/10.1016/j.scitotenv.2019.136255"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creativecommons.org/licenses/by-sa/3.0/" TargetMode="External"/><Relationship Id="rId5" Type="http://schemas.openxmlformats.org/officeDocument/2006/relationships/image" Target="../media/image5.jpg"/><Relationship Id="rId4" Type="http://schemas.openxmlformats.org/officeDocument/2006/relationships/hyperlink" Target="https://doi.org/10.1016/j.scitotenv.2019.136255"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creativecommons.org/licenses/by-sa/3.0/deed.en" TargetMode="External"/><Relationship Id="rId5" Type="http://schemas.openxmlformats.org/officeDocument/2006/relationships/image" Target="../media/image6.jpg"/><Relationship Id="rId4" Type="http://schemas.openxmlformats.org/officeDocument/2006/relationships/hyperlink" Target="https://doi.org/10.1016/j.scitotenv.2019.136255"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hyperlink" Target="https://doi.org/10.1016/j.scitotenv.2019.136255"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s://refed.org/downloads/roadmap-to-2030-reducing-u-s--food-waste-by-50/" TargetMode="Externa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pic>
        <p:nvPicPr>
          <p:cNvPr id="7" name="Picture 6" descr="The SESYNC Logo - the letters SESYC under a green arch">
            <a:extLst>
              <a:ext uri="{FF2B5EF4-FFF2-40B4-BE49-F238E27FC236}">
                <a16:creationId xmlns:a16="http://schemas.microsoft.com/office/drawing/2014/main" id="{680B83DB-7B59-BAA5-C4CD-9CA5291C4D0C}"/>
              </a:ext>
            </a:extLst>
          </p:cNvPr>
          <p:cNvPicPr>
            <a:picLocks noChangeAspect="1"/>
          </p:cNvPicPr>
          <p:nvPr/>
        </p:nvPicPr>
        <p:blipFill>
          <a:blip r:embed="rId3"/>
          <a:stretch>
            <a:fillRect/>
          </a:stretch>
        </p:blipFill>
        <p:spPr>
          <a:xfrm>
            <a:off x="231648" y="341376"/>
            <a:ext cx="2947475" cy="1080741"/>
          </a:xfrm>
          <a:prstGeom prst="rect">
            <a:avLst/>
          </a:prstGeom>
        </p:spPr>
      </p:pic>
      <p:sp>
        <p:nvSpPr>
          <p:cNvPr id="8" name="TextBox 7">
            <a:extLst>
              <a:ext uri="{FF2B5EF4-FFF2-40B4-BE49-F238E27FC236}">
                <a16:creationId xmlns:a16="http://schemas.microsoft.com/office/drawing/2014/main" id="{56303E53-34FE-0AC8-6D74-F3A789AAA99D}"/>
              </a:ext>
            </a:extLst>
          </p:cNvPr>
          <p:cNvSpPr txBox="1"/>
          <p:nvPr/>
        </p:nvSpPr>
        <p:spPr>
          <a:xfrm>
            <a:off x="1478479" y="1422117"/>
            <a:ext cx="9462671" cy="1569660"/>
          </a:xfrm>
          <a:prstGeom prst="rect">
            <a:avLst/>
          </a:prstGeom>
          <a:noFill/>
        </p:spPr>
        <p:txBody>
          <a:bodyPr wrap="square" rtlCol="0">
            <a:spAutoFit/>
          </a:bodyPr>
          <a:lstStyle/>
          <a:p>
            <a:pPr algn="ctr"/>
            <a:r>
              <a:rPr lang="en-US" sz="4800" b="1" dirty="0">
                <a:latin typeface="Calibri" panose="020F0502020204030204" pitchFamily="34" charset="0"/>
                <a:ea typeface="Calibri" panose="020F0502020204030204" pitchFamily="34" charset="0"/>
                <a:cs typeface="Calibri" panose="020F0502020204030204" pitchFamily="34" charset="0"/>
              </a:rPr>
              <a:t>Sustainable Agriculture Lesson 2: </a:t>
            </a:r>
            <a:br>
              <a:rPr lang="en-US" sz="4800" dirty="0">
                <a:latin typeface="Calibri" panose="020F0502020204030204" pitchFamily="34" charset="0"/>
                <a:ea typeface="Calibri" panose="020F0502020204030204" pitchFamily="34" charset="0"/>
                <a:cs typeface="Calibri" panose="020F0502020204030204" pitchFamily="34" charset="0"/>
              </a:rPr>
            </a:br>
            <a:r>
              <a:rPr lang="en-US" sz="4800" b="1" dirty="0">
                <a:latin typeface="Calibri" panose="020F0502020204030204" pitchFamily="34" charset="0"/>
                <a:ea typeface="Calibri" panose="020F0502020204030204" pitchFamily="34" charset="0"/>
                <a:cs typeface="Calibri" panose="020F0502020204030204" pitchFamily="34" charset="0"/>
              </a:rPr>
              <a:t>Strategic Reductions in Food Waste</a:t>
            </a:r>
            <a:endParaRPr lang="en-US" sz="48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descr="Shows a green dumpster filled with a significant amount of discarded food waste, mainly vegetables and fruits.">
            <a:extLst>
              <a:ext uri="{FF2B5EF4-FFF2-40B4-BE49-F238E27FC236}">
                <a16:creationId xmlns:a16="http://schemas.microsoft.com/office/drawing/2014/main" id="{470B23DA-E592-9FA7-B525-72988C775460}"/>
              </a:ext>
            </a:extLst>
          </p:cNvPr>
          <p:cNvPicPr>
            <a:picLocks noChangeAspect="1"/>
          </p:cNvPicPr>
          <p:nvPr/>
        </p:nvPicPr>
        <p:blipFill>
          <a:blip r:embed="rId4"/>
          <a:stretch>
            <a:fillRect/>
          </a:stretch>
        </p:blipFill>
        <p:spPr>
          <a:xfrm>
            <a:off x="3668197" y="2991777"/>
            <a:ext cx="5083233" cy="3595255"/>
          </a:xfrm>
          <a:prstGeom prst="rect">
            <a:avLst/>
          </a:prstGeom>
        </p:spPr>
      </p:pic>
      <p:grpSp>
        <p:nvGrpSpPr>
          <p:cNvPr id="91" name="Google Shape;91;p1">
            <a:extLst>
              <a:ext uri="{C183D7F6-B498-43B3-948B-1728B52AA6E4}">
                <adec:decorative xmlns:adec="http://schemas.microsoft.com/office/drawing/2017/decorative" val="1"/>
              </a:ext>
            </a:extLst>
          </p:cNvPr>
          <p:cNvGrpSpPr/>
          <p:nvPr/>
        </p:nvGrpSpPr>
        <p:grpSpPr>
          <a:xfrm flipH="1">
            <a:off x="9676747" y="0"/>
            <a:ext cx="2514948" cy="2174333"/>
            <a:chOff x="-305" y="-4155"/>
            <a:chExt cx="2514948" cy="2174333"/>
          </a:xfrm>
        </p:grpSpPr>
        <p:sp>
          <p:nvSpPr>
            <p:cNvPr id="92" name="Google Shape;92;p1"/>
            <p:cNvSpPr/>
            <p:nvPr/>
          </p:nvSpPr>
          <p:spPr>
            <a:xfrm>
              <a:off x="-305" y="0"/>
              <a:ext cx="2514948" cy="2170178"/>
            </a:xfrm>
            <a:custGeom>
              <a:avLst/>
              <a:gdLst/>
              <a:ahLst/>
              <a:cxnLst/>
              <a:rect l="l" t="t" r="r" b="b"/>
              <a:pathLst>
                <a:path w="2514948" h="2170178" extrusionOk="0">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3" name="Google Shape;93;p1"/>
            <p:cNvSpPr/>
            <p:nvPr/>
          </p:nvSpPr>
          <p:spPr>
            <a:xfrm>
              <a:off x="-305" y="-4155"/>
              <a:ext cx="2493062" cy="1947896"/>
            </a:xfrm>
            <a:custGeom>
              <a:avLst/>
              <a:gdLst/>
              <a:ahLst/>
              <a:cxnLst/>
              <a:rect l="l" t="t" r="r" b="b"/>
              <a:pathLst>
                <a:path w="2493062" h="1947896" extrusionOk="0">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4" name="Google Shape;94;p1"/>
            <p:cNvSpPr/>
            <p:nvPr/>
          </p:nvSpPr>
          <p:spPr>
            <a:xfrm>
              <a:off x="-305" y="0"/>
              <a:ext cx="2501089" cy="1972702"/>
            </a:xfrm>
            <a:custGeom>
              <a:avLst/>
              <a:gdLst/>
              <a:ahLst/>
              <a:cxnLst/>
              <a:rect l="l" t="t" r="r" b="b"/>
              <a:pathLst>
                <a:path w="2501089" h="1972702" extrusionOk="0">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endParaRPr sz="800" b="0" i="0" u="none" strike="noStrike" cap="none">
                <a:solidFill>
                  <a:schemeClr val="lt1"/>
                </a:solidFill>
                <a:latin typeface="Calibri"/>
                <a:ea typeface="Calibri"/>
                <a:cs typeface="Calibri"/>
                <a:sym typeface="Calibri"/>
              </a:endParaRPr>
            </a:p>
          </p:txBody>
        </p:sp>
        <p:sp>
          <p:nvSpPr>
            <p:cNvPr id="95" name="Google Shape;95;p1"/>
            <p:cNvSpPr/>
            <p:nvPr/>
          </p:nvSpPr>
          <p:spPr>
            <a:xfrm>
              <a:off x="305" y="1"/>
              <a:ext cx="2491105" cy="1943661"/>
            </a:xfrm>
            <a:custGeom>
              <a:avLst/>
              <a:gdLst/>
              <a:ahLst/>
              <a:cxnLst/>
              <a:rect l="l" t="t" r="r" b="b"/>
              <a:pathLst>
                <a:path w="2491105" h="1943661" extrusionOk="0">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10" name="Google Shape;97;p1">
            <a:extLst>
              <a:ext uri="{FF2B5EF4-FFF2-40B4-BE49-F238E27FC236}">
                <a16:creationId xmlns:a16="http://schemas.microsoft.com/office/drawing/2014/main" id="{46FBD19C-3D0C-5CC5-AA96-A2D0B65459EC}"/>
              </a:ext>
              <a:ext uri="{C183D7F6-B498-43B3-948B-1728B52AA6E4}">
                <adec:decorative xmlns:adec="http://schemas.microsoft.com/office/drawing/2017/decorative" val="1"/>
              </a:ext>
            </a:extLst>
          </p:cNvPr>
          <p:cNvGrpSpPr/>
          <p:nvPr/>
        </p:nvGrpSpPr>
        <p:grpSpPr>
          <a:xfrm rot="10800000" flipH="1">
            <a:off x="-305" y="4322879"/>
            <a:ext cx="3378428" cy="2535121"/>
            <a:chOff x="-305" y="-1"/>
            <a:chExt cx="3832880" cy="2876136"/>
          </a:xfrm>
        </p:grpSpPr>
        <p:sp>
          <p:nvSpPr>
            <p:cNvPr id="11" name="Google Shape;98;p1">
              <a:extLst>
                <a:ext uri="{FF2B5EF4-FFF2-40B4-BE49-F238E27FC236}">
                  <a16:creationId xmlns:a16="http://schemas.microsoft.com/office/drawing/2014/main" id="{72B9C342-454B-20BA-ED7C-7E142B3A918F}"/>
                </a:ext>
              </a:extLst>
            </p:cNvPr>
            <p:cNvSpPr/>
            <p:nvPr/>
          </p:nvSpPr>
          <p:spPr>
            <a:xfrm>
              <a:off x="305" y="1"/>
              <a:ext cx="3815424" cy="2653659"/>
            </a:xfrm>
            <a:custGeom>
              <a:avLst/>
              <a:gdLst/>
              <a:ahLst/>
              <a:cxnLst/>
              <a:rect l="l" t="t" r="r" b="b"/>
              <a:pathLst>
                <a:path w="3815424" h="2653659" extrusionOk="0">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 name="Google Shape;99;p1">
              <a:extLst>
                <a:ext uri="{FF2B5EF4-FFF2-40B4-BE49-F238E27FC236}">
                  <a16:creationId xmlns:a16="http://schemas.microsoft.com/office/drawing/2014/main" id="{D65544CB-3B3D-0E7F-A9DF-FD050F18BD76}"/>
                </a:ext>
              </a:extLst>
            </p:cNvPr>
            <p:cNvSpPr/>
            <p:nvPr/>
          </p:nvSpPr>
          <p:spPr>
            <a:xfrm>
              <a:off x="305" y="-1"/>
              <a:ext cx="3815424" cy="2653660"/>
            </a:xfrm>
            <a:custGeom>
              <a:avLst/>
              <a:gdLst/>
              <a:ahLst/>
              <a:cxnLst/>
              <a:rect l="l" t="t" r="r" b="b"/>
              <a:pathLst>
                <a:path w="3815424" h="2653660" extrusionOk="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 name="Google Shape;100;p1">
              <a:extLst>
                <a:ext uri="{FF2B5EF4-FFF2-40B4-BE49-F238E27FC236}">
                  <a16:creationId xmlns:a16="http://schemas.microsoft.com/office/drawing/2014/main" id="{49CC4CAD-2007-069E-1A24-1FD75F802BA2}"/>
                </a:ext>
              </a:extLst>
            </p:cNvPr>
            <p:cNvSpPr/>
            <p:nvPr/>
          </p:nvSpPr>
          <p:spPr>
            <a:xfrm>
              <a:off x="-305" y="1"/>
              <a:ext cx="3815986" cy="2675935"/>
            </a:xfrm>
            <a:custGeom>
              <a:avLst/>
              <a:gdLst/>
              <a:ahLst/>
              <a:cxnLst/>
              <a:rect l="l" t="t" r="r" b="b"/>
              <a:pathLst>
                <a:path w="3815986" h="2675935" extrusionOk="0">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01;p1">
              <a:extLst>
                <a:ext uri="{FF2B5EF4-FFF2-40B4-BE49-F238E27FC236}">
                  <a16:creationId xmlns:a16="http://schemas.microsoft.com/office/drawing/2014/main" id="{C6A6BC46-3BD2-D835-EC24-F1F5CFED7622}"/>
                </a:ext>
              </a:extLst>
            </p:cNvPr>
            <p:cNvSpPr/>
            <p:nvPr/>
          </p:nvSpPr>
          <p:spPr>
            <a:xfrm>
              <a:off x="305" y="-1"/>
              <a:ext cx="3832270" cy="2876136"/>
            </a:xfrm>
            <a:custGeom>
              <a:avLst/>
              <a:gdLst/>
              <a:ahLst/>
              <a:cxnLst/>
              <a:rect l="l" t="t" r="r" b="b"/>
              <a:pathLst>
                <a:path w="3832270" h="2876136" extrusionOk="0">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2"/>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9DFD5E1-5B3B-A6A4-81D6-98231E4F8DFD}"/>
              </a:ext>
            </a:extLst>
          </p:cNvPr>
          <p:cNvSpPr>
            <a:spLocks noGrp="1"/>
          </p:cNvSpPr>
          <p:nvPr>
            <p:ph type="sldNum" idx="12"/>
          </p:nvPr>
        </p:nvSpPr>
        <p:spPr>
          <a:xfrm>
            <a:off x="8742321" y="6529118"/>
            <a:ext cx="2743200" cy="365125"/>
          </a:xfrm>
        </p:spPr>
        <p:txBody>
          <a:bodyPr/>
          <a:lstStyle/>
          <a:p>
            <a:pPr marL="0" lvl="0" indent="0" algn="r" rtl="0">
              <a:spcBef>
                <a:spcPts val="0"/>
              </a:spcBef>
              <a:spcAft>
                <a:spcPts val="0"/>
              </a:spcAft>
              <a:buNone/>
            </a:pPr>
            <a:fld id="{00000000-1234-1234-1234-123412341234}" type="slidenum">
              <a:rPr lang="en-US" smtClean="0"/>
              <a:t>1</a:t>
            </a:fld>
            <a:endParaRPr lang="en-US"/>
          </a:p>
        </p:txBody>
      </p:sp>
      <p:sp>
        <p:nvSpPr>
          <p:cNvPr id="5" name="Title 4">
            <a:extLst>
              <a:ext uri="{FF2B5EF4-FFF2-40B4-BE49-F238E27FC236}">
                <a16:creationId xmlns:a16="http://schemas.microsoft.com/office/drawing/2014/main" id="{9E6D573E-F11E-89AC-D93A-D1F4BB972807}"/>
              </a:ext>
            </a:extLst>
          </p:cNvPr>
          <p:cNvSpPr txBox="1">
            <a:spLocks noGrp="1"/>
          </p:cNvSpPr>
          <p:nvPr>
            <p:ph type="title" idx="4294967295"/>
          </p:nvPr>
        </p:nvSpPr>
        <p:spPr>
          <a:xfrm>
            <a:off x="2481205" y="725383"/>
            <a:ext cx="8428647"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1"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Assessing the Environmental Impacts of Halving Food Loss and Waste along the Food Supply Chain</a:t>
            </a:r>
          </a:p>
        </p:txBody>
      </p:sp>
      <p:sp>
        <p:nvSpPr>
          <p:cNvPr id="3" name="TextBox 2">
            <a:extLst>
              <a:ext uri="{FF2B5EF4-FFF2-40B4-BE49-F238E27FC236}">
                <a16:creationId xmlns:a16="http://schemas.microsoft.com/office/drawing/2014/main" id="{051C518D-216B-2A90-E1D6-0585F2922C57}"/>
              </a:ext>
            </a:extLst>
          </p:cNvPr>
          <p:cNvSpPr txBox="1"/>
          <p:nvPr/>
        </p:nvSpPr>
        <p:spPr>
          <a:xfrm>
            <a:off x="3322977" y="1657924"/>
            <a:ext cx="6790944" cy="369332"/>
          </a:xfrm>
          <a:prstGeom prst="rect">
            <a:avLst/>
          </a:prstGeom>
          <a:noFill/>
        </p:spPr>
        <p:txBody>
          <a:bodyPr wrap="square" rtlCol="0">
            <a:spAutoFit/>
          </a:bodyPr>
          <a:lstStyle/>
          <a:p>
            <a:pPr algn="ctr"/>
            <a:r>
              <a:rPr lang="en-US" sz="1800" dirty="0">
                <a:latin typeface="Calibri" panose="020F0502020204030204" pitchFamily="34" charset="0"/>
                <a:cs typeface="Calibri" panose="020F0502020204030204" pitchFamily="34" charset="0"/>
              </a:rPr>
              <a:t>Read et al. 2020: </a:t>
            </a:r>
            <a:r>
              <a:rPr lang="en-US" sz="1800" dirty="0">
                <a:latin typeface="Calibri" panose="020F0502020204030204" pitchFamily="34" charset="0"/>
                <a:cs typeface="Calibri" panose="020F0502020204030204" pitchFamily="34" charset="0"/>
                <a:hlinkClick r:id="rId4"/>
              </a:rPr>
              <a:t>https://doi.org/10.1016/j.scitotenv.2019.136255</a:t>
            </a:r>
            <a:endParaRPr lang="en-US" sz="18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C767B9D0-CF07-3915-B0F7-F69151243C91}"/>
              </a:ext>
            </a:extLst>
          </p:cNvPr>
          <p:cNvSpPr txBox="1"/>
          <p:nvPr/>
        </p:nvSpPr>
        <p:spPr>
          <a:xfrm>
            <a:off x="354775" y="2132193"/>
            <a:ext cx="11717956" cy="2615588"/>
          </a:xfrm>
          <a:prstGeom prst="rect">
            <a:avLst/>
          </a:prstGeom>
          <a:noFill/>
        </p:spPr>
        <p:txBody>
          <a:bodyPr wrap="square" rtlCol="0">
            <a:spAutoFit/>
          </a:bodyPr>
          <a:lstStyle/>
          <a:p>
            <a:pPr lvl="0">
              <a:lnSpc>
                <a:spcPct val="90000"/>
              </a:lnSpc>
              <a:spcAft>
                <a:spcPts val="800"/>
              </a:spcAft>
              <a:buClr>
                <a:schemeClr val="dk1"/>
              </a:buClr>
              <a:buSzPts val="3027"/>
            </a:pPr>
            <a:r>
              <a:rPr lang="en-US" sz="2100" b="1" dirty="0">
                <a:latin typeface="Calibri" panose="020F0502020204030204" pitchFamily="34" charset="0"/>
                <a:ea typeface="Calibri" panose="020F0502020204030204" pitchFamily="34" charset="0"/>
                <a:cs typeface="Calibri" panose="020F0502020204030204" pitchFamily="34" charset="0"/>
              </a:rPr>
              <a:t>Conclusions:</a:t>
            </a:r>
            <a:r>
              <a:rPr lang="en-US" sz="2100" dirty="0">
                <a:latin typeface="Calibri" panose="020F0502020204030204" pitchFamily="34" charset="0"/>
                <a:ea typeface="Calibri" panose="020F0502020204030204" pitchFamily="34" charset="0"/>
                <a:cs typeface="Calibri" panose="020F0502020204030204" pitchFamily="34" charset="0"/>
              </a:rPr>
              <a:t> </a:t>
            </a:r>
          </a:p>
          <a:p>
            <a:pPr marL="457200" lvl="0" indent="-471616">
              <a:lnSpc>
                <a:spcPct val="90000"/>
              </a:lnSpc>
              <a:spcAft>
                <a:spcPts val="1000"/>
              </a:spcAft>
              <a:buClr>
                <a:schemeClr val="dk1"/>
              </a:buClr>
              <a:buSzPts val="3027"/>
              <a:buFont typeface="Arial"/>
              <a:buChar char="•"/>
            </a:pPr>
            <a:r>
              <a:rPr lang="en-US" sz="2100" dirty="0">
                <a:latin typeface="Calibri" panose="020F0502020204030204" pitchFamily="34" charset="0"/>
                <a:ea typeface="Calibri" panose="020F0502020204030204" pitchFamily="34" charset="0"/>
                <a:cs typeface="Calibri" panose="020F0502020204030204" pitchFamily="34" charset="0"/>
              </a:rPr>
              <a:t>16–18% of the total environmental impact of the U.S. food system is linked to food that is ultimately lost or wasted.</a:t>
            </a:r>
          </a:p>
          <a:p>
            <a:pPr marL="457200" lvl="0" indent="-471616">
              <a:lnSpc>
                <a:spcPct val="90000"/>
              </a:lnSpc>
              <a:spcAft>
                <a:spcPts val="1000"/>
              </a:spcAft>
              <a:buClr>
                <a:schemeClr val="dk1"/>
              </a:buClr>
              <a:buSzPts val="3027"/>
              <a:buFont typeface="Arial"/>
              <a:buChar char="•"/>
            </a:pPr>
            <a:r>
              <a:rPr lang="en-US" sz="2100" dirty="0">
                <a:latin typeface="Calibri" panose="020F0502020204030204" pitchFamily="34" charset="0"/>
                <a:ea typeface="Calibri" panose="020F0502020204030204" pitchFamily="34" charset="0"/>
                <a:cs typeface="Calibri" panose="020F0502020204030204" pitchFamily="34" charset="0"/>
              </a:rPr>
              <a:t>Impacts include energy use, eutrophication, greenhouse gas (GHG) warming, land use, and water use. </a:t>
            </a:r>
          </a:p>
          <a:p>
            <a:pPr marL="457200" lvl="0" indent="-471616">
              <a:lnSpc>
                <a:spcPct val="90000"/>
              </a:lnSpc>
              <a:spcAft>
                <a:spcPts val="1000"/>
              </a:spcAft>
              <a:buClr>
                <a:schemeClr val="dk1"/>
              </a:buClr>
              <a:buSzPts val="3027"/>
              <a:buFont typeface="Arial"/>
              <a:buChar char="•"/>
            </a:pPr>
            <a:r>
              <a:rPr lang="en-US" sz="2100" dirty="0">
                <a:latin typeface="Calibri" panose="020F0502020204030204" pitchFamily="34" charset="0"/>
                <a:ea typeface="Calibri" panose="020F0502020204030204" pitchFamily="34" charset="0"/>
                <a:cs typeface="Calibri" panose="020F0502020204030204" pitchFamily="34" charset="0"/>
              </a:rPr>
              <a:t>Reducing food loss and waste by 50% in six supply line sectors would reduce the total environmental footprint of the food system by 8-10%.</a:t>
            </a:r>
          </a:p>
          <a:p>
            <a:pPr marL="457200" lvl="0" indent="-471616">
              <a:lnSpc>
                <a:spcPct val="90000"/>
              </a:lnSpc>
              <a:spcAft>
                <a:spcPts val="800"/>
              </a:spcAft>
              <a:buClr>
                <a:schemeClr val="dk1"/>
              </a:buClr>
              <a:buSzPts val="3027"/>
              <a:buFont typeface="Arial"/>
              <a:buChar char="•"/>
            </a:pPr>
            <a:r>
              <a:rPr lang="en-US" sz="2100" dirty="0">
                <a:latin typeface="Calibri" panose="020F0502020204030204" pitchFamily="34" charset="0"/>
                <a:ea typeface="Calibri" panose="020F0502020204030204" pitchFamily="34" charset="0"/>
                <a:cs typeface="Calibri" panose="020F0502020204030204" pitchFamily="34" charset="0"/>
              </a:rPr>
              <a:t>Best points to reduce waste are in </a:t>
            </a:r>
            <a:r>
              <a:rPr lang="en-US" sz="2100" b="1" dirty="0">
                <a:latin typeface="Calibri" panose="020F0502020204030204" pitchFamily="34" charset="0"/>
                <a:ea typeface="Calibri" panose="020F0502020204030204" pitchFamily="34" charset="0"/>
                <a:cs typeface="Calibri" panose="020F0502020204030204" pitchFamily="34" charset="0"/>
              </a:rPr>
              <a:t>food service</a:t>
            </a:r>
            <a:r>
              <a:rPr lang="en-US" sz="2100" dirty="0">
                <a:latin typeface="Calibri" panose="020F0502020204030204" pitchFamily="34" charset="0"/>
                <a:ea typeface="Calibri" panose="020F0502020204030204" pitchFamily="34" charset="0"/>
                <a:cs typeface="Calibri" panose="020F0502020204030204" pitchFamily="34" charset="0"/>
              </a:rPr>
              <a:t>, </a:t>
            </a:r>
            <a:r>
              <a:rPr lang="en-US" sz="2100" b="1" dirty="0">
                <a:latin typeface="Calibri" panose="020F0502020204030204" pitchFamily="34" charset="0"/>
                <a:ea typeface="Calibri" panose="020F0502020204030204" pitchFamily="34" charset="0"/>
                <a:cs typeface="Calibri" panose="020F0502020204030204" pitchFamily="34" charset="0"/>
              </a:rPr>
              <a:t>food processing</a:t>
            </a:r>
            <a:r>
              <a:rPr lang="en-US" sz="2100" dirty="0">
                <a:latin typeface="Calibri" panose="020F0502020204030204" pitchFamily="34" charset="0"/>
                <a:ea typeface="Calibri" panose="020F0502020204030204" pitchFamily="34" charset="0"/>
                <a:cs typeface="Calibri" panose="020F0502020204030204" pitchFamily="34" charset="0"/>
              </a:rPr>
              <a:t>, and </a:t>
            </a:r>
            <a:r>
              <a:rPr lang="en-US" sz="2100" b="1" dirty="0">
                <a:latin typeface="Calibri" panose="020F0502020204030204" pitchFamily="34" charset="0"/>
                <a:ea typeface="Calibri" panose="020F0502020204030204" pitchFamily="34" charset="0"/>
                <a:cs typeface="Calibri" panose="020F0502020204030204" pitchFamily="34" charset="0"/>
              </a:rPr>
              <a:t>household consumption.</a:t>
            </a:r>
          </a:p>
        </p:txBody>
      </p:sp>
      <p:pic>
        <p:nvPicPr>
          <p:cNvPr id="8" name="Picture 7" descr="Shows a variety of fresh produce such as a yellow bell pepper, asparagus spears, mushrooms, and herbs.">
            <a:extLst>
              <a:ext uri="{FF2B5EF4-FFF2-40B4-BE49-F238E27FC236}">
                <a16:creationId xmlns:a16="http://schemas.microsoft.com/office/drawing/2014/main" id="{CF674F8F-7F60-02FF-555E-D089A017F470}"/>
              </a:ext>
            </a:extLst>
          </p:cNvPr>
          <p:cNvPicPr>
            <a:picLocks noChangeAspect="1"/>
          </p:cNvPicPr>
          <p:nvPr/>
        </p:nvPicPr>
        <p:blipFill>
          <a:blip r:embed="rId5"/>
          <a:stretch>
            <a:fillRect/>
          </a:stretch>
        </p:blipFill>
        <p:spPr>
          <a:xfrm>
            <a:off x="214312" y="4852718"/>
            <a:ext cx="11763375" cy="1676400"/>
          </a:xfrm>
          <a:prstGeom prst="rect">
            <a:avLst/>
          </a:prstGeom>
        </p:spPr>
      </p:pic>
      <p:sp>
        <p:nvSpPr>
          <p:cNvPr id="9" name="TextBox 8">
            <a:extLst>
              <a:ext uri="{FF2B5EF4-FFF2-40B4-BE49-F238E27FC236}">
                <a16:creationId xmlns:a16="http://schemas.microsoft.com/office/drawing/2014/main" id="{BF22FEB5-54C4-1208-E5F0-AD1F903DB1E7}"/>
              </a:ext>
            </a:extLst>
          </p:cNvPr>
          <p:cNvSpPr txBox="1"/>
          <p:nvPr/>
        </p:nvSpPr>
        <p:spPr>
          <a:xfrm>
            <a:off x="2494547" y="6529118"/>
            <a:ext cx="7724273" cy="338554"/>
          </a:xfrm>
          <a:prstGeom prst="rect">
            <a:avLst/>
          </a:prstGeom>
          <a:noFill/>
        </p:spPr>
        <p:txBody>
          <a:bodyPr wrap="square" rtlCol="0">
            <a:spAutoFit/>
          </a:bodyPr>
          <a:lstStyle/>
          <a:p>
            <a:pPr lvl="0" algn="ctr"/>
            <a:r>
              <a:rPr lang="en-US" sz="1600" i="1" dirty="0">
                <a:latin typeface="Calibri" panose="020F0502020204030204" pitchFamily="34" charset="0"/>
                <a:ea typeface="Calibri" panose="020F0502020204030204" pitchFamily="34" charset="0"/>
                <a:cs typeface="Calibri" panose="020F0502020204030204" pitchFamily="34" charset="0"/>
              </a:rPr>
              <a:t>Unaltered image by Liz West via Wikimedia Commons, </a:t>
            </a:r>
            <a:r>
              <a:rPr lang="en-US" sz="1600" i="1" u="sng" dirty="0">
                <a:solidFill>
                  <a:schemeClr val="accent1"/>
                </a:solidFill>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2.0</a:t>
            </a:r>
            <a:endParaRPr lang="en-US" sz="1600" i="1"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4"/>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32D81DC-13B6-F2D7-B9C9-BB10454EB25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sp>
        <p:nvSpPr>
          <p:cNvPr id="3" name="Title 2">
            <a:extLst>
              <a:ext uri="{FF2B5EF4-FFF2-40B4-BE49-F238E27FC236}">
                <a16:creationId xmlns:a16="http://schemas.microsoft.com/office/drawing/2014/main" id="{5917FCC5-CAAF-12EB-FE9A-B766046E9631}"/>
              </a:ext>
            </a:extLst>
          </p:cNvPr>
          <p:cNvSpPr txBox="1">
            <a:spLocks noGrp="1"/>
          </p:cNvSpPr>
          <p:nvPr>
            <p:ph type="title" idx="4294967295"/>
          </p:nvPr>
        </p:nvSpPr>
        <p:spPr>
          <a:xfrm>
            <a:off x="2658355" y="648778"/>
            <a:ext cx="7652084"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Food Service (Restaurant) Sector</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 name="TextBox 3">
            <a:extLst>
              <a:ext uri="{FF2B5EF4-FFF2-40B4-BE49-F238E27FC236}">
                <a16:creationId xmlns:a16="http://schemas.microsoft.com/office/drawing/2014/main" id="{5CA4EE94-CB10-D173-1EB9-D05C771EC164}"/>
              </a:ext>
            </a:extLst>
          </p:cNvPr>
          <p:cNvSpPr txBox="1"/>
          <p:nvPr/>
        </p:nvSpPr>
        <p:spPr>
          <a:xfrm>
            <a:off x="3191256" y="1249284"/>
            <a:ext cx="6790944" cy="369332"/>
          </a:xfrm>
          <a:prstGeom prst="rect">
            <a:avLst/>
          </a:prstGeom>
          <a:noFill/>
        </p:spPr>
        <p:txBody>
          <a:bodyPr wrap="square" rtlCol="0">
            <a:spAutoFit/>
          </a:bodyPr>
          <a:lstStyle/>
          <a:p>
            <a:pPr algn="ctr"/>
            <a:r>
              <a:rPr lang="en-US" sz="1800" dirty="0">
                <a:latin typeface="Calibri" panose="020F0502020204030204" pitchFamily="34" charset="0"/>
                <a:cs typeface="Calibri" panose="020F0502020204030204" pitchFamily="34" charset="0"/>
              </a:rPr>
              <a:t>Read et al. 2020: </a:t>
            </a:r>
            <a:r>
              <a:rPr lang="en-US" sz="1800" dirty="0">
                <a:latin typeface="Calibri" panose="020F0502020204030204" pitchFamily="34" charset="0"/>
                <a:cs typeface="Calibri" panose="020F0502020204030204" pitchFamily="34" charset="0"/>
                <a:hlinkClick r:id="rId4"/>
              </a:rPr>
              <a:t>https://doi.org/10.1016/j.scitotenv.2019.136255</a:t>
            </a:r>
            <a:endParaRPr lang="en-US" sz="18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5765F5B5-17DC-33A1-6071-A65A569EF4FC}"/>
              </a:ext>
            </a:extLst>
          </p:cNvPr>
          <p:cNvSpPr txBox="1"/>
          <p:nvPr/>
        </p:nvSpPr>
        <p:spPr>
          <a:xfrm>
            <a:off x="685176" y="2023444"/>
            <a:ext cx="5799221" cy="4530984"/>
          </a:xfrm>
          <a:prstGeom prst="rect">
            <a:avLst/>
          </a:prstGeom>
          <a:noFill/>
        </p:spPr>
        <p:txBody>
          <a:bodyPr wrap="square" rtlCol="0">
            <a:spAutoFit/>
          </a:bodyPr>
          <a:lstStyle/>
          <a:p>
            <a:pPr marL="11113" lvl="1">
              <a:lnSpc>
                <a:spcPct val="90000"/>
              </a:lnSpc>
              <a:spcAft>
                <a:spcPts val="600"/>
              </a:spcAft>
              <a:buSzPct val="144000"/>
            </a:pPr>
            <a:r>
              <a:rPr lang="en-US" sz="2200" b="1" dirty="0">
                <a:latin typeface="Calibri" panose="020F0502020204030204" pitchFamily="34" charset="0"/>
                <a:ea typeface="Calibri" panose="020F0502020204030204" pitchFamily="34" charset="0"/>
                <a:cs typeface="Calibri" panose="020F0502020204030204" pitchFamily="34" charset="0"/>
              </a:rPr>
              <a:t>The food service (restaurant) sector:</a:t>
            </a:r>
          </a:p>
          <a:p>
            <a:pPr marL="458788" lvl="1" indent="-447675">
              <a:lnSpc>
                <a:spcPct val="90000"/>
              </a:lnSpc>
              <a:spcAft>
                <a:spcPts val="600"/>
              </a:spcAft>
              <a:buSzPct val="1440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Has a high, direct impact of food loss &amp; waste (FLW) on GHG</a:t>
            </a:r>
          </a:p>
          <a:p>
            <a:pPr marL="458788" lvl="1" indent="-458788">
              <a:lnSpc>
                <a:spcPct val="90000"/>
              </a:lnSpc>
              <a:spcAft>
                <a:spcPts val="600"/>
              </a:spcAft>
              <a:buSzPct val="1440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Is a final downstream point of the food supply chain, where the food meets the consumer</a:t>
            </a:r>
          </a:p>
          <a:p>
            <a:pPr marL="458788" lvl="1" indent="-458788">
              <a:lnSpc>
                <a:spcPct val="90000"/>
              </a:lnSpc>
              <a:spcAft>
                <a:spcPts val="600"/>
              </a:spcAft>
              <a:buSzPct val="1440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Has large portion sizes contributing to waste</a:t>
            </a:r>
          </a:p>
          <a:p>
            <a:pPr marL="26669" lvl="0">
              <a:lnSpc>
                <a:spcPct val="90000"/>
              </a:lnSpc>
              <a:spcBef>
                <a:spcPts val="1000"/>
              </a:spcBef>
              <a:buSzPts val="2800"/>
            </a:pPr>
            <a:r>
              <a:rPr lang="en-US" sz="2200" b="1" dirty="0">
                <a:latin typeface="Calibri" panose="020F0502020204030204" pitchFamily="34" charset="0"/>
                <a:ea typeface="Calibri" panose="020F0502020204030204" pitchFamily="34" charset="0"/>
                <a:cs typeface="Calibri" panose="020F0502020204030204" pitchFamily="34" charset="0"/>
              </a:rPr>
              <a:t>Potential solutions include: </a:t>
            </a:r>
            <a:endParaRPr lang="en-US" sz="2200" dirty="0">
              <a:latin typeface="Calibri" panose="020F0502020204030204" pitchFamily="34" charset="0"/>
              <a:ea typeface="Calibri" panose="020F0502020204030204" pitchFamily="34" charset="0"/>
              <a:cs typeface="Calibri" panose="020F0502020204030204" pitchFamily="34" charset="0"/>
            </a:endParaRPr>
          </a:p>
          <a:p>
            <a:pPr marL="458788" lvl="1" indent="-447675">
              <a:lnSpc>
                <a:spcPct val="90000"/>
              </a:lnSpc>
              <a:spcBef>
                <a:spcPts val="500"/>
              </a:spcBef>
              <a:spcAft>
                <a:spcPts val="600"/>
              </a:spcAft>
              <a:buSzPct val="144000"/>
              <a:buChar char="•"/>
            </a:pPr>
            <a:r>
              <a:rPr lang="en-US" sz="2000" dirty="0">
                <a:latin typeface="Calibri" panose="020F0502020204030204" pitchFamily="34" charset="0"/>
                <a:ea typeface="Calibri" panose="020F0502020204030204" pitchFamily="34" charset="0"/>
                <a:cs typeface="Calibri" panose="020F0502020204030204" pitchFamily="34" charset="0"/>
              </a:rPr>
              <a:t>Introducing better inventory-management systems</a:t>
            </a:r>
          </a:p>
          <a:p>
            <a:pPr marL="458788" lvl="1" indent="-447675">
              <a:lnSpc>
                <a:spcPct val="90000"/>
              </a:lnSpc>
              <a:spcBef>
                <a:spcPts val="500"/>
              </a:spcBef>
              <a:spcAft>
                <a:spcPts val="600"/>
              </a:spcAft>
              <a:buSzPct val="144000"/>
              <a:buChar char="•"/>
            </a:pPr>
            <a:r>
              <a:rPr lang="en-US" sz="2000" dirty="0">
                <a:latin typeface="Calibri" panose="020F0502020204030204" pitchFamily="34" charset="0"/>
                <a:ea typeface="Calibri" panose="020F0502020204030204" pitchFamily="34" charset="0"/>
                <a:cs typeface="Calibri" panose="020F0502020204030204" pitchFamily="34" charset="0"/>
              </a:rPr>
              <a:t>Using analytics to optimize quantity of purchases and batch sizes</a:t>
            </a:r>
          </a:p>
          <a:p>
            <a:pPr marL="458788" lvl="1" indent="-447675">
              <a:lnSpc>
                <a:spcPct val="90000"/>
              </a:lnSpc>
              <a:spcBef>
                <a:spcPts val="500"/>
              </a:spcBef>
              <a:spcAft>
                <a:spcPts val="600"/>
              </a:spcAft>
              <a:buSzPct val="144000"/>
              <a:buChar char="•"/>
            </a:pPr>
            <a:r>
              <a:rPr lang="en-US" sz="2000" dirty="0">
                <a:latin typeface="Calibri" panose="020F0502020204030204" pitchFamily="34" charset="0"/>
                <a:ea typeface="Calibri" panose="020F0502020204030204" pitchFamily="34" charset="0"/>
                <a:cs typeface="Calibri" panose="020F0502020204030204" pitchFamily="34" charset="0"/>
              </a:rPr>
              <a:t>Reassessing the restaurant model that provides large portions to justify higher prices.</a:t>
            </a:r>
          </a:p>
        </p:txBody>
      </p:sp>
      <p:pic>
        <p:nvPicPr>
          <p:cNvPr id="8" name="Picture 7" descr="Shows Tom's Restaurant in New York City, known for serving as the exterior shot for the fictional &quot;Monk's Cafe&quot; on the sitcom &quot;Seinfeld.&quot;">
            <a:extLst>
              <a:ext uri="{FF2B5EF4-FFF2-40B4-BE49-F238E27FC236}">
                <a16:creationId xmlns:a16="http://schemas.microsoft.com/office/drawing/2014/main" id="{D20AB6AD-A916-2012-B893-68CA22B5992E}"/>
              </a:ext>
            </a:extLst>
          </p:cNvPr>
          <p:cNvPicPr>
            <a:picLocks noChangeAspect="1"/>
          </p:cNvPicPr>
          <p:nvPr/>
        </p:nvPicPr>
        <p:blipFill>
          <a:blip r:embed="rId5"/>
          <a:stretch>
            <a:fillRect/>
          </a:stretch>
        </p:blipFill>
        <p:spPr>
          <a:xfrm>
            <a:off x="6841341" y="2219122"/>
            <a:ext cx="5105400" cy="3286125"/>
          </a:xfrm>
          <a:prstGeom prst="rect">
            <a:avLst/>
          </a:prstGeom>
        </p:spPr>
      </p:pic>
      <p:sp>
        <p:nvSpPr>
          <p:cNvPr id="9" name="TextBox 8">
            <a:extLst>
              <a:ext uri="{FF2B5EF4-FFF2-40B4-BE49-F238E27FC236}">
                <a16:creationId xmlns:a16="http://schemas.microsoft.com/office/drawing/2014/main" id="{1475B041-C61C-A60A-BD7F-70B22418BD3F}"/>
              </a:ext>
            </a:extLst>
          </p:cNvPr>
          <p:cNvSpPr txBox="1"/>
          <p:nvPr/>
        </p:nvSpPr>
        <p:spPr>
          <a:xfrm>
            <a:off x="6893273" y="5771575"/>
            <a:ext cx="5001537" cy="584775"/>
          </a:xfrm>
          <a:prstGeom prst="rect">
            <a:avLst/>
          </a:prstGeom>
          <a:noFill/>
        </p:spPr>
        <p:txBody>
          <a:bodyPr wrap="square" rtlCol="0">
            <a:spAutoFit/>
          </a:bodyPr>
          <a:lstStyle/>
          <a:p>
            <a:pPr lvl="0" algn="ctr"/>
            <a:r>
              <a:rPr lang="en-US" sz="1600" i="1" dirty="0">
                <a:latin typeface="Calibri" panose="020F0502020204030204" pitchFamily="34" charset="0"/>
                <a:ea typeface="Calibri" panose="020F0502020204030204" pitchFamily="34" charset="0"/>
                <a:cs typeface="Calibri" panose="020F0502020204030204" pitchFamily="34" charset="0"/>
              </a:rPr>
              <a:t>Tom’s Restaurant in NYC. Unaltered photo by Rick Dikeman via Wikimedia Commons, </a:t>
            </a:r>
            <a:r>
              <a:rPr lang="en-US" sz="1600" i="1" u="sng" dirty="0">
                <a:solidFill>
                  <a:schemeClr val="accent1"/>
                </a:solidFill>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3.0</a:t>
            </a:r>
            <a:endParaRPr lang="en-US" sz="1600" i="1"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4"/>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ABA9E37-2BA8-C5A8-1E21-43C4CEF1B78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sp>
        <p:nvSpPr>
          <p:cNvPr id="4" name="Title 2">
            <a:extLst>
              <a:ext uri="{FF2B5EF4-FFF2-40B4-BE49-F238E27FC236}">
                <a16:creationId xmlns:a16="http://schemas.microsoft.com/office/drawing/2014/main" id="{7DC593E2-251C-1434-4BAA-C7E59F46C9CE}"/>
              </a:ext>
            </a:extLst>
          </p:cNvPr>
          <p:cNvSpPr txBox="1">
            <a:spLocks noGrp="1"/>
          </p:cNvSpPr>
          <p:nvPr>
            <p:ph type="title" idx="4294967295"/>
          </p:nvPr>
        </p:nvSpPr>
        <p:spPr>
          <a:xfrm>
            <a:off x="2658355" y="648778"/>
            <a:ext cx="7652084"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Food-Processing Sector</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5" name="TextBox 4">
            <a:extLst>
              <a:ext uri="{FF2B5EF4-FFF2-40B4-BE49-F238E27FC236}">
                <a16:creationId xmlns:a16="http://schemas.microsoft.com/office/drawing/2014/main" id="{3535E0DE-AF23-1708-90D2-2C1A799A651F}"/>
              </a:ext>
            </a:extLst>
          </p:cNvPr>
          <p:cNvSpPr txBox="1"/>
          <p:nvPr/>
        </p:nvSpPr>
        <p:spPr>
          <a:xfrm>
            <a:off x="3191256" y="1249284"/>
            <a:ext cx="6790944" cy="369332"/>
          </a:xfrm>
          <a:prstGeom prst="rect">
            <a:avLst/>
          </a:prstGeom>
          <a:noFill/>
        </p:spPr>
        <p:txBody>
          <a:bodyPr wrap="square" rtlCol="0">
            <a:spAutoFit/>
          </a:bodyPr>
          <a:lstStyle/>
          <a:p>
            <a:pPr algn="ctr"/>
            <a:r>
              <a:rPr lang="en-US" sz="1800" dirty="0">
                <a:latin typeface="Calibri" panose="020F0502020204030204" pitchFamily="34" charset="0"/>
                <a:cs typeface="Calibri" panose="020F0502020204030204" pitchFamily="34" charset="0"/>
              </a:rPr>
              <a:t>Read et al. 2020: </a:t>
            </a:r>
            <a:r>
              <a:rPr lang="en-US" sz="1800" dirty="0">
                <a:latin typeface="Calibri" panose="020F0502020204030204" pitchFamily="34" charset="0"/>
                <a:cs typeface="Calibri" panose="020F0502020204030204" pitchFamily="34" charset="0"/>
                <a:hlinkClick r:id="rId4"/>
              </a:rPr>
              <a:t>https://doi.org/10.1016/j.scitotenv.2019.136255</a:t>
            </a:r>
            <a:endParaRPr lang="en-US" sz="1800" dirty="0">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AA3FE2C0-739F-0D5D-8932-0ED2C13B6226}"/>
              </a:ext>
            </a:extLst>
          </p:cNvPr>
          <p:cNvSpPr txBox="1"/>
          <p:nvPr/>
        </p:nvSpPr>
        <p:spPr>
          <a:xfrm>
            <a:off x="685176" y="2023444"/>
            <a:ext cx="5799221" cy="4356577"/>
          </a:xfrm>
          <a:prstGeom prst="rect">
            <a:avLst/>
          </a:prstGeom>
          <a:noFill/>
        </p:spPr>
        <p:txBody>
          <a:bodyPr wrap="square" rtlCol="0">
            <a:spAutoFit/>
          </a:bodyPr>
          <a:lstStyle/>
          <a:p>
            <a:pPr marL="11113" lvl="1">
              <a:lnSpc>
                <a:spcPct val="90000"/>
              </a:lnSpc>
              <a:spcAft>
                <a:spcPts val="800"/>
              </a:spcAft>
              <a:buSzPct val="144000"/>
            </a:pPr>
            <a:r>
              <a:rPr lang="en-US" sz="2200" b="1" dirty="0">
                <a:latin typeface="Calibri" panose="020F0502020204030204" pitchFamily="34" charset="0"/>
                <a:ea typeface="Calibri" panose="020F0502020204030204" pitchFamily="34" charset="0"/>
                <a:cs typeface="Calibri" panose="020F0502020204030204" pitchFamily="34" charset="0"/>
              </a:rPr>
              <a:t>The food processing sector:</a:t>
            </a:r>
          </a:p>
          <a:p>
            <a:pPr marL="458788" lvl="1" indent="-447675">
              <a:lnSpc>
                <a:spcPct val="90000"/>
              </a:lnSpc>
              <a:spcAft>
                <a:spcPts val="600"/>
              </a:spcAft>
              <a:buSzPct val="1440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Wants to maximize profit, which will drive gains in efficiency</a:t>
            </a:r>
          </a:p>
          <a:p>
            <a:pPr marL="458788" lvl="1" indent="-458788">
              <a:lnSpc>
                <a:spcPct val="90000"/>
              </a:lnSpc>
              <a:spcAft>
                <a:spcPts val="600"/>
              </a:spcAft>
              <a:buSzPct val="1440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Faces challenges of calculating production quantity and cold chain management </a:t>
            </a:r>
          </a:p>
          <a:p>
            <a:pPr marL="458788" lvl="1" indent="-458788">
              <a:lnSpc>
                <a:spcPct val="90000"/>
              </a:lnSpc>
              <a:spcAft>
                <a:spcPts val="600"/>
              </a:spcAft>
              <a:buSzPct val="1440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Involves a “Middleman” processing delay, which can spoil food.</a:t>
            </a:r>
          </a:p>
          <a:p>
            <a:pPr marL="26669" lvl="0">
              <a:lnSpc>
                <a:spcPct val="90000"/>
              </a:lnSpc>
              <a:spcBef>
                <a:spcPts val="1000"/>
              </a:spcBef>
              <a:spcAft>
                <a:spcPts val="800"/>
              </a:spcAft>
              <a:buSzPts val="2800"/>
            </a:pPr>
            <a:r>
              <a:rPr lang="en-US" sz="2200" b="1" dirty="0">
                <a:latin typeface="Calibri" panose="020F0502020204030204" pitchFamily="34" charset="0"/>
                <a:ea typeface="Calibri" panose="020F0502020204030204" pitchFamily="34" charset="0"/>
                <a:cs typeface="Calibri" panose="020F0502020204030204" pitchFamily="34" charset="0"/>
              </a:rPr>
              <a:t>Potential solutions include: </a:t>
            </a:r>
            <a:endParaRPr lang="en-US" sz="2200" dirty="0">
              <a:latin typeface="Calibri" panose="020F0502020204030204" pitchFamily="34" charset="0"/>
              <a:ea typeface="Calibri" panose="020F0502020204030204" pitchFamily="34" charset="0"/>
              <a:cs typeface="Calibri" panose="020F0502020204030204" pitchFamily="34" charset="0"/>
            </a:endParaRPr>
          </a:p>
          <a:p>
            <a:pPr marL="458788" lvl="1" indent="-447675">
              <a:lnSpc>
                <a:spcPct val="90000"/>
              </a:lnSpc>
              <a:spcBef>
                <a:spcPts val="500"/>
              </a:spcBef>
              <a:spcAft>
                <a:spcPts val="600"/>
              </a:spcAft>
              <a:buSzPct val="1440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Using better technology to improve logistics and forecasting ability to guide production quantity</a:t>
            </a:r>
          </a:p>
          <a:p>
            <a:pPr marL="458788" lvl="1" indent="-447675">
              <a:lnSpc>
                <a:spcPct val="90000"/>
              </a:lnSpc>
              <a:spcBef>
                <a:spcPts val="500"/>
              </a:spcBef>
              <a:spcAft>
                <a:spcPts val="600"/>
              </a:spcAft>
              <a:buSzPct val="1440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Improving cold chain management</a:t>
            </a:r>
          </a:p>
          <a:p>
            <a:pPr marL="458788" lvl="1" indent="-447675">
              <a:lnSpc>
                <a:spcPct val="90000"/>
              </a:lnSpc>
              <a:spcBef>
                <a:spcPts val="500"/>
              </a:spcBef>
              <a:spcAft>
                <a:spcPts val="600"/>
              </a:spcAft>
              <a:buSzPct val="1440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Shipping directly from manufacturers to retailers.</a:t>
            </a:r>
          </a:p>
        </p:txBody>
      </p:sp>
      <p:pic>
        <p:nvPicPr>
          <p:cNvPr id="8" name="Picture 7" descr="Displays industrial vats used for cheese prouction.">
            <a:extLst>
              <a:ext uri="{FF2B5EF4-FFF2-40B4-BE49-F238E27FC236}">
                <a16:creationId xmlns:a16="http://schemas.microsoft.com/office/drawing/2014/main" id="{8127D766-0749-C4D2-EA98-34EAD76AF50F}"/>
              </a:ext>
            </a:extLst>
          </p:cNvPr>
          <p:cNvPicPr>
            <a:picLocks noChangeAspect="1"/>
          </p:cNvPicPr>
          <p:nvPr/>
        </p:nvPicPr>
        <p:blipFill>
          <a:blip r:embed="rId5"/>
          <a:stretch>
            <a:fillRect/>
          </a:stretch>
        </p:blipFill>
        <p:spPr>
          <a:xfrm>
            <a:off x="7435929" y="2449613"/>
            <a:ext cx="4333875" cy="2895600"/>
          </a:xfrm>
          <a:prstGeom prst="rect">
            <a:avLst/>
          </a:prstGeom>
        </p:spPr>
      </p:pic>
      <p:sp>
        <p:nvSpPr>
          <p:cNvPr id="9" name="TextBox 8">
            <a:extLst>
              <a:ext uri="{FF2B5EF4-FFF2-40B4-BE49-F238E27FC236}">
                <a16:creationId xmlns:a16="http://schemas.microsoft.com/office/drawing/2014/main" id="{F7122118-2F23-31E1-A2BF-106ECCD2348D}"/>
              </a:ext>
            </a:extLst>
          </p:cNvPr>
          <p:cNvSpPr txBox="1"/>
          <p:nvPr/>
        </p:nvSpPr>
        <p:spPr>
          <a:xfrm>
            <a:off x="7687653" y="5525353"/>
            <a:ext cx="4082151" cy="830997"/>
          </a:xfrm>
          <a:prstGeom prst="rect">
            <a:avLst/>
          </a:prstGeom>
          <a:noFill/>
        </p:spPr>
        <p:txBody>
          <a:bodyPr wrap="square" rtlCol="0">
            <a:spAutoFit/>
          </a:bodyPr>
          <a:lstStyle/>
          <a:p>
            <a:pPr lvl="0" algn="ctr"/>
            <a:r>
              <a:rPr lang="en-US" sz="1600" i="1" dirty="0">
                <a:latin typeface="Calibri" panose="020F0502020204030204" pitchFamily="34" charset="0"/>
                <a:ea typeface="Calibri" panose="020F0502020204030204" pitchFamily="34" charset="0"/>
                <a:cs typeface="Calibri" panose="020F0502020204030204" pitchFamily="34" charset="0"/>
              </a:rPr>
              <a:t>Cheese production facility. Unaltered photo by </a:t>
            </a:r>
            <a:r>
              <a:rPr lang="en-US" sz="1600" i="1" dirty="0" err="1">
                <a:latin typeface="Calibri" panose="020F0502020204030204" pitchFamily="34" charset="0"/>
                <a:ea typeface="Calibri" panose="020F0502020204030204" pitchFamily="34" charset="0"/>
                <a:cs typeface="Calibri" panose="020F0502020204030204" pitchFamily="34" charset="0"/>
              </a:rPr>
              <a:t>MatthiasKabel</a:t>
            </a:r>
            <a:r>
              <a:rPr lang="en-US" sz="1600" i="1" dirty="0">
                <a:latin typeface="Calibri" panose="020F0502020204030204" pitchFamily="34" charset="0"/>
                <a:ea typeface="Calibri" panose="020F0502020204030204" pitchFamily="34" charset="0"/>
                <a:cs typeface="Calibri" panose="020F0502020204030204" pitchFamily="34" charset="0"/>
              </a:rPr>
              <a:t> via Wikimedia Commons, </a:t>
            </a:r>
            <a:r>
              <a:rPr lang="en-US" sz="1600" i="1" u="sng" dirty="0">
                <a:solidFill>
                  <a:schemeClr val="accent1"/>
                </a:solidFill>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Share-Alike 3.0</a:t>
            </a:r>
            <a:r>
              <a:rPr lang="en-US" sz="1600" i="1" dirty="0">
                <a:latin typeface="Calibri" panose="020F0502020204030204" pitchFamily="34" charset="0"/>
                <a:ea typeface="Calibri" panose="020F0502020204030204" pitchFamily="34" charset="0"/>
                <a:cs typeface="Calibri" panose="020F0502020204030204" pitchFamily="34" charset="0"/>
              </a:rPr>
              <a:t>.</a:t>
            </a:r>
            <a:endParaRPr lang="en-US" sz="16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4"/>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F6E5637-09AC-CC7B-9883-7A93F8772EF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a:p>
        </p:txBody>
      </p:sp>
      <p:sp>
        <p:nvSpPr>
          <p:cNvPr id="8" name="Title 2">
            <a:extLst>
              <a:ext uri="{FF2B5EF4-FFF2-40B4-BE49-F238E27FC236}">
                <a16:creationId xmlns:a16="http://schemas.microsoft.com/office/drawing/2014/main" id="{79B474F4-813A-8D71-96CD-AC2FC3F61B69}"/>
              </a:ext>
            </a:extLst>
          </p:cNvPr>
          <p:cNvSpPr txBox="1">
            <a:spLocks noGrp="1"/>
          </p:cNvSpPr>
          <p:nvPr>
            <p:ph type="title" idx="4294967295"/>
          </p:nvPr>
        </p:nvSpPr>
        <p:spPr>
          <a:xfrm>
            <a:off x="2658355" y="648778"/>
            <a:ext cx="7652084"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Household Consumption</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5" name="TextBox 4">
            <a:extLst>
              <a:ext uri="{FF2B5EF4-FFF2-40B4-BE49-F238E27FC236}">
                <a16:creationId xmlns:a16="http://schemas.microsoft.com/office/drawing/2014/main" id="{49C64F8C-7A31-B7C8-336E-1A660DC997FE}"/>
              </a:ext>
            </a:extLst>
          </p:cNvPr>
          <p:cNvSpPr txBox="1"/>
          <p:nvPr/>
        </p:nvSpPr>
        <p:spPr>
          <a:xfrm>
            <a:off x="3191256" y="1249284"/>
            <a:ext cx="6790944" cy="369332"/>
          </a:xfrm>
          <a:prstGeom prst="rect">
            <a:avLst/>
          </a:prstGeom>
          <a:noFill/>
        </p:spPr>
        <p:txBody>
          <a:bodyPr wrap="square" rtlCol="0">
            <a:spAutoFit/>
          </a:bodyPr>
          <a:lstStyle/>
          <a:p>
            <a:pPr algn="ctr"/>
            <a:r>
              <a:rPr lang="en-US" sz="1800" dirty="0">
                <a:latin typeface="Calibri" panose="020F0502020204030204" pitchFamily="34" charset="0"/>
                <a:cs typeface="Calibri" panose="020F0502020204030204" pitchFamily="34" charset="0"/>
              </a:rPr>
              <a:t>Read et al. 2020: </a:t>
            </a:r>
            <a:r>
              <a:rPr lang="en-US" sz="1800" dirty="0">
                <a:latin typeface="Calibri" panose="020F0502020204030204" pitchFamily="34" charset="0"/>
                <a:cs typeface="Calibri" panose="020F0502020204030204" pitchFamily="34" charset="0"/>
                <a:hlinkClick r:id="rId4"/>
              </a:rPr>
              <a:t>https://doi.org/10.1016/j.scitotenv.2019.136255</a:t>
            </a:r>
            <a:endParaRPr lang="en-US" sz="1800" dirty="0">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4F218A27-9DF7-CCFB-1885-BE1B72F11B33}"/>
              </a:ext>
            </a:extLst>
          </p:cNvPr>
          <p:cNvSpPr txBox="1"/>
          <p:nvPr/>
        </p:nvSpPr>
        <p:spPr>
          <a:xfrm>
            <a:off x="685176" y="2023444"/>
            <a:ext cx="6073433" cy="4484817"/>
          </a:xfrm>
          <a:prstGeom prst="rect">
            <a:avLst/>
          </a:prstGeom>
          <a:noFill/>
        </p:spPr>
        <p:txBody>
          <a:bodyPr wrap="square" rtlCol="0">
            <a:spAutoFit/>
          </a:bodyPr>
          <a:lstStyle/>
          <a:p>
            <a:pPr marL="11113" lvl="1">
              <a:lnSpc>
                <a:spcPct val="90000"/>
              </a:lnSpc>
              <a:spcAft>
                <a:spcPts val="800"/>
              </a:spcAft>
              <a:buSzPct val="144000"/>
            </a:pPr>
            <a:r>
              <a:rPr lang="en-US" sz="2200" b="1" dirty="0">
                <a:latin typeface="Calibri" panose="020F0502020204030204" pitchFamily="34" charset="0"/>
                <a:ea typeface="Calibri" panose="020F0502020204030204" pitchFamily="34" charset="0"/>
                <a:cs typeface="Calibri" panose="020F0502020204030204" pitchFamily="34" charset="0"/>
              </a:rPr>
              <a:t>Household consumption:</a:t>
            </a:r>
          </a:p>
          <a:p>
            <a:pPr marL="458788" lvl="1" indent="-447675">
              <a:lnSpc>
                <a:spcPct val="90000"/>
              </a:lnSpc>
              <a:spcAft>
                <a:spcPts val="1000"/>
              </a:spcAft>
              <a:buSzPct val="1440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Involves millions of individual consumer decisions—hard to regulate or standardize</a:t>
            </a:r>
          </a:p>
          <a:p>
            <a:pPr marL="458788" lvl="1" indent="-458788">
              <a:lnSpc>
                <a:spcPct val="90000"/>
              </a:lnSpc>
              <a:spcAft>
                <a:spcPts val="1000"/>
              </a:spcAft>
              <a:buSzPct val="1440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Has inconsistent date labeling, which may contribute to waste</a:t>
            </a:r>
          </a:p>
          <a:p>
            <a:pPr marL="458788" lvl="1" indent="-458788">
              <a:lnSpc>
                <a:spcPct val="90000"/>
              </a:lnSpc>
              <a:spcAft>
                <a:spcPts val="600"/>
              </a:spcAft>
              <a:buSzPct val="1440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Includes consumer bulk purchasing, which may cause waste.</a:t>
            </a:r>
          </a:p>
          <a:p>
            <a:pPr marL="26669" lvl="0">
              <a:lnSpc>
                <a:spcPct val="90000"/>
              </a:lnSpc>
              <a:spcBef>
                <a:spcPts val="1000"/>
              </a:spcBef>
              <a:spcAft>
                <a:spcPts val="800"/>
              </a:spcAft>
              <a:buSzPts val="2800"/>
            </a:pPr>
            <a:r>
              <a:rPr lang="en-US" sz="2200" b="1" dirty="0">
                <a:latin typeface="Calibri" panose="020F0502020204030204" pitchFamily="34" charset="0"/>
                <a:ea typeface="Calibri" panose="020F0502020204030204" pitchFamily="34" charset="0"/>
                <a:cs typeface="Calibri" panose="020F0502020204030204" pitchFamily="34" charset="0"/>
              </a:rPr>
              <a:t>Potential solutions include: </a:t>
            </a:r>
            <a:endParaRPr lang="en-US" sz="2200" dirty="0">
              <a:latin typeface="Calibri" panose="020F0502020204030204" pitchFamily="34" charset="0"/>
              <a:ea typeface="Calibri" panose="020F0502020204030204" pitchFamily="34" charset="0"/>
              <a:cs typeface="Calibri" panose="020F0502020204030204" pitchFamily="34" charset="0"/>
            </a:endParaRPr>
          </a:p>
          <a:p>
            <a:pPr marL="458788" lvl="1" indent="-447675">
              <a:lnSpc>
                <a:spcPct val="90000"/>
              </a:lnSpc>
              <a:spcBef>
                <a:spcPts val="500"/>
              </a:spcBef>
              <a:spcAft>
                <a:spcPts val="600"/>
              </a:spcAft>
              <a:buSzPct val="1440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Optimizing package sizes to reduce spoilage</a:t>
            </a:r>
          </a:p>
          <a:p>
            <a:pPr marL="458788" lvl="1" indent="-447675">
              <a:lnSpc>
                <a:spcPct val="90000"/>
              </a:lnSpc>
              <a:spcBef>
                <a:spcPts val="500"/>
              </a:spcBef>
              <a:spcAft>
                <a:spcPts val="600"/>
              </a:spcAft>
              <a:buSzPct val="1440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Developing smart labels that change color</a:t>
            </a:r>
          </a:p>
          <a:p>
            <a:pPr marL="458788" lvl="1" indent="-447675">
              <a:lnSpc>
                <a:spcPct val="90000"/>
              </a:lnSpc>
              <a:spcBef>
                <a:spcPts val="500"/>
              </a:spcBef>
              <a:spcAft>
                <a:spcPts val="600"/>
              </a:spcAft>
              <a:buSzPct val="1440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Investing in consumer education, reminders, and access to composting.</a:t>
            </a:r>
          </a:p>
        </p:txBody>
      </p:sp>
      <p:pic>
        <p:nvPicPr>
          <p:cNvPr id="6" name="Picture 5" descr="A grocery store with shelves that are stocked with various bottles of milk and yogurt and other refridgerated items.">
            <a:extLst>
              <a:ext uri="{FF2B5EF4-FFF2-40B4-BE49-F238E27FC236}">
                <a16:creationId xmlns:a16="http://schemas.microsoft.com/office/drawing/2014/main" id="{4C27E33D-9771-7547-AE83-0B72DB19350E}"/>
              </a:ext>
            </a:extLst>
          </p:cNvPr>
          <p:cNvPicPr>
            <a:picLocks noChangeAspect="1"/>
          </p:cNvPicPr>
          <p:nvPr/>
        </p:nvPicPr>
        <p:blipFill>
          <a:blip r:embed="rId5"/>
          <a:stretch>
            <a:fillRect/>
          </a:stretch>
        </p:blipFill>
        <p:spPr>
          <a:xfrm>
            <a:off x="7570118" y="2773443"/>
            <a:ext cx="4391025" cy="2705100"/>
          </a:xfrm>
          <a:prstGeom prst="rect">
            <a:avLst/>
          </a:prstGeom>
        </p:spPr>
      </p:pic>
      <p:sp>
        <p:nvSpPr>
          <p:cNvPr id="3" name="TextBox 2">
            <a:extLst>
              <a:ext uri="{FF2B5EF4-FFF2-40B4-BE49-F238E27FC236}">
                <a16:creationId xmlns:a16="http://schemas.microsoft.com/office/drawing/2014/main" id="{51C8A5FE-17C5-83D2-0A64-8E3C731D2E70}"/>
              </a:ext>
            </a:extLst>
          </p:cNvPr>
          <p:cNvSpPr txBox="1"/>
          <p:nvPr/>
        </p:nvSpPr>
        <p:spPr>
          <a:xfrm>
            <a:off x="7944038" y="5574814"/>
            <a:ext cx="3643184" cy="830997"/>
          </a:xfrm>
          <a:prstGeom prst="rect">
            <a:avLst/>
          </a:prstGeom>
          <a:noFill/>
        </p:spPr>
        <p:txBody>
          <a:bodyPr wrap="square" rtlCol="0">
            <a:spAutoFit/>
          </a:bodyPr>
          <a:lstStyle/>
          <a:p>
            <a:r>
              <a:rPr lang="en-US" sz="1600" i="1" dirty="0">
                <a:latin typeface="Calibri" panose="020F0502020204030204" pitchFamily="34" charset="0"/>
                <a:cs typeface="Calibri" panose="020F0502020204030204" pitchFamily="34" charset="0"/>
              </a:rPr>
              <a:t>A grocery store shelf with dairy products. </a:t>
            </a:r>
            <a:r>
              <a:rPr lang="en-US" sz="1600" i="1" dirty="0" err="1">
                <a:latin typeface="Calibri" panose="020F0502020204030204" pitchFamily="34" charset="0"/>
                <a:cs typeface="Calibri" panose="020F0502020204030204" pitchFamily="34" charset="0"/>
              </a:rPr>
              <a:t>Rakoon</a:t>
            </a:r>
            <a:r>
              <a:rPr lang="en-US" sz="1600" i="1" dirty="0">
                <a:latin typeface="Calibri" panose="020F0502020204030204" pitchFamily="34" charset="0"/>
                <a:cs typeface="Calibri" panose="020F0502020204030204" pitchFamily="34" charset="0"/>
              </a:rPr>
              <a:t>, via Wikimedia Commons, Public Domain.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A5D3AE9-2320-A45E-4D37-1F9530371B6F}"/>
              </a:ext>
            </a:extLst>
          </p:cNvPr>
          <p:cNvSpPr>
            <a:spLocks noGrp="1"/>
          </p:cNvSpPr>
          <p:nvPr>
            <p:ph type="sldNum" idx="12"/>
          </p:nvPr>
        </p:nvSpPr>
        <p:spPr>
          <a:xfrm>
            <a:off x="8729870" y="6356350"/>
            <a:ext cx="2743200" cy="365125"/>
          </a:xfrm>
        </p:spPr>
        <p:txBody>
          <a:bodyPr/>
          <a:lstStyle/>
          <a:p>
            <a:pPr marL="0" lvl="0" indent="0" algn="r" rtl="0">
              <a:spcBef>
                <a:spcPts val="0"/>
              </a:spcBef>
              <a:spcAft>
                <a:spcPts val="0"/>
              </a:spcAft>
              <a:buNone/>
            </a:pPr>
            <a:fld id="{00000000-1234-1234-1234-123412341234}" type="slidenum">
              <a:rPr lang="en-US" smtClean="0"/>
              <a:t>5</a:t>
            </a:fld>
            <a:endParaRPr lang="en-US"/>
          </a:p>
        </p:txBody>
      </p:sp>
      <p:sp>
        <p:nvSpPr>
          <p:cNvPr id="3" name="Title 2">
            <a:extLst>
              <a:ext uri="{FF2B5EF4-FFF2-40B4-BE49-F238E27FC236}">
                <a16:creationId xmlns:a16="http://schemas.microsoft.com/office/drawing/2014/main" id="{194D3C77-BDFD-6FE9-5393-03336C5D2CBC}"/>
              </a:ext>
            </a:extLst>
          </p:cNvPr>
          <p:cNvSpPr txBox="1">
            <a:spLocks noGrp="1"/>
          </p:cNvSpPr>
          <p:nvPr>
            <p:ph type="title" idx="4294967295"/>
          </p:nvPr>
        </p:nvSpPr>
        <p:spPr>
          <a:xfrm>
            <a:off x="2999391" y="579760"/>
            <a:ext cx="7602348"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ReFED</a:t>
            </a: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 Roadmap: Solutions Analysis</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5" name="Picture 4" descr="A graph displaying data visualizations illustrating top solutions for reducing food waste. It features tons of waste that have been diverted as well as green house gas emissions avoided in MTCO2e">
            <a:extLst>
              <a:ext uri="{FF2B5EF4-FFF2-40B4-BE49-F238E27FC236}">
                <a16:creationId xmlns:a16="http://schemas.microsoft.com/office/drawing/2014/main" id="{0C37968A-121E-EA11-3706-5102BE370765}"/>
              </a:ext>
            </a:extLst>
          </p:cNvPr>
          <p:cNvPicPr>
            <a:picLocks noChangeAspect="1"/>
          </p:cNvPicPr>
          <p:nvPr/>
        </p:nvPicPr>
        <p:blipFill>
          <a:blip r:embed="rId4"/>
          <a:srcRect l="6400" t="2551" r="8679" b="2458"/>
          <a:stretch>
            <a:fillRect/>
          </a:stretch>
        </p:blipFill>
        <p:spPr>
          <a:xfrm>
            <a:off x="1948069" y="1226091"/>
            <a:ext cx="8861776" cy="5629552"/>
          </a:xfrm>
          <a:prstGeom prst="rect">
            <a:avLst/>
          </a:prstGeom>
        </p:spPr>
      </p:pic>
      <p:sp>
        <p:nvSpPr>
          <p:cNvPr id="4" name="TextBox 3">
            <a:extLst>
              <a:ext uri="{FF2B5EF4-FFF2-40B4-BE49-F238E27FC236}">
                <a16:creationId xmlns:a16="http://schemas.microsoft.com/office/drawing/2014/main" id="{88013040-D432-3394-0E0D-606B741A33B3}"/>
              </a:ext>
            </a:extLst>
          </p:cNvPr>
          <p:cNvSpPr txBox="1"/>
          <p:nvPr/>
        </p:nvSpPr>
        <p:spPr>
          <a:xfrm>
            <a:off x="251791" y="5694754"/>
            <a:ext cx="3392557" cy="1169551"/>
          </a:xfrm>
          <a:prstGeom prst="rect">
            <a:avLst/>
          </a:prstGeom>
          <a:noFill/>
        </p:spPr>
        <p:txBody>
          <a:bodyPr wrap="square" rtlCol="0">
            <a:spAutoFit/>
          </a:bodyPr>
          <a:lstStyle/>
          <a:p>
            <a:r>
              <a:rPr lang="en-US" dirty="0"/>
              <a:t>Source: </a:t>
            </a:r>
            <a:r>
              <a:rPr lang="en-US" i="1" dirty="0" err="1"/>
              <a:t>ReFED</a:t>
            </a:r>
            <a:r>
              <a:rPr lang="en-US" dirty="0"/>
              <a:t>: </a:t>
            </a:r>
            <a:r>
              <a:rPr lang="en-US" i="1" dirty="0"/>
              <a:t>Roadmap to 2030 – Reducing U.S. Food Waste by 50%: </a:t>
            </a:r>
            <a:br>
              <a:rPr lang="en-US" i="1" dirty="0"/>
            </a:br>
            <a:r>
              <a:rPr lang="en-US" dirty="0">
                <a:hlinkClick r:id="rId5"/>
              </a:rPr>
              <a:t>https://refed.org/downloads/roadmap-to-2030-reducing-u-s--food-waste-by-50/</a:t>
            </a:r>
            <a:endParaRPr lang="en-US" dirty="0"/>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5216</TotalTime>
  <Words>1075</Words>
  <Application>Microsoft Macintosh PowerPoint</Application>
  <PresentationFormat>Widescreen</PresentationFormat>
  <Paragraphs>68</Paragraphs>
  <Slides>6</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Office Theme</vt:lpstr>
      <vt:lpstr>PowerPoint Presentation</vt:lpstr>
      <vt:lpstr>Assessing the Environmental Impacts of Halving Food Loss and Waste along the Food Supply Chain</vt:lpstr>
      <vt:lpstr>Food Service (Restaurant) Sector</vt:lpstr>
      <vt:lpstr>Food-Processing Sector</vt:lpstr>
      <vt:lpstr>Household Consumption</vt:lpstr>
      <vt:lpstr>ReFED Roadmap: Solutions Analysis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Sustainable Agriculture Lesson 2:  Strategic Reductions in Food Waste   </dc:title>
  <dc:creator>Heidi CM Scott</dc:creator>
  <cp:lastModifiedBy>Alaina Gallagher</cp:lastModifiedBy>
  <cp:revision>19</cp:revision>
  <dcterms:created xsi:type="dcterms:W3CDTF">2022-09-28T11:57:10Z</dcterms:created>
  <dcterms:modified xsi:type="dcterms:W3CDTF">2026-08-19T14:28:51Z</dcterms:modified>
</cp:coreProperties>
</file>