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7" roundtripDataSignature="AMtx7mguOtiOlPGTNoAMFhOgtFTw1fMad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292" autoAdjust="0"/>
    <p:restoredTop sz="86501" autoAdjust="0"/>
  </p:normalViewPr>
  <p:slideViewPr>
    <p:cSldViewPr snapToGrid="0">
      <p:cViewPr varScale="1">
        <p:scale>
          <a:sx n="83" d="100"/>
          <a:sy n="83" d="100"/>
        </p:scale>
        <p:origin x="232" y="77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customschemas.google.com/relationships/presentationmetadata" Target="metadata"/><Relationship Id="rId2" Type="http://schemas.openxmlformats.org/officeDocument/2006/relationships/slide" Target="slides/slide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100" b="1" i="1" dirty="0">
                <a:solidFill>
                  <a:srgbClr val="222222"/>
                </a:solidFill>
                <a:highlight>
                  <a:srgbClr val="FFFFFF"/>
                </a:highlight>
                <a:latin typeface="Arial"/>
                <a:ea typeface="Arial"/>
                <a:cs typeface="Arial"/>
                <a:sym typeface="Arial"/>
              </a:rPr>
              <a:t>Notes for Instructor: </a:t>
            </a:r>
            <a:r>
              <a:rPr lang="en-US" dirty="0"/>
              <a:t>Ask learners the prompt from the Hook: Who are you wearing today? Does the brand itself matter to you, and why? How many times have your worn this garment? </a:t>
            </a: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2" name="Google Shape;182;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2" name="Google Shape;192;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b="1" i="0" dirty="0"/>
              <a:t>:</a:t>
            </a:r>
            <a:r>
              <a:rPr lang="en-US" b="1" dirty="0"/>
              <a:t> </a:t>
            </a:r>
            <a:r>
              <a:rPr lang="en-US" dirty="0"/>
              <a:t>See the first bullet under the optional extension of the lesson if you would like to expand on the Higg Index as well as its critiques. </a:t>
            </a:r>
            <a:endParaRPr dirty="0"/>
          </a:p>
        </p:txBody>
      </p:sp>
      <p:sp>
        <p:nvSpPr>
          <p:cNvPr id="202" name="Google Shape;202;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Notes for Instructor:</a:t>
            </a:r>
            <a:r>
              <a:rPr lang="en-US" sz="1400"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 </a:t>
            </a:r>
            <a:r>
              <a:rPr lang="en-US" sz="14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Ask learners: Could interior design choices be considered a form of greenwashing? If so, why and which form? If not, why not? Is it possible that both perspectives—yes and no, could be true? How? </a:t>
            </a:r>
            <a:r>
              <a:rPr lang="en-US" sz="1400" dirty="0"/>
              <a:t>Since learners may not yet be familiar with all forms of greenwashing, they might consider “executional” greenwashing in this case – slide 6.</a:t>
            </a:r>
            <a:endParaRPr sz="14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endParaRPr>
          </a:p>
          <a:p>
            <a:pPr marL="0" lvl="0" indent="0" algn="l" rtl="0">
              <a:lnSpc>
                <a:spcPct val="100000"/>
              </a:lnSpc>
              <a:spcBef>
                <a:spcPts val="0"/>
              </a:spcBef>
              <a:spcAft>
                <a:spcPts val="0"/>
              </a:spcAft>
              <a:buSzPts val="1400"/>
              <a:buNone/>
            </a:pPr>
            <a:endParaRPr sz="1400" dirty="0"/>
          </a:p>
        </p:txBody>
      </p:sp>
      <p:sp>
        <p:nvSpPr>
          <p:cNvPr id="108" name="Google Shape;10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1" name="Google Shape;121;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9" name="Google Shape;129;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7" name="Google Shape;137;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45" name="Google Shape;145;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i="1" dirty="0"/>
              <a:t>:</a:t>
            </a:r>
            <a:r>
              <a:rPr lang="en-US" dirty="0"/>
              <a:t> Ask learners: What are some fundamental structural barriers to easy adoption of a circular economy? </a:t>
            </a:r>
            <a:endParaRPr dirty="0"/>
          </a:p>
          <a:p>
            <a:pPr marL="0" lvl="0" indent="0" algn="l" rtl="0">
              <a:lnSpc>
                <a:spcPct val="100000"/>
              </a:lnSpc>
              <a:spcBef>
                <a:spcPts val="0"/>
              </a:spcBef>
              <a:spcAft>
                <a:spcPts val="0"/>
              </a:spcAft>
              <a:buSzPts val="1400"/>
              <a:buNone/>
            </a:pPr>
            <a:r>
              <a:rPr lang="en-US" dirty="0"/>
              <a:t>For example: Growth economics, cheap petroleum-sourced raw materials, and poor labor practices all support unsustainable fast fashion practices. What are some policy and regulatory initiatives that could spur change toward circularity? </a:t>
            </a:r>
            <a:endParaRPr dirty="0"/>
          </a:p>
        </p:txBody>
      </p:sp>
      <p:sp>
        <p:nvSpPr>
          <p:cNvPr id="163" name="Google Shape;16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 name="Google Shape;17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creativecommons.org/licenses/by-sa/2.0/" TargetMode="Externa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creativecommons.org/licenses/by/2.0/deed.en" TargetMode="External"/><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creativecommons.org/licenses/by/2.0/deed.en" TargetMode="Externa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creativecommons.org/licenses/by/2.0/deed.en" TargetMode="Externa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creativecommons.org/licenses/by-sa/4.0/deed.en" TargetMode="Externa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doi.org/10.1186/s12302-020-0300-3"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doi.org/10.1186/s12302-020-0300-3"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doi.org/10.1186/s12302-020-0300-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doi.org/10.1186/s12302-020-0300-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hyperlink" Target="https://doi.org/10.1186/s12302-020-0300-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www.ellenmacarthurfoundation.org/a-new-textiles-economy"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pic>
        <p:nvPicPr>
          <p:cNvPr id="3" name="Picture 2" descr="The SESYNC logo - the letters SESYNC under a green arch">
            <a:extLst>
              <a:ext uri="{FF2B5EF4-FFF2-40B4-BE49-F238E27FC236}">
                <a16:creationId xmlns:a16="http://schemas.microsoft.com/office/drawing/2014/main" id="{241072AA-4D36-13EE-F146-DAB68E4990B8}"/>
              </a:ext>
            </a:extLst>
          </p:cNvPr>
          <p:cNvPicPr>
            <a:picLocks noChangeAspect="1"/>
          </p:cNvPicPr>
          <p:nvPr/>
        </p:nvPicPr>
        <p:blipFill>
          <a:blip r:embed="rId3"/>
          <a:stretch>
            <a:fillRect/>
          </a:stretch>
        </p:blipFill>
        <p:spPr>
          <a:xfrm>
            <a:off x="164044" y="160889"/>
            <a:ext cx="3428571" cy="1257143"/>
          </a:xfrm>
          <a:prstGeom prst="rect">
            <a:avLst/>
          </a:prstGeom>
        </p:spPr>
      </p:pic>
      <p:sp>
        <p:nvSpPr>
          <p:cNvPr id="5" name="Title 4">
            <a:extLst>
              <a:ext uri="{FF2B5EF4-FFF2-40B4-BE49-F238E27FC236}">
                <a16:creationId xmlns:a16="http://schemas.microsoft.com/office/drawing/2014/main" id="{00C73AD7-286C-8E27-8859-C8FAACEFD39C}"/>
              </a:ext>
            </a:extLst>
          </p:cNvPr>
          <p:cNvSpPr>
            <a:spLocks noGrp="1"/>
          </p:cNvSpPr>
          <p:nvPr>
            <p:ph type="ctrTitle"/>
          </p:nvPr>
        </p:nvSpPr>
        <p:spPr>
          <a:xfrm>
            <a:off x="1790221" y="1418031"/>
            <a:ext cx="9144000" cy="1759031"/>
          </a:xfrm>
        </p:spPr>
        <p:txBody>
          <a:bodyPr>
            <a:normAutofit/>
          </a:bodyPr>
          <a:lstStyle/>
          <a:p>
            <a:r>
              <a:rPr lang="en-US" sz="5400" b="1" dirty="0">
                <a:solidFill>
                  <a:schemeClr val="tx1"/>
                </a:solidFill>
                <a:latin typeface="Calibri" panose="020F0502020204030204" pitchFamily="34" charset="0"/>
                <a:ea typeface="Calibri" panose="020F0502020204030204" pitchFamily="34" charset="0"/>
                <a:cs typeface="Calibri" panose="020F0502020204030204" pitchFamily="34" charset="0"/>
              </a:rPr>
              <a:t>Greenwashing in the Fashion and Apparel Industry </a:t>
            </a:r>
            <a:r>
              <a:rPr lang="en-US" sz="5400" b="1"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a:t>
            </a:r>
            <a:endParaRPr lang="en-US" sz="54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The logo for Patagonia, a prominent retailer specializing in outdoor gear and apparel">
            <a:extLst>
              <a:ext uri="{FF2B5EF4-FFF2-40B4-BE49-F238E27FC236}">
                <a16:creationId xmlns:a16="http://schemas.microsoft.com/office/drawing/2014/main" id="{DD56D5DF-F8A9-F66B-B8BC-62DB31C6DBA1}"/>
              </a:ext>
            </a:extLst>
          </p:cNvPr>
          <p:cNvPicPr>
            <a:picLocks noChangeAspect="1"/>
          </p:cNvPicPr>
          <p:nvPr/>
        </p:nvPicPr>
        <p:blipFill>
          <a:blip r:embed="rId4"/>
          <a:stretch>
            <a:fillRect/>
          </a:stretch>
        </p:blipFill>
        <p:spPr>
          <a:xfrm>
            <a:off x="7332147" y="3504584"/>
            <a:ext cx="4638675" cy="2886075"/>
          </a:xfrm>
          <a:prstGeom prst="rect">
            <a:avLst/>
          </a:prstGeom>
        </p:spPr>
      </p:pic>
      <p:sp>
        <p:nvSpPr>
          <p:cNvPr id="9" name="TextBox 8">
            <a:extLst>
              <a:ext uri="{FF2B5EF4-FFF2-40B4-BE49-F238E27FC236}">
                <a16:creationId xmlns:a16="http://schemas.microsoft.com/office/drawing/2014/main" id="{59365074-14FE-FD12-DD3C-5ED2E91B5960}"/>
              </a:ext>
            </a:extLst>
          </p:cNvPr>
          <p:cNvSpPr txBox="1"/>
          <p:nvPr/>
        </p:nvSpPr>
        <p:spPr>
          <a:xfrm>
            <a:off x="7426444" y="6390659"/>
            <a:ext cx="4544378" cy="307777"/>
          </a:xfrm>
          <a:prstGeom prst="rect">
            <a:avLst/>
          </a:prstGeom>
          <a:noFill/>
        </p:spPr>
        <p:txBody>
          <a:bodyPr wrap="square" rtlCol="0">
            <a:spAutoFit/>
          </a:bodyPr>
          <a:lstStyle/>
          <a:p>
            <a:pPr lvl="0"/>
            <a:r>
              <a:rPr lang="en-US" i="1" dirty="0">
                <a:latin typeface="Calibri" panose="020F0502020204030204" pitchFamily="34" charset="0"/>
                <a:ea typeface="Calibri" panose="020F0502020204030204" pitchFamily="34" charset="0"/>
                <a:cs typeface="Calibri" panose="020F0502020204030204" pitchFamily="34" charset="0"/>
              </a:rPr>
              <a:t>Photo by Dave </a:t>
            </a:r>
            <a:r>
              <a:rPr lang="en-US" i="1" dirty="0" err="1">
                <a:latin typeface="Calibri" panose="020F0502020204030204" pitchFamily="34" charset="0"/>
                <a:ea typeface="Calibri" panose="020F0502020204030204" pitchFamily="34" charset="0"/>
                <a:cs typeface="Calibri" panose="020F0502020204030204" pitchFamily="34" charset="0"/>
              </a:rPr>
              <a:t>Dugale</a:t>
            </a:r>
            <a:r>
              <a:rPr lang="en-US" i="1" dirty="0">
                <a:latin typeface="Calibri" panose="020F0502020204030204" pitchFamily="34" charset="0"/>
                <a:ea typeface="Calibri" panose="020F0502020204030204" pitchFamily="34" charset="0"/>
                <a:cs typeface="Calibri" panose="020F0502020204030204" pitchFamily="34" charset="0"/>
              </a:rPr>
              <a:t> via Wikimedia Commons, </a:t>
            </a:r>
            <a:r>
              <a:rPr lang="en-US" i="1"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2.0</a:t>
            </a:r>
            <a:r>
              <a:rPr lang="en-US" i="1" u="sng" dirty="0">
                <a:solidFill>
                  <a:schemeClr val="accent1"/>
                </a:solidFill>
                <a:latin typeface="Calibri" panose="020F0502020204030204" pitchFamily="34" charset="0"/>
                <a:ea typeface="Calibri" panose="020F0502020204030204" pitchFamily="34" charset="0"/>
                <a:cs typeface="Calibri" panose="020F0502020204030204" pitchFamily="34" charset="0"/>
              </a:rPr>
              <a:t>.</a:t>
            </a:r>
            <a:endParaRPr lang="en-US" i="1"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grpSp>
        <p:nvGrpSpPr>
          <p:cNvPr id="91" name="Google Shape;91;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2" name="Google Shape;92;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8" name="TextBox 7">
            <a:extLst>
              <a:ext uri="{FF2B5EF4-FFF2-40B4-BE49-F238E27FC236}">
                <a16:creationId xmlns:a16="http://schemas.microsoft.com/office/drawing/2014/main" id="{923ACBB6-35FB-EC3D-2064-4BE70B831FC3}"/>
              </a:ext>
            </a:extLst>
          </p:cNvPr>
          <p:cNvSpPr txBox="1"/>
          <p:nvPr/>
        </p:nvSpPr>
        <p:spPr>
          <a:xfrm>
            <a:off x="3363233" y="3504582"/>
            <a:ext cx="4000500" cy="3046988"/>
          </a:xfrm>
          <a:prstGeom prst="rect">
            <a:avLst/>
          </a:prstGeom>
          <a:noFill/>
        </p:spPr>
        <p:txBody>
          <a:bodyPr wrap="square" rtlCol="0">
            <a:spAutoFit/>
          </a:bodyPr>
          <a:lstStyle/>
          <a:p>
            <a:pPr lvl="0"/>
            <a:r>
              <a:rPr lang="en-US" sz="2400" dirty="0">
                <a:latin typeface="Calibri" panose="020F0502020204030204" pitchFamily="34" charset="0"/>
                <a:ea typeface="Calibri" panose="020F0502020204030204" pitchFamily="34" charset="0"/>
                <a:cs typeface="Calibri" panose="020F0502020204030204" pitchFamily="34" charset="0"/>
              </a:rPr>
              <a:t>The outdoor apparel company Patagonia has long led the industry in innovative sustainable production. But all clothing has impacts, and Patagonia products are more expensive than most, which limits who can buy them.  </a:t>
            </a:r>
          </a:p>
        </p:txBody>
      </p:sp>
      <p:grpSp>
        <p:nvGrpSpPr>
          <p:cNvPr id="97" name="Google Shape;97;p1">
            <a:extLst>
              <a:ext uri="{C183D7F6-B498-43B3-948B-1728B52AA6E4}">
                <adec:decorative xmlns:adec="http://schemas.microsoft.com/office/drawing/2017/decorative" val="1"/>
              </a:ext>
            </a:extLst>
          </p:cNvPr>
          <p:cNvGrpSpPr/>
          <p:nvPr/>
        </p:nvGrpSpPr>
        <p:grpSpPr>
          <a:xfrm rot="10800000" flipH="1">
            <a:off x="-305" y="4322879"/>
            <a:ext cx="3378428" cy="2535121"/>
            <a:chOff x="-305" y="-1"/>
            <a:chExt cx="3832880" cy="2876136"/>
          </a:xfrm>
        </p:grpSpPr>
        <p:sp>
          <p:nvSpPr>
            <p:cNvPr id="98" name="Google Shape;98;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AA4F97-7CD8-0248-2F0D-CD3CB2924E3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a:p>
        </p:txBody>
      </p:sp>
      <p:sp>
        <p:nvSpPr>
          <p:cNvPr id="3" name="Title 2">
            <a:extLst>
              <a:ext uri="{FF2B5EF4-FFF2-40B4-BE49-F238E27FC236}">
                <a16:creationId xmlns:a16="http://schemas.microsoft.com/office/drawing/2014/main" id="{D4619F3E-71FC-669E-FF89-46771A63B8D5}"/>
              </a:ext>
            </a:extLst>
          </p:cNvPr>
          <p:cNvSpPr txBox="1">
            <a:spLocks noGrp="1"/>
          </p:cNvSpPr>
          <p:nvPr>
            <p:ph type="title" idx="4294967295"/>
          </p:nvPr>
        </p:nvSpPr>
        <p:spPr>
          <a:xfrm>
            <a:off x="2764425" y="567295"/>
            <a:ext cx="7959090" cy="9787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chemeClr val="dk1"/>
              </a:buClr>
              <a:buSzPts val="1800"/>
              <a:buFont typeface="Arial"/>
              <a:buNone/>
              <a:tabLst/>
              <a:defRPr/>
            </a:pP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A New Textiles Economy: </a:t>
            </a:r>
          </a:p>
          <a:p>
            <a:pPr marL="0" marR="0" lvl="0" indent="0" algn="ctr" defTabSz="914400" rtl="0" eaLnBrk="1" fontAlgn="auto" latinLnBrk="0" hangingPunct="1">
              <a:lnSpc>
                <a:spcPct val="90000"/>
              </a:lnSpc>
              <a:spcBef>
                <a:spcPts val="0"/>
              </a:spcBef>
              <a:spcAft>
                <a:spcPts val="0"/>
              </a:spcAft>
              <a:buClr>
                <a:schemeClr val="dk1"/>
              </a:buClr>
              <a:buSzPts val="1800"/>
              <a:buFont typeface="Arial"/>
              <a:buNone/>
              <a:tabLst/>
              <a:defRPr/>
            </a:pPr>
            <a:r>
              <a:rPr kumimoji="0" lang="en-US" sz="3000" b="1" i="0" u="none" strike="noStrike" kern="0" cap="none" spc="0" normalizeH="0" baseline="0" noProof="0" dirty="0">
                <a:ln>
                  <a:noFill/>
                </a:ln>
                <a:solidFill>
                  <a:schemeClr val="accent6"/>
                </a:solidFill>
                <a:effectLst/>
                <a:uLnTx/>
                <a:uFillTx/>
                <a:latin typeface="Calibri" panose="020F0502020204030204" pitchFamily="34" charset="0"/>
                <a:ea typeface="Calibri" panose="020F0502020204030204" pitchFamily="34" charset="0"/>
                <a:cs typeface="Calibri" panose="020F0502020204030204" pitchFamily="34" charset="0"/>
                <a:sym typeface="Arial"/>
              </a:rPr>
              <a:t>Area of Action – Innovation</a:t>
            </a:r>
            <a:endParaRPr kumimoji="0" lang="en-US" sz="3000" b="0" i="0" u="none" strike="noStrike" kern="0" cap="none" spc="0" normalizeH="0" baseline="0" noProof="0" dirty="0">
              <a:ln>
                <a:noFill/>
              </a:ln>
              <a:solidFill>
                <a:schemeClr val="accent6"/>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6E354722-7CC6-2F15-21A0-67D8F5E58BDE}"/>
              </a:ext>
            </a:extLst>
          </p:cNvPr>
          <p:cNvSpPr txBox="1"/>
          <p:nvPr/>
        </p:nvSpPr>
        <p:spPr>
          <a:xfrm>
            <a:off x="1245436" y="2065989"/>
            <a:ext cx="5178513" cy="2616101"/>
          </a:xfrm>
          <a:prstGeom prst="rect">
            <a:avLst/>
          </a:prstGeom>
          <a:noFill/>
        </p:spPr>
        <p:txBody>
          <a:bodyPr wrap="square" rtlCol="0">
            <a:spAutoFit/>
          </a:bodyPr>
          <a:lstStyle/>
          <a:p>
            <a:pPr marL="457200" lvl="0" indent="-457200">
              <a:spcAft>
                <a:spcPts val="1600"/>
              </a:spcAft>
              <a:buSzPct val="100000"/>
              <a:buFont typeface="+mj-lt"/>
              <a:buAutoNum type="arabicPeriod" startAt="2"/>
            </a:pPr>
            <a:r>
              <a:rPr lang="en-US" sz="2400" b="1" dirty="0">
                <a:latin typeface="Calibri" panose="020F0502020204030204" pitchFamily="34" charset="0"/>
                <a:ea typeface="Calibri" panose="020F0502020204030204" pitchFamily="34" charset="0"/>
                <a:cs typeface="Calibri" panose="020F0502020204030204" pitchFamily="34" charset="0"/>
              </a:rPr>
              <a:t>Innovation (p.31) :</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3" indent="-342900">
              <a:spcAft>
                <a:spcPts val="1600"/>
              </a:spcAft>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Create and finance a common vision for the textile industry’s best practices.</a:t>
            </a:r>
          </a:p>
          <a:p>
            <a:pPr marL="342900" lvl="3" indent="-342900">
              <a:spcAft>
                <a:spcPts val="1600"/>
              </a:spcAft>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Support and reward innovation moonshots that would revolutionize production.</a:t>
            </a:r>
          </a:p>
          <a:p>
            <a:pPr marL="342900" lvl="2" indent="-190500">
              <a:buSzPts val="2400"/>
            </a:pPr>
            <a:endParaRPr lang="en-US" sz="20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recycled textile fiber">
            <a:extLst>
              <a:ext uri="{FF2B5EF4-FFF2-40B4-BE49-F238E27FC236}">
                <a16:creationId xmlns:a16="http://schemas.microsoft.com/office/drawing/2014/main" id="{F9E47EEF-9E0D-09C9-9317-DA88D38B8D7D}"/>
              </a:ext>
            </a:extLst>
          </p:cNvPr>
          <p:cNvPicPr>
            <a:picLocks noChangeAspect="1"/>
          </p:cNvPicPr>
          <p:nvPr/>
        </p:nvPicPr>
        <p:blipFill>
          <a:blip r:embed="rId4"/>
          <a:stretch>
            <a:fillRect/>
          </a:stretch>
        </p:blipFill>
        <p:spPr>
          <a:xfrm>
            <a:off x="7029267" y="2047823"/>
            <a:ext cx="4467225" cy="2647950"/>
          </a:xfrm>
          <a:prstGeom prst="rect">
            <a:avLst/>
          </a:prstGeom>
        </p:spPr>
      </p:pic>
      <p:sp>
        <p:nvSpPr>
          <p:cNvPr id="5" name="TextBox 4">
            <a:extLst>
              <a:ext uri="{FF2B5EF4-FFF2-40B4-BE49-F238E27FC236}">
                <a16:creationId xmlns:a16="http://schemas.microsoft.com/office/drawing/2014/main" id="{1DEE2F7E-A39C-96EF-48FA-342CE9F76B60}"/>
              </a:ext>
            </a:extLst>
          </p:cNvPr>
          <p:cNvSpPr txBox="1"/>
          <p:nvPr/>
        </p:nvSpPr>
        <p:spPr>
          <a:xfrm>
            <a:off x="7194049" y="4429423"/>
            <a:ext cx="4137660" cy="923330"/>
          </a:xfrm>
          <a:prstGeom prst="rect">
            <a:avLst/>
          </a:prstGeom>
          <a:solidFill>
            <a:schemeClr val="accent6">
              <a:lumMod val="20000"/>
              <a:lumOff val="80000"/>
            </a:schemeClr>
          </a:solidFill>
          <a:ln>
            <a:solidFill>
              <a:schemeClr val="accent6"/>
            </a:solidFill>
          </a:ln>
        </p:spPr>
        <p:txBody>
          <a:bodyPr wrap="square" rtlCol="0">
            <a:spAutoFit/>
          </a:bodyPr>
          <a:lstStyle/>
          <a:p>
            <a:pPr lvl="0"/>
            <a:r>
              <a:rPr lang="en-US" sz="1800" dirty="0">
                <a:latin typeface="Calibri" panose="020F0502020204030204" pitchFamily="34" charset="0"/>
                <a:ea typeface="Calibri" panose="020F0502020204030204" pitchFamily="34" charset="0"/>
                <a:cs typeface="Calibri" panose="020F0502020204030204" pitchFamily="34" charset="0"/>
              </a:rPr>
              <a:t>Textile fiber made from recycled clothing and linens, ready for processing into insulation and absorbents.</a:t>
            </a:r>
          </a:p>
        </p:txBody>
      </p:sp>
      <p:sp>
        <p:nvSpPr>
          <p:cNvPr id="6" name="TextBox 5">
            <a:extLst>
              <a:ext uri="{FF2B5EF4-FFF2-40B4-BE49-F238E27FC236}">
                <a16:creationId xmlns:a16="http://schemas.microsoft.com/office/drawing/2014/main" id="{41C09911-45E4-31B8-7E3E-27ED486AD8D0}"/>
              </a:ext>
            </a:extLst>
          </p:cNvPr>
          <p:cNvSpPr txBox="1"/>
          <p:nvPr/>
        </p:nvSpPr>
        <p:spPr>
          <a:xfrm>
            <a:off x="7486164" y="5556131"/>
            <a:ext cx="3553429" cy="800219"/>
          </a:xfrm>
          <a:prstGeom prst="rect">
            <a:avLst/>
          </a:prstGeom>
          <a:noFill/>
        </p:spPr>
        <p:txBody>
          <a:bodyPr wrap="square" rtlCol="0">
            <a:spAutoFit/>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Photo by Tony Webster via Wikimedia Commons, </a:t>
            </a:r>
            <a:r>
              <a:rPr lang="en-US" sz="1600"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2.0</a:t>
            </a:r>
            <a:r>
              <a:rPr lang="en-US" sz="1600" dirty="0">
                <a:latin typeface="Calibri" panose="020F0502020204030204" pitchFamily="34" charset="0"/>
                <a:ea typeface="Calibri" panose="020F0502020204030204" pitchFamily="34" charset="0"/>
                <a:cs typeface="Calibri" panose="020F0502020204030204" pitchFamily="34" charset="0"/>
              </a:rPr>
              <a:t>.</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DABA309-AA66-7187-AFD0-CE96A11BDEF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dirty="0"/>
          </a:p>
        </p:txBody>
      </p:sp>
      <p:sp>
        <p:nvSpPr>
          <p:cNvPr id="3" name="Title 2">
            <a:extLst>
              <a:ext uri="{FF2B5EF4-FFF2-40B4-BE49-F238E27FC236}">
                <a16:creationId xmlns:a16="http://schemas.microsoft.com/office/drawing/2014/main" id="{ADFB37DA-37FE-0CE6-65D3-FE7FCE5E3D31}"/>
              </a:ext>
            </a:extLst>
          </p:cNvPr>
          <p:cNvSpPr txBox="1">
            <a:spLocks noGrp="1"/>
          </p:cNvSpPr>
          <p:nvPr>
            <p:ph type="title" idx="4294967295"/>
          </p:nvPr>
        </p:nvSpPr>
        <p:spPr>
          <a:xfrm>
            <a:off x="2962275" y="539302"/>
            <a:ext cx="7612380" cy="9510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chemeClr val="dk1"/>
              </a:buClr>
              <a:buSzPts val="1800"/>
              <a:buFont typeface="Arial"/>
              <a:buNone/>
              <a:tabLst/>
              <a:defRPr/>
            </a:pP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A New Textiles Economy: </a:t>
            </a:r>
          </a:p>
          <a:p>
            <a:pPr marL="0" marR="0" lvl="0" indent="0" algn="ctr" defTabSz="914400" rtl="0" eaLnBrk="1" fontAlgn="auto" latinLnBrk="0" hangingPunct="1">
              <a:lnSpc>
                <a:spcPct val="90000"/>
              </a:lnSpc>
              <a:spcBef>
                <a:spcPts val="0"/>
              </a:spcBef>
              <a:spcAft>
                <a:spcPts val="0"/>
              </a:spcAft>
              <a:buClr>
                <a:schemeClr val="dk1"/>
              </a:buClr>
              <a:buSzPts val="1800"/>
              <a:buFont typeface="Arial"/>
              <a:buNone/>
              <a:tabLst/>
              <a:defRPr/>
            </a:pPr>
            <a:r>
              <a:rPr kumimoji="0" lang="en-US" sz="3000" b="1" i="0" u="none" strike="noStrike" kern="0" cap="none" spc="0" normalizeH="0" baseline="0" noProof="0" dirty="0">
                <a:ln>
                  <a:noFill/>
                </a:ln>
                <a:solidFill>
                  <a:schemeClr val="accent6"/>
                </a:solidFill>
                <a:effectLst/>
                <a:uLnTx/>
                <a:uFillTx/>
                <a:latin typeface="Calibri" panose="020F0502020204030204" pitchFamily="34" charset="0"/>
                <a:ea typeface="Calibri" panose="020F0502020204030204" pitchFamily="34" charset="0"/>
                <a:cs typeface="Calibri" panose="020F0502020204030204" pitchFamily="34" charset="0"/>
                <a:sym typeface="Arial"/>
              </a:rPr>
              <a:t>Area of Action – Policy</a:t>
            </a:r>
            <a:endParaRPr kumimoji="0" lang="en-US" sz="3000" b="0" i="0" u="none" strike="noStrike" kern="0" cap="none" spc="0" normalizeH="0" baseline="0" noProof="0" dirty="0">
              <a:ln>
                <a:noFill/>
              </a:ln>
              <a:solidFill>
                <a:schemeClr val="accent6"/>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8C2B3E16-FB48-CE5C-C773-A5407EEC819C}"/>
              </a:ext>
            </a:extLst>
          </p:cNvPr>
          <p:cNvSpPr txBox="1"/>
          <p:nvPr/>
        </p:nvSpPr>
        <p:spPr>
          <a:xfrm>
            <a:off x="1179195" y="1363927"/>
            <a:ext cx="9833610" cy="3436838"/>
          </a:xfrm>
          <a:prstGeom prst="rect">
            <a:avLst/>
          </a:prstGeom>
          <a:noFill/>
        </p:spPr>
        <p:txBody>
          <a:bodyPr wrap="square" rtlCol="0">
            <a:spAutoFit/>
          </a:bodyPr>
          <a:lstStyle/>
          <a:p>
            <a:pPr lvl="0"/>
            <a:endParaRPr lang="en-US" sz="2000" dirty="0">
              <a:latin typeface="Calibri" panose="020F0502020204030204" pitchFamily="34" charset="0"/>
              <a:ea typeface="Calibri" panose="020F0502020204030204" pitchFamily="34" charset="0"/>
              <a:cs typeface="Calibri" panose="020F0502020204030204" pitchFamily="34" charset="0"/>
            </a:endParaRPr>
          </a:p>
          <a:p>
            <a:pPr marL="457200" indent="-457200">
              <a:spcAft>
                <a:spcPts val="1600"/>
              </a:spcAft>
              <a:buSzPct val="100000"/>
              <a:buFont typeface="+mj-lt"/>
              <a:buAutoNum type="arabicPeriod" startAt="3"/>
            </a:pPr>
            <a:r>
              <a:rPr lang="en-US" sz="2400" b="1" dirty="0">
                <a:latin typeface="Calibri" panose="020F0502020204030204" pitchFamily="34" charset="0"/>
                <a:ea typeface="Calibri" panose="020F0502020204030204" pitchFamily="34" charset="0"/>
                <a:cs typeface="Calibri" panose="020F0502020204030204" pitchFamily="34" charset="0"/>
              </a:rPr>
              <a:t>Policy (p. 32) :</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3" indent="-342900">
              <a:spcAft>
                <a:spcPts val="1600"/>
              </a:spcAft>
              <a:buSzPts val="24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Create policies that set systematic direction and show company commitment.</a:t>
            </a:r>
          </a:p>
          <a:p>
            <a:pPr marL="342900" lvl="3" indent="-342900">
              <a:spcAft>
                <a:spcPts val="1600"/>
              </a:spcAft>
              <a:buSzPts val="24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Analyze regulatory frameworks to remove unintended barriers and set achievable targets with policy incentives.</a:t>
            </a:r>
          </a:p>
          <a:p>
            <a:pPr marL="342900" lvl="3" indent="-342900">
              <a:spcAft>
                <a:spcPts val="1600"/>
              </a:spcAft>
              <a:buSzPts val="24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Increase government-led public procurement and support infrastructure investments required to implement circular business models for textiles.</a:t>
            </a:r>
          </a:p>
          <a:p>
            <a:pPr marL="342900" lvl="2" indent="-190500">
              <a:buSzPts val="2400"/>
            </a:pPr>
            <a:endParaRPr lang="en-US" sz="20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a curated collection of colorful fabrics">
            <a:extLst>
              <a:ext uri="{FF2B5EF4-FFF2-40B4-BE49-F238E27FC236}">
                <a16:creationId xmlns:a16="http://schemas.microsoft.com/office/drawing/2014/main" id="{06C0F0BC-2B9E-A2E8-2878-303DBF818C1C}"/>
              </a:ext>
            </a:extLst>
          </p:cNvPr>
          <p:cNvPicPr>
            <a:picLocks noChangeAspect="1"/>
          </p:cNvPicPr>
          <p:nvPr/>
        </p:nvPicPr>
        <p:blipFill>
          <a:blip r:embed="rId4"/>
          <a:stretch>
            <a:fillRect/>
          </a:stretch>
        </p:blipFill>
        <p:spPr>
          <a:xfrm>
            <a:off x="1028700" y="4577004"/>
            <a:ext cx="10134600" cy="1447800"/>
          </a:xfrm>
          <a:prstGeom prst="rect">
            <a:avLst/>
          </a:prstGeom>
        </p:spPr>
      </p:pic>
      <p:sp>
        <p:nvSpPr>
          <p:cNvPr id="8" name="TextBox 7">
            <a:extLst>
              <a:ext uri="{FF2B5EF4-FFF2-40B4-BE49-F238E27FC236}">
                <a16:creationId xmlns:a16="http://schemas.microsoft.com/office/drawing/2014/main" id="{0F173B12-F28F-7069-9447-6523990FE605}"/>
              </a:ext>
            </a:extLst>
          </p:cNvPr>
          <p:cNvSpPr txBox="1"/>
          <p:nvPr/>
        </p:nvSpPr>
        <p:spPr>
          <a:xfrm>
            <a:off x="3144215" y="6104477"/>
            <a:ext cx="6094070" cy="553998"/>
          </a:xfrm>
          <a:prstGeom prst="rect">
            <a:avLst/>
          </a:prstGeom>
          <a:noFill/>
        </p:spPr>
        <p:txBody>
          <a:bodyPr wrap="square">
            <a:spAutoFit/>
          </a:bodyPr>
          <a:lstStyle/>
          <a:p>
            <a:pPr lvl="0" algn="ctr"/>
            <a:r>
              <a:rPr lang="en-US" sz="1600" dirty="0">
                <a:latin typeface="Calibri" panose="020F0502020204030204" pitchFamily="34" charset="0"/>
                <a:ea typeface="Calibri" panose="020F0502020204030204" pitchFamily="34" charset="0"/>
                <a:cs typeface="Calibri" panose="020F0502020204030204" pitchFamily="34" charset="0"/>
              </a:rPr>
              <a:t>Colorful textiles at a market in Chennai, India. </a:t>
            </a:r>
            <a:br>
              <a:rPr lang="en-US" sz="1600" dirty="0">
                <a:latin typeface="Calibri" panose="020F0502020204030204" pitchFamily="34" charset="0"/>
                <a:ea typeface="Calibri" panose="020F0502020204030204" pitchFamily="34" charset="0"/>
                <a:cs typeface="Calibri" panose="020F0502020204030204" pitchFamily="34" charset="0"/>
              </a:rPr>
            </a:br>
            <a:r>
              <a:rPr lang="en-US" dirty="0">
                <a:latin typeface="Calibri" panose="020F0502020204030204" pitchFamily="34" charset="0"/>
                <a:ea typeface="Calibri" panose="020F0502020204030204" pitchFamily="34" charset="0"/>
                <a:cs typeface="Calibri" panose="020F0502020204030204" pitchFamily="34" charset="0"/>
              </a:rPr>
              <a:t>Photo by McKay Savage via Wikimedia Commons, </a:t>
            </a:r>
            <a:r>
              <a:rPr lang="en-US"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2.0</a:t>
            </a:r>
            <a:r>
              <a:rPr lang="en-US" dirty="0">
                <a:latin typeface="Calibri" panose="020F0502020204030204" pitchFamily="34" charset="0"/>
                <a:ea typeface="Calibri" panose="020F0502020204030204" pitchFamily="34" charset="0"/>
                <a:cs typeface="Calibri" panose="020F0502020204030204" pitchFamily="34" charset="0"/>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905C68-44EE-855C-0164-01138D90628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sp>
        <p:nvSpPr>
          <p:cNvPr id="3" name="Title 2">
            <a:extLst>
              <a:ext uri="{FF2B5EF4-FFF2-40B4-BE49-F238E27FC236}">
                <a16:creationId xmlns:a16="http://schemas.microsoft.com/office/drawing/2014/main" id="{97926529-ACDE-7ECA-C6B3-F26D9CB49166}"/>
              </a:ext>
            </a:extLst>
          </p:cNvPr>
          <p:cNvSpPr txBox="1">
            <a:spLocks noGrp="1"/>
          </p:cNvSpPr>
          <p:nvPr>
            <p:ph type="title" idx="4294967295"/>
          </p:nvPr>
        </p:nvSpPr>
        <p:spPr>
          <a:xfrm>
            <a:off x="2434590" y="501650"/>
            <a:ext cx="8503920" cy="13665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chemeClr val="dk1"/>
              </a:buClr>
              <a:buSzPts val="1800"/>
              <a:buFont typeface="Arial"/>
              <a:buNone/>
              <a:tabLst/>
              <a:defRPr/>
            </a:pP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A New Textiles Economy: </a:t>
            </a:r>
          </a:p>
          <a:p>
            <a:pPr marL="0" marR="0" lvl="0" indent="0" algn="ctr" defTabSz="914400" rtl="0" eaLnBrk="1" fontAlgn="auto" latinLnBrk="0" hangingPunct="1">
              <a:lnSpc>
                <a:spcPct val="90000"/>
              </a:lnSpc>
              <a:spcBef>
                <a:spcPts val="0"/>
              </a:spcBef>
              <a:spcAft>
                <a:spcPts val="0"/>
              </a:spcAft>
              <a:buClr>
                <a:schemeClr val="dk1"/>
              </a:buClr>
              <a:buSzPts val="1800"/>
              <a:buFont typeface="Arial"/>
              <a:buNone/>
              <a:tabLst/>
              <a:defRPr/>
            </a:pPr>
            <a:r>
              <a:rPr kumimoji="0" lang="en-US" sz="3000" b="1" i="0" u="none" strike="noStrike" kern="0" cap="none" spc="0" normalizeH="0" baseline="0" noProof="0" dirty="0">
                <a:ln>
                  <a:noFill/>
                </a:ln>
                <a:solidFill>
                  <a:schemeClr val="accent6"/>
                </a:solidFill>
                <a:effectLst/>
                <a:uLnTx/>
                <a:uFillTx/>
                <a:latin typeface="Calibri" panose="020F0502020204030204" pitchFamily="34" charset="0"/>
                <a:ea typeface="Calibri" panose="020F0502020204030204" pitchFamily="34" charset="0"/>
                <a:cs typeface="Calibri" panose="020F0502020204030204" pitchFamily="34" charset="0"/>
                <a:sym typeface="Arial"/>
              </a:rPr>
              <a:t>Area </a:t>
            </a:r>
            <a:r>
              <a:rPr lang="en-US" sz="3000" b="1" dirty="0">
                <a:solidFill>
                  <a:schemeClr val="accent6"/>
                </a:solidFill>
                <a:latin typeface="Calibri" panose="020F0502020204030204" pitchFamily="34" charset="0"/>
                <a:ea typeface="Calibri" panose="020F0502020204030204" pitchFamily="34" charset="0"/>
                <a:cs typeface="Calibri" panose="020F0502020204030204" pitchFamily="34" charset="0"/>
                <a:sym typeface="Arial"/>
              </a:rPr>
              <a:t>of Action – Transparency, Marketing &amp; Adoption of Strategies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4588ED48-305C-C54B-EAD1-1F42B33DDCBF}"/>
              </a:ext>
            </a:extLst>
          </p:cNvPr>
          <p:cNvSpPr txBox="1"/>
          <p:nvPr/>
        </p:nvSpPr>
        <p:spPr>
          <a:xfrm>
            <a:off x="789519" y="1843950"/>
            <a:ext cx="11127278" cy="2923877"/>
          </a:xfrm>
          <a:prstGeom prst="rect">
            <a:avLst/>
          </a:prstGeom>
          <a:noFill/>
        </p:spPr>
        <p:txBody>
          <a:bodyPr wrap="square" rtlCol="0">
            <a:spAutoFit/>
          </a:bodyPr>
          <a:lstStyle/>
          <a:p>
            <a:pPr lvl="0">
              <a:spcAft>
                <a:spcPts val="1600"/>
              </a:spcAft>
            </a:pPr>
            <a:r>
              <a:rPr lang="en-US" sz="2400" b="1" dirty="0">
                <a:latin typeface="Calibri" panose="020F0502020204030204" pitchFamily="34" charset="0"/>
                <a:ea typeface="Calibri" panose="020F0502020204030204" pitchFamily="34" charset="0"/>
                <a:cs typeface="Calibri" panose="020F0502020204030204" pitchFamily="34" charset="0"/>
              </a:rPr>
              <a:t>4. Transparency, Marketing, and Internal Adoption of Circular Strategies (p. 33) :</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3" indent="-342900">
              <a:spcAft>
                <a:spcPts val="1600"/>
              </a:spcAft>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Provide clear information on production methods, product content, and reuse and recycling options; the Higg Index is referenced but note that it has come under scrutiny for greenwashing itself. </a:t>
            </a:r>
          </a:p>
          <a:p>
            <a:pPr marL="342900" lvl="2" indent="-342900">
              <a:spcAft>
                <a:spcPts val="1600"/>
              </a:spcAft>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Develop </a:t>
            </a:r>
            <a:r>
              <a:rPr lang="en-US" sz="2000" i="1" dirty="0">
                <a:latin typeface="Calibri" panose="020F0502020204030204" pitchFamily="34" charset="0"/>
                <a:ea typeface="Calibri" panose="020F0502020204030204" pitchFamily="34" charset="0"/>
                <a:cs typeface="Calibri" panose="020F0502020204030204" pitchFamily="34" charset="0"/>
              </a:rPr>
              <a:t>honest</a:t>
            </a:r>
            <a:r>
              <a:rPr lang="en-US" sz="2000" dirty="0">
                <a:latin typeface="Calibri" panose="020F0502020204030204" pitchFamily="34" charset="0"/>
                <a:ea typeface="Calibri" panose="020F0502020204030204" pitchFamily="34" charset="0"/>
                <a:cs typeface="Calibri" panose="020F0502020204030204" pitchFamily="34" charset="0"/>
              </a:rPr>
              <a:t> and enticing marketing methods to attract consumers to closed loop and sustainable products—with no greenwashing. </a:t>
            </a:r>
          </a:p>
          <a:p>
            <a:pPr marL="342900" lvl="2" indent="-342900">
              <a:spcAft>
                <a:spcPts val="1600"/>
              </a:spcAft>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Promote corporate decision-makers who appreciate the values of the circular textiles economy and deeply understand its incentives and advantages.</a:t>
            </a:r>
          </a:p>
        </p:txBody>
      </p:sp>
      <p:pic>
        <p:nvPicPr>
          <p:cNvPr id="6" name="Picture 5" descr="a tourist observing the Perito Moreno Glacier in Los Glaciares National Park, Argentina">
            <a:extLst>
              <a:ext uri="{FF2B5EF4-FFF2-40B4-BE49-F238E27FC236}">
                <a16:creationId xmlns:a16="http://schemas.microsoft.com/office/drawing/2014/main" id="{E1A336D0-4946-E679-51DB-FBC1378F82D7}"/>
              </a:ext>
            </a:extLst>
          </p:cNvPr>
          <p:cNvPicPr>
            <a:picLocks noChangeAspect="1"/>
          </p:cNvPicPr>
          <p:nvPr/>
        </p:nvPicPr>
        <p:blipFill>
          <a:blip r:embed="rId4"/>
          <a:stretch>
            <a:fillRect/>
          </a:stretch>
        </p:blipFill>
        <p:spPr>
          <a:xfrm>
            <a:off x="1862875" y="4921040"/>
            <a:ext cx="8859486" cy="1476581"/>
          </a:xfrm>
          <a:prstGeom prst="rect">
            <a:avLst/>
          </a:prstGeom>
        </p:spPr>
      </p:pic>
      <p:sp>
        <p:nvSpPr>
          <p:cNvPr id="7" name="TextBox 6">
            <a:extLst>
              <a:ext uri="{FF2B5EF4-FFF2-40B4-BE49-F238E27FC236}">
                <a16:creationId xmlns:a16="http://schemas.microsoft.com/office/drawing/2014/main" id="{50CFE63A-8902-C8D6-8D33-4318E0E9FD39}"/>
              </a:ext>
            </a:extLst>
          </p:cNvPr>
          <p:cNvSpPr txBox="1"/>
          <p:nvPr/>
        </p:nvSpPr>
        <p:spPr>
          <a:xfrm>
            <a:off x="2213524" y="6438892"/>
            <a:ext cx="8158189" cy="338554"/>
          </a:xfrm>
          <a:prstGeom prst="rect">
            <a:avLst/>
          </a:prstGeom>
          <a:noFill/>
        </p:spPr>
        <p:txBody>
          <a:bodyPr wrap="square" rtlCol="0">
            <a:spAutoFit/>
          </a:bodyPr>
          <a:lstStyle/>
          <a:p>
            <a:pPr lvl="0"/>
            <a:r>
              <a:rPr lang="en-US" sz="1600" dirty="0">
                <a:latin typeface="Calibri" panose="020F0502020204030204" pitchFamily="34" charset="0"/>
                <a:ea typeface="Calibri" panose="020F0502020204030204" pitchFamily="34" charset="0"/>
                <a:cs typeface="Calibri" panose="020F0502020204030204" pitchFamily="34" charset="0"/>
              </a:rPr>
              <a:t>Cropped photo of Perito Moreno Glacier by Murray </a:t>
            </a:r>
            <a:r>
              <a:rPr lang="en-US" sz="1600" dirty="0" err="1">
                <a:latin typeface="Calibri" panose="020F0502020204030204" pitchFamily="34" charset="0"/>
                <a:ea typeface="Calibri" panose="020F0502020204030204" pitchFamily="34" charset="0"/>
                <a:cs typeface="Calibri" panose="020F0502020204030204" pitchFamily="34" charset="0"/>
              </a:rPr>
              <a:t>Foubister</a:t>
            </a:r>
            <a:r>
              <a:rPr lang="en-US" sz="1600" dirty="0">
                <a:latin typeface="Calibri" panose="020F0502020204030204" pitchFamily="34" charset="0"/>
                <a:ea typeface="Calibri" panose="020F0502020204030204" pitchFamily="34" charset="0"/>
                <a:cs typeface="Calibri" panose="020F0502020204030204" pitchFamily="34" charset="0"/>
              </a:rPr>
              <a:t> via Wikimedia Commons, </a:t>
            </a:r>
            <a:r>
              <a:rPr lang="en-US" sz="1600"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2.0</a:t>
            </a:r>
            <a:r>
              <a:rPr lang="en-US" sz="1600" dirty="0">
                <a:latin typeface="Calibri" panose="020F0502020204030204" pitchFamily="34" charset="0"/>
                <a:ea typeface="Calibri" panose="020F0502020204030204" pitchFamily="34" charset="0"/>
                <a:cs typeface="Calibri" panose="020F0502020204030204" pitchFamily="34" charset="0"/>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9"/>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99BB6F-C048-FE81-9D40-DE723AEDABE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3" name="Title 2">
            <a:extLst>
              <a:ext uri="{FF2B5EF4-FFF2-40B4-BE49-F238E27FC236}">
                <a16:creationId xmlns:a16="http://schemas.microsoft.com/office/drawing/2014/main" id="{CCF64A81-3178-5A82-CB08-5E3F3D8730E5}"/>
              </a:ext>
            </a:extLst>
          </p:cNvPr>
          <p:cNvSpPr txBox="1">
            <a:spLocks noGrp="1"/>
          </p:cNvSpPr>
          <p:nvPr>
            <p:ph type="title" idx="4294967295"/>
          </p:nvPr>
        </p:nvSpPr>
        <p:spPr>
          <a:xfrm>
            <a:off x="3950048" y="500449"/>
            <a:ext cx="517993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What Is Greenwashing? </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9BF96658-AED9-EC4C-0D27-9BC70B47586F}"/>
              </a:ext>
            </a:extLst>
          </p:cNvPr>
          <p:cNvSpPr txBox="1"/>
          <p:nvPr/>
        </p:nvSpPr>
        <p:spPr>
          <a:xfrm>
            <a:off x="1629922" y="1245416"/>
            <a:ext cx="10113440" cy="769441"/>
          </a:xfrm>
          <a:prstGeom prst="rect">
            <a:avLst/>
          </a:prstGeom>
          <a:noFill/>
        </p:spPr>
        <p:txBody>
          <a:bodyPr wrap="square" rtlCol="0">
            <a:spAutoFit/>
          </a:bodyPr>
          <a:lstStyle/>
          <a:p>
            <a:pPr lvl="0" algn="ctr"/>
            <a:r>
              <a:rPr lang="en-US" sz="2200" dirty="0">
                <a:latin typeface="Calibri" panose="020F0502020204030204" pitchFamily="34" charset="0"/>
                <a:ea typeface="Calibri" panose="020F0502020204030204" pitchFamily="34" charset="0"/>
                <a:cs typeface="Calibri" panose="020F0502020204030204" pitchFamily="34" charset="0"/>
              </a:rPr>
              <a:t>Greenwashing takes many different specific forms, but they all aim toward one goal:</a:t>
            </a:r>
          </a:p>
          <a:p>
            <a:pPr lvl="0" algn="ctr"/>
            <a:r>
              <a:rPr lang="en-US" sz="2200" b="1" dirty="0">
                <a:latin typeface="Calibri" panose="020F0502020204030204" pitchFamily="34" charset="0"/>
                <a:ea typeface="Calibri" panose="020F0502020204030204" pitchFamily="34" charset="0"/>
                <a:cs typeface="Calibri" panose="020F0502020204030204" pitchFamily="34" charset="0"/>
              </a:rPr>
              <a:t>to make consumers believe that a product or company’s operations are sustainable.</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120C843A-D259-6C58-4492-C00BF52395A3}"/>
              </a:ext>
            </a:extLst>
          </p:cNvPr>
          <p:cNvSpPr txBox="1"/>
          <p:nvPr/>
        </p:nvSpPr>
        <p:spPr>
          <a:xfrm>
            <a:off x="6540013" y="2643715"/>
            <a:ext cx="5131430" cy="2298065"/>
          </a:xfrm>
          <a:prstGeom prst="rect">
            <a:avLst/>
          </a:prstGeom>
          <a:noFill/>
        </p:spPr>
        <p:txBody>
          <a:bodyPr wrap="square" rtlCol="0">
            <a:spAutoFit/>
          </a:bodyPr>
          <a:lstStyle/>
          <a:p>
            <a:pPr lvl="0">
              <a:spcAft>
                <a:spcPts val="1000"/>
              </a:spcAft>
              <a:buClr>
                <a:schemeClr val="dk1"/>
              </a:buClr>
            </a:pPr>
            <a:r>
              <a:rPr lang="en-US" sz="2200" dirty="0">
                <a:solidFill>
                  <a:schemeClr val="dk1"/>
                </a:solidFill>
                <a:latin typeface="Calibri" panose="020F0502020204030204" pitchFamily="34" charset="0"/>
                <a:ea typeface="Calibri" panose="020F0502020204030204" pitchFamily="34" charset="0"/>
                <a:cs typeface="Calibri" panose="020F0502020204030204" pitchFamily="34" charset="0"/>
              </a:rPr>
              <a:t>Greenwashing tactics are applied to:</a:t>
            </a:r>
          </a:p>
          <a:p>
            <a:pPr marL="457200" lvl="0" indent="-355600">
              <a:spcAft>
                <a:spcPts val="1000"/>
              </a:spcAft>
              <a:buClr>
                <a:schemeClr val="dk1"/>
              </a:buClr>
              <a:buSzPts val="2000"/>
              <a:buChar char="●"/>
            </a:pPr>
            <a:r>
              <a:rPr lang="en-US" sz="2200" dirty="0">
                <a:solidFill>
                  <a:schemeClr val="dk1"/>
                </a:solidFill>
                <a:latin typeface="Calibri" panose="020F0502020204030204" pitchFamily="34" charset="0"/>
                <a:ea typeface="Calibri" panose="020F0502020204030204" pitchFamily="34" charset="0"/>
                <a:cs typeface="Calibri" panose="020F0502020204030204" pitchFamily="34" charset="0"/>
              </a:rPr>
              <a:t>Consumer goods</a:t>
            </a:r>
          </a:p>
          <a:p>
            <a:pPr marL="457200" lvl="0" indent="-355600">
              <a:spcAft>
                <a:spcPts val="1000"/>
              </a:spcAft>
              <a:buClr>
                <a:schemeClr val="dk1"/>
              </a:buClr>
              <a:buSzPts val="2000"/>
              <a:buChar char="●"/>
            </a:pPr>
            <a:r>
              <a:rPr lang="en-US" sz="2200" dirty="0">
                <a:solidFill>
                  <a:schemeClr val="dk1"/>
                </a:solidFill>
                <a:latin typeface="Calibri" panose="020F0502020204030204" pitchFamily="34" charset="0"/>
                <a:ea typeface="Calibri" panose="020F0502020204030204" pitchFamily="34" charset="0"/>
                <a:cs typeface="Calibri" panose="020F0502020204030204" pitchFamily="34" charset="0"/>
              </a:rPr>
              <a:t>Energy sourcing</a:t>
            </a:r>
          </a:p>
          <a:p>
            <a:pPr marL="457200" lvl="0" indent="-355600">
              <a:spcAft>
                <a:spcPts val="1000"/>
              </a:spcAft>
              <a:buClr>
                <a:schemeClr val="dk1"/>
              </a:buClr>
              <a:buSzPts val="2000"/>
              <a:buChar char="●"/>
            </a:pPr>
            <a:r>
              <a:rPr lang="en-US" sz="2200" dirty="0">
                <a:solidFill>
                  <a:schemeClr val="dk1"/>
                </a:solidFill>
                <a:latin typeface="Calibri" panose="020F0502020204030204" pitchFamily="34" charset="0"/>
                <a:ea typeface="Calibri" panose="020F0502020204030204" pitchFamily="34" charset="0"/>
                <a:cs typeface="Calibri" panose="020F0502020204030204" pitchFamily="34" charset="0"/>
              </a:rPr>
              <a:t>Restoration of degraded landscapes</a:t>
            </a:r>
          </a:p>
          <a:p>
            <a:pPr marL="457200" lvl="0" indent="-355600">
              <a:spcAft>
                <a:spcPts val="1000"/>
              </a:spcAft>
              <a:buClr>
                <a:schemeClr val="dk1"/>
              </a:buClr>
              <a:buSzPts val="2000"/>
              <a:buChar char="●"/>
            </a:pPr>
            <a:r>
              <a:rPr lang="en-US" sz="2200" dirty="0">
                <a:solidFill>
                  <a:schemeClr val="dk1"/>
                </a:solidFill>
                <a:latin typeface="Calibri" panose="020F0502020204030204" pitchFamily="34" charset="0"/>
                <a:ea typeface="Calibri" panose="020F0502020204030204" pitchFamily="34" charset="0"/>
                <a:cs typeface="Calibri" panose="020F0502020204030204" pitchFamily="34" charset="0"/>
              </a:rPr>
              <a:t>Corporate environmental philanthropy</a:t>
            </a:r>
            <a:endParaRPr lang="en-US" sz="2200" dirty="0">
              <a:latin typeface="Calibri" panose="020F0502020204030204" pitchFamily="34" charset="0"/>
              <a:ea typeface="Calibri" panose="020F0502020204030204" pitchFamily="34" charset="0"/>
              <a:cs typeface="Calibri" panose="020F0502020204030204" pitchFamily="34" charset="0"/>
              <a:sym typeface="Calibri"/>
            </a:endParaRPr>
          </a:p>
        </p:txBody>
      </p:sp>
      <p:pic>
        <p:nvPicPr>
          <p:cNvPr id="8" name="Picture 7" descr="the interior of a shopping mall with multiple levels of retail stores and dining options">
            <a:extLst>
              <a:ext uri="{FF2B5EF4-FFF2-40B4-BE49-F238E27FC236}">
                <a16:creationId xmlns:a16="http://schemas.microsoft.com/office/drawing/2014/main" id="{418DBD01-D7D1-7349-9F38-D3CF4D1DB365}"/>
              </a:ext>
            </a:extLst>
          </p:cNvPr>
          <p:cNvPicPr>
            <a:picLocks noChangeAspect="1"/>
          </p:cNvPicPr>
          <p:nvPr/>
        </p:nvPicPr>
        <p:blipFill>
          <a:blip r:embed="rId4"/>
          <a:stretch>
            <a:fillRect/>
          </a:stretch>
        </p:blipFill>
        <p:spPr>
          <a:xfrm>
            <a:off x="407180" y="2208944"/>
            <a:ext cx="5427518" cy="4068358"/>
          </a:xfrm>
          <a:prstGeom prst="rect">
            <a:avLst/>
          </a:prstGeom>
        </p:spPr>
      </p:pic>
      <p:sp>
        <p:nvSpPr>
          <p:cNvPr id="6" name="TextBox 5">
            <a:extLst>
              <a:ext uri="{FF2B5EF4-FFF2-40B4-BE49-F238E27FC236}">
                <a16:creationId xmlns:a16="http://schemas.microsoft.com/office/drawing/2014/main" id="{4C1FF59A-7362-905E-6971-FFF282696350}"/>
              </a:ext>
            </a:extLst>
          </p:cNvPr>
          <p:cNvSpPr txBox="1"/>
          <p:nvPr/>
        </p:nvSpPr>
        <p:spPr>
          <a:xfrm>
            <a:off x="3581401" y="5449485"/>
            <a:ext cx="4192757" cy="1200329"/>
          </a:xfrm>
          <a:prstGeom prst="rect">
            <a:avLst/>
          </a:prstGeom>
          <a:solidFill>
            <a:schemeClr val="accent6">
              <a:lumMod val="20000"/>
              <a:lumOff val="80000"/>
            </a:schemeClr>
          </a:solidFill>
          <a:ln>
            <a:solidFill>
              <a:schemeClr val="accent6"/>
            </a:solidFill>
          </a:ln>
        </p:spPr>
        <p:txBody>
          <a:bodyPr wrap="square" rtlCol="0">
            <a:spAutoFit/>
          </a:bodyPr>
          <a:lstStyle/>
          <a:p>
            <a:pPr lvl="0"/>
            <a:r>
              <a:rPr lang="en-US" sz="1800" dirty="0">
                <a:latin typeface="Calibri" panose="020F0502020204030204" pitchFamily="34" charset="0"/>
                <a:ea typeface="Calibri" panose="020F0502020204030204" pitchFamily="34" charset="0"/>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4"/>
                  </a:ext>
                </a:extLst>
              </a:rPr>
              <a:t>This retail mall’s interior is decorated with fake vines and butterflies</a:t>
            </a:r>
            <a:r>
              <a:rPr lang="en-US" sz="1800" dirty="0">
                <a:latin typeface="Calibri" panose="020F0502020204030204" pitchFamily="34" charset="0"/>
                <a:ea typeface="Calibri" panose="020F0502020204030204" pitchFamily="34" charset="0"/>
                <a:cs typeface="Calibri" panose="020F0502020204030204" pitchFamily="34" charset="0"/>
              </a:rPr>
              <a:t>. Would you consider this a form of greenwashing? If so, which one? If not, why not? </a:t>
            </a:r>
          </a:p>
        </p:txBody>
      </p:sp>
      <p:sp>
        <p:nvSpPr>
          <p:cNvPr id="9" name="TextBox 8">
            <a:extLst>
              <a:ext uri="{FF2B5EF4-FFF2-40B4-BE49-F238E27FC236}">
                <a16:creationId xmlns:a16="http://schemas.microsoft.com/office/drawing/2014/main" id="{8782D37A-35BF-F6C7-E997-34DBF4F54B46}"/>
              </a:ext>
            </a:extLst>
          </p:cNvPr>
          <p:cNvSpPr txBox="1"/>
          <p:nvPr/>
        </p:nvSpPr>
        <p:spPr>
          <a:xfrm>
            <a:off x="303517" y="6277302"/>
            <a:ext cx="2652810" cy="523220"/>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Unaltered photo by IM3847 via Wikimedia Commons, </a:t>
            </a:r>
            <a:r>
              <a:rPr lang="en-US" u="sng" dirty="0">
                <a:solidFill>
                  <a:srgbClr val="0070C0"/>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4.0</a:t>
            </a:r>
            <a:r>
              <a:rPr lang="en-US" dirty="0">
                <a:latin typeface="Calibri" panose="020F0502020204030204" pitchFamily="34" charset="0"/>
                <a:ea typeface="Calibri" panose="020F0502020204030204" pitchFamily="34" charset="0"/>
                <a:cs typeface="Calibri" panose="020F0502020204030204" pitchFamily="34" charset="0"/>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CE88E1-FCDE-41E7-689E-65C89238571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6" name="Title 5">
            <a:extLst>
              <a:ext uri="{FF2B5EF4-FFF2-40B4-BE49-F238E27FC236}">
                <a16:creationId xmlns:a16="http://schemas.microsoft.com/office/drawing/2014/main" id="{8B5DD820-49D5-D941-DF3B-D4AAF238E4AC}"/>
              </a:ext>
            </a:extLst>
          </p:cNvPr>
          <p:cNvSpPr txBox="1">
            <a:spLocks noGrp="1"/>
          </p:cNvSpPr>
          <p:nvPr>
            <p:ph type="title" idx="4294967295"/>
          </p:nvPr>
        </p:nvSpPr>
        <p:spPr>
          <a:xfrm>
            <a:off x="3450163" y="560688"/>
            <a:ext cx="6880086"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Concepts and Forms of Greenwashing: </a:t>
            </a:r>
            <a:b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A Systematic Review</a:t>
            </a:r>
            <a:endParaRPr kumimoji="0" lang="en-US" sz="16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7" name="TextBox 6">
            <a:extLst>
              <a:ext uri="{FF2B5EF4-FFF2-40B4-BE49-F238E27FC236}">
                <a16:creationId xmlns:a16="http://schemas.microsoft.com/office/drawing/2014/main" id="{FCA9FE15-ABF1-CBF5-9743-B807E292E4AD}"/>
              </a:ext>
            </a:extLst>
          </p:cNvPr>
          <p:cNvSpPr txBox="1"/>
          <p:nvPr/>
        </p:nvSpPr>
        <p:spPr>
          <a:xfrm>
            <a:off x="763477" y="1954620"/>
            <a:ext cx="11012511" cy="4339650"/>
          </a:xfrm>
          <a:prstGeom prst="rect">
            <a:avLst/>
          </a:prstGeom>
          <a:noFill/>
        </p:spPr>
        <p:txBody>
          <a:bodyPr wrap="square" rtlCol="0">
            <a:spAutoFit/>
          </a:bodyPr>
          <a:lstStyle/>
          <a:p>
            <a:pPr lvl="0"/>
            <a:r>
              <a:rPr lang="en-US" sz="2400" b="1" dirty="0">
                <a:latin typeface="Calibri" panose="020F0502020204030204" pitchFamily="34" charset="0"/>
                <a:ea typeface="Calibri" panose="020F0502020204030204" pitchFamily="34" charset="0"/>
                <a:cs typeface="Calibri" panose="020F0502020204030204" pitchFamily="34" charset="0"/>
              </a:rPr>
              <a:t>Researchers have compiled a list of 19 distinct forms of greenwashing:</a:t>
            </a:r>
            <a:endParaRPr lang="en-US" sz="2400" dirty="0">
              <a:latin typeface="Calibri" panose="020F0502020204030204" pitchFamily="34" charset="0"/>
              <a:ea typeface="Calibri" panose="020F0502020204030204" pitchFamily="34" charset="0"/>
              <a:cs typeface="Calibri" panose="020F0502020204030204" pitchFamily="34" charset="0"/>
            </a:endParaRPr>
          </a:p>
          <a:p>
            <a:pPr lvl="0"/>
            <a:endParaRPr lang="en-US" sz="2100" b="1" dirty="0">
              <a:latin typeface="Calibri" panose="020F0502020204030204" pitchFamily="34" charset="0"/>
              <a:ea typeface="Calibri" panose="020F0502020204030204" pitchFamily="34" charset="0"/>
              <a:cs typeface="Calibri" panose="020F0502020204030204" pitchFamily="34" charset="0"/>
            </a:endParaRPr>
          </a:p>
          <a:p>
            <a:pPr marL="457200" lvl="0" indent="-457200">
              <a:buFont typeface="+mj-lt"/>
              <a:buAutoNum type="arabicPeriod"/>
            </a:pPr>
            <a:r>
              <a:rPr lang="en-US" sz="2100" b="1" dirty="0">
                <a:latin typeface="Calibri" panose="020F0502020204030204" pitchFamily="34" charset="0"/>
                <a:ea typeface="Calibri" panose="020F0502020204030204" pitchFamily="34" charset="0"/>
                <a:cs typeface="Calibri" panose="020F0502020204030204" pitchFamily="34" charset="0"/>
              </a:rPr>
              <a:t>The hidden trade-off</a:t>
            </a:r>
            <a:r>
              <a:rPr lang="en-US" sz="2100" dirty="0">
                <a:latin typeface="Calibri" panose="020F0502020204030204" pitchFamily="34" charset="0"/>
                <a:ea typeface="Calibri" panose="020F0502020204030204" pitchFamily="34" charset="0"/>
                <a:cs typeface="Calibri" panose="020F0502020204030204" pitchFamily="34" charset="0"/>
              </a:rPr>
              <a:t>: claims suggest that a product is ‘green’ based on a narrow set of attributes without attention to other important environmental issues (8).</a:t>
            </a:r>
          </a:p>
          <a:p>
            <a:pPr marL="457200" lvl="0" indent="-457200">
              <a:buFont typeface="+mj-lt"/>
              <a:buAutoNum type="arabicPeriod"/>
            </a:pPr>
            <a:endParaRPr lang="en-US" sz="2100" dirty="0">
              <a:latin typeface="Calibri" panose="020F0502020204030204" pitchFamily="34" charset="0"/>
              <a:ea typeface="Calibri" panose="020F0502020204030204" pitchFamily="34" charset="0"/>
              <a:cs typeface="Calibri" panose="020F0502020204030204" pitchFamily="34" charset="0"/>
            </a:endParaRPr>
          </a:p>
          <a:p>
            <a:pPr marL="457200" lvl="0" indent="-457200">
              <a:buFont typeface="+mj-lt"/>
              <a:buAutoNum type="arabicPeriod"/>
            </a:pPr>
            <a:r>
              <a:rPr lang="en-US" sz="2100" b="1" dirty="0">
                <a:latin typeface="Calibri" panose="020F0502020204030204" pitchFamily="34" charset="0"/>
                <a:ea typeface="Calibri" panose="020F0502020204030204" pitchFamily="34" charset="0"/>
                <a:cs typeface="Calibri" panose="020F0502020204030204" pitchFamily="34" charset="0"/>
              </a:rPr>
              <a:t>No proof</a:t>
            </a:r>
            <a:r>
              <a:rPr lang="en-US" sz="2100" dirty="0">
                <a:latin typeface="Calibri" panose="020F0502020204030204" pitchFamily="34" charset="0"/>
                <a:ea typeface="Calibri" panose="020F0502020204030204" pitchFamily="34" charset="0"/>
                <a:cs typeface="Calibri" panose="020F0502020204030204" pitchFamily="34" charset="0"/>
              </a:rPr>
              <a:t>: environmental claims that cannot be verified by supporting information or by a reliable third-party certification (8).</a:t>
            </a:r>
          </a:p>
          <a:p>
            <a:pPr marL="457200" lvl="0" indent="-457200">
              <a:buFont typeface="+mj-lt"/>
              <a:buAutoNum type="arabicPeriod"/>
            </a:pPr>
            <a:endParaRPr lang="en-US" sz="2100" dirty="0">
              <a:latin typeface="Calibri" panose="020F0502020204030204" pitchFamily="34" charset="0"/>
              <a:ea typeface="Calibri" panose="020F0502020204030204" pitchFamily="34" charset="0"/>
              <a:cs typeface="Calibri" panose="020F0502020204030204" pitchFamily="34" charset="0"/>
            </a:endParaRPr>
          </a:p>
          <a:p>
            <a:pPr marL="457200" lvl="0" indent="-457200">
              <a:buFont typeface="+mj-lt"/>
              <a:buAutoNum type="arabicPeriod"/>
            </a:pPr>
            <a:r>
              <a:rPr lang="en-US" sz="2100" b="1" dirty="0">
                <a:latin typeface="Calibri" panose="020F0502020204030204" pitchFamily="34" charset="0"/>
                <a:ea typeface="Calibri" panose="020F0502020204030204" pitchFamily="34" charset="0"/>
                <a:cs typeface="Calibri" panose="020F0502020204030204" pitchFamily="34" charset="0"/>
              </a:rPr>
              <a:t>Vagueness</a:t>
            </a:r>
            <a:r>
              <a:rPr lang="en-US" sz="2100" dirty="0">
                <a:latin typeface="Calibri" panose="020F0502020204030204" pitchFamily="34" charset="0"/>
                <a:ea typeface="Calibri" panose="020F0502020204030204" pitchFamily="34" charset="0"/>
                <a:cs typeface="Calibri" panose="020F0502020204030204" pitchFamily="34" charset="0"/>
              </a:rPr>
              <a:t>: claims that are so poorly defined or broad that their real meaning is likely to be misunderstood by the consumer (9).</a:t>
            </a:r>
          </a:p>
          <a:p>
            <a:pPr marL="457200" lvl="0" indent="-457200">
              <a:buFont typeface="+mj-lt"/>
              <a:buAutoNum type="arabicPeriod"/>
            </a:pPr>
            <a:endParaRPr lang="en-US" sz="2100" dirty="0">
              <a:latin typeface="Calibri" panose="020F0502020204030204" pitchFamily="34" charset="0"/>
              <a:ea typeface="Calibri" panose="020F0502020204030204" pitchFamily="34" charset="0"/>
              <a:cs typeface="Calibri" panose="020F0502020204030204" pitchFamily="34" charset="0"/>
            </a:endParaRPr>
          </a:p>
          <a:p>
            <a:pPr marL="457200" lvl="0" indent="-457200">
              <a:buFont typeface="+mj-lt"/>
              <a:buAutoNum type="arabicPeriod"/>
            </a:pPr>
            <a:r>
              <a:rPr lang="en-US" sz="2100" b="1" dirty="0">
                <a:latin typeface="Calibri" panose="020F0502020204030204" pitchFamily="34" charset="0"/>
                <a:ea typeface="Calibri" panose="020F0502020204030204" pitchFamily="34" charset="0"/>
                <a:cs typeface="Calibri" panose="020F0502020204030204" pitchFamily="34" charset="0"/>
              </a:rPr>
              <a:t>Worshiping false labels</a:t>
            </a:r>
            <a:r>
              <a:rPr lang="en-US" sz="2100" dirty="0">
                <a:latin typeface="Calibri" panose="020F0502020204030204" pitchFamily="34" charset="0"/>
                <a:ea typeface="Calibri" panose="020F0502020204030204" pitchFamily="34" charset="0"/>
                <a:cs typeface="Calibri" panose="020F0502020204030204" pitchFamily="34" charset="0"/>
              </a:rPr>
              <a:t>: misleading consumers into thinking products have been through a legitimate green certification process, by using a false suggestion or certification-like image (9).</a:t>
            </a:r>
          </a:p>
        </p:txBody>
      </p:sp>
      <p:sp>
        <p:nvSpPr>
          <p:cNvPr id="3" name="TextBox 2">
            <a:extLst>
              <a:ext uri="{FF2B5EF4-FFF2-40B4-BE49-F238E27FC236}">
                <a16:creationId xmlns:a16="http://schemas.microsoft.com/office/drawing/2014/main" id="{FF70240A-D24C-CD8A-6872-DD6B41073AC0}"/>
              </a:ext>
            </a:extLst>
          </p:cNvPr>
          <p:cNvSpPr txBox="1"/>
          <p:nvPr/>
        </p:nvSpPr>
        <p:spPr>
          <a:xfrm>
            <a:off x="3064144" y="1514795"/>
            <a:ext cx="7154890" cy="369332"/>
          </a:xfrm>
          <a:prstGeom prst="rect">
            <a:avLst/>
          </a:prstGeom>
          <a:noFill/>
        </p:spPr>
        <p:txBody>
          <a:bodyPr wrap="square" rtlCol="0">
            <a:spAutoFit/>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de Freitas Netto et al. 2020: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https://doi.org/10.1186/s12302-020-0300-3</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0"/>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11F7A3-85AD-EE8B-9854-BF94BA388BE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3" name="Title 2">
            <a:extLst>
              <a:ext uri="{FF2B5EF4-FFF2-40B4-BE49-F238E27FC236}">
                <a16:creationId xmlns:a16="http://schemas.microsoft.com/office/drawing/2014/main" id="{D00E967B-3309-5C63-BA85-70BC7313BC43}"/>
              </a:ext>
            </a:extLst>
          </p:cNvPr>
          <p:cNvSpPr txBox="1">
            <a:spLocks noGrp="1"/>
          </p:cNvSpPr>
          <p:nvPr>
            <p:ph type="title" idx="4294967295"/>
          </p:nvPr>
        </p:nvSpPr>
        <p:spPr>
          <a:xfrm>
            <a:off x="2519482" y="520171"/>
            <a:ext cx="7783830"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Forms of Greenwashing</a:t>
            </a:r>
            <a:b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 #s 5–9</a:t>
            </a:r>
            <a:endPar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BAE23347-8FAD-ED93-D703-8AAF521FFCA7}"/>
              </a:ext>
            </a:extLst>
          </p:cNvPr>
          <p:cNvSpPr txBox="1"/>
          <p:nvPr/>
        </p:nvSpPr>
        <p:spPr>
          <a:xfrm>
            <a:off x="1144905" y="1922263"/>
            <a:ext cx="10208895" cy="4293483"/>
          </a:xfrm>
          <a:prstGeom prst="rect">
            <a:avLst/>
          </a:prstGeom>
          <a:noFill/>
        </p:spPr>
        <p:txBody>
          <a:bodyPr wrap="square" rtlCol="0">
            <a:spAutoFit/>
          </a:bodyPr>
          <a:lstStyle/>
          <a:p>
            <a:pPr marL="457200" lvl="0" indent="-457200">
              <a:buFont typeface="+mj-lt"/>
              <a:buAutoNum type="arabicPeriod" startAt="5"/>
            </a:pPr>
            <a:r>
              <a:rPr lang="en-US" sz="2100" b="1" dirty="0">
                <a:latin typeface="Calibri" panose="020F0502020204030204" pitchFamily="34" charset="0"/>
                <a:ea typeface="Calibri" panose="020F0502020204030204" pitchFamily="34" charset="0"/>
                <a:cs typeface="Calibri" panose="020F0502020204030204" pitchFamily="34" charset="0"/>
              </a:rPr>
              <a:t>Irrelevance</a:t>
            </a:r>
            <a:r>
              <a:rPr lang="en-US" sz="2100" dirty="0">
                <a:latin typeface="Calibri" panose="020F0502020204030204" pitchFamily="34" charset="0"/>
                <a:ea typeface="Calibri" panose="020F0502020204030204" pitchFamily="34" charset="0"/>
                <a:cs typeface="Calibri" panose="020F0502020204030204" pitchFamily="34" charset="0"/>
              </a:rPr>
              <a:t>: environmental claims that may be truthful but are irrelevant for consumers seeking specific sustainable products (9).</a:t>
            </a:r>
          </a:p>
          <a:p>
            <a:pPr marL="457200" lvl="0" indent="-457200">
              <a:buFont typeface="+mj-lt"/>
              <a:buAutoNum type="arabicPeriod" startAt="5"/>
            </a:pPr>
            <a:endParaRPr lang="en-US" sz="2100" dirty="0">
              <a:latin typeface="Calibri" panose="020F0502020204030204" pitchFamily="34" charset="0"/>
              <a:ea typeface="Calibri" panose="020F0502020204030204" pitchFamily="34" charset="0"/>
              <a:cs typeface="Calibri" panose="020F0502020204030204" pitchFamily="34" charset="0"/>
            </a:endParaRPr>
          </a:p>
          <a:p>
            <a:pPr marL="457200" lvl="0" indent="-457200">
              <a:buFont typeface="+mj-lt"/>
              <a:buAutoNum type="arabicPeriod" startAt="5"/>
            </a:pPr>
            <a:r>
              <a:rPr lang="en-US" sz="2100" b="1" dirty="0">
                <a:latin typeface="Calibri" panose="020F0502020204030204" pitchFamily="34" charset="0"/>
                <a:ea typeface="Calibri" panose="020F0502020204030204" pitchFamily="34" charset="0"/>
                <a:cs typeface="Calibri" panose="020F0502020204030204" pitchFamily="34" charset="0"/>
              </a:rPr>
              <a:t>The lesser of two evils</a:t>
            </a:r>
            <a:r>
              <a:rPr lang="en-US" sz="2100" dirty="0">
                <a:latin typeface="Calibri" panose="020F0502020204030204" pitchFamily="34" charset="0"/>
                <a:ea typeface="Calibri" panose="020F0502020204030204" pitchFamily="34" charset="0"/>
                <a:cs typeface="Calibri" panose="020F0502020204030204" pitchFamily="34" charset="0"/>
              </a:rPr>
              <a:t>: claims that may be true within a product category but distract the consumer from the greater environmental impacts of the category as a whole (9).</a:t>
            </a:r>
          </a:p>
          <a:p>
            <a:pPr marL="457200" lvl="0" indent="-457200">
              <a:buFont typeface="+mj-lt"/>
              <a:buAutoNum type="arabicPeriod" startAt="5"/>
            </a:pPr>
            <a:endParaRPr lang="en-US" sz="2100" dirty="0">
              <a:latin typeface="Calibri" panose="020F0502020204030204" pitchFamily="34" charset="0"/>
              <a:ea typeface="Calibri" panose="020F0502020204030204" pitchFamily="34" charset="0"/>
              <a:cs typeface="Calibri" panose="020F0502020204030204" pitchFamily="34" charset="0"/>
            </a:endParaRPr>
          </a:p>
          <a:p>
            <a:pPr marL="457200" lvl="0" indent="-457200">
              <a:buFont typeface="+mj-lt"/>
              <a:buAutoNum type="arabicPeriod" startAt="5"/>
            </a:pPr>
            <a:r>
              <a:rPr lang="en-US" sz="2100" b="1" dirty="0">
                <a:latin typeface="Calibri" panose="020F0502020204030204" pitchFamily="34" charset="0"/>
                <a:ea typeface="Calibri" panose="020F0502020204030204" pitchFamily="34" charset="0"/>
                <a:cs typeface="Calibri" panose="020F0502020204030204" pitchFamily="34" charset="0"/>
              </a:rPr>
              <a:t>Fibbing</a:t>
            </a:r>
            <a:r>
              <a:rPr lang="en-US" sz="2100" dirty="0">
                <a:latin typeface="Calibri" panose="020F0502020204030204" pitchFamily="34" charset="0"/>
                <a:ea typeface="Calibri" panose="020F0502020204030204" pitchFamily="34" charset="0"/>
                <a:cs typeface="Calibri" panose="020F0502020204030204" pitchFamily="34" charset="0"/>
              </a:rPr>
              <a:t>: environmental claims that are simply false (9).</a:t>
            </a:r>
          </a:p>
          <a:p>
            <a:pPr marL="457200" lvl="0" indent="-457200">
              <a:buFont typeface="+mj-lt"/>
              <a:buAutoNum type="arabicPeriod" startAt="5"/>
            </a:pPr>
            <a:endParaRPr lang="en-US" sz="2100" dirty="0">
              <a:latin typeface="Calibri" panose="020F0502020204030204" pitchFamily="34" charset="0"/>
              <a:ea typeface="Calibri" panose="020F0502020204030204" pitchFamily="34" charset="0"/>
              <a:cs typeface="Calibri" panose="020F0502020204030204" pitchFamily="34" charset="0"/>
            </a:endParaRPr>
          </a:p>
          <a:p>
            <a:pPr marL="457200" lvl="0" indent="-457200">
              <a:buFont typeface="+mj-lt"/>
              <a:buAutoNum type="arabicPeriod" startAt="5"/>
            </a:pPr>
            <a:r>
              <a:rPr lang="en-US" sz="2100" b="1" dirty="0">
                <a:latin typeface="Calibri" panose="020F0502020204030204" pitchFamily="34" charset="0"/>
                <a:ea typeface="Calibri" panose="020F0502020204030204" pitchFamily="34" charset="0"/>
                <a:cs typeface="Calibri" panose="020F0502020204030204" pitchFamily="34" charset="0"/>
              </a:rPr>
              <a:t>False hopes</a:t>
            </a:r>
            <a:r>
              <a:rPr lang="en-US" sz="2100" dirty="0">
                <a:latin typeface="Calibri" panose="020F0502020204030204" pitchFamily="34" charset="0"/>
                <a:ea typeface="Calibri" panose="020F0502020204030204" pitchFamily="34" charset="0"/>
                <a:cs typeface="Calibri" panose="020F0502020204030204" pitchFamily="34" charset="0"/>
              </a:rPr>
              <a:t>: claims that reinforce a false hope of sustainability in a product category that is not sustainable (9).</a:t>
            </a:r>
          </a:p>
          <a:p>
            <a:pPr marL="457200" lvl="0" indent="-457200">
              <a:buFont typeface="+mj-lt"/>
              <a:buAutoNum type="arabicPeriod" startAt="5"/>
            </a:pPr>
            <a:endParaRPr lang="en-US" sz="2100" dirty="0">
              <a:latin typeface="Calibri" panose="020F0502020204030204" pitchFamily="34" charset="0"/>
              <a:ea typeface="Calibri" panose="020F0502020204030204" pitchFamily="34" charset="0"/>
              <a:cs typeface="Calibri" panose="020F0502020204030204" pitchFamily="34" charset="0"/>
            </a:endParaRPr>
          </a:p>
          <a:p>
            <a:pPr marL="457200" lvl="0" indent="-457200">
              <a:buFont typeface="+mj-lt"/>
              <a:buAutoNum type="arabicPeriod" startAt="5"/>
            </a:pPr>
            <a:r>
              <a:rPr lang="en-US" sz="2100" b="1" dirty="0">
                <a:latin typeface="Calibri" panose="020F0502020204030204" pitchFamily="34" charset="0"/>
                <a:ea typeface="Calibri" panose="020F0502020204030204" pitchFamily="34" charset="0"/>
                <a:cs typeface="Calibri" panose="020F0502020204030204" pitchFamily="34" charset="0"/>
              </a:rPr>
              <a:t>Fearmongering</a:t>
            </a:r>
            <a:r>
              <a:rPr lang="en-US" sz="2100" dirty="0">
                <a:latin typeface="Calibri" panose="020F0502020204030204" pitchFamily="34" charset="0"/>
                <a:ea typeface="Calibri" panose="020F0502020204030204" pitchFamily="34" charset="0"/>
                <a:cs typeface="Calibri" panose="020F0502020204030204" pitchFamily="34" charset="0"/>
              </a:rPr>
              <a:t>: claims that fabricate consumer insecurity for not “buying-in” to an organization practice, like hydraulic fracking (9).</a:t>
            </a:r>
          </a:p>
        </p:txBody>
      </p:sp>
      <p:sp>
        <p:nvSpPr>
          <p:cNvPr id="5" name="TextBox 4">
            <a:extLst>
              <a:ext uri="{FF2B5EF4-FFF2-40B4-BE49-F238E27FC236}">
                <a16:creationId xmlns:a16="http://schemas.microsoft.com/office/drawing/2014/main" id="{AF30D600-E4C9-DF1D-8BE9-0AD546C6CDA7}"/>
              </a:ext>
            </a:extLst>
          </p:cNvPr>
          <p:cNvSpPr txBox="1"/>
          <p:nvPr/>
        </p:nvSpPr>
        <p:spPr>
          <a:xfrm>
            <a:off x="2833952" y="1405951"/>
            <a:ext cx="7154890" cy="369332"/>
          </a:xfrm>
          <a:prstGeom prst="rect">
            <a:avLst/>
          </a:prstGeom>
          <a:noFill/>
        </p:spPr>
        <p:txBody>
          <a:bodyPr wrap="square" rtlCol="0">
            <a:spAutoFit/>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de Freitas Netto et al. 2020: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https://doi.org/10.1186/s12302-020-0300-3</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8"/>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92F157-E23E-B2A4-818A-393C7B6B0B4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3" name="Title 2">
            <a:extLst>
              <a:ext uri="{FF2B5EF4-FFF2-40B4-BE49-F238E27FC236}">
                <a16:creationId xmlns:a16="http://schemas.microsoft.com/office/drawing/2014/main" id="{73297AC8-6A40-34D4-5FC0-8C2FB9589E58}"/>
              </a:ext>
            </a:extLst>
          </p:cNvPr>
          <p:cNvSpPr txBox="1">
            <a:spLocks noGrp="1"/>
          </p:cNvSpPr>
          <p:nvPr>
            <p:ph type="title" idx="4294967295"/>
          </p:nvPr>
        </p:nvSpPr>
        <p:spPr>
          <a:xfrm>
            <a:off x="2781300" y="493907"/>
            <a:ext cx="7200900"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Forms of Greenwashing </a:t>
            </a:r>
            <a:b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#s 10–13</a:t>
            </a:r>
            <a:endPar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TextBox 4">
            <a:extLst>
              <a:ext uri="{FF2B5EF4-FFF2-40B4-BE49-F238E27FC236}">
                <a16:creationId xmlns:a16="http://schemas.microsoft.com/office/drawing/2014/main" id="{9413DE82-96A9-A035-65AF-E0FF7186CF30}"/>
              </a:ext>
            </a:extLst>
          </p:cNvPr>
          <p:cNvSpPr txBox="1"/>
          <p:nvPr/>
        </p:nvSpPr>
        <p:spPr>
          <a:xfrm>
            <a:off x="2781300" y="1484033"/>
            <a:ext cx="7154890" cy="369332"/>
          </a:xfrm>
          <a:prstGeom prst="rect">
            <a:avLst/>
          </a:prstGeom>
          <a:noFill/>
        </p:spPr>
        <p:txBody>
          <a:bodyPr wrap="square" rtlCol="0">
            <a:spAutoFit/>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de Freitas Netto et al. 2020: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https://doi.org/10.1186/s12302-020-0300-3</a:t>
            </a:r>
            <a:endParaRPr lang="en-US" sz="1800" dirty="0"/>
          </a:p>
        </p:txBody>
      </p:sp>
      <p:sp>
        <p:nvSpPr>
          <p:cNvPr id="4" name="TextBox 3">
            <a:extLst>
              <a:ext uri="{FF2B5EF4-FFF2-40B4-BE49-F238E27FC236}">
                <a16:creationId xmlns:a16="http://schemas.microsoft.com/office/drawing/2014/main" id="{A03EAACD-3F82-FABE-4B89-FE7289096BB7}"/>
              </a:ext>
            </a:extLst>
          </p:cNvPr>
          <p:cNvSpPr txBox="1"/>
          <p:nvPr/>
        </p:nvSpPr>
        <p:spPr>
          <a:xfrm>
            <a:off x="1149354" y="2104827"/>
            <a:ext cx="10464792" cy="4616648"/>
          </a:xfrm>
          <a:prstGeom prst="rect">
            <a:avLst/>
          </a:prstGeom>
          <a:noFill/>
        </p:spPr>
        <p:txBody>
          <a:bodyPr wrap="square" rtlCol="0">
            <a:spAutoFit/>
          </a:bodyPr>
          <a:lstStyle/>
          <a:p>
            <a:pPr marL="457200" lvl="0" indent="-457200">
              <a:buFont typeface="+mj-lt"/>
              <a:buAutoNum type="arabicPeriod" startAt="10"/>
            </a:pPr>
            <a:r>
              <a:rPr lang="en-US" sz="2100" b="1" dirty="0">
                <a:latin typeface="Calibri" panose="020F0502020204030204" pitchFamily="34" charset="0"/>
                <a:ea typeface="Calibri" panose="020F0502020204030204" pitchFamily="34" charset="0"/>
                <a:cs typeface="Calibri" panose="020F0502020204030204" pitchFamily="34" charset="0"/>
              </a:rPr>
              <a:t>Broken promises</a:t>
            </a:r>
            <a:r>
              <a:rPr lang="en-US" sz="2100" dirty="0">
                <a:latin typeface="Calibri" panose="020F0502020204030204" pitchFamily="34" charset="0"/>
                <a:ea typeface="Calibri" panose="020F0502020204030204" pitchFamily="34" charset="0"/>
                <a:cs typeface="Calibri" panose="020F0502020204030204" pitchFamily="34" charset="0"/>
              </a:rPr>
              <a:t>: claims promising that extraction will lift-up poor, rural communities with riches from mineral rights and economic development, but when evidence shows the contrary, communities are left with irreversible impacts (9).</a:t>
            </a:r>
          </a:p>
          <a:p>
            <a:pPr marL="457200" lvl="0" indent="-457200">
              <a:buFont typeface="+mj-lt"/>
              <a:buAutoNum type="arabicPeriod" startAt="10"/>
            </a:pPr>
            <a:endParaRPr lang="en-US" sz="2100" dirty="0">
              <a:latin typeface="Calibri" panose="020F0502020204030204" pitchFamily="34" charset="0"/>
              <a:ea typeface="Calibri" panose="020F0502020204030204" pitchFamily="34" charset="0"/>
              <a:cs typeface="Calibri" panose="020F0502020204030204" pitchFamily="34" charset="0"/>
            </a:endParaRPr>
          </a:p>
          <a:p>
            <a:pPr marL="457200" lvl="0" indent="-457200">
              <a:buFont typeface="+mj-lt"/>
              <a:buAutoNum type="arabicPeriod" startAt="10"/>
            </a:pPr>
            <a:r>
              <a:rPr lang="en-US" sz="2100" b="1" dirty="0">
                <a:latin typeface="Calibri" panose="020F0502020204030204" pitchFamily="34" charset="0"/>
                <a:ea typeface="Calibri" panose="020F0502020204030204" pitchFamily="34" charset="0"/>
                <a:cs typeface="Calibri" panose="020F0502020204030204" pitchFamily="34" charset="0"/>
              </a:rPr>
              <a:t>Injustice</a:t>
            </a:r>
            <a:r>
              <a:rPr lang="en-US" sz="2100" dirty="0">
                <a:latin typeface="Calibri" panose="020F0502020204030204" pitchFamily="34" charset="0"/>
                <a:ea typeface="Calibri" panose="020F0502020204030204" pitchFamily="34" charset="0"/>
                <a:cs typeface="Calibri" panose="020F0502020204030204" pitchFamily="34" charset="0"/>
              </a:rPr>
              <a:t>: environmental communication does not speak directly to communities most affected by production and disposal, it focuses on a segment of the population that benefits from the industry but do not suffer its consequences (9).</a:t>
            </a:r>
          </a:p>
          <a:p>
            <a:pPr marL="457200" lvl="0" indent="-457200">
              <a:buFont typeface="+mj-lt"/>
              <a:buAutoNum type="arabicPeriod" startAt="10"/>
            </a:pPr>
            <a:endParaRPr lang="en-US" sz="2100" dirty="0">
              <a:latin typeface="Calibri" panose="020F0502020204030204" pitchFamily="34" charset="0"/>
              <a:ea typeface="Calibri" panose="020F0502020204030204" pitchFamily="34" charset="0"/>
              <a:cs typeface="Calibri" panose="020F0502020204030204" pitchFamily="34" charset="0"/>
            </a:endParaRPr>
          </a:p>
          <a:p>
            <a:pPr marL="457200" lvl="0" indent="-457200">
              <a:buFont typeface="+mj-lt"/>
              <a:buAutoNum type="arabicPeriod" startAt="10"/>
            </a:pPr>
            <a:r>
              <a:rPr lang="en-US" sz="2100" b="1" dirty="0">
                <a:latin typeface="Calibri" panose="020F0502020204030204" pitchFamily="34" charset="0"/>
                <a:ea typeface="Calibri" panose="020F0502020204030204" pitchFamily="34" charset="0"/>
                <a:cs typeface="Calibri" panose="020F0502020204030204" pitchFamily="34" charset="0"/>
              </a:rPr>
              <a:t>Hazardous consequences</a:t>
            </a:r>
            <a:r>
              <a:rPr lang="en-US" sz="2100" dirty="0">
                <a:latin typeface="Calibri" panose="020F0502020204030204" pitchFamily="34" charset="0"/>
                <a:ea typeface="Calibri" panose="020F0502020204030204" pitchFamily="34" charset="0"/>
                <a:cs typeface="Calibri" panose="020F0502020204030204" pitchFamily="34" charset="0"/>
              </a:rPr>
              <a:t>: greenwashing hides the reality of inequality and distracts the public from the dangers of the risk (9).</a:t>
            </a:r>
          </a:p>
          <a:p>
            <a:pPr marL="457200" lvl="0" indent="-457200">
              <a:buFont typeface="+mj-lt"/>
              <a:buAutoNum type="arabicPeriod" startAt="10"/>
            </a:pPr>
            <a:endParaRPr lang="en-US" sz="2100" dirty="0">
              <a:latin typeface="Calibri" panose="020F0502020204030204" pitchFamily="34" charset="0"/>
              <a:ea typeface="Calibri" panose="020F0502020204030204" pitchFamily="34" charset="0"/>
              <a:cs typeface="Calibri" panose="020F0502020204030204" pitchFamily="34" charset="0"/>
            </a:endParaRPr>
          </a:p>
          <a:p>
            <a:pPr marL="457200" lvl="0" indent="-457200">
              <a:buFont typeface="+mj-lt"/>
              <a:buAutoNum type="arabicPeriod" startAt="10"/>
            </a:pPr>
            <a:r>
              <a:rPr lang="en-US" sz="2100" b="1" dirty="0">
                <a:latin typeface="Calibri" panose="020F0502020204030204" pitchFamily="34" charset="0"/>
                <a:ea typeface="Calibri" panose="020F0502020204030204" pitchFamily="34" charset="0"/>
                <a:cs typeface="Calibri" panose="020F0502020204030204" pitchFamily="34" charset="0"/>
              </a:rPr>
              <a:t>Profits over people and the environment</a:t>
            </a:r>
            <a:r>
              <a:rPr lang="en-US" sz="2100" dirty="0">
                <a:latin typeface="Calibri" panose="020F0502020204030204" pitchFamily="34" charset="0"/>
                <a:ea typeface="Calibri" panose="020F0502020204030204" pitchFamily="34" charset="0"/>
                <a:cs typeface="Calibri" panose="020F0502020204030204" pitchFamily="34" charset="0"/>
              </a:rPr>
              <a:t>: to place profit margins over people and the environment—potentially the greatest greenwashing tactic of all (9).</a:t>
            </a:r>
            <a:br>
              <a:rPr lang="en-US" sz="2100" dirty="0">
                <a:latin typeface="Calibri" panose="020F0502020204030204" pitchFamily="34" charset="0"/>
                <a:ea typeface="Calibri" panose="020F0502020204030204" pitchFamily="34" charset="0"/>
                <a:cs typeface="Calibri" panose="020F0502020204030204" pitchFamily="34" charset="0"/>
              </a:rPr>
            </a:br>
            <a:endParaRPr lang="en-US" sz="21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6"/>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B000F3-90CE-07A5-F255-61426729427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3" name="Title 2">
            <a:extLst>
              <a:ext uri="{FF2B5EF4-FFF2-40B4-BE49-F238E27FC236}">
                <a16:creationId xmlns:a16="http://schemas.microsoft.com/office/drawing/2014/main" id="{713261FC-854F-A9E4-36C8-CE9A3C914A42}"/>
              </a:ext>
            </a:extLst>
          </p:cNvPr>
          <p:cNvSpPr txBox="1">
            <a:spLocks noGrp="1"/>
          </p:cNvSpPr>
          <p:nvPr>
            <p:ph type="title" idx="4294967295"/>
          </p:nvPr>
        </p:nvSpPr>
        <p:spPr>
          <a:xfrm>
            <a:off x="2480309" y="487025"/>
            <a:ext cx="7806690" cy="11079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Forms of Greenwashing</a:t>
            </a:r>
            <a:b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#s 14–18</a:t>
            </a:r>
            <a:endPar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TextBox 4">
            <a:extLst>
              <a:ext uri="{FF2B5EF4-FFF2-40B4-BE49-F238E27FC236}">
                <a16:creationId xmlns:a16="http://schemas.microsoft.com/office/drawing/2014/main" id="{A0AD019F-6ECF-E1E6-65EC-697A68B608E0}"/>
              </a:ext>
            </a:extLst>
          </p:cNvPr>
          <p:cNvSpPr txBox="1"/>
          <p:nvPr/>
        </p:nvSpPr>
        <p:spPr>
          <a:xfrm>
            <a:off x="2833951" y="1507315"/>
            <a:ext cx="7154890" cy="369332"/>
          </a:xfrm>
          <a:prstGeom prst="rect">
            <a:avLst/>
          </a:prstGeom>
          <a:noFill/>
        </p:spPr>
        <p:txBody>
          <a:bodyPr wrap="square" rtlCol="0">
            <a:spAutoFit/>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de Freitas Netto et al. 2020: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https://doi.org/10.1186/s12302-020-0300-3</a:t>
            </a:r>
            <a:endParaRPr lang="en-US" sz="1800" dirty="0"/>
          </a:p>
        </p:txBody>
      </p:sp>
      <p:sp>
        <p:nvSpPr>
          <p:cNvPr id="4" name="TextBox 3">
            <a:extLst>
              <a:ext uri="{FF2B5EF4-FFF2-40B4-BE49-F238E27FC236}">
                <a16:creationId xmlns:a16="http://schemas.microsoft.com/office/drawing/2014/main" id="{E710F340-4214-31BF-669B-21A0BD69622C}"/>
              </a:ext>
            </a:extLst>
          </p:cNvPr>
          <p:cNvSpPr txBox="1"/>
          <p:nvPr/>
        </p:nvSpPr>
        <p:spPr>
          <a:xfrm>
            <a:off x="1433384" y="2104827"/>
            <a:ext cx="9994807" cy="4616648"/>
          </a:xfrm>
          <a:prstGeom prst="rect">
            <a:avLst/>
          </a:prstGeom>
          <a:noFill/>
        </p:spPr>
        <p:txBody>
          <a:bodyPr wrap="square" rtlCol="0">
            <a:spAutoFit/>
          </a:bodyPr>
          <a:lstStyle/>
          <a:p>
            <a:pPr marL="457200" indent="-457200">
              <a:buFont typeface="+mj-lt"/>
              <a:buAutoNum type="arabicPeriod" startAt="14"/>
            </a:pPr>
            <a:r>
              <a:rPr lang="en-US" sz="2100" b="1" dirty="0">
                <a:latin typeface="Calibri" panose="020F0502020204030204" pitchFamily="34" charset="0"/>
                <a:ea typeface="Calibri" panose="020F0502020204030204" pitchFamily="34" charset="0"/>
                <a:cs typeface="Calibri" panose="020F0502020204030204" pitchFamily="34" charset="0"/>
              </a:rPr>
              <a:t>Dirty business</a:t>
            </a:r>
            <a:r>
              <a:rPr lang="en-US" sz="2100" dirty="0">
                <a:latin typeface="Calibri" panose="020F0502020204030204" pitchFamily="34" charset="0"/>
                <a:ea typeface="Calibri" panose="020F0502020204030204" pitchFamily="34" charset="0"/>
                <a:cs typeface="Calibri" panose="020F0502020204030204" pitchFamily="34" charset="0"/>
              </a:rPr>
              <a:t>: belonging to an inherently unsustainable business but promoting sustainable practices or products that are not representative of the business or the society (9)</a:t>
            </a:r>
          </a:p>
          <a:p>
            <a:pPr marL="457200" lvl="0" indent="-457200">
              <a:buFont typeface="+mj-lt"/>
              <a:buAutoNum type="arabicPeriod" startAt="14"/>
            </a:pPr>
            <a:endParaRPr lang="en-US" sz="2100" dirty="0">
              <a:latin typeface="Calibri" panose="020F0502020204030204" pitchFamily="34" charset="0"/>
              <a:ea typeface="Calibri" panose="020F0502020204030204" pitchFamily="34" charset="0"/>
              <a:cs typeface="Calibri" panose="020F0502020204030204" pitchFamily="34" charset="0"/>
            </a:endParaRPr>
          </a:p>
          <a:p>
            <a:pPr marL="457200" lvl="0" indent="-457200">
              <a:buFont typeface="+mj-lt"/>
              <a:buAutoNum type="arabicPeriod" startAt="14"/>
            </a:pPr>
            <a:r>
              <a:rPr lang="en-US" sz="2100" b="1" dirty="0">
                <a:latin typeface="Calibri" panose="020F0502020204030204" pitchFamily="34" charset="0"/>
                <a:ea typeface="Calibri" panose="020F0502020204030204" pitchFamily="34" charset="0"/>
                <a:cs typeface="Calibri" panose="020F0502020204030204" pitchFamily="34" charset="0"/>
              </a:rPr>
              <a:t>Ad bluster</a:t>
            </a:r>
            <a:r>
              <a:rPr lang="en-US" sz="2100" dirty="0">
                <a:latin typeface="Calibri" panose="020F0502020204030204" pitchFamily="34" charset="0"/>
                <a:ea typeface="Calibri" panose="020F0502020204030204" pitchFamily="34" charset="0"/>
                <a:cs typeface="Calibri" panose="020F0502020204030204" pitchFamily="34" charset="0"/>
              </a:rPr>
              <a:t>: Using ads to divert attention from sustainability issues. Exaggerating achievements or presenting alternative programs that are not related to the main sustainability concern (9).</a:t>
            </a:r>
          </a:p>
          <a:p>
            <a:pPr marL="457200" lvl="0" indent="-457200">
              <a:buFont typeface="+mj-lt"/>
              <a:buAutoNum type="arabicPeriod" startAt="14"/>
            </a:pPr>
            <a:endParaRPr lang="en-US" sz="2100" dirty="0">
              <a:latin typeface="Calibri" panose="020F0502020204030204" pitchFamily="34" charset="0"/>
              <a:ea typeface="Calibri" panose="020F0502020204030204" pitchFamily="34" charset="0"/>
              <a:cs typeface="Calibri" panose="020F0502020204030204" pitchFamily="34" charset="0"/>
            </a:endParaRPr>
          </a:p>
          <a:p>
            <a:pPr marL="457200" lvl="0" indent="-457200">
              <a:buFont typeface="+mj-lt"/>
              <a:buAutoNum type="arabicPeriod" startAt="14"/>
            </a:pPr>
            <a:r>
              <a:rPr lang="en-US" sz="2100" b="1" dirty="0">
                <a:latin typeface="Calibri" panose="020F0502020204030204" pitchFamily="34" charset="0"/>
                <a:ea typeface="Calibri" panose="020F0502020204030204" pitchFamily="34" charset="0"/>
                <a:cs typeface="Calibri" panose="020F0502020204030204" pitchFamily="34" charset="0"/>
              </a:rPr>
              <a:t>Political spin</a:t>
            </a:r>
            <a:r>
              <a:rPr lang="en-US" sz="2100" dirty="0">
                <a:latin typeface="Calibri" panose="020F0502020204030204" pitchFamily="34" charset="0"/>
                <a:ea typeface="Calibri" panose="020F0502020204030204" pitchFamily="34" charset="0"/>
                <a:cs typeface="Calibri" panose="020F0502020204030204" pitchFamily="34" charset="0"/>
              </a:rPr>
              <a:t>: influencing regulations or governments in order to obtain business benefits that negatively affect sustainability (10).</a:t>
            </a:r>
          </a:p>
          <a:p>
            <a:pPr marL="457200" lvl="0" indent="-457200">
              <a:buFont typeface="+mj-lt"/>
              <a:buAutoNum type="arabicPeriod" startAt="14"/>
            </a:pPr>
            <a:endParaRPr lang="en-US" sz="2100" dirty="0">
              <a:latin typeface="Calibri" panose="020F0502020204030204" pitchFamily="34" charset="0"/>
              <a:ea typeface="Calibri" panose="020F0502020204030204" pitchFamily="34" charset="0"/>
              <a:cs typeface="Calibri" panose="020F0502020204030204" pitchFamily="34" charset="0"/>
            </a:endParaRPr>
          </a:p>
          <a:p>
            <a:pPr marL="457200" lvl="0" indent="-457200">
              <a:buFont typeface="+mj-lt"/>
              <a:buAutoNum type="arabicPeriod" startAt="14"/>
            </a:pPr>
            <a:r>
              <a:rPr lang="en-US" sz="2100" b="1" dirty="0">
                <a:latin typeface="Calibri" panose="020F0502020204030204" pitchFamily="34" charset="0"/>
                <a:ea typeface="Calibri" panose="020F0502020204030204" pitchFamily="34" charset="0"/>
                <a:cs typeface="Calibri" panose="020F0502020204030204" pitchFamily="34" charset="0"/>
              </a:rPr>
              <a:t>It’s the law, stupid!</a:t>
            </a:r>
            <a:r>
              <a:rPr lang="en-US" sz="2100" dirty="0">
                <a:latin typeface="Calibri" panose="020F0502020204030204" pitchFamily="34" charset="0"/>
                <a:ea typeface="Calibri" panose="020F0502020204030204" pitchFamily="34" charset="0"/>
                <a:cs typeface="Calibri" panose="020F0502020204030204" pitchFamily="34" charset="0"/>
              </a:rPr>
              <a:t>: touting sustainability accomplishments or commitments that are already required by existing laws or regulations (10).</a:t>
            </a:r>
          </a:p>
          <a:p>
            <a:pPr lvl="0"/>
            <a:endParaRPr lang="en-US" sz="21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4"/>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1BC3C9-FF50-46A6-97F7-3A0CA10C946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
        <p:nvSpPr>
          <p:cNvPr id="3" name="Title 2">
            <a:extLst>
              <a:ext uri="{FF2B5EF4-FFF2-40B4-BE49-F238E27FC236}">
                <a16:creationId xmlns:a16="http://schemas.microsoft.com/office/drawing/2014/main" id="{826BBFEF-617D-D292-1AD0-FC97708A7F81}"/>
              </a:ext>
            </a:extLst>
          </p:cNvPr>
          <p:cNvSpPr txBox="1">
            <a:spLocks noGrp="1"/>
          </p:cNvSpPr>
          <p:nvPr>
            <p:ph type="title" idx="4294967295"/>
          </p:nvPr>
        </p:nvSpPr>
        <p:spPr>
          <a:xfrm>
            <a:off x="2862021" y="522709"/>
            <a:ext cx="6983730" cy="11079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Forms of Greenwashing</a:t>
            </a:r>
            <a:b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3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#s 18–19</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TextBox 4">
            <a:extLst>
              <a:ext uri="{FF2B5EF4-FFF2-40B4-BE49-F238E27FC236}">
                <a16:creationId xmlns:a16="http://schemas.microsoft.com/office/drawing/2014/main" id="{F404D168-0FB4-0006-F2CB-4EF9DF92EB29}"/>
              </a:ext>
            </a:extLst>
          </p:cNvPr>
          <p:cNvSpPr txBox="1"/>
          <p:nvPr/>
        </p:nvSpPr>
        <p:spPr>
          <a:xfrm>
            <a:off x="2833951" y="1507315"/>
            <a:ext cx="7154890" cy="369332"/>
          </a:xfrm>
          <a:prstGeom prst="rect">
            <a:avLst/>
          </a:prstGeom>
          <a:noFill/>
        </p:spPr>
        <p:txBody>
          <a:bodyPr wrap="square" rtlCol="0">
            <a:spAutoFit/>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de Freitas Netto et al. 2020: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https://doi.org/10.1186/s12302-020-0300-3</a:t>
            </a:r>
            <a:endParaRPr lang="en-US" sz="1800" dirty="0"/>
          </a:p>
        </p:txBody>
      </p:sp>
      <p:sp>
        <p:nvSpPr>
          <p:cNvPr id="4" name="TextBox 3">
            <a:extLst>
              <a:ext uri="{FF2B5EF4-FFF2-40B4-BE49-F238E27FC236}">
                <a16:creationId xmlns:a16="http://schemas.microsoft.com/office/drawing/2014/main" id="{7AEE5CCD-50EF-4A98-7420-382070B49F34}"/>
              </a:ext>
            </a:extLst>
          </p:cNvPr>
          <p:cNvSpPr txBox="1"/>
          <p:nvPr/>
        </p:nvSpPr>
        <p:spPr>
          <a:xfrm>
            <a:off x="1073277" y="1975002"/>
            <a:ext cx="10676237" cy="1938992"/>
          </a:xfrm>
          <a:prstGeom prst="rect">
            <a:avLst/>
          </a:prstGeom>
          <a:noFill/>
        </p:spPr>
        <p:txBody>
          <a:bodyPr wrap="square" rtlCol="0">
            <a:spAutoFit/>
          </a:bodyPr>
          <a:lstStyle/>
          <a:p>
            <a:pPr marL="457200" indent="-457200">
              <a:buFont typeface="+mj-lt"/>
              <a:buAutoNum type="arabicPeriod" startAt="18"/>
            </a:pPr>
            <a:r>
              <a:rPr lang="en-US" sz="2000" b="1" dirty="0">
                <a:latin typeface="Calibri" panose="020F0502020204030204" pitchFamily="34" charset="0"/>
                <a:ea typeface="Calibri" panose="020F0502020204030204" pitchFamily="34" charset="0"/>
                <a:cs typeface="Calibri" panose="020F0502020204030204" pitchFamily="34" charset="0"/>
              </a:rPr>
              <a:t>Fuzzy reporting</a:t>
            </a:r>
            <a:r>
              <a:rPr lang="en-US" sz="2000" dirty="0">
                <a:latin typeface="Calibri" panose="020F0502020204030204" pitchFamily="34" charset="0"/>
                <a:ea typeface="Calibri" panose="020F0502020204030204" pitchFamily="34" charset="0"/>
                <a:cs typeface="Calibri" panose="020F0502020204030204" pitchFamily="34" charset="0"/>
              </a:rPr>
              <a:t>: taking advantage of sustainability reports and their one-way communication channel, to twist the truth or project a positive image in terms of corporate practices (10).</a:t>
            </a:r>
            <a:br>
              <a:rPr lang="en-US" sz="2000" dirty="0">
                <a:latin typeface="Calibri" panose="020F0502020204030204" pitchFamily="34" charset="0"/>
                <a:ea typeface="Calibri" panose="020F0502020204030204" pitchFamily="34" charset="0"/>
                <a:cs typeface="Calibri" panose="020F0502020204030204" pitchFamily="34" charset="0"/>
              </a:rPr>
            </a:br>
            <a:endParaRPr lang="en-US" sz="2000"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startAt="18"/>
            </a:pPr>
            <a:r>
              <a:rPr lang="en-US" sz="2000" b="1" dirty="0">
                <a:latin typeface="Calibri" panose="020F0502020204030204" pitchFamily="34" charset="0"/>
                <a:ea typeface="Calibri" panose="020F0502020204030204" pitchFamily="34" charset="0"/>
                <a:cs typeface="Calibri" panose="020F0502020204030204" pitchFamily="34" charset="0"/>
              </a:rPr>
              <a:t>Executional Greenwashing</a:t>
            </a:r>
            <a:r>
              <a:rPr lang="en-US" sz="2000" dirty="0">
                <a:latin typeface="Calibri" panose="020F0502020204030204" pitchFamily="34" charset="0"/>
                <a:ea typeface="Calibri" panose="020F0502020204030204" pitchFamily="34" charset="0"/>
                <a:cs typeface="Calibri" panose="020F0502020204030204" pitchFamily="34" charset="0"/>
              </a:rPr>
              <a:t>: Using elements such as naturalistic colors and sounds. Website backgrounds that represent natural landscapes or pictures of endangered animal species or renewable sources of energy are using executional greenwashing (10).</a:t>
            </a:r>
          </a:p>
        </p:txBody>
      </p:sp>
      <p:pic>
        <p:nvPicPr>
          <p:cNvPr id="6" name="Picture 5" descr="Depicts a Superb Fairy Wren perched on wire fencing with grass in the background">
            <a:extLst>
              <a:ext uri="{FF2B5EF4-FFF2-40B4-BE49-F238E27FC236}">
                <a16:creationId xmlns:a16="http://schemas.microsoft.com/office/drawing/2014/main" id="{07883EE4-9109-07A3-94B4-A275EA730A75}"/>
              </a:ext>
            </a:extLst>
          </p:cNvPr>
          <p:cNvPicPr>
            <a:picLocks noChangeAspect="1"/>
          </p:cNvPicPr>
          <p:nvPr/>
        </p:nvPicPr>
        <p:blipFill>
          <a:blip r:embed="rId5"/>
          <a:stretch>
            <a:fillRect/>
          </a:stretch>
        </p:blipFill>
        <p:spPr>
          <a:xfrm>
            <a:off x="3978486" y="4012349"/>
            <a:ext cx="3451860" cy="2589857"/>
          </a:xfrm>
          <a:prstGeom prst="rect">
            <a:avLst/>
          </a:prstGeom>
        </p:spPr>
      </p:pic>
      <p:sp>
        <p:nvSpPr>
          <p:cNvPr id="7" name="TextBox 6">
            <a:extLst>
              <a:ext uri="{FF2B5EF4-FFF2-40B4-BE49-F238E27FC236}">
                <a16:creationId xmlns:a16="http://schemas.microsoft.com/office/drawing/2014/main" id="{5CFF2437-F245-E893-921E-7687062D52DF}"/>
              </a:ext>
            </a:extLst>
          </p:cNvPr>
          <p:cNvSpPr txBox="1"/>
          <p:nvPr/>
        </p:nvSpPr>
        <p:spPr>
          <a:xfrm>
            <a:off x="7430346" y="4708218"/>
            <a:ext cx="3451860" cy="923330"/>
          </a:xfrm>
          <a:prstGeom prst="rect">
            <a:avLst/>
          </a:prstGeom>
          <a:noFill/>
        </p:spPr>
        <p:txBody>
          <a:bodyPr wrap="square" rtlCol="0">
            <a:spAutoFit/>
          </a:bodyPr>
          <a:lstStyle/>
          <a:p>
            <a:pPr lvl="0" algn="ctr"/>
            <a:r>
              <a:rPr lang="en-US" sz="1800" dirty="0">
                <a:latin typeface="Calibri" panose="020F0502020204030204" pitchFamily="34" charset="0"/>
                <a:ea typeface="Calibri" panose="020F0502020204030204" pitchFamily="34" charset="0"/>
                <a:cs typeface="Calibri" panose="020F0502020204030204" pitchFamily="34" charset="0"/>
              </a:rPr>
              <a:t>This </a:t>
            </a:r>
            <a:r>
              <a:rPr lang="en-US" sz="1800" dirty="0">
                <a:latin typeface="Calibri" panose="020F0502020204030204" pitchFamily="34" charset="0"/>
                <a:ea typeface="Calibri" panose="020F0502020204030204" pitchFamily="34" charset="0"/>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5"/>
                  </a:ext>
                </a:extLst>
              </a:rPr>
              <a:t>Superb</a:t>
            </a:r>
            <a:r>
              <a:rPr lang="en-US" sz="1800" dirty="0">
                <a:latin typeface="Calibri" panose="020F0502020204030204" pitchFamily="34" charset="0"/>
                <a:ea typeface="Calibri" panose="020F0502020204030204" pitchFamily="34" charset="0"/>
                <a:cs typeface="Calibri" panose="020F0502020204030204" pitchFamily="34" charset="0"/>
              </a:rPr>
              <a:t> Fairy Wren did not </a:t>
            </a:r>
          </a:p>
          <a:p>
            <a:pPr lvl="0" algn="ctr"/>
            <a:r>
              <a:rPr lang="en-US" sz="1800" dirty="0">
                <a:latin typeface="Calibri" panose="020F0502020204030204" pitchFamily="34" charset="0"/>
                <a:ea typeface="Calibri" panose="020F0502020204030204" pitchFamily="34" charset="0"/>
                <a:cs typeface="Calibri" panose="020F0502020204030204" pitchFamily="34" charset="0"/>
              </a:rPr>
              <a:t>agree to help corporations sell </a:t>
            </a:r>
          </a:p>
          <a:p>
            <a:pPr lvl="0" algn="ctr"/>
            <a:r>
              <a:rPr lang="en-US" sz="1800" dirty="0">
                <a:latin typeface="Calibri" panose="020F0502020204030204" pitchFamily="34" charset="0"/>
                <a:ea typeface="Calibri" panose="020F0502020204030204" pitchFamily="34" charset="0"/>
                <a:cs typeface="Calibri" panose="020F0502020204030204" pitchFamily="34" charset="0"/>
              </a:rPr>
              <a:t>their products.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4"/>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A1226D-D6A0-802C-A409-09573FBF1F4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
        <p:nvSpPr>
          <p:cNvPr id="3" name="Title 2">
            <a:extLst>
              <a:ext uri="{FF2B5EF4-FFF2-40B4-BE49-F238E27FC236}">
                <a16:creationId xmlns:a16="http://schemas.microsoft.com/office/drawing/2014/main" id="{479E7CDB-B46D-084E-6715-1DA34002B07B}"/>
              </a:ext>
            </a:extLst>
          </p:cNvPr>
          <p:cNvSpPr txBox="1">
            <a:spLocks noGrp="1"/>
          </p:cNvSpPr>
          <p:nvPr>
            <p:ph type="title" idx="4294967295"/>
          </p:nvPr>
        </p:nvSpPr>
        <p:spPr>
          <a:xfrm>
            <a:off x="3166640" y="392945"/>
            <a:ext cx="7023904"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buClr>
                <a:srgbClr val="000000"/>
              </a:buClr>
              <a:buSzTx/>
              <a:defRPr/>
            </a:pP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A </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N</a:t>
            </a:r>
            <a:r>
              <a:rPr kumimoji="0" lang="en-US" sz="32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ew</a:t>
            </a: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 Textiles Economy:</a:t>
            </a:r>
            <a:b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 Redesigning Fashion’s Future </a:t>
            </a:r>
            <a:endPar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TextBox 8">
            <a:extLst>
              <a:ext uri="{FF2B5EF4-FFF2-40B4-BE49-F238E27FC236}">
                <a16:creationId xmlns:a16="http://schemas.microsoft.com/office/drawing/2014/main" id="{D86B6F02-6B80-A915-4114-A1B866372FAE}"/>
              </a:ext>
            </a:extLst>
          </p:cNvPr>
          <p:cNvSpPr txBox="1"/>
          <p:nvPr/>
        </p:nvSpPr>
        <p:spPr>
          <a:xfrm>
            <a:off x="3166640" y="1398060"/>
            <a:ext cx="7023904" cy="861774"/>
          </a:xfrm>
          <a:prstGeom prst="rect">
            <a:avLst/>
          </a:prstGeom>
          <a:noFill/>
        </p:spPr>
        <p:txBody>
          <a:bodyPr wrap="square" rtlCol="0">
            <a:spAutoFit/>
          </a:bodyPr>
          <a:lstStyle/>
          <a:p>
            <a:pPr algn="ctr"/>
            <a:r>
              <a:rPr lang="en-US" sz="1800" dirty="0">
                <a:latin typeface="Calibri" panose="020F0502020204030204" pitchFamily="34" charset="0"/>
                <a:cs typeface="Calibri" panose="020F0502020204030204" pitchFamily="34" charset="0"/>
              </a:rPr>
              <a:t>Ellen MacArthur Foundation  2017: </a:t>
            </a:r>
            <a:br>
              <a:rPr lang="en-US" sz="1800" dirty="0">
                <a:latin typeface="Calibri" panose="020F0502020204030204" pitchFamily="34" charset="0"/>
                <a:cs typeface="Calibri" panose="020F0502020204030204" pitchFamily="34" charset="0"/>
              </a:rPr>
            </a:br>
            <a:r>
              <a:rPr lang="en-US" sz="1800" dirty="0">
                <a:latin typeface="Calibri" panose="020F0502020204030204" pitchFamily="34" charset="0"/>
                <a:cs typeface="Calibri" panose="020F0502020204030204" pitchFamily="34" charset="0"/>
                <a:hlinkClick r:id="rId4"/>
              </a:rPr>
              <a:t>https://www.ellenmacarthurfoundation.org/a-new-textiles-economy</a:t>
            </a:r>
            <a:endParaRPr lang="en-US" sz="1800" dirty="0">
              <a:latin typeface="Calibri" panose="020F0502020204030204" pitchFamily="34" charset="0"/>
              <a:cs typeface="Calibri" panose="020F0502020204030204" pitchFamily="34" charset="0"/>
            </a:endParaRPr>
          </a:p>
          <a:p>
            <a:endParaRPr lang="en-US" dirty="0"/>
          </a:p>
        </p:txBody>
      </p:sp>
      <p:sp>
        <p:nvSpPr>
          <p:cNvPr id="4" name="TextBox 3">
            <a:extLst>
              <a:ext uri="{FF2B5EF4-FFF2-40B4-BE49-F238E27FC236}">
                <a16:creationId xmlns:a16="http://schemas.microsoft.com/office/drawing/2014/main" id="{A82103D9-8AE3-A770-1477-21A29B5E43CA}"/>
              </a:ext>
            </a:extLst>
          </p:cNvPr>
          <p:cNvSpPr txBox="1"/>
          <p:nvPr/>
        </p:nvSpPr>
        <p:spPr>
          <a:xfrm>
            <a:off x="7359888" y="2252951"/>
            <a:ext cx="4391189" cy="3375283"/>
          </a:xfrm>
          <a:prstGeom prst="rect">
            <a:avLst/>
          </a:prstGeom>
          <a:noFill/>
        </p:spPr>
        <p:txBody>
          <a:bodyPr wrap="square" rtlCol="0">
            <a:spAutoFit/>
          </a:bodyPr>
          <a:lstStyle/>
          <a:p>
            <a:pPr lvl="0">
              <a:spcAft>
                <a:spcPts val="1000"/>
              </a:spcAft>
            </a:pPr>
            <a:r>
              <a:rPr lang="en-US" sz="2000" dirty="0">
                <a:latin typeface="Calibri" panose="020F0502020204030204" pitchFamily="34" charset="0"/>
                <a:ea typeface="Calibri" panose="020F0502020204030204" pitchFamily="34" charset="0"/>
                <a:cs typeface="Calibri" panose="020F0502020204030204" pitchFamily="34" charset="0"/>
              </a:rPr>
              <a:t>Researchers have identified four initiatives for achieving greater sustainability in the garment industry:</a:t>
            </a:r>
          </a:p>
          <a:p>
            <a:pPr marL="342900" lvl="0" indent="-342900">
              <a:spcAft>
                <a:spcPts val="1000"/>
              </a:spcAft>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Reduce and phase out toxics and plastic microfibers</a:t>
            </a:r>
          </a:p>
          <a:p>
            <a:pPr marL="342900" lvl="0" indent="-342900">
              <a:spcAft>
                <a:spcPts val="1000"/>
              </a:spcAft>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Use garments more often</a:t>
            </a:r>
          </a:p>
          <a:p>
            <a:pPr marL="342900" lvl="0" indent="-342900">
              <a:spcAft>
                <a:spcPts val="1000"/>
              </a:spcAft>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Design around recyclability</a:t>
            </a:r>
          </a:p>
          <a:p>
            <a:pPr marL="342900" lvl="0" indent="-342900">
              <a:spcAft>
                <a:spcPts val="1000"/>
              </a:spcAft>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Convert production and retailing to renewable materials and energy.</a:t>
            </a:r>
          </a:p>
        </p:txBody>
      </p:sp>
      <p:pic>
        <p:nvPicPr>
          <p:cNvPr id="8" name="Picture 7" descr="this graphic illustrates the four initiatives for a new textiles economy">
            <a:extLst>
              <a:ext uri="{FF2B5EF4-FFF2-40B4-BE49-F238E27FC236}">
                <a16:creationId xmlns:a16="http://schemas.microsoft.com/office/drawing/2014/main" id="{58954789-8FB9-ABBF-4CFE-AFA9240E9190}"/>
              </a:ext>
            </a:extLst>
          </p:cNvPr>
          <p:cNvPicPr>
            <a:picLocks noChangeAspect="1"/>
          </p:cNvPicPr>
          <p:nvPr/>
        </p:nvPicPr>
        <p:blipFill>
          <a:blip r:embed="rId5"/>
          <a:srcRect l="1007" t="834" r="5277" b="9581"/>
          <a:stretch>
            <a:fillRect/>
          </a:stretch>
        </p:blipFill>
        <p:spPr>
          <a:xfrm>
            <a:off x="168700" y="2066101"/>
            <a:ext cx="6825401" cy="4630657"/>
          </a:xfrm>
          <a:prstGeom prst="rect">
            <a:avLst/>
          </a:prstGeom>
          <a:ln>
            <a:solidFill>
              <a:schemeClr val="tx1"/>
            </a:solid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5"/>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DD9180A-08D8-37DD-A759-05CDBC3AA29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
        <p:nvSpPr>
          <p:cNvPr id="3" name="Title 2">
            <a:extLst>
              <a:ext uri="{FF2B5EF4-FFF2-40B4-BE49-F238E27FC236}">
                <a16:creationId xmlns:a16="http://schemas.microsoft.com/office/drawing/2014/main" id="{C11163EE-D44B-EFC5-9991-47FE48D835E1}"/>
              </a:ext>
            </a:extLst>
          </p:cNvPr>
          <p:cNvSpPr txBox="1">
            <a:spLocks noGrp="1"/>
          </p:cNvSpPr>
          <p:nvPr>
            <p:ph type="title" idx="4294967295"/>
          </p:nvPr>
        </p:nvSpPr>
        <p:spPr>
          <a:xfrm>
            <a:off x="3063240" y="526187"/>
            <a:ext cx="7292340" cy="13665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chemeClr val="dk1"/>
              </a:buClr>
              <a:buSzPts val="1800"/>
              <a:buFont typeface="Arial"/>
              <a:buNone/>
              <a:tabLst/>
              <a:defRPr/>
            </a:pP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A New Textiles Economy: </a:t>
            </a:r>
            <a:br>
              <a:rPr lang="en-US" sz="36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br>
            <a:r>
              <a:rPr lang="en-US" sz="3000" b="1" dirty="0">
                <a:solidFill>
                  <a:schemeClr val="accent6"/>
                </a:solidFill>
                <a:latin typeface="Calibri" panose="020F0502020204030204" pitchFamily="34" charset="0"/>
                <a:ea typeface="Calibri" panose="020F0502020204030204" pitchFamily="34" charset="0"/>
                <a:cs typeface="Calibri" panose="020F0502020204030204" pitchFamily="34" charset="0"/>
                <a:sym typeface="Arial"/>
              </a:rPr>
              <a:t>Area of Action – Creating an Evidence Base for Planning</a:t>
            </a:r>
            <a:endParaRPr kumimoji="0" lang="en-US" sz="3000" b="1" i="0" u="none" strike="noStrike" kern="0" cap="none" spc="0" normalizeH="0" baseline="0" noProof="0" dirty="0">
              <a:ln>
                <a:noFill/>
              </a:ln>
              <a:solidFill>
                <a:schemeClr val="accent6"/>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87CFCB53-0F5A-A15F-4DD6-9456887737C9}"/>
              </a:ext>
            </a:extLst>
          </p:cNvPr>
          <p:cNvSpPr txBox="1"/>
          <p:nvPr/>
        </p:nvSpPr>
        <p:spPr>
          <a:xfrm>
            <a:off x="1379220" y="2012494"/>
            <a:ext cx="8976360" cy="4319131"/>
          </a:xfrm>
          <a:prstGeom prst="rect">
            <a:avLst/>
          </a:prstGeom>
          <a:noFill/>
        </p:spPr>
        <p:txBody>
          <a:bodyPr wrap="square" rtlCol="0">
            <a:spAutoFit/>
          </a:bodyPr>
          <a:lstStyle/>
          <a:p>
            <a:pPr lvl="0"/>
            <a:r>
              <a:rPr lang="en-US" sz="2400" b="1" dirty="0">
                <a:latin typeface="Calibri" panose="020F0502020204030204" pitchFamily="34" charset="0"/>
                <a:ea typeface="Calibri" panose="020F0502020204030204" pitchFamily="34" charset="0"/>
                <a:cs typeface="Calibri" panose="020F0502020204030204" pitchFamily="34" charset="0"/>
              </a:rPr>
              <a:t>Areas of Action:</a:t>
            </a:r>
            <a:br>
              <a:rPr lang="en-US" sz="2400" b="1" dirty="0">
                <a:latin typeface="Calibri" panose="020F0502020204030204" pitchFamily="34" charset="0"/>
                <a:ea typeface="Calibri" panose="020F0502020204030204" pitchFamily="34" charset="0"/>
                <a:cs typeface="Calibri" panose="020F0502020204030204" pitchFamily="34" charset="0"/>
              </a:rPr>
            </a:br>
            <a:endParaRPr lang="en-US" sz="2400" dirty="0">
              <a:latin typeface="Calibri" panose="020F0502020204030204" pitchFamily="34" charset="0"/>
              <a:ea typeface="Calibri" panose="020F0502020204030204" pitchFamily="34" charset="0"/>
              <a:cs typeface="Calibri" panose="020F0502020204030204" pitchFamily="34" charset="0"/>
            </a:endParaRPr>
          </a:p>
          <a:p>
            <a:pPr marL="457200" lvl="0" indent="-457200">
              <a:buSzPts val="2400"/>
              <a:buFont typeface="Arial"/>
              <a:buAutoNum type="arabicPeriod"/>
            </a:pPr>
            <a:r>
              <a:rPr lang="en-US" sz="2000" b="1" dirty="0">
                <a:latin typeface="Calibri" panose="020F0502020204030204" pitchFamily="34" charset="0"/>
                <a:ea typeface="Calibri" panose="020F0502020204030204" pitchFamily="34" charset="0"/>
                <a:cs typeface="Calibri" panose="020F0502020204030204" pitchFamily="34" charset="0"/>
              </a:rPr>
              <a:t>Create a Robust Evidence Base for Planning Industry-Wide Action (p.30–31) :</a:t>
            </a:r>
            <a:endParaRPr lang="en-US" sz="2000" dirty="0">
              <a:latin typeface="Calibri" panose="020F0502020204030204" pitchFamily="34" charset="0"/>
              <a:ea typeface="Calibri" panose="020F0502020204030204" pitchFamily="34" charset="0"/>
              <a:cs typeface="Calibri" panose="020F0502020204030204" pitchFamily="34" charset="0"/>
            </a:endParaRPr>
          </a:p>
          <a:p>
            <a:pPr lvl="0">
              <a:buSzPct val="120000"/>
            </a:pPr>
            <a:endParaRPr lang="en-US" sz="2000" dirty="0">
              <a:latin typeface="Calibri" panose="020F0502020204030204" pitchFamily="34" charset="0"/>
              <a:ea typeface="Calibri" panose="020F0502020204030204" pitchFamily="34" charset="0"/>
              <a:cs typeface="Calibri" panose="020F0502020204030204" pitchFamily="34" charset="0"/>
            </a:endParaRPr>
          </a:p>
          <a:p>
            <a:pPr marL="342900" lvl="3" indent="-342900">
              <a:spcAft>
                <a:spcPts val="1600"/>
              </a:spcAft>
              <a:buSzPct val="120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Investigate consumer motives for buying and disposing clothing.</a:t>
            </a:r>
          </a:p>
          <a:p>
            <a:pPr marL="342900" lvl="3" indent="-342900">
              <a:spcAft>
                <a:spcPts val="1600"/>
              </a:spcAft>
              <a:buSzPct val="120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Research the optimal balance of collection and recycling before disposal.</a:t>
            </a:r>
          </a:p>
          <a:p>
            <a:pPr marL="342900" lvl="3" indent="-342900">
              <a:spcAft>
                <a:spcPts val="1600"/>
              </a:spcAft>
              <a:buSzPct val="120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Coordinate various stakeholder needs to create industry-wide change.</a:t>
            </a:r>
          </a:p>
          <a:p>
            <a:pPr marL="342900" lvl="3" indent="-342900">
              <a:spcAft>
                <a:spcPts val="1600"/>
              </a:spcAft>
              <a:buSzPct val="120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Research economic, ecological, and social impacts of released microfibers.</a:t>
            </a:r>
          </a:p>
          <a:p>
            <a:pPr marL="342900" lvl="3" indent="-342900">
              <a:spcAft>
                <a:spcPts val="1600"/>
              </a:spcAft>
              <a:buSzPct val="120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Seek ways to create cross-sector material flows to serve different industries.</a:t>
            </a:r>
          </a:p>
          <a:p>
            <a:pPr lvl="0"/>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516</TotalTime>
  <Words>1453</Words>
  <Application>Microsoft Macintosh PowerPoint</Application>
  <PresentationFormat>Widescreen</PresentationFormat>
  <Paragraphs>125</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Greenwashing in the Fashion and Apparel Industry  </vt:lpstr>
      <vt:lpstr>What Is Greenwashing? </vt:lpstr>
      <vt:lpstr>Concepts and Forms of Greenwashing:  A Systematic Review</vt:lpstr>
      <vt:lpstr>Forms of Greenwashing  #s 5–9</vt:lpstr>
      <vt:lpstr>Forms of Greenwashing  #s 10–13</vt:lpstr>
      <vt:lpstr>Forms of Greenwashing #s 14–18</vt:lpstr>
      <vt:lpstr>Forms of Greenwashing #s 18–19</vt:lpstr>
      <vt:lpstr>A New Textiles Economy:  Redesigning Fashion’s Future </vt:lpstr>
      <vt:lpstr>A New Textiles Economy:  Area of Action – Creating an Evidence Base for Planning</vt:lpstr>
      <vt:lpstr>A New Textiles Economy:  Area of Action – Innovation</vt:lpstr>
      <vt:lpstr>A New Textiles Economy:  Area of Action – Policy</vt:lpstr>
      <vt:lpstr>A New Textiles Economy:  Area of Action – Transparency, Marketing &amp; Adoption of Strategies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Greenwashing in the Fashion and Apparel Industry</dc:title>
  <dc:creator>Heidi CM Scott</dc:creator>
  <cp:lastModifiedBy>Alaina Gallagher</cp:lastModifiedBy>
  <cp:revision>23</cp:revision>
  <dcterms:created xsi:type="dcterms:W3CDTF">2022-09-28T11:57:10Z</dcterms:created>
  <dcterms:modified xsi:type="dcterms:W3CDTF">2026-08-18T15:47:59Z</dcterms:modified>
</cp:coreProperties>
</file>