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embedTrueTypeFonts="1" saveSubsetFonts="1" autoCompressPictures="0">
  <p:sldMasterIdLst>
    <p:sldMasterId id="2147483648" r:id="rId1"/>
  </p:sldMasterIdLst>
  <p:notesMasterIdLst>
    <p:notesMasterId r:id="rId22"/>
  </p:notesMasterIdLst>
  <p:sldIdLst>
    <p:sldId id="276" r:id="rId2"/>
    <p:sldId id="257" r:id="rId3"/>
    <p:sldId id="258" r:id="rId4"/>
    <p:sldId id="287" r:id="rId5"/>
    <p:sldId id="260" r:id="rId6"/>
    <p:sldId id="261" r:id="rId7"/>
    <p:sldId id="277" r:id="rId8"/>
    <p:sldId id="278" r:id="rId9"/>
    <p:sldId id="263" r:id="rId10"/>
    <p:sldId id="280" r:id="rId11"/>
    <p:sldId id="281" r:id="rId12"/>
    <p:sldId id="282" r:id="rId13"/>
    <p:sldId id="283" r:id="rId14"/>
    <p:sldId id="269" r:id="rId15"/>
    <p:sldId id="284" r:id="rId16"/>
    <p:sldId id="271" r:id="rId17"/>
    <p:sldId id="288" r:id="rId18"/>
    <p:sldId id="286" r:id="rId19"/>
    <p:sldId id="274" r:id="rId20"/>
    <p:sldId id="275"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H0RZQhPcMs+Q51OsOYBGt1TVrs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10D57C-CB20-42B3-69AD-4CA041089145}" name="Alaina Gallagher" initials="AG" userId="S::agalla@umd.edu::f61b52c0-6f18-49ba-a54b-cafdc1ea6cc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0AD47"/>
    <a:srgbClr val="0070C0"/>
    <a:srgbClr val="888888"/>
    <a:srgbClr val="BF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873"/>
    <p:restoredTop sz="86416"/>
  </p:normalViewPr>
  <p:slideViewPr>
    <p:cSldViewPr snapToGrid="0">
      <p:cViewPr varScale="1">
        <p:scale>
          <a:sx n="68" d="100"/>
          <a:sy n="68" d="100"/>
        </p:scale>
        <p:origin x="248" y="8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customschemas.google.com/relationships/presentationmetadata" Target="metadata"/><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r>
              <a:rPr lang="en-US" b="1" i="1" dirty="0"/>
              <a:t>Notes for Instructor: </a:t>
            </a:r>
            <a:r>
              <a:rPr lang="en-US" b="0" dirty="0"/>
              <a:t>On the following slides, query learners using the questions in blue.</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0</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8222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a:extLst>
            <a:ext uri="{FF2B5EF4-FFF2-40B4-BE49-F238E27FC236}">
              <a16:creationId xmlns:a16="http://schemas.microsoft.com/office/drawing/2014/main" id="{E2DB1047-4802-3537-7CE7-8FE8AE79CF95}"/>
            </a:ext>
          </a:extLst>
        </p:cNvPr>
        <p:cNvGrpSpPr/>
        <p:nvPr/>
      </p:nvGrpSpPr>
      <p:grpSpPr>
        <a:xfrm>
          <a:off x="0" y="0"/>
          <a:ext cx="0" cy="0"/>
          <a:chOff x="0" y="0"/>
          <a:chExt cx="0" cy="0"/>
        </a:xfrm>
      </p:grpSpPr>
      <p:sp>
        <p:nvSpPr>
          <p:cNvPr id="276" name="Google Shape;276;p7:notes">
            <a:extLst>
              <a:ext uri="{FF2B5EF4-FFF2-40B4-BE49-F238E27FC236}">
                <a16:creationId xmlns:a16="http://schemas.microsoft.com/office/drawing/2014/main" id="{FB80EAC6-8725-BCA2-CDFD-04845ECA3B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7:notes">
            <a:extLst>
              <a:ext uri="{FF2B5EF4-FFF2-40B4-BE49-F238E27FC236}">
                <a16:creationId xmlns:a16="http://schemas.microsoft.com/office/drawing/2014/main" id="{12CBB480-0CBC-5ADB-FA59-DF2BFE424AF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dirty="0"/>
              <a:t>Answer to questions: Examples of market-based natural benefits include timber, commercial fisheries, or other entities in which prices are clear, such as the cost of salmon or the cost of a unit of water in countries that use water markets (Note: There are some emerging markets, including those for U.S. water out west. The carbon market has also been struggling to be successful because it still largely depends on someone covering the initial costs of what is sold on the market. It could work if regulations put a cap on carbon losses/CO</a:t>
            </a:r>
            <a:r>
              <a:rPr lang="en-US" b="0" baseline="-25000" dirty="0"/>
              <a:t>2</a:t>
            </a:r>
            <a:r>
              <a:rPr lang="en-US" b="0" dirty="0"/>
              <a:t> release and then trading could occur; currently, this is working for SO</a:t>
            </a:r>
            <a:r>
              <a:rPr lang="en-US" b="0" baseline="-25000" dirty="0"/>
              <a:t>2</a:t>
            </a:r>
            <a:r>
              <a:rPr lang="en-US" b="0" dirty="0"/>
              <a:t> emissions in the U.S.)</a:t>
            </a:r>
            <a:endParaRPr lang="en-US" dirty="0"/>
          </a:p>
        </p:txBody>
      </p:sp>
      <p:sp>
        <p:nvSpPr>
          <p:cNvPr id="278" name="Google Shape;278;p7:notes">
            <a:extLst>
              <a:ext uri="{FF2B5EF4-FFF2-40B4-BE49-F238E27FC236}">
                <a16:creationId xmlns:a16="http://schemas.microsoft.com/office/drawing/2014/main" id="{E46B67F8-B63F-4700-20CB-66B44E5F481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dirty="0"/>
          </a:p>
        </p:txBody>
      </p:sp>
    </p:spTree>
    <p:extLst>
      <p:ext uri="{BB962C8B-B14F-4D97-AF65-F5344CB8AC3E}">
        <p14:creationId xmlns:p14="http://schemas.microsoft.com/office/powerpoint/2010/main" val="10825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a:extLst>
            <a:ext uri="{FF2B5EF4-FFF2-40B4-BE49-F238E27FC236}">
              <a16:creationId xmlns:a16="http://schemas.microsoft.com/office/drawing/2014/main" id="{178263F8-8403-C35A-0164-734B2FAE640A}"/>
            </a:ext>
          </a:extLst>
        </p:cNvPr>
        <p:cNvGrpSpPr/>
        <p:nvPr/>
      </p:nvGrpSpPr>
      <p:grpSpPr>
        <a:xfrm>
          <a:off x="0" y="0"/>
          <a:ext cx="0" cy="0"/>
          <a:chOff x="0" y="0"/>
          <a:chExt cx="0" cy="0"/>
        </a:xfrm>
      </p:grpSpPr>
      <p:sp>
        <p:nvSpPr>
          <p:cNvPr id="276" name="Google Shape;276;p7:notes">
            <a:extLst>
              <a:ext uri="{FF2B5EF4-FFF2-40B4-BE49-F238E27FC236}">
                <a16:creationId xmlns:a16="http://schemas.microsoft.com/office/drawing/2014/main" id="{F64160CA-C5B6-2749-EEE3-EC098FAB8DD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7:notes">
            <a:extLst>
              <a:ext uri="{FF2B5EF4-FFF2-40B4-BE49-F238E27FC236}">
                <a16:creationId xmlns:a16="http://schemas.microsoft.com/office/drawing/2014/main" id="{AE17316F-CE5D-CBF4-91BA-9F3DD6421A7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b="0" dirty="0"/>
              <a:t>Answer to question: Cooling services of forest and trees—the cost of extra air conditioning; flood protection with seawalls if wetlands were not on the coastline; clean drinking water—filtration structures. Note this depends on having markets for whatever is used to replace the lost ecosystem process or structure.</a:t>
            </a:r>
            <a:endParaRPr lang="en-US" dirty="0"/>
          </a:p>
        </p:txBody>
      </p:sp>
      <p:sp>
        <p:nvSpPr>
          <p:cNvPr id="278" name="Google Shape;278;p7:notes">
            <a:extLst>
              <a:ext uri="{FF2B5EF4-FFF2-40B4-BE49-F238E27FC236}">
                <a16:creationId xmlns:a16="http://schemas.microsoft.com/office/drawing/2014/main" id="{49372318-FA71-5DCE-4F33-58E7FDACBC4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dirty="0"/>
          </a:p>
        </p:txBody>
      </p:sp>
    </p:spTree>
    <p:extLst>
      <p:ext uri="{BB962C8B-B14F-4D97-AF65-F5344CB8AC3E}">
        <p14:creationId xmlns:p14="http://schemas.microsoft.com/office/powerpoint/2010/main" val="3840718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a:extLst>
            <a:ext uri="{FF2B5EF4-FFF2-40B4-BE49-F238E27FC236}">
              <a16:creationId xmlns:a16="http://schemas.microsoft.com/office/drawing/2014/main" id="{F4E8647F-206A-2086-648B-7E6C5725E11E}"/>
            </a:ext>
          </a:extLst>
        </p:cNvPr>
        <p:cNvGrpSpPr/>
        <p:nvPr/>
      </p:nvGrpSpPr>
      <p:grpSpPr>
        <a:xfrm>
          <a:off x="0" y="0"/>
          <a:ext cx="0" cy="0"/>
          <a:chOff x="0" y="0"/>
          <a:chExt cx="0" cy="0"/>
        </a:xfrm>
      </p:grpSpPr>
      <p:sp>
        <p:nvSpPr>
          <p:cNvPr id="140" name="Google Shape;140;p6:notes">
            <a:extLst>
              <a:ext uri="{FF2B5EF4-FFF2-40B4-BE49-F238E27FC236}">
                <a16:creationId xmlns:a16="http://schemas.microsoft.com/office/drawing/2014/main" id="{95B357B4-CB47-17CC-0E56-4A926283B40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a:extLst>
              <a:ext uri="{FF2B5EF4-FFF2-40B4-BE49-F238E27FC236}">
                <a16:creationId xmlns:a16="http://schemas.microsoft.com/office/drawing/2014/main" id="{F835B0F1-D8D4-FC3A-5DE6-411BC17E762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b="0" dirty="0"/>
              <a:t>Have the learners first take a stab at how they might do this. Perhaps break up learners into groups. The next slide identifies the economic method and after that goes into a bit more detail.</a:t>
            </a:r>
            <a:endParaRPr lang="en-US" b="1" dirty="0"/>
          </a:p>
          <a:p>
            <a:pPr marL="0" lvl="0" indent="0" algn="l" rtl="0">
              <a:lnSpc>
                <a:spcPct val="100000"/>
              </a:lnSpc>
              <a:spcBef>
                <a:spcPts val="0"/>
              </a:spcBef>
              <a:spcAft>
                <a:spcPts val="0"/>
              </a:spcAft>
              <a:buSzPts val="1400"/>
              <a:buNone/>
            </a:pPr>
            <a:endParaRPr dirty="0"/>
          </a:p>
        </p:txBody>
      </p:sp>
      <p:sp>
        <p:nvSpPr>
          <p:cNvPr id="142" name="Google Shape;142;p6:notes">
            <a:extLst>
              <a:ext uri="{FF2B5EF4-FFF2-40B4-BE49-F238E27FC236}">
                <a16:creationId xmlns:a16="http://schemas.microsoft.com/office/drawing/2014/main" id="{0BA1E288-9DE5-B5CA-8E87-6E318460B04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dirty="0"/>
          </a:p>
        </p:txBody>
      </p:sp>
    </p:spTree>
    <p:extLst>
      <p:ext uri="{BB962C8B-B14F-4D97-AF65-F5344CB8AC3E}">
        <p14:creationId xmlns:p14="http://schemas.microsoft.com/office/powerpoint/2010/main" val="1141165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a:extLst>
            <a:ext uri="{FF2B5EF4-FFF2-40B4-BE49-F238E27FC236}">
              <a16:creationId xmlns:a16="http://schemas.microsoft.com/office/drawing/2014/main" id="{64883A89-5B26-9C02-CA27-391ADA719A26}"/>
            </a:ext>
          </a:extLst>
        </p:cNvPr>
        <p:cNvGrpSpPr/>
        <p:nvPr/>
      </p:nvGrpSpPr>
      <p:grpSpPr>
        <a:xfrm>
          <a:off x="0" y="0"/>
          <a:ext cx="0" cy="0"/>
          <a:chOff x="0" y="0"/>
          <a:chExt cx="0" cy="0"/>
        </a:xfrm>
      </p:grpSpPr>
      <p:sp>
        <p:nvSpPr>
          <p:cNvPr id="140" name="Google Shape;140;p6:notes">
            <a:extLst>
              <a:ext uri="{FF2B5EF4-FFF2-40B4-BE49-F238E27FC236}">
                <a16:creationId xmlns:a16="http://schemas.microsoft.com/office/drawing/2014/main" id="{7933675A-1AE3-00B0-80D6-4961835701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a:extLst>
              <a:ext uri="{FF2B5EF4-FFF2-40B4-BE49-F238E27FC236}">
                <a16:creationId xmlns:a16="http://schemas.microsoft.com/office/drawing/2014/main" id="{0F2C4616-1CE3-B0CF-15D1-FD2601B17C1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0" i="1" dirty="0"/>
              <a:t>: </a:t>
            </a:r>
            <a:r>
              <a:rPr lang="en-US" b="0" i="0" dirty="0"/>
              <a:t>B</a:t>
            </a:r>
            <a:r>
              <a:rPr lang="en-US" dirty="0"/>
              <a:t>e sure learners note that market data are the easiest to value (i.e., cost per extra unit exists in $). The other methods all require different ways to evaluate value and what is found may or may not be expressed in currencies ($).</a:t>
            </a:r>
          </a:p>
        </p:txBody>
      </p:sp>
      <p:sp>
        <p:nvSpPr>
          <p:cNvPr id="142" name="Google Shape;142;p6:notes">
            <a:extLst>
              <a:ext uri="{FF2B5EF4-FFF2-40B4-BE49-F238E27FC236}">
                <a16:creationId xmlns:a16="http://schemas.microsoft.com/office/drawing/2014/main" id="{D578F2FF-9314-C726-E59C-5089F71199F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dirty="0"/>
          </a:p>
        </p:txBody>
      </p:sp>
    </p:spTree>
    <p:extLst>
      <p:ext uri="{BB962C8B-B14F-4D97-AF65-F5344CB8AC3E}">
        <p14:creationId xmlns:p14="http://schemas.microsoft.com/office/powerpoint/2010/main" val="3087546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dirty="0"/>
              <a:t>Make sure the learners understand that “economists” are trained in mathematics and statistical methods to help identify how people value things…so economics does not just mean money and markets.  </a:t>
            </a:r>
            <a:endParaRPr b="1" dirty="0"/>
          </a:p>
        </p:txBody>
      </p:sp>
      <p:sp>
        <p:nvSpPr>
          <p:cNvPr id="463" name="Google Shape;46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a:extLst>
            <a:ext uri="{FF2B5EF4-FFF2-40B4-BE49-F238E27FC236}">
              <a16:creationId xmlns:a16="http://schemas.microsoft.com/office/drawing/2014/main" id="{5C1D4BBA-4070-3571-C696-D718BACE4B7B}"/>
            </a:ext>
          </a:extLst>
        </p:cNvPr>
        <p:cNvGrpSpPr/>
        <p:nvPr/>
      </p:nvGrpSpPr>
      <p:grpSpPr>
        <a:xfrm>
          <a:off x="0" y="0"/>
          <a:ext cx="0" cy="0"/>
          <a:chOff x="0" y="0"/>
          <a:chExt cx="0" cy="0"/>
        </a:xfrm>
      </p:grpSpPr>
      <p:sp>
        <p:nvSpPr>
          <p:cNvPr id="461" name="Google Shape;461;p13:notes">
            <a:extLst>
              <a:ext uri="{FF2B5EF4-FFF2-40B4-BE49-F238E27FC236}">
                <a16:creationId xmlns:a16="http://schemas.microsoft.com/office/drawing/2014/main" id="{3717827F-440B-6684-C53B-BD495DEA21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13:notes">
            <a:extLst>
              <a:ext uri="{FF2B5EF4-FFF2-40B4-BE49-F238E27FC236}">
                <a16:creationId xmlns:a16="http://schemas.microsoft.com/office/drawing/2014/main" id="{D55C7C76-8296-353B-B2DE-99F2B0290B2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dirty="0"/>
              <a:t>The next few slides provide the answers but for you, but for now: </a:t>
            </a:r>
            <a:r>
              <a:rPr lang="en-US" b="1" dirty="0"/>
              <a:t>revealed preferences </a:t>
            </a:r>
            <a:r>
              <a:rPr lang="en-US" dirty="0"/>
              <a:t>are when</a:t>
            </a:r>
            <a:r>
              <a:rPr lang="en-US" b="0" dirty="0"/>
              <a:t> economists look at markets to see what people pay or what people actually do, </a:t>
            </a:r>
            <a:r>
              <a:rPr lang="en-US" b="0" i="1" dirty="0"/>
              <a:t>not </a:t>
            </a:r>
            <a:r>
              <a:rPr lang="en-US" b="0" dirty="0"/>
              <a:t>what they say</a:t>
            </a:r>
            <a:r>
              <a:rPr lang="en-US" dirty="0"/>
              <a:t>; </a:t>
            </a:r>
            <a:r>
              <a:rPr lang="en-US" b="1" dirty="0"/>
              <a:t>stated preferences </a:t>
            </a:r>
            <a:r>
              <a:rPr lang="en-US" dirty="0"/>
              <a:t>are what people say when </a:t>
            </a:r>
            <a:r>
              <a:rPr lang="en-US" b="0" dirty="0"/>
              <a:t>given choices (in writing, with images, scenarios) and are asked to state their preferences or indicate how much more they would pay for one over another.    </a:t>
            </a:r>
            <a:endParaRPr lang="en-US" b="1" dirty="0"/>
          </a:p>
        </p:txBody>
      </p:sp>
      <p:sp>
        <p:nvSpPr>
          <p:cNvPr id="463" name="Google Shape;463;p13:notes">
            <a:extLst>
              <a:ext uri="{FF2B5EF4-FFF2-40B4-BE49-F238E27FC236}">
                <a16:creationId xmlns:a16="http://schemas.microsoft.com/office/drawing/2014/main" id="{F7092167-5713-849A-B1BA-0DA3F26F898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dirty="0"/>
          </a:p>
        </p:txBody>
      </p:sp>
    </p:spTree>
    <p:extLst>
      <p:ext uri="{BB962C8B-B14F-4D97-AF65-F5344CB8AC3E}">
        <p14:creationId xmlns:p14="http://schemas.microsoft.com/office/powerpoint/2010/main" val="3682412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dirty="0"/>
          </a:p>
        </p:txBody>
      </p:sp>
      <p:sp>
        <p:nvSpPr>
          <p:cNvPr id="484" name="Google Shape;48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a:extLst>
            <a:ext uri="{FF2B5EF4-FFF2-40B4-BE49-F238E27FC236}">
              <a16:creationId xmlns:a16="http://schemas.microsoft.com/office/drawing/2014/main" id="{727BE554-7E7B-5E7F-E7D4-19D6039AB03D}"/>
            </a:ext>
          </a:extLst>
        </p:cNvPr>
        <p:cNvGrpSpPr/>
        <p:nvPr/>
      </p:nvGrpSpPr>
      <p:grpSpPr>
        <a:xfrm>
          <a:off x="0" y="0"/>
          <a:ext cx="0" cy="0"/>
          <a:chOff x="0" y="0"/>
          <a:chExt cx="0" cy="0"/>
        </a:xfrm>
      </p:grpSpPr>
      <p:sp>
        <p:nvSpPr>
          <p:cNvPr id="482" name="Google Shape;482;p15:notes">
            <a:extLst>
              <a:ext uri="{FF2B5EF4-FFF2-40B4-BE49-F238E27FC236}">
                <a16:creationId xmlns:a16="http://schemas.microsoft.com/office/drawing/2014/main" id="{8FDB9B77-313E-4EE8-31A0-06FE2919CE0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15:notes">
            <a:extLst>
              <a:ext uri="{FF2B5EF4-FFF2-40B4-BE49-F238E27FC236}">
                <a16:creationId xmlns:a16="http://schemas.microsoft.com/office/drawing/2014/main" id="{EB7F2DDF-F241-079F-C0FF-B7203A858B8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Notes for Instructor: </a:t>
            </a:r>
            <a:r>
              <a:rPr lang="en-US" b="0" dirty="0"/>
              <a:t>The goal of this question is for learners to recognize that many factors influence the extent to which an ecosystem service is valued. So, the left wetland may be more aesthetically pleasing, but perhaps the wetland on the right might store more water and protect areas from storms. Or perhaps the one on the right is closer to population centers, and so the opportunity to visit it for birdwatching is greater.   </a:t>
            </a:r>
            <a:endParaRPr lang="en-US" b="1" dirty="0"/>
          </a:p>
          <a:p>
            <a:pPr marL="0" lvl="0" indent="0" algn="l" rtl="0">
              <a:lnSpc>
                <a:spcPct val="100000"/>
              </a:lnSpc>
              <a:spcBef>
                <a:spcPts val="0"/>
              </a:spcBef>
              <a:spcAft>
                <a:spcPts val="0"/>
              </a:spcAft>
              <a:buSzPts val="1400"/>
              <a:buNone/>
            </a:pPr>
            <a:endParaRPr b="0" dirty="0"/>
          </a:p>
        </p:txBody>
      </p:sp>
      <p:sp>
        <p:nvSpPr>
          <p:cNvPr id="484" name="Google Shape;484;p15:notes">
            <a:extLst>
              <a:ext uri="{FF2B5EF4-FFF2-40B4-BE49-F238E27FC236}">
                <a16:creationId xmlns:a16="http://schemas.microsoft.com/office/drawing/2014/main" id="{84A6526D-C319-F597-B93C-0948AA50A67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dirty="0"/>
          </a:p>
        </p:txBody>
      </p:sp>
    </p:spTree>
    <p:extLst>
      <p:ext uri="{BB962C8B-B14F-4D97-AF65-F5344CB8AC3E}">
        <p14:creationId xmlns:p14="http://schemas.microsoft.com/office/powerpoint/2010/main" val="4236438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a:extLst>
            <a:ext uri="{FF2B5EF4-FFF2-40B4-BE49-F238E27FC236}">
              <a16:creationId xmlns:a16="http://schemas.microsoft.com/office/drawing/2014/main" id="{D2BEC8AC-0889-7573-BBA5-8D6AB433DADB}"/>
            </a:ext>
          </a:extLst>
        </p:cNvPr>
        <p:cNvGrpSpPr/>
        <p:nvPr/>
      </p:nvGrpSpPr>
      <p:grpSpPr>
        <a:xfrm>
          <a:off x="0" y="0"/>
          <a:ext cx="0" cy="0"/>
          <a:chOff x="0" y="0"/>
          <a:chExt cx="0" cy="0"/>
        </a:xfrm>
      </p:grpSpPr>
      <p:sp>
        <p:nvSpPr>
          <p:cNvPr id="482" name="Google Shape;482;p15:notes">
            <a:extLst>
              <a:ext uri="{FF2B5EF4-FFF2-40B4-BE49-F238E27FC236}">
                <a16:creationId xmlns:a16="http://schemas.microsoft.com/office/drawing/2014/main" id="{6B263A58-3877-ABB6-556E-B2FEB74831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15:notes">
            <a:extLst>
              <a:ext uri="{FF2B5EF4-FFF2-40B4-BE49-F238E27FC236}">
                <a16:creationId xmlns:a16="http://schemas.microsoft.com/office/drawing/2014/main" id="{1552B090-3007-72B2-D0F8-3F7C378ED26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a:t>
            </a:r>
          </a:p>
          <a:p>
            <a:pPr marL="0" lvl="0" indent="0" algn="l" rtl="0">
              <a:lnSpc>
                <a:spcPct val="100000"/>
              </a:lnSpc>
              <a:spcBef>
                <a:spcPts val="0"/>
              </a:spcBef>
              <a:spcAft>
                <a:spcPts val="0"/>
              </a:spcAft>
              <a:buSzPts val="1400"/>
              <a:buNone/>
            </a:pPr>
            <a:r>
              <a:rPr lang="en-US" b="0" dirty="0"/>
              <a:t>11</a:t>
            </a:r>
            <a:r>
              <a:rPr lang="en-US" b="1" dirty="0"/>
              <a:t>. </a:t>
            </a:r>
            <a:r>
              <a:rPr lang="en-US" b="0" dirty="0"/>
              <a:t>The house on the right is likely to be MUCH more expensive. The difference is the view, location, and ability to go to beautiful forest. It is difficult to place a $ on this unless you look at markets and see what people actually paid for the two homes (i.e., </a:t>
            </a:r>
            <a:r>
              <a:rPr lang="en-US" b="0" i="1" dirty="0"/>
              <a:t>revealing </a:t>
            </a:r>
            <a:r>
              <a:rPr lang="en-US" b="0" i="0" dirty="0"/>
              <a:t>their preferences).</a:t>
            </a:r>
            <a:endParaRPr lang="en-US" dirty="0"/>
          </a:p>
          <a:p>
            <a:pPr marL="0" lvl="0" indent="0" algn="l" rtl="0">
              <a:lnSpc>
                <a:spcPct val="100000"/>
              </a:lnSpc>
              <a:spcBef>
                <a:spcPts val="0"/>
              </a:spcBef>
              <a:spcAft>
                <a:spcPts val="0"/>
              </a:spcAft>
              <a:buSzPts val="1400"/>
              <a:buNone/>
            </a:pPr>
            <a:r>
              <a:rPr lang="en-US" b="0" i="0" dirty="0"/>
              <a:t>12. </a:t>
            </a:r>
            <a:r>
              <a:rPr lang="en-US" b="0" dirty="0"/>
              <a:t>Other examples</a:t>
            </a:r>
            <a:r>
              <a:rPr lang="en-US" b="1" dirty="0"/>
              <a:t>: </a:t>
            </a:r>
            <a:r>
              <a:rPr lang="en-US" b="0" dirty="0"/>
              <a:t>the </a:t>
            </a:r>
            <a:r>
              <a:rPr lang="en-US" dirty="0"/>
              <a:t>influence of soil properties on agricultural land or how travel costs may be used as a proxy for recreational value of an entity. </a:t>
            </a:r>
          </a:p>
          <a:p>
            <a:pPr marL="0" lvl="0" indent="0" algn="l" rtl="0">
              <a:lnSpc>
                <a:spcPct val="100000"/>
              </a:lnSpc>
              <a:spcBef>
                <a:spcPts val="0"/>
              </a:spcBef>
              <a:spcAft>
                <a:spcPts val="0"/>
              </a:spcAft>
              <a:buSzPts val="1400"/>
              <a:buNone/>
            </a:pPr>
            <a:endParaRPr b="1" dirty="0"/>
          </a:p>
        </p:txBody>
      </p:sp>
      <p:sp>
        <p:nvSpPr>
          <p:cNvPr id="484" name="Google Shape;484;p15:notes">
            <a:extLst>
              <a:ext uri="{FF2B5EF4-FFF2-40B4-BE49-F238E27FC236}">
                <a16:creationId xmlns:a16="http://schemas.microsoft.com/office/drawing/2014/main" id="{A83D2671-8F83-5B1F-B5C3-03D03A67653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dirty="0"/>
          </a:p>
        </p:txBody>
      </p:sp>
    </p:spTree>
    <p:extLst>
      <p:ext uri="{BB962C8B-B14F-4D97-AF65-F5344CB8AC3E}">
        <p14:creationId xmlns:p14="http://schemas.microsoft.com/office/powerpoint/2010/main" val="1139612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dirty="0"/>
              <a:t>Ask learners to come up with at least three reasons. The next slide provides some answers that have been written about extensively.</a:t>
            </a:r>
            <a:endParaRPr b="1" dirty="0"/>
          </a:p>
        </p:txBody>
      </p:sp>
      <p:sp>
        <p:nvSpPr>
          <p:cNvPr id="516" name="Google Shape;51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b="0" i="0" dirty="0"/>
              <a:t>T</a:t>
            </a:r>
            <a:r>
              <a:rPr lang="en-US" b="0" dirty="0"/>
              <a:t>he last part of this question is getting at the fact that ecosystem services are place-based and contextual and that some of them are personal (i.e., if you have less money, obtaining water that has a cost becomes more valued)</a:t>
            </a:r>
            <a:r>
              <a:rPr lang="en-US" b="1" dirty="0"/>
              <a:t>.  </a:t>
            </a:r>
            <a:endParaRPr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i="1" dirty="0"/>
              <a:t>Notes for Instructor: </a:t>
            </a:r>
            <a:r>
              <a:rPr lang="en-US" dirty="0"/>
              <a:t>Point out to learners that o</a:t>
            </a:r>
            <a:r>
              <a:rPr lang="en-US" sz="1200" dirty="0">
                <a:latin typeface="Calibri"/>
                <a:ea typeface="Calibri"/>
                <a:cs typeface="Calibri"/>
                <a:sym typeface="Calibri"/>
              </a:rPr>
              <a:t>bjective decision making is fostered when all potential impacts are expressed in the same units. </a:t>
            </a:r>
            <a:endParaRPr dirty="0"/>
          </a:p>
          <a:p>
            <a:pPr marL="0" lvl="0" indent="0" algn="l" rtl="0">
              <a:lnSpc>
                <a:spcPct val="100000"/>
              </a:lnSpc>
              <a:spcBef>
                <a:spcPts val="0"/>
              </a:spcBef>
              <a:spcAft>
                <a:spcPts val="0"/>
              </a:spcAft>
              <a:buSzPts val="1400"/>
              <a:buNone/>
            </a:pPr>
            <a:endParaRPr dirty="0"/>
          </a:p>
        </p:txBody>
      </p:sp>
      <p:sp>
        <p:nvSpPr>
          <p:cNvPr id="526" name="Google Shape;52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5" name="Google Shape;11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1314E49B-9937-366E-DA86-83464814F2EE}"/>
            </a:ext>
          </a:extLst>
        </p:cNvPr>
        <p:cNvGrpSpPr/>
        <p:nvPr/>
      </p:nvGrpSpPr>
      <p:grpSpPr>
        <a:xfrm>
          <a:off x="0" y="0"/>
          <a:ext cx="0" cy="0"/>
          <a:chOff x="0" y="0"/>
          <a:chExt cx="0" cy="0"/>
        </a:xfrm>
      </p:grpSpPr>
      <p:sp>
        <p:nvSpPr>
          <p:cNvPr id="113" name="Google Shape;113;p3:notes">
            <a:extLst>
              <a:ext uri="{FF2B5EF4-FFF2-40B4-BE49-F238E27FC236}">
                <a16:creationId xmlns:a16="http://schemas.microsoft.com/office/drawing/2014/main" id="{36D190DC-D3E3-1FFC-8DFC-809C5C7563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3:notes">
            <a:extLst>
              <a:ext uri="{FF2B5EF4-FFF2-40B4-BE49-F238E27FC236}">
                <a16:creationId xmlns:a16="http://schemas.microsoft.com/office/drawing/2014/main" id="{95B4F622-C258-7F5E-F3FC-BA7F3A583FD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5" name="Google Shape;115;p3:notes">
            <a:extLst>
              <a:ext uri="{FF2B5EF4-FFF2-40B4-BE49-F238E27FC236}">
                <a16:creationId xmlns:a16="http://schemas.microsoft.com/office/drawing/2014/main" id="{927DAC4E-58F0-71CA-DA85-D2951A8506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dirty="0"/>
          </a:p>
        </p:txBody>
      </p:sp>
    </p:spTree>
    <p:extLst>
      <p:ext uri="{BB962C8B-B14F-4D97-AF65-F5344CB8AC3E}">
        <p14:creationId xmlns:p14="http://schemas.microsoft.com/office/powerpoint/2010/main" val="4260926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This is a bit of a trick question; however, the point is that learners need to understand that the entity must be of value to people. For most of the provisioning services in the table (water supply, food, medicinal resources, ornamental resources) people will tell you they value them either monetarily or non-monetarily. Most of the others are biophysical/ecological attributes or processes that help in the provisioning of ecosystem services, but they are not services because people will rarely express that they value them. Indeed, </a:t>
            </a:r>
            <a:r>
              <a:rPr lang="en-US" b="0" dirty="0"/>
              <a:t>people don’t e</a:t>
            </a:r>
            <a:r>
              <a:rPr lang="en-US" dirty="0"/>
              <a:t>ven understand what many of them mean. (</a:t>
            </a:r>
            <a:r>
              <a:rPr lang="en-US" i="1" dirty="0"/>
              <a:t>Exception: </a:t>
            </a:r>
            <a:r>
              <a:rPr lang="en-US" i="0" dirty="0"/>
              <a:t>scientifically educated people may).   </a:t>
            </a:r>
            <a:r>
              <a:rPr lang="en-US" dirty="0"/>
              <a:t> </a:t>
            </a:r>
            <a:endParaRPr dirty="0"/>
          </a:p>
        </p:txBody>
      </p:sp>
      <p:sp>
        <p:nvSpPr>
          <p:cNvPr id="133" name="Google Shape;13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Non-use values are sometimes called passive-use values. Ask learners to provide examples for each of these. Here are some: </a:t>
            </a:r>
            <a:br>
              <a:rPr lang="en-US" dirty="0"/>
            </a:br>
            <a:r>
              <a:rPr lang="en-US" dirty="0"/>
              <a:t> </a:t>
            </a:r>
            <a:endParaRPr dirty="0"/>
          </a:p>
          <a:p>
            <a:pPr marL="171450" lvl="0" indent="-171450" algn="l" rtl="0">
              <a:lnSpc>
                <a:spcPct val="100000"/>
              </a:lnSpc>
              <a:spcBef>
                <a:spcPts val="0"/>
              </a:spcBef>
              <a:spcAft>
                <a:spcPts val="0"/>
              </a:spcAft>
              <a:buClr>
                <a:schemeClr val="dk1"/>
              </a:buClr>
              <a:buSzPts val="1200"/>
              <a:buFont typeface="Arial"/>
              <a:buChar char="•"/>
            </a:pPr>
            <a:r>
              <a:rPr lang="en-US" b="1" dirty="0"/>
              <a:t>Extractive use value</a:t>
            </a:r>
            <a:r>
              <a:rPr lang="en-US" dirty="0"/>
              <a:t>: e.g., coal, water, timber</a:t>
            </a:r>
            <a:endParaRPr dirty="0"/>
          </a:p>
          <a:p>
            <a:pPr marL="171450" lvl="0" indent="-171450" algn="l" rtl="0">
              <a:lnSpc>
                <a:spcPct val="100000"/>
              </a:lnSpc>
              <a:spcBef>
                <a:spcPts val="0"/>
              </a:spcBef>
              <a:spcAft>
                <a:spcPts val="0"/>
              </a:spcAft>
              <a:buClr>
                <a:schemeClr val="dk1"/>
              </a:buClr>
              <a:buSzPts val="1200"/>
              <a:buFont typeface="Arial"/>
              <a:buChar char="•"/>
            </a:pPr>
            <a:r>
              <a:rPr lang="en-US" b="1" dirty="0"/>
              <a:t>Non-extractive use value</a:t>
            </a:r>
            <a:r>
              <a:rPr lang="en-US" dirty="0"/>
              <a:t>: e.g., seascape views, land </a:t>
            </a:r>
            <a:endParaRPr dirty="0"/>
          </a:p>
          <a:p>
            <a:pPr marL="171450" lvl="0" indent="-171450" algn="l" rtl="0">
              <a:lnSpc>
                <a:spcPct val="100000"/>
              </a:lnSpc>
              <a:spcBef>
                <a:spcPts val="0"/>
              </a:spcBef>
              <a:spcAft>
                <a:spcPts val="0"/>
              </a:spcAft>
              <a:buClr>
                <a:schemeClr val="dk1"/>
              </a:buClr>
              <a:buSzPts val="1200"/>
              <a:buFont typeface="Arial"/>
              <a:buChar char="•"/>
            </a:pPr>
            <a:r>
              <a:rPr lang="en-US" b="1" dirty="0"/>
              <a:t>Indirect use value</a:t>
            </a:r>
            <a:r>
              <a:rPr lang="en-US" dirty="0"/>
              <a:t>: </a:t>
            </a:r>
            <a:r>
              <a:rPr lang="en-US" b="0" i="0" dirty="0"/>
              <a:t>Value of </a:t>
            </a:r>
            <a:r>
              <a:rPr lang="en-US" b="0" i="1" dirty="0"/>
              <a:t>ecosystems and biophysical processes </a:t>
            </a:r>
            <a:r>
              <a:rPr lang="en-US" b="0" i="0" dirty="0"/>
              <a:t>necessary</a:t>
            </a:r>
            <a:r>
              <a:rPr lang="en-US" b="0" i="1" dirty="0"/>
              <a:t> </a:t>
            </a:r>
            <a:r>
              <a:rPr lang="en-US" dirty="0"/>
              <a:t>for an ecosystem service; e.g., wind for energy production; nutrient processing for healthy soil; forage food (plankton, etc.) of fisheries </a:t>
            </a:r>
            <a:endParaRPr dirty="0"/>
          </a:p>
          <a:p>
            <a:pPr marL="171450" lvl="0" indent="-171450" algn="l" rtl="0">
              <a:lnSpc>
                <a:spcPct val="100000"/>
              </a:lnSpc>
              <a:spcBef>
                <a:spcPts val="0"/>
              </a:spcBef>
              <a:spcAft>
                <a:spcPts val="0"/>
              </a:spcAft>
              <a:buClr>
                <a:schemeClr val="dk1"/>
              </a:buClr>
              <a:buSzPts val="1200"/>
              <a:buFont typeface="Arial"/>
              <a:buChar char="•"/>
            </a:pPr>
            <a:r>
              <a:rPr lang="en-US" b="1" dirty="0"/>
              <a:t>Existence value: </a:t>
            </a:r>
            <a:r>
              <a:rPr lang="en-US" b="0" dirty="0"/>
              <a:t>T</a:t>
            </a:r>
            <a:r>
              <a:rPr lang="en-US" dirty="0"/>
              <a:t>he </a:t>
            </a:r>
            <a:r>
              <a:rPr lang="en-US" b="0" dirty="0"/>
              <a:t>value of </a:t>
            </a:r>
            <a:r>
              <a:rPr lang="en-US" b="0" i="1" dirty="0"/>
              <a:t>knowing something exists—</a:t>
            </a:r>
            <a:r>
              <a:rPr lang="en-US" b="0" dirty="0"/>
              <a:t>usually expressed as a sense of well-being; e.g., a mountain, knowing marine life is diverse</a:t>
            </a:r>
            <a:endParaRPr dirty="0"/>
          </a:p>
          <a:p>
            <a:pPr marL="171450" lvl="0" indent="-171450" algn="l" rtl="0">
              <a:lnSpc>
                <a:spcPct val="100000"/>
              </a:lnSpc>
              <a:spcBef>
                <a:spcPts val="0"/>
              </a:spcBef>
              <a:spcAft>
                <a:spcPts val="0"/>
              </a:spcAft>
              <a:buClr>
                <a:schemeClr val="dk1"/>
              </a:buClr>
              <a:buSzPts val="1200"/>
              <a:buFont typeface="Arial"/>
              <a:buChar char="•"/>
            </a:pPr>
            <a:r>
              <a:rPr lang="en-US" b="1" dirty="0"/>
              <a:t>Option value: </a:t>
            </a:r>
            <a:r>
              <a:rPr lang="en-US" b="0" dirty="0"/>
              <a:t>V</a:t>
            </a:r>
            <a:r>
              <a:rPr lang="en-US" dirty="0"/>
              <a:t>alue of preserving a natural resource </a:t>
            </a:r>
            <a:r>
              <a:rPr lang="en-US" b="0" i="1" dirty="0"/>
              <a:t>in case you wish to use it </a:t>
            </a:r>
            <a:r>
              <a:rPr lang="en-US" b="0" dirty="0"/>
              <a:t>(key here is </a:t>
            </a:r>
            <a:r>
              <a:rPr lang="en-US" b="1" dirty="0"/>
              <a:t>potential</a:t>
            </a:r>
            <a:r>
              <a:rPr lang="en-US" b="0" dirty="0"/>
              <a:t> use by the individual valuing it; the value of having an option) </a:t>
            </a:r>
            <a:r>
              <a:rPr lang="en-US" dirty="0"/>
              <a:t>e.g., parks, substitutable species </a:t>
            </a:r>
            <a:endParaRPr dirty="0"/>
          </a:p>
          <a:p>
            <a:pPr marL="171450" lvl="0" indent="-171450" algn="l" rtl="0">
              <a:lnSpc>
                <a:spcPct val="100000"/>
              </a:lnSpc>
              <a:spcBef>
                <a:spcPts val="0"/>
              </a:spcBef>
              <a:spcAft>
                <a:spcPts val="0"/>
              </a:spcAft>
              <a:buClr>
                <a:schemeClr val="dk1"/>
              </a:buClr>
              <a:buSzPts val="1200"/>
              <a:buFont typeface="Arial"/>
              <a:buChar char="•"/>
            </a:pPr>
            <a:r>
              <a:rPr lang="en-US" b="1" dirty="0"/>
              <a:t>Bequest value: </a:t>
            </a:r>
            <a:r>
              <a:rPr lang="en-US" dirty="0"/>
              <a:t>The value of </a:t>
            </a:r>
            <a:r>
              <a:rPr lang="en-US" b="0" i="1" dirty="0"/>
              <a:t>knowing</a:t>
            </a:r>
            <a:r>
              <a:rPr lang="en-US" b="1" dirty="0"/>
              <a:t> </a:t>
            </a:r>
            <a:r>
              <a:rPr lang="en-US" dirty="0"/>
              <a:t>biodiversity will be available to future generations (key here: is future use by others)</a:t>
            </a:r>
            <a:endParaRPr dirty="0"/>
          </a:p>
        </p:txBody>
      </p:sp>
      <p:sp>
        <p:nvSpPr>
          <p:cNvPr id="142" name="Google Shape;14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a:extLst>
            <a:ext uri="{FF2B5EF4-FFF2-40B4-BE49-F238E27FC236}">
              <a16:creationId xmlns:a16="http://schemas.microsoft.com/office/drawing/2014/main" id="{B36A0CC3-8A6E-216E-D9AA-888EE6B6F73B}"/>
            </a:ext>
          </a:extLst>
        </p:cNvPr>
        <p:cNvGrpSpPr/>
        <p:nvPr/>
      </p:nvGrpSpPr>
      <p:grpSpPr>
        <a:xfrm>
          <a:off x="0" y="0"/>
          <a:ext cx="0" cy="0"/>
          <a:chOff x="0" y="0"/>
          <a:chExt cx="0" cy="0"/>
        </a:xfrm>
      </p:grpSpPr>
      <p:sp>
        <p:nvSpPr>
          <p:cNvPr id="140" name="Google Shape;140;p6:notes">
            <a:extLst>
              <a:ext uri="{FF2B5EF4-FFF2-40B4-BE49-F238E27FC236}">
                <a16:creationId xmlns:a16="http://schemas.microsoft.com/office/drawing/2014/main" id="{EBD8A765-B285-E71C-4A12-55A3984A758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a:extLst>
              <a:ext uri="{FF2B5EF4-FFF2-40B4-BE49-F238E27FC236}">
                <a16:creationId xmlns:a16="http://schemas.microsoft.com/office/drawing/2014/main" id="{84F166E5-7B74-CC44-0409-DB3725BF7D1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2" name="Google Shape;142;p6:notes">
            <a:extLst>
              <a:ext uri="{FF2B5EF4-FFF2-40B4-BE49-F238E27FC236}">
                <a16:creationId xmlns:a16="http://schemas.microsoft.com/office/drawing/2014/main" id="{A4166952-16AE-7B51-2E2D-AEC7A548F77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dirty="0"/>
          </a:p>
        </p:txBody>
      </p:sp>
    </p:spTree>
    <p:extLst>
      <p:ext uri="{BB962C8B-B14F-4D97-AF65-F5344CB8AC3E}">
        <p14:creationId xmlns:p14="http://schemas.microsoft.com/office/powerpoint/2010/main" val="4022197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a:extLst>
            <a:ext uri="{FF2B5EF4-FFF2-40B4-BE49-F238E27FC236}">
              <a16:creationId xmlns:a16="http://schemas.microsoft.com/office/drawing/2014/main" id="{EE59D613-2549-C97D-C340-9E1A45C3946B}"/>
            </a:ext>
          </a:extLst>
        </p:cNvPr>
        <p:cNvGrpSpPr/>
        <p:nvPr/>
      </p:nvGrpSpPr>
      <p:grpSpPr>
        <a:xfrm>
          <a:off x="0" y="0"/>
          <a:ext cx="0" cy="0"/>
          <a:chOff x="0" y="0"/>
          <a:chExt cx="0" cy="0"/>
        </a:xfrm>
      </p:grpSpPr>
      <p:sp>
        <p:nvSpPr>
          <p:cNvPr id="276" name="Google Shape;276;p7:notes">
            <a:extLst>
              <a:ext uri="{FF2B5EF4-FFF2-40B4-BE49-F238E27FC236}">
                <a16:creationId xmlns:a16="http://schemas.microsoft.com/office/drawing/2014/main" id="{828210F8-1E63-E398-F071-8DD5DAA2E5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7:notes">
            <a:extLst>
              <a:ext uri="{FF2B5EF4-FFF2-40B4-BE49-F238E27FC236}">
                <a16:creationId xmlns:a16="http://schemas.microsoft.com/office/drawing/2014/main" id="{F55BA50B-1FFD-28D3-D0B1-25078BAECCE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This is a classic supply-demand curve. The price something garners on the market (i.e., what a person is willing to pay) is closely tied to the supply (i.e., how much people have).</a:t>
            </a:r>
          </a:p>
        </p:txBody>
      </p:sp>
      <p:sp>
        <p:nvSpPr>
          <p:cNvPr id="278" name="Google Shape;278;p7:notes">
            <a:extLst>
              <a:ext uri="{FF2B5EF4-FFF2-40B4-BE49-F238E27FC236}">
                <a16:creationId xmlns:a16="http://schemas.microsoft.com/office/drawing/2014/main" id="{5FDF1DB3-3E47-9936-D7D5-5E7EADFA8F7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dirty="0"/>
          </a:p>
        </p:txBody>
      </p:sp>
    </p:spTree>
    <p:extLst>
      <p:ext uri="{BB962C8B-B14F-4D97-AF65-F5344CB8AC3E}">
        <p14:creationId xmlns:p14="http://schemas.microsoft.com/office/powerpoint/2010/main" val="77579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0" i="1" dirty="0"/>
              <a:t>: </a:t>
            </a:r>
            <a:r>
              <a:rPr lang="en-US" b="0" dirty="0"/>
              <a:t>Answer to question: How much people will pay is closely tied to what they already have. If they have plenty of “x”, they are unlikely to pay much for more, and they are also are more likely to accept a lower price if they sell a unit of what they have plenty of. See next slide for graph of supply vs. demand and price.</a:t>
            </a:r>
            <a:endParaRPr dirty="0"/>
          </a:p>
        </p:txBody>
      </p:sp>
      <p:sp>
        <p:nvSpPr>
          <p:cNvPr id="278" name="Google Shape;27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9" name="Google Shape;1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 name="Google Shape;2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5" name="Google Shape;2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6" name="Google Shape;2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4" name="Google Shape;3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0" name="Google Shape;4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9.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young man standing ankle-deep in a river holding a fishing pole">
            <a:extLst>
              <a:ext uri="{FF2B5EF4-FFF2-40B4-BE49-F238E27FC236}">
                <a16:creationId xmlns:a16="http://schemas.microsoft.com/office/drawing/2014/main" id="{0007E2DB-56EC-F683-36D6-68523D9F96F6}"/>
              </a:ext>
            </a:extLst>
          </p:cNvPr>
          <p:cNvPicPr>
            <a:picLocks noChangeAspect="1"/>
          </p:cNvPicPr>
          <p:nvPr/>
        </p:nvPicPr>
        <p:blipFill>
          <a:blip r:embed="rId3"/>
          <a:stretch>
            <a:fillRect/>
          </a:stretch>
        </p:blipFill>
        <p:spPr>
          <a:xfrm>
            <a:off x="0" y="0"/>
            <a:ext cx="12192000" cy="685800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2" name="Title 1">
            <a:extLst>
              <a:ext uri="{FF2B5EF4-FFF2-40B4-BE49-F238E27FC236}">
                <a16:creationId xmlns:a16="http://schemas.microsoft.com/office/drawing/2014/main" id="{A94964D3-BD4B-0453-44E3-79DDDB2F21B8}"/>
              </a:ext>
            </a:extLst>
          </p:cNvPr>
          <p:cNvSpPr>
            <a:spLocks noGrp="1"/>
          </p:cNvSpPr>
          <p:nvPr>
            <p:ph type="ctrTitle"/>
          </p:nvPr>
        </p:nvSpPr>
        <p:spPr>
          <a:xfrm>
            <a:off x="8022020" y="3296792"/>
            <a:ext cx="3852041" cy="1827001"/>
          </a:xfrm>
        </p:spPr>
        <p:txBody>
          <a:bodyPr anchor="t">
            <a:normAutofit fontScale="90000"/>
          </a:bodyPr>
          <a:lstStyle/>
          <a:p>
            <a:r>
              <a:rPr lang="en-US" sz="4000" dirty="0"/>
              <a:t>Ecosystem Services Part 1: Defining and Valuing Nature</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16" name="Picture 15" descr="The SESYNC logo—the letters SESYNC under a green arch">
            <a:extLst>
              <a:ext uri="{FF2B5EF4-FFF2-40B4-BE49-F238E27FC236}">
                <a16:creationId xmlns:a16="http://schemas.microsoft.com/office/drawing/2014/main" id="{E1CBF482-152E-FB64-FE84-9F478125E404}"/>
              </a:ext>
            </a:extLst>
          </p:cNvPr>
          <p:cNvPicPr>
            <a:picLocks noChangeAspect="1"/>
          </p:cNvPicPr>
          <p:nvPr/>
        </p:nvPicPr>
        <p:blipFill>
          <a:blip r:embed="rId4"/>
          <a:stretch>
            <a:fillRect/>
          </a:stretch>
        </p:blipFill>
        <p:spPr>
          <a:xfrm>
            <a:off x="8571929" y="5359355"/>
            <a:ext cx="2752224" cy="1002929"/>
          </a:xfrm>
          <a:prstGeom prst="rect">
            <a:avLst/>
          </a:prstGeom>
        </p:spPr>
      </p:pic>
    </p:spTree>
    <p:extLst>
      <p:ext uri="{BB962C8B-B14F-4D97-AF65-F5344CB8AC3E}">
        <p14:creationId xmlns:p14="http://schemas.microsoft.com/office/powerpoint/2010/main" val="319974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9">
          <a:extLst>
            <a:ext uri="{FF2B5EF4-FFF2-40B4-BE49-F238E27FC236}">
              <a16:creationId xmlns:a16="http://schemas.microsoft.com/office/drawing/2014/main" id="{40E2CED3-FF1A-0AB0-17C6-4044BA3F94FA}"/>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9AD3B6D9-B5AD-5959-6459-0BA19CBE6619}"/>
              </a:ext>
            </a:extLst>
          </p:cNvPr>
          <p:cNvSpPr txBox="1">
            <a:spLocks noGrp="1"/>
          </p:cNvSpPr>
          <p:nvPr>
            <p:ph type="title" idx="4294967295"/>
          </p:nvPr>
        </p:nvSpPr>
        <p:spPr>
          <a:xfrm>
            <a:off x="2952083" y="526036"/>
            <a:ext cx="8053677" cy="13255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66675"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Valuation Methods: Market-Based </a:t>
            </a:r>
            <a:r>
              <a:rPr kumimoji="0" lang="en-US" sz="3600" b="1" i="1" u="none" strike="noStrike" kern="0" cap="none" spc="0" normalizeH="0" baseline="0" noProof="0" dirty="0">
                <a:ln>
                  <a:noFill/>
                </a:ln>
                <a:solidFill>
                  <a:schemeClr val="dk1"/>
                </a:solidFill>
                <a:effectLst/>
                <a:uLnTx/>
                <a:uFillTx/>
                <a:latin typeface="Calibri"/>
                <a:ea typeface="Calibri"/>
                <a:cs typeface="Calibri"/>
                <a:sym typeface="Calibri"/>
              </a:rPr>
              <a:t>Price </a:t>
            </a:r>
            <a:r>
              <a:rPr kumimoji="0" lang="en-US" sz="3600" b="1" u="none" strike="noStrike" kern="0" cap="none" spc="0" normalizeH="0" baseline="0" noProof="0" dirty="0">
                <a:ln>
                  <a:noFill/>
                </a:ln>
                <a:solidFill>
                  <a:schemeClr val="dk1"/>
                </a:solidFill>
                <a:effectLst/>
                <a:uLnTx/>
                <a:uFillTx/>
                <a:latin typeface="Calibri"/>
                <a:ea typeface="Calibri"/>
                <a:cs typeface="Calibri"/>
                <a:sym typeface="Calibri"/>
              </a:rPr>
              <a:t>(continued)</a:t>
            </a:r>
            <a:endParaRPr kumimoji="0" lang="en-US" sz="3600" b="0"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16" name="Slide Number Placeholder 6">
            <a:extLst>
              <a:ext uri="{FF2B5EF4-FFF2-40B4-BE49-F238E27FC236}">
                <a16:creationId xmlns:a16="http://schemas.microsoft.com/office/drawing/2014/main" id="{A9836223-7C00-BC48-0F5B-77A4DA1BB651}"/>
              </a:ext>
            </a:extLst>
          </p:cNvPr>
          <p:cNvSpPr txBox="1">
            <a:spLocks/>
          </p:cNvSpPr>
          <p:nvPr/>
        </p:nvSpPr>
        <p:spPr>
          <a:xfrm>
            <a:off x="8724133" y="6380736"/>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solidFill>
                  <a:schemeClr val="tx1"/>
                </a:solidFill>
              </a:rPr>
              <a:pPr/>
              <a:t>9</a:t>
            </a:fld>
            <a:endParaRPr lang="en-US" dirty="0">
              <a:solidFill>
                <a:schemeClr val="tx1"/>
              </a:solidFill>
            </a:endParaRPr>
          </a:p>
        </p:txBody>
      </p:sp>
      <p:sp>
        <p:nvSpPr>
          <p:cNvPr id="18" name="TextBox 17">
            <a:extLst>
              <a:ext uri="{FF2B5EF4-FFF2-40B4-BE49-F238E27FC236}">
                <a16:creationId xmlns:a16="http://schemas.microsoft.com/office/drawing/2014/main" id="{81C1DA65-1658-A468-2262-5EA456FBF878}"/>
              </a:ext>
            </a:extLst>
          </p:cNvPr>
          <p:cNvSpPr txBox="1"/>
          <p:nvPr/>
        </p:nvSpPr>
        <p:spPr>
          <a:xfrm>
            <a:off x="666357" y="1648769"/>
            <a:ext cx="10768016" cy="1780231"/>
          </a:xfrm>
          <a:prstGeom prst="rect">
            <a:avLst/>
          </a:prstGeom>
          <a:noFill/>
        </p:spPr>
        <p:txBody>
          <a:bodyPr wrap="square" rtlCol="0">
            <a:spAutoFit/>
          </a:bodyPr>
          <a:lstStyle/>
          <a:p>
            <a:pPr lvl="0">
              <a:lnSpc>
                <a:spcPct val="90000"/>
              </a:lnSpc>
              <a:buClr>
                <a:schemeClr val="dk1"/>
              </a:buClr>
              <a:buSzPts val="2800"/>
            </a:pPr>
            <a:r>
              <a:rPr lang="en-US" sz="2800" dirty="0">
                <a:solidFill>
                  <a:srgbClr val="888888"/>
                </a:solidFill>
                <a:latin typeface="Calibri" panose="020F0502020204030204" pitchFamily="34" charset="0"/>
                <a:cs typeface="Calibri" panose="020F0502020204030204" pitchFamily="34" charset="0"/>
              </a:rPr>
              <a:t>Market-based price is:</a:t>
            </a:r>
            <a:endParaRPr lang="en-US" sz="2400" dirty="0">
              <a:solidFill>
                <a:srgbClr val="888888"/>
              </a:solidFill>
              <a:latin typeface="Calibri" panose="020F0502020204030204" pitchFamily="34" charset="0"/>
              <a:cs typeface="Calibri" panose="020F0502020204030204" pitchFamily="34" charset="0"/>
            </a:endParaRPr>
          </a:p>
          <a:p>
            <a:pPr marL="228600" lvl="0" indent="-228600">
              <a:lnSpc>
                <a:spcPct val="108000"/>
              </a:lnSpc>
              <a:buClr>
                <a:srgbClr val="888888"/>
              </a:buClr>
              <a:buSzPts val="2800"/>
              <a:buChar char="•"/>
            </a:pPr>
            <a:r>
              <a:rPr lang="en-US" sz="2600" dirty="0">
                <a:solidFill>
                  <a:srgbClr val="888888"/>
                </a:solidFill>
                <a:latin typeface="Calibri" panose="020F0502020204030204" pitchFamily="34" charset="0"/>
                <a:cs typeface="Calibri" panose="020F0502020204030204" pitchFamily="34" charset="0"/>
              </a:rPr>
              <a:t>A type of use value</a:t>
            </a:r>
          </a:p>
          <a:p>
            <a:pPr marL="228600" lvl="0" indent="-228600">
              <a:lnSpc>
                <a:spcPct val="108000"/>
              </a:lnSpc>
              <a:buClr>
                <a:srgbClr val="888888"/>
              </a:buClr>
              <a:buSzPts val="2800"/>
              <a:buChar char="•"/>
            </a:pPr>
            <a:r>
              <a:rPr lang="en-US" sz="2600" dirty="0">
                <a:solidFill>
                  <a:srgbClr val="888888"/>
                </a:solidFill>
                <a:latin typeface="Calibri" panose="020F0502020204030204" pitchFamily="34" charset="0"/>
                <a:cs typeface="Calibri" panose="020F0502020204030204" pitchFamily="34" charset="0"/>
              </a:rPr>
              <a:t>Sold commercially so data are available in monetary units</a:t>
            </a:r>
            <a:r>
              <a:rPr lang="en-US" sz="2400" dirty="0">
                <a:solidFill>
                  <a:srgbClr val="888888"/>
                </a:solidFill>
                <a:latin typeface="Calibri" panose="020F0502020204030204" pitchFamily="34" charset="0"/>
                <a:cs typeface="Calibri" panose="020F0502020204030204" pitchFamily="34" charset="0"/>
              </a:rPr>
              <a:t>  </a:t>
            </a:r>
          </a:p>
          <a:p>
            <a:endParaRPr lang="en-US" sz="240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FC75C3F5-2E3B-2640-8277-F5D6F3E0199A}"/>
              </a:ext>
            </a:extLst>
          </p:cNvPr>
          <p:cNvSpPr txBox="1"/>
          <p:nvPr/>
        </p:nvSpPr>
        <p:spPr>
          <a:xfrm>
            <a:off x="666357" y="2885942"/>
            <a:ext cx="6810612" cy="2468304"/>
          </a:xfrm>
          <a:prstGeom prst="rect">
            <a:avLst/>
          </a:prstGeom>
          <a:noFill/>
        </p:spPr>
        <p:txBody>
          <a:bodyPr wrap="square" rtlCol="0">
            <a:spAutoFit/>
          </a:bodyPr>
          <a:lstStyle/>
          <a:p>
            <a:pPr marL="228600" lvl="0" indent="-228600">
              <a:lnSpc>
                <a:spcPct val="108000"/>
              </a:lnSpc>
              <a:buClr>
                <a:srgbClr val="888888"/>
              </a:buClr>
              <a:buSzPts val="2800"/>
              <a:buChar char="•"/>
            </a:pPr>
            <a:r>
              <a:rPr lang="en-US" sz="2600" dirty="0">
                <a:solidFill>
                  <a:srgbClr val="888888"/>
                </a:solidFill>
                <a:latin typeface="Calibri" panose="020F0502020204030204" pitchFamily="34" charset="0"/>
                <a:cs typeface="Calibri" panose="020F0502020204030204" pitchFamily="34" charset="0"/>
              </a:rPr>
              <a:t>Easiest for determining value and creating policies, but most ecosystem services do</a:t>
            </a:r>
            <a:br>
              <a:rPr lang="en-US" sz="2600" dirty="0">
                <a:solidFill>
                  <a:srgbClr val="888888"/>
                </a:solidFill>
                <a:latin typeface="Calibri" panose="020F0502020204030204" pitchFamily="34" charset="0"/>
                <a:cs typeface="Calibri" panose="020F0502020204030204" pitchFamily="34" charset="0"/>
              </a:rPr>
            </a:br>
            <a:r>
              <a:rPr lang="en-US" sz="2600" dirty="0">
                <a:solidFill>
                  <a:srgbClr val="888888"/>
                </a:solidFill>
                <a:latin typeface="Calibri" panose="020F0502020204030204" pitchFamily="34" charset="0"/>
                <a:cs typeface="Calibri" panose="020F0502020204030204" pitchFamily="34" charset="0"/>
              </a:rPr>
              <a:t> not have markets </a:t>
            </a:r>
          </a:p>
          <a:p>
            <a:pPr marL="228600" lvl="0" indent="-228600">
              <a:lnSpc>
                <a:spcPct val="108000"/>
              </a:lnSpc>
              <a:buClr>
                <a:srgbClr val="888888"/>
              </a:buClr>
              <a:buSzPts val="2800"/>
              <a:buChar char="•"/>
            </a:pPr>
            <a:r>
              <a:rPr lang="en-US" sz="2600" dirty="0">
                <a:solidFill>
                  <a:srgbClr val="888888"/>
                </a:solidFill>
                <a:latin typeface="Calibri" panose="020F0502020204030204" pitchFamily="34" charset="0"/>
                <a:cs typeface="Calibri" panose="020F0502020204030204" pitchFamily="34" charset="0"/>
              </a:rPr>
              <a:t>Assumed to represent the social benefits </a:t>
            </a:r>
            <a:br>
              <a:rPr lang="en-US" sz="2600" dirty="0">
                <a:solidFill>
                  <a:srgbClr val="888888"/>
                </a:solidFill>
                <a:latin typeface="Calibri" panose="020F0502020204030204" pitchFamily="34" charset="0"/>
                <a:cs typeface="Calibri" panose="020F0502020204030204" pitchFamily="34" charset="0"/>
              </a:rPr>
            </a:br>
            <a:r>
              <a:rPr lang="en-US" sz="2600" dirty="0">
                <a:solidFill>
                  <a:srgbClr val="888888"/>
                </a:solidFill>
                <a:latin typeface="Calibri" panose="020F0502020204030204" pitchFamily="34" charset="0"/>
                <a:cs typeface="Calibri" panose="020F0502020204030204" pitchFamily="34" charset="0"/>
              </a:rPr>
              <a:t>that an additional </a:t>
            </a:r>
            <a:r>
              <a:rPr lang="en-US" sz="2600" b="1" dirty="0">
                <a:solidFill>
                  <a:srgbClr val="888888"/>
                </a:solidFill>
                <a:latin typeface="Calibri" panose="020F0502020204030204" pitchFamily="34" charset="0"/>
                <a:cs typeface="Calibri" panose="020F0502020204030204" pitchFamily="34" charset="0"/>
              </a:rPr>
              <a:t>unit </a:t>
            </a:r>
            <a:r>
              <a:rPr lang="en-US" sz="2600" dirty="0">
                <a:solidFill>
                  <a:srgbClr val="888888"/>
                </a:solidFill>
                <a:latin typeface="Calibri" panose="020F0502020204030204" pitchFamily="34" charset="0"/>
                <a:cs typeface="Calibri" panose="020F0502020204030204" pitchFamily="34" charset="0"/>
              </a:rPr>
              <a:t>confers  </a:t>
            </a:r>
          </a:p>
          <a:p>
            <a:endParaRPr lang="en-US" dirty="0"/>
          </a:p>
        </p:txBody>
      </p:sp>
      <p:sp>
        <p:nvSpPr>
          <p:cNvPr id="20" name="TextBox 19">
            <a:extLst>
              <a:ext uri="{FF2B5EF4-FFF2-40B4-BE49-F238E27FC236}">
                <a16:creationId xmlns:a16="http://schemas.microsoft.com/office/drawing/2014/main" id="{E5E15E23-58E5-D319-3CBE-CD71F2EF0995}"/>
              </a:ext>
            </a:extLst>
          </p:cNvPr>
          <p:cNvSpPr txBox="1"/>
          <p:nvPr/>
        </p:nvSpPr>
        <p:spPr>
          <a:xfrm>
            <a:off x="463447" y="5302164"/>
            <a:ext cx="6235908" cy="1200329"/>
          </a:xfrm>
          <a:prstGeom prst="rect">
            <a:avLst/>
          </a:prstGeom>
          <a:noFill/>
        </p:spPr>
        <p:txBody>
          <a:bodyPr wrap="square" rtlCol="0">
            <a:spAutoFit/>
          </a:bodyPr>
          <a:lstStyle/>
          <a:p>
            <a:pPr lvl="0">
              <a:buSzPts val="2600"/>
            </a:pPr>
            <a:r>
              <a:rPr lang="en-US" sz="2400" b="1" dirty="0">
                <a:solidFill>
                  <a:srgbClr val="0070C0"/>
                </a:solidFill>
                <a:latin typeface="Calibri"/>
                <a:ea typeface="Calibri"/>
                <a:cs typeface="Calibri"/>
                <a:sym typeface="Calibri"/>
              </a:rPr>
              <a:t>Question 5. </a:t>
            </a:r>
            <a:r>
              <a:rPr lang="en-US" sz="2400" dirty="0">
                <a:solidFill>
                  <a:srgbClr val="0070C0"/>
                </a:solidFill>
                <a:latin typeface="Calibri"/>
                <a:ea typeface="Calibri"/>
                <a:cs typeface="Calibri"/>
                <a:sym typeface="Calibri"/>
              </a:rPr>
              <a:t>What is an example of something in nature that can be monetized based on markets (i.e., has commercial value)? </a:t>
            </a:r>
            <a:endParaRPr lang="en-US" sz="1200" dirty="0"/>
          </a:p>
        </p:txBody>
      </p:sp>
      <p:pic>
        <p:nvPicPr>
          <p:cNvPr id="3" name="Picture 2" descr="An excavator clearing wood in a forest">
            <a:extLst>
              <a:ext uri="{FF2B5EF4-FFF2-40B4-BE49-F238E27FC236}">
                <a16:creationId xmlns:a16="http://schemas.microsoft.com/office/drawing/2014/main" id="{7A8001AF-87D9-CCB6-0DEB-CCC6EA07E574}"/>
              </a:ext>
            </a:extLst>
          </p:cNvPr>
          <p:cNvPicPr>
            <a:picLocks noChangeAspect="1"/>
          </p:cNvPicPr>
          <p:nvPr/>
        </p:nvPicPr>
        <p:blipFill>
          <a:blip r:embed="rId4"/>
          <a:stretch>
            <a:fillRect/>
          </a:stretch>
        </p:blipFill>
        <p:spPr>
          <a:xfrm>
            <a:off x="6972821" y="3017264"/>
            <a:ext cx="4965700" cy="3314700"/>
          </a:xfrm>
          <a:prstGeom prst="rect">
            <a:avLst/>
          </a:prstGeom>
        </p:spPr>
      </p:pic>
    </p:spTree>
    <p:extLst>
      <p:ext uri="{BB962C8B-B14F-4D97-AF65-F5344CB8AC3E}">
        <p14:creationId xmlns:p14="http://schemas.microsoft.com/office/powerpoint/2010/main" val="1971827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9">
          <a:extLst>
            <a:ext uri="{FF2B5EF4-FFF2-40B4-BE49-F238E27FC236}">
              <a16:creationId xmlns:a16="http://schemas.microsoft.com/office/drawing/2014/main" id="{0872CEB8-9C5D-9E51-309C-2468E84606DA}"/>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2EE13A2D-0EE2-201C-709F-EDE5AB5BF37B}"/>
              </a:ext>
            </a:extLst>
          </p:cNvPr>
          <p:cNvSpPr txBox="1">
            <a:spLocks noGrp="1"/>
          </p:cNvSpPr>
          <p:nvPr>
            <p:ph type="title" idx="4294967295"/>
          </p:nvPr>
        </p:nvSpPr>
        <p:spPr>
          <a:xfrm>
            <a:off x="2986024" y="509597"/>
            <a:ext cx="7359412" cy="13255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66675"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Valuation Methods: Market-Based </a:t>
            </a:r>
            <a:r>
              <a:rPr kumimoji="0" lang="en-US" sz="3600" b="1" i="1" u="none" strike="noStrike" kern="0" cap="none" spc="0" normalizeH="0" baseline="0" noProof="0" dirty="0">
                <a:ln>
                  <a:noFill/>
                </a:ln>
                <a:solidFill>
                  <a:schemeClr val="dk1"/>
                </a:solidFill>
                <a:effectLst/>
                <a:uLnTx/>
                <a:uFillTx/>
                <a:latin typeface="Calibri"/>
                <a:ea typeface="Calibri"/>
                <a:cs typeface="Calibri"/>
                <a:sym typeface="Calibri"/>
              </a:rPr>
              <a:t>Cost Avoidance</a:t>
            </a:r>
            <a:endParaRPr kumimoji="0" lang="en-US" sz="3600" b="0" i="1"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18" name="TextBox 17">
            <a:extLst>
              <a:ext uri="{FF2B5EF4-FFF2-40B4-BE49-F238E27FC236}">
                <a16:creationId xmlns:a16="http://schemas.microsoft.com/office/drawing/2014/main" id="{51D763C8-F0B8-D213-E29F-3BF50E060DB6}"/>
              </a:ext>
            </a:extLst>
          </p:cNvPr>
          <p:cNvSpPr txBox="1"/>
          <p:nvPr/>
        </p:nvSpPr>
        <p:spPr>
          <a:xfrm>
            <a:off x="757627" y="1835160"/>
            <a:ext cx="6608373" cy="2785506"/>
          </a:xfrm>
          <a:prstGeom prst="rect">
            <a:avLst/>
          </a:prstGeom>
          <a:noFill/>
        </p:spPr>
        <p:txBody>
          <a:bodyPr wrap="square" rtlCol="0">
            <a:spAutoFit/>
          </a:bodyPr>
          <a:lstStyle/>
          <a:p>
            <a:pPr lvl="0">
              <a:lnSpc>
                <a:spcPct val="90000"/>
              </a:lnSpc>
              <a:buClr>
                <a:schemeClr val="dk1"/>
              </a:buClr>
              <a:buSzPts val="2800"/>
            </a:pPr>
            <a:r>
              <a:rPr lang="en-US" sz="2800" dirty="0">
                <a:latin typeface="Calibri" panose="020F0502020204030204" pitchFamily="34" charset="0"/>
                <a:cs typeface="Calibri" panose="020F0502020204030204" pitchFamily="34" charset="0"/>
              </a:rPr>
              <a:t>Market-based cost avoidance is:</a:t>
            </a:r>
          </a:p>
          <a:p>
            <a:pPr marL="228600" lvl="0" indent="-228600">
              <a:lnSpc>
                <a:spcPct val="108000"/>
              </a:lnSpc>
              <a:buClr>
                <a:schemeClr val="dk1"/>
              </a:buClr>
              <a:buSzPts val="2800"/>
              <a:buChar char="•"/>
            </a:pPr>
            <a:r>
              <a:rPr lang="en-US" sz="2800" dirty="0">
                <a:latin typeface="Calibri" panose="020F0502020204030204" pitchFamily="34" charset="0"/>
                <a:cs typeface="Calibri" panose="020F0502020204030204" pitchFamily="34" charset="0"/>
              </a:rPr>
              <a:t>A type of </a:t>
            </a:r>
            <a:r>
              <a:rPr lang="en-US" sz="2800" i="1" u="sng" dirty="0">
                <a:latin typeface="Calibri" panose="020F0502020204030204" pitchFamily="34" charset="0"/>
                <a:cs typeface="Calibri" panose="020F0502020204030204" pitchFamily="34" charset="0"/>
              </a:rPr>
              <a:t>indirect</a:t>
            </a:r>
            <a:r>
              <a:rPr lang="en-US" sz="2800" dirty="0">
                <a:latin typeface="Calibri" panose="020F0502020204030204" pitchFamily="34" charset="0"/>
                <a:cs typeface="Calibri" panose="020F0502020204030204" pitchFamily="34" charset="0"/>
              </a:rPr>
              <a:t> use value</a:t>
            </a:r>
          </a:p>
          <a:p>
            <a:pPr marL="228600" lvl="0" indent="-228600">
              <a:lnSpc>
                <a:spcPct val="108000"/>
              </a:lnSpc>
              <a:buClr>
                <a:schemeClr val="dk1"/>
              </a:buClr>
              <a:buSzPts val="2800"/>
              <a:buChar char="•"/>
            </a:pPr>
            <a:r>
              <a:rPr lang="en-US" sz="2800" dirty="0">
                <a:latin typeface="Calibri" panose="020F0502020204030204" pitchFamily="34" charset="0"/>
                <a:cs typeface="Calibri" panose="020F0502020204030204" pitchFamily="34" charset="0"/>
              </a:rPr>
              <a:t>Nature provides the service, but it could be replaced through commercial markets</a:t>
            </a:r>
          </a:p>
          <a:p>
            <a:pPr marL="228600" lvl="0" indent="-228600">
              <a:lnSpc>
                <a:spcPct val="108000"/>
              </a:lnSpc>
              <a:buClr>
                <a:schemeClr val="dk1"/>
              </a:buClr>
              <a:buSzPts val="2800"/>
              <a:buChar char="•"/>
            </a:pPr>
            <a:r>
              <a:rPr lang="en-US" sz="2800" dirty="0">
                <a:latin typeface="Calibri" panose="020F0502020204030204" pitchFamily="34" charset="0"/>
                <a:cs typeface="Calibri" panose="020F0502020204030204" pitchFamily="34" charset="0"/>
              </a:rPr>
              <a:t>Could refer to the value of preserving nature to avoid future costs </a:t>
            </a:r>
          </a:p>
        </p:txBody>
      </p:sp>
      <p:sp>
        <p:nvSpPr>
          <p:cNvPr id="20" name="TextBox 19">
            <a:extLst>
              <a:ext uri="{FF2B5EF4-FFF2-40B4-BE49-F238E27FC236}">
                <a16:creationId xmlns:a16="http://schemas.microsoft.com/office/drawing/2014/main" id="{88B02E5B-60D9-C7E7-C341-A219DB3B12CD}"/>
              </a:ext>
            </a:extLst>
          </p:cNvPr>
          <p:cNvSpPr txBox="1"/>
          <p:nvPr/>
        </p:nvSpPr>
        <p:spPr>
          <a:xfrm>
            <a:off x="507792" y="4831392"/>
            <a:ext cx="6235908" cy="1815882"/>
          </a:xfrm>
          <a:prstGeom prst="rect">
            <a:avLst/>
          </a:prstGeom>
          <a:noFill/>
        </p:spPr>
        <p:txBody>
          <a:bodyPr wrap="square" rtlCol="0">
            <a:spAutoFit/>
          </a:bodyPr>
          <a:lstStyle/>
          <a:p>
            <a:pPr lvl="0">
              <a:buSzPts val="2600"/>
            </a:pPr>
            <a:r>
              <a:rPr lang="en-US" sz="2800" b="1" dirty="0">
                <a:solidFill>
                  <a:srgbClr val="0070C0"/>
                </a:solidFill>
                <a:latin typeface="Calibri"/>
                <a:ea typeface="Calibri"/>
                <a:cs typeface="Calibri"/>
                <a:sym typeface="Calibri"/>
              </a:rPr>
              <a:t>Question 6. </a:t>
            </a:r>
            <a:r>
              <a:rPr lang="en-US" sz="2800" dirty="0">
                <a:solidFill>
                  <a:srgbClr val="0070C0"/>
                </a:solidFill>
                <a:latin typeface="Calibri"/>
                <a:ea typeface="Calibri"/>
                <a:cs typeface="Calibri"/>
                <a:sym typeface="Calibri"/>
              </a:rPr>
              <a:t>What is an example of something that could be valued based on what it would cost to get it </a:t>
            </a:r>
            <a:r>
              <a:rPr lang="en-US" sz="2800" i="1" dirty="0">
                <a:solidFill>
                  <a:srgbClr val="0070C0"/>
                </a:solidFill>
                <a:latin typeface="Calibri"/>
                <a:ea typeface="Calibri"/>
                <a:cs typeface="Calibri"/>
                <a:sym typeface="Calibri"/>
              </a:rPr>
              <a:t>if </a:t>
            </a:r>
            <a:r>
              <a:rPr lang="en-US" sz="2800" dirty="0">
                <a:solidFill>
                  <a:srgbClr val="0070C0"/>
                </a:solidFill>
                <a:latin typeface="Calibri"/>
                <a:ea typeface="Calibri"/>
                <a:cs typeface="Calibri"/>
                <a:sym typeface="Calibri"/>
              </a:rPr>
              <a:t>nature did </a:t>
            </a:r>
            <a:r>
              <a:rPr lang="en-US" sz="2800" i="1" dirty="0">
                <a:solidFill>
                  <a:srgbClr val="0070C0"/>
                </a:solidFill>
                <a:latin typeface="Calibri"/>
                <a:ea typeface="Calibri"/>
                <a:cs typeface="Calibri"/>
                <a:sym typeface="Calibri"/>
              </a:rPr>
              <a:t>not</a:t>
            </a:r>
            <a:r>
              <a:rPr lang="en-US" sz="2800" dirty="0">
                <a:solidFill>
                  <a:srgbClr val="0070C0"/>
                </a:solidFill>
                <a:latin typeface="Calibri"/>
                <a:ea typeface="Calibri"/>
                <a:cs typeface="Calibri"/>
                <a:sym typeface="Calibri"/>
              </a:rPr>
              <a:t> provide it? </a:t>
            </a:r>
            <a:endParaRPr lang="en-US" dirty="0"/>
          </a:p>
        </p:txBody>
      </p:sp>
      <p:pic>
        <p:nvPicPr>
          <p:cNvPr id="15" name="Picture 14" descr="A dollar sign imposed over a nature scene of a field with mountains in the background">
            <a:extLst>
              <a:ext uri="{FF2B5EF4-FFF2-40B4-BE49-F238E27FC236}">
                <a16:creationId xmlns:a16="http://schemas.microsoft.com/office/drawing/2014/main" id="{E36374EC-9DB2-F71D-87DD-C92287C9AB09}"/>
              </a:ext>
            </a:extLst>
          </p:cNvPr>
          <p:cNvPicPr>
            <a:picLocks noChangeAspect="1"/>
          </p:cNvPicPr>
          <p:nvPr/>
        </p:nvPicPr>
        <p:blipFill>
          <a:blip r:embed="rId4"/>
          <a:stretch>
            <a:fillRect/>
          </a:stretch>
        </p:blipFill>
        <p:spPr>
          <a:xfrm>
            <a:off x="7366000" y="2108200"/>
            <a:ext cx="4826000" cy="4749800"/>
          </a:xfrm>
          <a:prstGeom prst="rect">
            <a:avLst/>
          </a:prstGeom>
        </p:spPr>
      </p:pic>
      <p:sp>
        <p:nvSpPr>
          <p:cNvPr id="11" name="Slide Number Placeholder 10">
            <a:extLst>
              <a:ext uri="{FF2B5EF4-FFF2-40B4-BE49-F238E27FC236}">
                <a16:creationId xmlns:a16="http://schemas.microsoft.com/office/drawing/2014/main" id="{46309D4D-BDAD-D285-3A0C-6532A44DF66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solidFill>
                  <a:schemeClr val="bg1"/>
                </a:solidFill>
              </a:rPr>
              <a:t>10</a:t>
            </a:fld>
            <a:endParaRPr lang="en-US" dirty="0">
              <a:solidFill>
                <a:schemeClr val="bg1"/>
              </a:solidFill>
            </a:endParaRPr>
          </a:p>
        </p:txBody>
      </p:sp>
    </p:spTree>
    <p:extLst>
      <p:ext uri="{BB962C8B-B14F-4D97-AF65-F5344CB8AC3E}">
        <p14:creationId xmlns:p14="http://schemas.microsoft.com/office/powerpoint/2010/main" val="379646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a:extLst>
            <a:ext uri="{FF2B5EF4-FFF2-40B4-BE49-F238E27FC236}">
              <a16:creationId xmlns:a16="http://schemas.microsoft.com/office/drawing/2014/main" id="{1653B9D2-2336-2D52-6C85-DD75D9F45F48}"/>
            </a:ext>
          </a:extLst>
        </p:cNvPr>
        <p:cNvGrpSpPr/>
        <p:nvPr/>
      </p:nvGrpSpPr>
      <p:grpSpPr>
        <a:xfrm>
          <a:off x="0" y="0"/>
          <a:ext cx="0" cy="0"/>
          <a:chOff x="0" y="0"/>
          <a:chExt cx="0" cy="0"/>
        </a:xfrm>
      </p:grpSpPr>
      <p:sp>
        <p:nvSpPr>
          <p:cNvPr id="226" name="Slide Number Placeholder 11">
            <a:extLst>
              <a:ext uri="{FF2B5EF4-FFF2-40B4-BE49-F238E27FC236}">
                <a16:creationId xmlns:a16="http://schemas.microsoft.com/office/drawing/2014/main" id="{A5B61FF0-5B58-BDFF-2445-E903DD50DB73}"/>
              </a:ext>
            </a:extLst>
          </p:cNvPr>
          <p:cNvSpPr>
            <a:spLocks noGrp="1"/>
          </p:cNvSpPr>
          <p:nvPr>
            <p:ph type="sldNum" idx="12"/>
          </p:nvPr>
        </p:nvSpPr>
        <p:spPr>
          <a:xfrm>
            <a:off x="313185" y="6310078"/>
            <a:ext cx="730923"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11</a:t>
            </a:fld>
            <a:endParaRPr lang="en-US" dirty="0"/>
          </a:p>
        </p:txBody>
      </p:sp>
      <p:sp>
        <p:nvSpPr>
          <p:cNvPr id="9" name="Title 1">
            <a:extLst>
              <a:ext uri="{FF2B5EF4-FFF2-40B4-BE49-F238E27FC236}">
                <a16:creationId xmlns:a16="http://schemas.microsoft.com/office/drawing/2014/main" id="{5AE4320E-99BD-62EC-2DAC-AFC53A6FD4CE}"/>
              </a:ext>
            </a:extLst>
          </p:cNvPr>
          <p:cNvSpPr txBox="1">
            <a:spLocks noGrp="1"/>
          </p:cNvSpPr>
          <p:nvPr>
            <p:ph type="title" idx="4294967295"/>
          </p:nvPr>
        </p:nvSpPr>
        <p:spPr>
          <a:xfrm>
            <a:off x="3443838" y="543717"/>
            <a:ext cx="6799946" cy="64161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66675"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Assigning Valuation Methods</a:t>
            </a:r>
            <a:endParaRPr kumimoji="0" lang="en-US" sz="3600" b="0" i="1"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8" name="TextBox 7">
            <a:extLst>
              <a:ext uri="{FF2B5EF4-FFF2-40B4-BE49-F238E27FC236}">
                <a16:creationId xmlns:a16="http://schemas.microsoft.com/office/drawing/2014/main" id="{463E456E-9AF0-BA01-78B5-42FB1969B9A1}"/>
              </a:ext>
            </a:extLst>
          </p:cNvPr>
          <p:cNvSpPr txBox="1"/>
          <p:nvPr/>
        </p:nvSpPr>
        <p:spPr>
          <a:xfrm>
            <a:off x="313185" y="1659468"/>
            <a:ext cx="4637187" cy="2092881"/>
          </a:xfrm>
          <a:prstGeom prst="rect">
            <a:avLst/>
          </a:prstGeom>
          <a:noFill/>
        </p:spPr>
        <p:txBody>
          <a:bodyPr wrap="square" rtlCol="0">
            <a:spAutoFit/>
          </a:bodyPr>
          <a:lstStyle/>
          <a:p>
            <a:r>
              <a:rPr lang="en-US" sz="2600" b="1" dirty="0">
                <a:solidFill>
                  <a:srgbClr val="0070C0"/>
                </a:solidFill>
                <a:latin typeface="Calibri"/>
                <a:ea typeface="Calibri"/>
                <a:cs typeface="Calibri"/>
                <a:sym typeface="Calibri"/>
              </a:rPr>
              <a:t>Question 7. </a:t>
            </a:r>
            <a:r>
              <a:rPr lang="en-US" sz="2600" dirty="0">
                <a:solidFill>
                  <a:srgbClr val="0070C0"/>
                </a:solidFill>
                <a:latin typeface="Calibri"/>
                <a:ea typeface="Calibri"/>
                <a:cs typeface="Calibri"/>
                <a:sym typeface="Calibri"/>
              </a:rPr>
              <a:t>How might you go about assigning value to each of the six types of ecosystem services? (i.e., what method would you use?)</a:t>
            </a:r>
            <a:endParaRPr lang="en-US" sz="2600" dirty="0"/>
          </a:p>
        </p:txBody>
      </p:sp>
      <p:pic>
        <p:nvPicPr>
          <p:cNvPr id="228" name="Picture 227" descr="The types of economic value; the two main categories are 1) Non-Use Value, which includes existence, option, and bequest values and 2) Use Value, which includes exctative use, non-extractive use, and indirect use values.">
            <a:extLst>
              <a:ext uri="{FF2B5EF4-FFF2-40B4-BE49-F238E27FC236}">
                <a16:creationId xmlns:a16="http://schemas.microsoft.com/office/drawing/2014/main" id="{6867ED3D-E94D-0042-89CB-B4074FC7BE92}"/>
              </a:ext>
            </a:extLst>
          </p:cNvPr>
          <p:cNvPicPr>
            <a:picLocks noChangeAspect="1"/>
          </p:cNvPicPr>
          <p:nvPr/>
        </p:nvPicPr>
        <p:blipFill>
          <a:blip r:embed="rId4"/>
          <a:stretch>
            <a:fillRect/>
          </a:stretch>
        </p:blipFill>
        <p:spPr>
          <a:xfrm>
            <a:off x="2673391" y="1017850"/>
            <a:ext cx="9518609" cy="5840150"/>
          </a:xfrm>
          <a:prstGeom prst="rect">
            <a:avLst/>
          </a:prstGeom>
        </p:spPr>
      </p:pic>
    </p:spTree>
    <p:extLst>
      <p:ext uri="{BB962C8B-B14F-4D97-AF65-F5344CB8AC3E}">
        <p14:creationId xmlns:p14="http://schemas.microsoft.com/office/powerpoint/2010/main" val="4286489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a:extLst>
            <a:ext uri="{FF2B5EF4-FFF2-40B4-BE49-F238E27FC236}">
              <a16:creationId xmlns:a16="http://schemas.microsoft.com/office/drawing/2014/main" id="{86AC4CF5-3137-A5E7-132A-53579691275D}"/>
            </a:ext>
          </a:extLst>
        </p:cNvPr>
        <p:cNvGrpSpPr/>
        <p:nvPr/>
      </p:nvGrpSpPr>
      <p:grpSpPr>
        <a:xfrm>
          <a:off x="0" y="0"/>
          <a:ext cx="0" cy="0"/>
          <a:chOff x="0" y="0"/>
          <a:chExt cx="0" cy="0"/>
        </a:xfrm>
      </p:grpSpPr>
      <p:sp>
        <p:nvSpPr>
          <p:cNvPr id="226" name="Slide Number Placeholder 11">
            <a:extLst>
              <a:ext uri="{FF2B5EF4-FFF2-40B4-BE49-F238E27FC236}">
                <a16:creationId xmlns:a16="http://schemas.microsoft.com/office/drawing/2014/main" id="{BAF96DA8-260D-D0B2-6F16-1947FC28DF3E}"/>
              </a:ext>
            </a:extLst>
          </p:cNvPr>
          <p:cNvSpPr>
            <a:spLocks noGrp="1"/>
          </p:cNvSpPr>
          <p:nvPr>
            <p:ph type="sldNum" idx="12"/>
          </p:nvPr>
        </p:nvSpPr>
        <p:spPr>
          <a:xfrm>
            <a:off x="11218497" y="6343944"/>
            <a:ext cx="730923"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12</a:t>
            </a:fld>
            <a:endParaRPr lang="en-US" dirty="0"/>
          </a:p>
        </p:txBody>
      </p:sp>
      <p:sp>
        <p:nvSpPr>
          <p:cNvPr id="9" name="Title 1">
            <a:extLst>
              <a:ext uri="{FF2B5EF4-FFF2-40B4-BE49-F238E27FC236}">
                <a16:creationId xmlns:a16="http://schemas.microsoft.com/office/drawing/2014/main" id="{9E71638C-2A78-5407-953F-D06091E9C084}"/>
              </a:ext>
            </a:extLst>
          </p:cNvPr>
          <p:cNvSpPr txBox="1">
            <a:spLocks noGrp="1"/>
          </p:cNvSpPr>
          <p:nvPr>
            <p:ph type="title" idx="4294967295"/>
          </p:nvPr>
        </p:nvSpPr>
        <p:spPr>
          <a:xfrm>
            <a:off x="2133600" y="558798"/>
            <a:ext cx="9815820" cy="948267"/>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66675"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Valuation Method for Each Type of ES Value</a:t>
            </a:r>
            <a:endParaRPr kumimoji="0" lang="en-US" sz="3600" b="0" i="1" u="none" strike="noStrike" kern="0" cap="none" spc="0" normalizeH="0" baseline="0" noProof="0" dirty="0">
              <a:ln>
                <a:noFill/>
              </a:ln>
              <a:solidFill>
                <a:schemeClr val="dk1"/>
              </a:solidFill>
              <a:effectLst/>
              <a:uLnTx/>
              <a:uFillTx/>
              <a:latin typeface="Calibri"/>
              <a:ea typeface="Calibri"/>
              <a:cs typeface="Calibri"/>
              <a:sym typeface="Calibri"/>
            </a:endParaRPr>
          </a:p>
        </p:txBody>
      </p:sp>
      <p:pic>
        <p:nvPicPr>
          <p:cNvPr id="12" name="Picture 11" descr="The same figure as before showing the types of economic value but this time with the addition of the valuation methods used for each type: Market Data for Extractive Use Value; Revealed Preference Methods for Non-Extractive Use Value; Productivity or Cost-Avoidance Method for Indirect Use Value; and Stated Preference Methods for Existence, Option, and Bequest Values">
            <a:extLst>
              <a:ext uri="{FF2B5EF4-FFF2-40B4-BE49-F238E27FC236}">
                <a16:creationId xmlns:a16="http://schemas.microsoft.com/office/drawing/2014/main" id="{5EEE9A81-28D3-4908-E740-58BFD95F3193}"/>
              </a:ext>
            </a:extLst>
          </p:cNvPr>
          <p:cNvPicPr>
            <a:picLocks noChangeAspect="1"/>
          </p:cNvPicPr>
          <p:nvPr/>
        </p:nvPicPr>
        <p:blipFill>
          <a:blip r:embed="rId4"/>
          <a:stretch>
            <a:fillRect/>
          </a:stretch>
        </p:blipFill>
        <p:spPr>
          <a:xfrm>
            <a:off x="1271978" y="1303867"/>
            <a:ext cx="10677442" cy="5554133"/>
          </a:xfrm>
          <a:prstGeom prst="rect">
            <a:avLst/>
          </a:prstGeom>
        </p:spPr>
      </p:pic>
    </p:spTree>
    <p:extLst>
      <p:ext uri="{BB962C8B-B14F-4D97-AF65-F5344CB8AC3E}">
        <p14:creationId xmlns:p14="http://schemas.microsoft.com/office/powerpoint/2010/main" val="2658462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4"/>
        <p:cNvGrpSpPr/>
        <p:nvPr/>
      </p:nvGrpSpPr>
      <p:grpSpPr>
        <a:xfrm>
          <a:off x="0" y="0"/>
          <a:ext cx="0" cy="0"/>
          <a:chOff x="0" y="0"/>
          <a:chExt cx="0" cy="0"/>
        </a:xfrm>
      </p:grpSpPr>
      <p:sp>
        <p:nvSpPr>
          <p:cNvPr id="8" name="Title 1">
            <a:extLst>
              <a:ext uri="{FF2B5EF4-FFF2-40B4-BE49-F238E27FC236}">
                <a16:creationId xmlns:a16="http://schemas.microsoft.com/office/drawing/2014/main" id="{B53C5B59-2D3C-6DA6-0CF0-170D1AA9BEE9}"/>
              </a:ext>
            </a:extLst>
          </p:cNvPr>
          <p:cNvSpPr txBox="1">
            <a:spLocks noGrp="1"/>
          </p:cNvSpPr>
          <p:nvPr>
            <p:ph type="title" idx="4294967295"/>
          </p:nvPr>
        </p:nvSpPr>
        <p:spPr>
          <a:xfrm>
            <a:off x="2637043" y="710462"/>
            <a:ext cx="8615321" cy="524934"/>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66675"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Valuation Methods: Non-Market</a:t>
            </a:r>
            <a:endParaRPr kumimoji="0" lang="en-US" sz="3600" b="0" i="1"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B7E1EF96-D6B9-B58C-3BBD-651AD0585190}"/>
              </a:ext>
            </a:extLst>
          </p:cNvPr>
          <p:cNvSpPr txBox="1"/>
          <p:nvPr/>
        </p:nvSpPr>
        <p:spPr>
          <a:xfrm>
            <a:off x="795867" y="1574800"/>
            <a:ext cx="6620933" cy="5068567"/>
          </a:xfrm>
          <a:prstGeom prst="rect">
            <a:avLst/>
          </a:prstGeom>
          <a:noFill/>
        </p:spPr>
        <p:txBody>
          <a:bodyPr wrap="square" rtlCol="0">
            <a:spAutoFit/>
          </a:bodyPr>
          <a:lstStyle/>
          <a:p>
            <a:pPr marL="228600" lvl="0" indent="-228600">
              <a:lnSpc>
                <a:spcPct val="90000"/>
              </a:lnSpc>
              <a:spcAft>
                <a:spcPts val="1200"/>
              </a:spcAft>
              <a:buClr>
                <a:schemeClr val="dk1"/>
              </a:buClr>
              <a:buSzPct val="108108"/>
              <a:buFont typeface="Arial"/>
              <a:buChar char="•"/>
            </a:pPr>
            <a:r>
              <a:rPr lang="en-US" sz="2600" dirty="0">
                <a:solidFill>
                  <a:schemeClr val="dk1"/>
                </a:solidFill>
                <a:latin typeface="Calibri"/>
                <a:ea typeface="Calibri"/>
                <a:cs typeface="Calibri"/>
                <a:sym typeface="Calibri"/>
              </a:rPr>
              <a:t>They are not estimated based on market prices (i.e., not commercial).</a:t>
            </a:r>
            <a:endParaRPr lang="en-US" dirty="0"/>
          </a:p>
          <a:p>
            <a:pPr marL="228600" lvl="0" indent="-228600">
              <a:lnSpc>
                <a:spcPct val="90000"/>
              </a:lnSpc>
              <a:spcBef>
                <a:spcPts val="1000"/>
              </a:spcBef>
              <a:spcAft>
                <a:spcPts val="1200"/>
              </a:spcAft>
              <a:buClr>
                <a:schemeClr val="dk1"/>
              </a:buClr>
              <a:buSzPct val="108108"/>
              <a:buFont typeface="Arial"/>
              <a:buChar char="•"/>
            </a:pPr>
            <a:r>
              <a:rPr lang="en-US" sz="2600" dirty="0">
                <a:solidFill>
                  <a:schemeClr val="dk1"/>
                </a:solidFill>
                <a:latin typeface="Calibri"/>
                <a:ea typeface="Calibri"/>
                <a:cs typeface="Calibri"/>
                <a:sym typeface="Calibri"/>
              </a:rPr>
              <a:t>They can observe choices, but not prices.</a:t>
            </a:r>
            <a:endParaRPr lang="en-US" dirty="0"/>
          </a:p>
          <a:p>
            <a:pPr marL="228600" lvl="0" indent="-228600">
              <a:lnSpc>
                <a:spcPct val="90000"/>
              </a:lnSpc>
              <a:spcBef>
                <a:spcPts val="1000"/>
              </a:spcBef>
              <a:spcAft>
                <a:spcPts val="1200"/>
              </a:spcAft>
              <a:buClr>
                <a:schemeClr val="dk1"/>
              </a:buClr>
              <a:buSzPct val="108108"/>
              <a:buFont typeface="Arial"/>
              <a:buChar char="•"/>
            </a:pPr>
            <a:r>
              <a:rPr lang="en-US" sz="2600" dirty="0">
                <a:solidFill>
                  <a:schemeClr val="dk1"/>
                </a:solidFill>
                <a:latin typeface="Calibri"/>
                <a:ea typeface="Calibri"/>
                <a:cs typeface="Calibri"/>
                <a:sym typeface="Calibri"/>
              </a:rPr>
              <a:t>Most ecosystem services must be valued using non-monetary economic methods. </a:t>
            </a:r>
            <a:endParaRPr lang="en-US" dirty="0"/>
          </a:p>
          <a:p>
            <a:pPr marL="228600" lvl="0" indent="-228600">
              <a:lnSpc>
                <a:spcPct val="90000"/>
              </a:lnSpc>
              <a:spcBef>
                <a:spcPts val="1000"/>
              </a:spcBef>
              <a:buClr>
                <a:schemeClr val="dk1"/>
              </a:buClr>
              <a:buSzPct val="108108"/>
              <a:buFont typeface="Arial"/>
              <a:buChar char="•"/>
            </a:pPr>
            <a:r>
              <a:rPr lang="en-US" sz="2600" dirty="0">
                <a:solidFill>
                  <a:schemeClr val="dk1"/>
                </a:solidFill>
                <a:latin typeface="Calibri"/>
                <a:ea typeface="Calibri"/>
                <a:cs typeface="Calibri"/>
                <a:sym typeface="Calibri"/>
              </a:rPr>
              <a:t>They require that a link be established between changes in the quantity or quality of the resource and changes in the stated or observed behavior of people.</a:t>
            </a:r>
            <a:endParaRPr lang="en-US" dirty="0"/>
          </a:p>
          <a:p>
            <a:pPr marL="685800" lvl="1" indent="-228600">
              <a:lnSpc>
                <a:spcPct val="90000"/>
              </a:lnSpc>
              <a:spcBef>
                <a:spcPts val="500"/>
              </a:spcBef>
              <a:buClr>
                <a:schemeClr val="dk1"/>
              </a:buClr>
              <a:buSzPct val="108108"/>
              <a:buFont typeface="Arial"/>
              <a:buChar char="•"/>
            </a:pPr>
            <a:r>
              <a:rPr lang="en-US" sz="2200" dirty="0">
                <a:solidFill>
                  <a:schemeClr val="dk1"/>
                </a:solidFill>
                <a:latin typeface="Calibri"/>
                <a:ea typeface="Calibri"/>
                <a:cs typeface="Calibri"/>
                <a:sym typeface="Calibri"/>
              </a:rPr>
              <a:t>E.g., changes in air quality may result in people moving to another area. </a:t>
            </a:r>
            <a:endParaRPr lang="en-US" dirty="0"/>
          </a:p>
          <a:p>
            <a:endParaRPr lang="en-US" dirty="0"/>
          </a:p>
        </p:txBody>
      </p:sp>
      <p:pic>
        <p:nvPicPr>
          <p:cNvPr id="4" name="Picture 3" descr="Two people biking in a park with lots of trees">
            <a:extLst>
              <a:ext uri="{FF2B5EF4-FFF2-40B4-BE49-F238E27FC236}">
                <a16:creationId xmlns:a16="http://schemas.microsoft.com/office/drawing/2014/main" id="{400094B7-A1DF-81A2-8912-61EEFB69D5A2}"/>
              </a:ext>
            </a:extLst>
          </p:cNvPr>
          <p:cNvPicPr>
            <a:picLocks noChangeAspect="1"/>
          </p:cNvPicPr>
          <p:nvPr/>
        </p:nvPicPr>
        <p:blipFill>
          <a:blip r:embed="rId4"/>
          <a:srcRect b="8866"/>
          <a:stretch>
            <a:fillRect/>
          </a:stretch>
        </p:blipFill>
        <p:spPr>
          <a:xfrm>
            <a:off x="7647517" y="1235396"/>
            <a:ext cx="4279900" cy="2534708"/>
          </a:xfrm>
          <a:prstGeom prst="rect">
            <a:avLst/>
          </a:prstGeom>
        </p:spPr>
      </p:pic>
      <p:pic>
        <p:nvPicPr>
          <p:cNvPr id="6" name="Picture 5" descr="Two people biking along a roadway in a city">
            <a:extLst>
              <a:ext uri="{FF2B5EF4-FFF2-40B4-BE49-F238E27FC236}">
                <a16:creationId xmlns:a16="http://schemas.microsoft.com/office/drawing/2014/main" id="{886EBFEC-3925-9CAC-0CE3-FC386ED155CC}"/>
              </a:ext>
            </a:extLst>
          </p:cNvPr>
          <p:cNvPicPr>
            <a:picLocks noChangeAspect="1"/>
          </p:cNvPicPr>
          <p:nvPr/>
        </p:nvPicPr>
        <p:blipFill>
          <a:blip r:embed="rId5"/>
          <a:srcRect t="975" b="1"/>
          <a:stretch>
            <a:fillRect/>
          </a:stretch>
        </p:blipFill>
        <p:spPr>
          <a:xfrm>
            <a:off x="7647517" y="3876675"/>
            <a:ext cx="4279900" cy="2794000"/>
          </a:xfrm>
          <a:prstGeom prst="rect">
            <a:avLst/>
          </a:prstGeom>
        </p:spPr>
      </p:pic>
      <p:sp>
        <p:nvSpPr>
          <p:cNvPr id="7" name="Slide Number Placeholder 6">
            <a:extLst>
              <a:ext uri="{FF2B5EF4-FFF2-40B4-BE49-F238E27FC236}">
                <a16:creationId xmlns:a16="http://schemas.microsoft.com/office/drawing/2014/main" id="{99110F78-D645-D96A-54C8-03DE6186CB1A}"/>
              </a:ext>
            </a:extLst>
          </p:cNvPr>
          <p:cNvSpPr>
            <a:spLocks noGrp="1"/>
          </p:cNvSpPr>
          <p:nvPr>
            <p:ph type="sldNum" idx="12"/>
          </p:nvPr>
        </p:nvSpPr>
        <p:spPr>
          <a:xfrm>
            <a:off x="9033934" y="6305550"/>
            <a:ext cx="2743200" cy="365125"/>
          </a:xfrm>
        </p:spPr>
        <p:txBody>
          <a:bodyPr/>
          <a:lstStyle/>
          <a:p>
            <a:pPr marL="0" lvl="0" indent="0" algn="r" rtl="0">
              <a:spcBef>
                <a:spcPts val="0"/>
              </a:spcBef>
              <a:spcAft>
                <a:spcPts val="0"/>
              </a:spcAft>
              <a:buNone/>
            </a:pPr>
            <a:fld id="{00000000-1234-1234-1234-123412341234}" type="slidenum">
              <a:rPr lang="en-US" smtClean="0">
                <a:solidFill>
                  <a:schemeClr val="bg1"/>
                </a:solidFill>
              </a:rPr>
              <a:t>13</a:t>
            </a:fld>
            <a:endParaRPr lang="en-US"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4">
          <a:extLst>
            <a:ext uri="{FF2B5EF4-FFF2-40B4-BE49-F238E27FC236}">
              <a16:creationId xmlns:a16="http://schemas.microsoft.com/office/drawing/2014/main" id="{B3D93B24-3F8E-96DF-4F83-4D0DD28DA46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D969C343-673C-BEE1-D256-FC071FDCBC04}"/>
              </a:ext>
            </a:extLst>
          </p:cNvPr>
          <p:cNvSpPr txBox="1">
            <a:spLocks noGrp="1"/>
          </p:cNvSpPr>
          <p:nvPr>
            <p:ph type="title" idx="4294967295"/>
          </p:nvPr>
        </p:nvSpPr>
        <p:spPr>
          <a:xfrm>
            <a:off x="2637043" y="868079"/>
            <a:ext cx="8615321" cy="524934"/>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66675"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Valuation Methods: Non-Market (continued)</a:t>
            </a:r>
            <a:endParaRPr kumimoji="0" lang="en-US" sz="3600" b="0" i="1"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7814B0DE-6A1F-33C0-D029-021ADAE702FE}"/>
              </a:ext>
            </a:extLst>
          </p:cNvPr>
          <p:cNvSpPr txBox="1"/>
          <p:nvPr/>
        </p:nvSpPr>
        <p:spPr>
          <a:xfrm>
            <a:off x="776817" y="1672167"/>
            <a:ext cx="10638366" cy="2739211"/>
          </a:xfrm>
          <a:prstGeom prst="rect">
            <a:avLst/>
          </a:prstGeom>
          <a:noFill/>
        </p:spPr>
        <p:txBody>
          <a:bodyPr wrap="square" rtlCol="0">
            <a:spAutoFit/>
          </a:bodyPr>
          <a:lstStyle/>
          <a:p>
            <a:pPr marL="228600" lvl="0" indent="-228600">
              <a:lnSpc>
                <a:spcPct val="90000"/>
              </a:lnSpc>
              <a:spcBef>
                <a:spcPts val="1000"/>
              </a:spcBef>
              <a:spcAft>
                <a:spcPts val="1200"/>
              </a:spcAft>
              <a:buClr>
                <a:schemeClr val="dk1"/>
              </a:buClr>
              <a:buSzPct val="108108"/>
              <a:buFont typeface="Arial"/>
              <a:buChar char="•"/>
            </a:pPr>
            <a:r>
              <a:rPr lang="en-US" sz="2600" dirty="0">
                <a:solidFill>
                  <a:schemeClr val="dk1"/>
                </a:solidFill>
                <a:latin typeface="Calibri"/>
                <a:ea typeface="Calibri"/>
                <a:cs typeface="Calibri"/>
                <a:sym typeface="Calibri"/>
              </a:rPr>
              <a:t>Methods involve discovering preferences:</a:t>
            </a:r>
          </a:p>
          <a:p>
            <a:pPr marL="930275" lvl="4" indent="-457200">
              <a:lnSpc>
                <a:spcPct val="90000"/>
              </a:lnSpc>
              <a:spcBef>
                <a:spcPts val="1000"/>
              </a:spcBef>
              <a:spcAft>
                <a:spcPts val="1200"/>
              </a:spcAft>
              <a:buClr>
                <a:schemeClr val="dk1"/>
              </a:buClr>
              <a:buSzPct val="80000"/>
              <a:buFont typeface="Courier New" panose="02070309020205020404" pitchFamily="49" charset="0"/>
              <a:buChar char="o"/>
            </a:pPr>
            <a:r>
              <a:rPr lang="en-US" sz="2600" dirty="0">
                <a:solidFill>
                  <a:schemeClr val="dk1"/>
                </a:solidFill>
                <a:latin typeface="Calibri"/>
                <a:ea typeface="Calibri"/>
                <a:cs typeface="Calibri"/>
                <a:sym typeface="Calibri"/>
              </a:rPr>
              <a:t>revealed preferences – based on choices/decisions people make</a:t>
            </a:r>
          </a:p>
          <a:p>
            <a:pPr marL="930275" lvl="4" indent="-457200">
              <a:lnSpc>
                <a:spcPct val="90000"/>
              </a:lnSpc>
              <a:spcBef>
                <a:spcPts val="1000"/>
              </a:spcBef>
              <a:spcAft>
                <a:spcPts val="1200"/>
              </a:spcAft>
              <a:buClr>
                <a:schemeClr val="dk1"/>
              </a:buClr>
              <a:buSzPct val="80000"/>
              <a:buFont typeface="Courier New" panose="02070309020205020404" pitchFamily="49" charset="0"/>
              <a:buChar char="o"/>
            </a:pPr>
            <a:r>
              <a:rPr lang="en-US" sz="2600" dirty="0">
                <a:solidFill>
                  <a:schemeClr val="dk1"/>
                </a:solidFill>
                <a:latin typeface="Calibri"/>
                <a:ea typeface="Calibri"/>
                <a:cs typeface="Calibri"/>
                <a:sym typeface="Calibri"/>
              </a:rPr>
              <a:t>stated preferences – based on what people say their preferences are</a:t>
            </a:r>
          </a:p>
          <a:p>
            <a:pPr marL="228600" lvl="0" indent="-228600">
              <a:lnSpc>
                <a:spcPct val="90000"/>
              </a:lnSpc>
              <a:spcBef>
                <a:spcPts val="1000"/>
              </a:spcBef>
              <a:buClr>
                <a:schemeClr val="dk1"/>
              </a:buClr>
              <a:buSzPct val="108108"/>
              <a:buFont typeface="Arial"/>
              <a:buChar char="•"/>
            </a:pPr>
            <a:r>
              <a:rPr lang="en-US" sz="2600" dirty="0">
                <a:solidFill>
                  <a:schemeClr val="dk1"/>
                </a:solidFill>
                <a:latin typeface="Calibri"/>
                <a:ea typeface="Calibri"/>
                <a:cs typeface="Calibri"/>
                <a:sym typeface="Calibri"/>
              </a:rPr>
              <a:t>Once preferences are determined, they can sometimes be monetized. </a:t>
            </a:r>
            <a:br>
              <a:rPr lang="en-US" sz="2600" dirty="0">
                <a:solidFill>
                  <a:schemeClr val="dk1"/>
                </a:solidFill>
                <a:latin typeface="Calibri"/>
                <a:ea typeface="Calibri"/>
                <a:cs typeface="Calibri"/>
                <a:sym typeface="Calibri"/>
              </a:rPr>
            </a:br>
            <a:r>
              <a:rPr lang="en-US" sz="2600" dirty="0">
                <a:solidFill>
                  <a:schemeClr val="dk1"/>
                </a:solidFill>
                <a:latin typeface="Calibri"/>
                <a:ea typeface="Calibri"/>
                <a:cs typeface="Calibri"/>
                <a:sym typeface="Calibri"/>
              </a:rPr>
              <a:t>(e.g., by stating their willingness to pay for something)</a:t>
            </a:r>
            <a:endParaRPr lang="en-US" dirty="0"/>
          </a:p>
        </p:txBody>
      </p:sp>
      <p:sp>
        <p:nvSpPr>
          <p:cNvPr id="9" name="TextBox 8">
            <a:extLst>
              <a:ext uri="{FF2B5EF4-FFF2-40B4-BE49-F238E27FC236}">
                <a16:creationId xmlns:a16="http://schemas.microsoft.com/office/drawing/2014/main" id="{1240448F-7F79-F489-20B4-7EE0F250692F}"/>
              </a:ext>
            </a:extLst>
          </p:cNvPr>
          <p:cNvSpPr txBox="1"/>
          <p:nvPr/>
        </p:nvSpPr>
        <p:spPr>
          <a:xfrm>
            <a:off x="1344084" y="4690532"/>
            <a:ext cx="6756400" cy="1384995"/>
          </a:xfrm>
          <a:prstGeom prst="rect">
            <a:avLst/>
          </a:prstGeom>
          <a:noFill/>
        </p:spPr>
        <p:txBody>
          <a:bodyPr wrap="square" rtlCol="0">
            <a:spAutoFit/>
          </a:bodyPr>
          <a:lstStyle/>
          <a:p>
            <a:r>
              <a:rPr lang="en-US" sz="2800" b="1" dirty="0">
                <a:solidFill>
                  <a:srgbClr val="0070C0"/>
                </a:solidFill>
                <a:latin typeface="Calibri"/>
                <a:ea typeface="Calibri"/>
                <a:cs typeface="Calibri"/>
                <a:sym typeface="Calibri"/>
              </a:rPr>
              <a:t>Question 8. </a:t>
            </a:r>
            <a:r>
              <a:rPr lang="en-US" sz="2800" dirty="0">
                <a:solidFill>
                  <a:srgbClr val="0070C0"/>
                </a:solidFill>
                <a:latin typeface="Calibri"/>
                <a:ea typeface="Calibri"/>
                <a:cs typeface="Calibri"/>
                <a:sym typeface="Calibri"/>
              </a:rPr>
              <a:t>How might you implement these two methods to determine the value of a natural resource or natural process? </a:t>
            </a:r>
            <a:endParaRPr lang="en-US" dirty="0"/>
          </a:p>
        </p:txBody>
      </p:sp>
      <p:pic>
        <p:nvPicPr>
          <p:cNvPr id="5" name="Picture 4" descr="Two hands: one holding a donut and one holding an apple">
            <a:extLst>
              <a:ext uri="{FF2B5EF4-FFF2-40B4-BE49-F238E27FC236}">
                <a16:creationId xmlns:a16="http://schemas.microsoft.com/office/drawing/2014/main" id="{F861268A-31E6-54D1-F9FF-483E11837393}"/>
              </a:ext>
            </a:extLst>
          </p:cNvPr>
          <p:cNvPicPr>
            <a:picLocks noChangeAspect="1"/>
          </p:cNvPicPr>
          <p:nvPr/>
        </p:nvPicPr>
        <p:blipFill>
          <a:blip r:embed="rId4"/>
          <a:stretch>
            <a:fillRect/>
          </a:stretch>
        </p:blipFill>
        <p:spPr>
          <a:xfrm>
            <a:off x="8667751" y="3990975"/>
            <a:ext cx="3238500" cy="2679700"/>
          </a:xfrm>
          <a:prstGeom prst="rect">
            <a:avLst/>
          </a:prstGeom>
        </p:spPr>
      </p:pic>
      <p:sp>
        <p:nvSpPr>
          <p:cNvPr id="7" name="Slide Number Placeholder 6">
            <a:extLst>
              <a:ext uri="{FF2B5EF4-FFF2-40B4-BE49-F238E27FC236}">
                <a16:creationId xmlns:a16="http://schemas.microsoft.com/office/drawing/2014/main" id="{23D6F1C7-18D9-D617-7A30-234B50FACC91}"/>
              </a:ext>
            </a:extLst>
          </p:cNvPr>
          <p:cNvSpPr>
            <a:spLocks noGrp="1"/>
          </p:cNvSpPr>
          <p:nvPr>
            <p:ph type="sldNum" idx="12"/>
          </p:nvPr>
        </p:nvSpPr>
        <p:spPr>
          <a:xfrm>
            <a:off x="9033934" y="6305550"/>
            <a:ext cx="2743200" cy="365125"/>
          </a:xfrm>
        </p:spPr>
        <p:txBody>
          <a:bodyPr/>
          <a:lstStyle/>
          <a:p>
            <a:pPr marL="0" lvl="0" indent="0" algn="r" rtl="0">
              <a:spcBef>
                <a:spcPts val="0"/>
              </a:spcBef>
              <a:spcAft>
                <a:spcPts val="0"/>
              </a:spcAft>
              <a:buNone/>
            </a:pPr>
            <a:fld id="{00000000-1234-1234-1234-123412341234}" type="slidenum">
              <a:rPr lang="en-US" smtClean="0">
                <a:solidFill>
                  <a:schemeClr val="bg1"/>
                </a:solidFill>
              </a:rPr>
              <a:t>14</a:t>
            </a:fld>
            <a:endParaRPr lang="en-US" dirty="0">
              <a:solidFill>
                <a:schemeClr val="bg1"/>
              </a:solidFill>
            </a:endParaRPr>
          </a:p>
        </p:txBody>
      </p:sp>
    </p:spTree>
    <p:extLst>
      <p:ext uri="{BB962C8B-B14F-4D97-AF65-F5344CB8AC3E}">
        <p14:creationId xmlns:p14="http://schemas.microsoft.com/office/powerpoint/2010/main" val="1386966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5"/>
        <p:cNvGrpSpPr/>
        <p:nvPr/>
      </p:nvGrpSpPr>
      <p:grpSpPr>
        <a:xfrm>
          <a:off x="0" y="0"/>
          <a:ext cx="0" cy="0"/>
          <a:chOff x="0" y="0"/>
          <a:chExt cx="0" cy="0"/>
        </a:xfrm>
      </p:grpSpPr>
      <p:sp>
        <p:nvSpPr>
          <p:cNvPr id="2" name="Title 1">
            <a:extLst>
              <a:ext uri="{FF2B5EF4-FFF2-40B4-BE49-F238E27FC236}">
                <a16:creationId xmlns:a16="http://schemas.microsoft.com/office/drawing/2014/main" id="{308F665B-24EA-6F81-51D1-424B5D162E5C}"/>
              </a:ext>
            </a:extLst>
          </p:cNvPr>
          <p:cNvSpPr>
            <a:spLocks noGrp="1"/>
          </p:cNvSpPr>
          <p:nvPr>
            <p:ph type="title"/>
          </p:nvPr>
        </p:nvSpPr>
        <p:spPr>
          <a:xfrm>
            <a:off x="3251754" y="290036"/>
            <a:ext cx="6324600" cy="1325563"/>
          </a:xfrm>
        </p:spPr>
        <p:txBody>
          <a:bodyPr>
            <a:normAutofit/>
          </a:bodyPr>
          <a:lstStyle/>
          <a:p>
            <a:r>
              <a:rPr lang="en-US" sz="3200" b="1" dirty="0"/>
              <a:t>Stated Preference Method Example</a:t>
            </a:r>
            <a:endParaRPr lang="en-US" sz="3200" dirty="0"/>
          </a:p>
        </p:txBody>
      </p:sp>
      <p:sp>
        <p:nvSpPr>
          <p:cNvPr id="3" name="TextBox 2">
            <a:extLst>
              <a:ext uri="{FF2B5EF4-FFF2-40B4-BE49-F238E27FC236}">
                <a16:creationId xmlns:a16="http://schemas.microsoft.com/office/drawing/2014/main" id="{7DDEA928-77B4-EA19-E9A1-F172E58809C2}"/>
              </a:ext>
            </a:extLst>
          </p:cNvPr>
          <p:cNvSpPr txBox="1"/>
          <p:nvPr/>
        </p:nvSpPr>
        <p:spPr>
          <a:xfrm>
            <a:off x="1473200" y="1270366"/>
            <a:ext cx="9635067" cy="954107"/>
          </a:xfrm>
          <a:prstGeom prst="rect">
            <a:avLst/>
          </a:prstGeom>
          <a:noFill/>
        </p:spPr>
        <p:txBody>
          <a:bodyPr wrap="square" rtlCol="0">
            <a:spAutoFit/>
          </a:bodyPr>
          <a:lstStyle/>
          <a:p>
            <a:pPr algn="ctr"/>
            <a:r>
              <a:rPr lang="en-US" sz="2800" b="1" dirty="0">
                <a:solidFill>
                  <a:srgbClr val="0070C0"/>
                </a:solidFill>
                <a:latin typeface="Calibri"/>
                <a:ea typeface="Calibri"/>
                <a:cs typeface="Calibri"/>
                <a:sym typeface="Calibri"/>
              </a:rPr>
              <a:t>Question 9. </a:t>
            </a:r>
            <a:r>
              <a:rPr lang="en-US" sz="2800" dirty="0">
                <a:solidFill>
                  <a:srgbClr val="0070C0"/>
                </a:solidFill>
                <a:latin typeface="Calibri"/>
                <a:ea typeface="Calibri"/>
                <a:cs typeface="Calibri"/>
                <a:sym typeface="Calibri"/>
              </a:rPr>
              <a:t>If you are shown the below two images on computer screens, which one do you prefer?  By how much (more)? Why?</a:t>
            </a:r>
            <a:endParaRPr lang="en-US" sz="900" dirty="0">
              <a:solidFill>
                <a:srgbClr val="0070C0"/>
              </a:solidFill>
            </a:endParaRPr>
          </a:p>
        </p:txBody>
      </p:sp>
      <p:pic>
        <p:nvPicPr>
          <p:cNvPr id="6" name="Picture 5" descr="A scale weighing two images of nature, one of a marsh and reeds, and the other of a swamp">
            <a:extLst>
              <a:ext uri="{FF2B5EF4-FFF2-40B4-BE49-F238E27FC236}">
                <a16:creationId xmlns:a16="http://schemas.microsoft.com/office/drawing/2014/main" id="{7BBA9CFD-9FF5-18E8-DC52-FBCAF3172BF6}"/>
              </a:ext>
            </a:extLst>
          </p:cNvPr>
          <p:cNvPicPr>
            <a:picLocks noChangeAspect="1"/>
          </p:cNvPicPr>
          <p:nvPr/>
        </p:nvPicPr>
        <p:blipFill>
          <a:blip r:embed="rId4"/>
          <a:stretch>
            <a:fillRect/>
          </a:stretch>
        </p:blipFill>
        <p:spPr>
          <a:xfrm>
            <a:off x="2209800" y="2703743"/>
            <a:ext cx="7772400" cy="4017732"/>
          </a:xfrm>
          <a:prstGeom prst="rect">
            <a:avLst/>
          </a:prstGeom>
        </p:spPr>
      </p:pic>
      <p:sp>
        <p:nvSpPr>
          <p:cNvPr id="7" name="Slide Number Placeholder 6">
            <a:extLst>
              <a:ext uri="{FF2B5EF4-FFF2-40B4-BE49-F238E27FC236}">
                <a16:creationId xmlns:a16="http://schemas.microsoft.com/office/drawing/2014/main" id="{54C7CD86-5388-B0ED-06B1-BB6CA0F296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5">
          <a:extLst>
            <a:ext uri="{FF2B5EF4-FFF2-40B4-BE49-F238E27FC236}">
              <a16:creationId xmlns:a16="http://schemas.microsoft.com/office/drawing/2014/main" id="{288AF7FA-F57D-CCF3-BDBE-1E47031963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331C16-6D8A-85B1-962C-768F29A5156D}"/>
              </a:ext>
            </a:extLst>
          </p:cNvPr>
          <p:cNvSpPr>
            <a:spLocks noGrp="1"/>
          </p:cNvSpPr>
          <p:nvPr>
            <p:ph type="title"/>
          </p:nvPr>
        </p:nvSpPr>
        <p:spPr>
          <a:xfrm>
            <a:off x="3134187" y="591611"/>
            <a:ext cx="7080967" cy="824503"/>
          </a:xfrm>
        </p:spPr>
        <p:txBody>
          <a:bodyPr>
            <a:noAutofit/>
          </a:bodyPr>
          <a:lstStyle/>
          <a:p>
            <a:pPr algn="ctr"/>
            <a:r>
              <a:rPr lang="en-US" sz="3200" b="1" dirty="0"/>
              <a:t>Stated Preference Method Example (continued)</a:t>
            </a:r>
            <a:endParaRPr lang="en-US" sz="3200" dirty="0"/>
          </a:p>
        </p:txBody>
      </p:sp>
      <p:sp>
        <p:nvSpPr>
          <p:cNvPr id="3" name="TextBox 2">
            <a:extLst>
              <a:ext uri="{FF2B5EF4-FFF2-40B4-BE49-F238E27FC236}">
                <a16:creationId xmlns:a16="http://schemas.microsoft.com/office/drawing/2014/main" id="{4E46E5B2-D7C3-C6FB-4C05-E2B9B8608DB0}"/>
              </a:ext>
            </a:extLst>
          </p:cNvPr>
          <p:cNvSpPr txBox="1"/>
          <p:nvPr/>
        </p:nvSpPr>
        <p:spPr>
          <a:xfrm>
            <a:off x="1284515" y="1318748"/>
            <a:ext cx="10152743" cy="1384995"/>
          </a:xfrm>
          <a:prstGeom prst="rect">
            <a:avLst/>
          </a:prstGeom>
          <a:noFill/>
        </p:spPr>
        <p:txBody>
          <a:bodyPr wrap="square" rtlCol="0">
            <a:spAutoFit/>
          </a:bodyPr>
          <a:lstStyle/>
          <a:p>
            <a:pPr algn="ctr"/>
            <a:r>
              <a:rPr lang="en-US" sz="2800" b="1" dirty="0">
                <a:solidFill>
                  <a:srgbClr val="0070C0"/>
                </a:solidFill>
                <a:latin typeface="Calibri"/>
                <a:ea typeface="Calibri"/>
                <a:cs typeface="Calibri"/>
                <a:sym typeface="Calibri"/>
              </a:rPr>
              <a:t>Question 10. </a:t>
            </a:r>
            <a:r>
              <a:rPr lang="en-US" sz="2800" dirty="0">
                <a:solidFill>
                  <a:srgbClr val="0070C0"/>
                </a:solidFill>
                <a:latin typeface="Calibri"/>
                <a:ea typeface="Calibri"/>
                <a:cs typeface="Calibri"/>
                <a:sym typeface="Calibri"/>
              </a:rPr>
              <a:t>What factors other than what appears to be the health of the wetland on the left might apply to your preferences?</a:t>
            </a:r>
            <a:br>
              <a:rPr lang="en-US" sz="2800" dirty="0">
                <a:solidFill>
                  <a:srgbClr val="0070C0"/>
                </a:solidFill>
                <a:latin typeface="Calibri"/>
                <a:ea typeface="Calibri"/>
                <a:cs typeface="Calibri"/>
                <a:sym typeface="Calibri"/>
              </a:rPr>
            </a:br>
            <a:r>
              <a:rPr lang="en-US" sz="2300" i="1" dirty="0">
                <a:solidFill>
                  <a:srgbClr val="0070C0"/>
                </a:solidFill>
                <a:latin typeface="Calibri"/>
                <a:ea typeface="Calibri"/>
                <a:cs typeface="Calibri"/>
                <a:sym typeface="Calibri"/>
              </a:rPr>
              <a:t>Hint: Think about the multi-dimensional nature of ecosystem services.</a:t>
            </a:r>
            <a:r>
              <a:rPr lang="en-US" sz="2800" dirty="0">
                <a:solidFill>
                  <a:srgbClr val="0070C0"/>
                </a:solidFill>
                <a:latin typeface="Calibri"/>
                <a:ea typeface="Calibri"/>
                <a:cs typeface="Calibri"/>
                <a:sym typeface="Calibri"/>
              </a:rPr>
              <a:t> </a:t>
            </a:r>
          </a:p>
        </p:txBody>
      </p:sp>
      <p:pic>
        <p:nvPicPr>
          <p:cNvPr id="6" name="Picture 5" descr="A scale weighing two images of nature, one of a marsh and reeds, and the other of a swamp">
            <a:extLst>
              <a:ext uri="{FF2B5EF4-FFF2-40B4-BE49-F238E27FC236}">
                <a16:creationId xmlns:a16="http://schemas.microsoft.com/office/drawing/2014/main" id="{B9A89876-0197-341B-094B-562FB78D6F94}"/>
              </a:ext>
            </a:extLst>
          </p:cNvPr>
          <p:cNvPicPr>
            <a:picLocks noChangeAspect="1"/>
          </p:cNvPicPr>
          <p:nvPr/>
        </p:nvPicPr>
        <p:blipFill>
          <a:blip r:embed="rId4"/>
          <a:stretch>
            <a:fillRect/>
          </a:stretch>
        </p:blipFill>
        <p:spPr>
          <a:xfrm>
            <a:off x="2209800" y="2703743"/>
            <a:ext cx="7772400" cy="4017732"/>
          </a:xfrm>
          <a:prstGeom prst="rect">
            <a:avLst/>
          </a:prstGeom>
        </p:spPr>
      </p:pic>
      <p:sp>
        <p:nvSpPr>
          <p:cNvPr id="7" name="Slide Number Placeholder 6">
            <a:extLst>
              <a:ext uri="{FF2B5EF4-FFF2-40B4-BE49-F238E27FC236}">
                <a16:creationId xmlns:a16="http://schemas.microsoft.com/office/drawing/2014/main" id="{FE5CA464-1797-EDB5-6771-66E676532A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dirty="0"/>
          </a:p>
        </p:txBody>
      </p:sp>
    </p:spTree>
    <p:extLst>
      <p:ext uri="{BB962C8B-B14F-4D97-AF65-F5344CB8AC3E}">
        <p14:creationId xmlns:p14="http://schemas.microsoft.com/office/powerpoint/2010/main" val="862190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5">
          <a:extLst>
            <a:ext uri="{FF2B5EF4-FFF2-40B4-BE49-F238E27FC236}">
              <a16:creationId xmlns:a16="http://schemas.microsoft.com/office/drawing/2014/main" id="{1BB46947-E4D1-FE16-5A91-2AD35F90A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5F7E4-FB6D-EF1C-D524-49A27AC9BEB2}"/>
              </a:ext>
            </a:extLst>
          </p:cNvPr>
          <p:cNvSpPr>
            <a:spLocks noGrp="1"/>
          </p:cNvSpPr>
          <p:nvPr>
            <p:ph type="title"/>
          </p:nvPr>
        </p:nvSpPr>
        <p:spPr>
          <a:xfrm>
            <a:off x="3496683" y="288215"/>
            <a:ext cx="6770264" cy="1325563"/>
          </a:xfrm>
        </p:spPr>
        <p:txBody>
          <a:bodyPr>
            <a:normAutofit/>
          </a:bodyPr>
          <a:lstStyle/>
          <a:p>
            <a:r>
              <a:rPr lang="en-US" sz="3200" b="1" dirty="0"/>
              <a:t>Revealed Preference Method Example</a:t>
            </a:r>
            <a:endParaRPr lang="en-US" sz="3200" dirty="0"/>
          </a:p>
        </p:txBody>
      </p:sp>
      <p:pic>
        <p:nvPicPr>
          <p:cNvPr id="15" name="Picture 14" descr="A large house in the suburbs with the text “Sold!” over it">
            <a:extLst>
              <a:ext uri="{FF2B5EF4-FFF2-40B4-BE49-F238E27FC236}">
                <a16:creationId xmlns:a16="http://schemas.microsoft.com/office/drawing/2014/main" id="{DB1FDC6B-0F92-DDCF-662F-70AF1822ACA1}"/>
              </a:ext>
            </a:extLst>
          </p:cNvPr>
          <p:cNvPicPr>
            <a:picLocks noChangeAspect="1"/>
          </p:cNvPicPr>
          <p:nvPr/>
        </p:nvPicPr>
        <p:blipFill>
          <a:blip r:embed="rId4"/>
          <a:stretch>
            <a:fillRect/>
          </a:stretch>
        </p:blipFill>
        <p:spPr>
          <a:xfrm>
            <a:off x="1262313" y="2461064"/>
            <a:ext cx="4483100" cy="3048000"/>
          </a:xfrm>
          <a:prstGeom prst="rect">
            <a:avLst/>
          </a:prstGeom>
        </p:spPr>
      </p:pic>
      <p:pic>
        <p:nvPicPr>
          <p:cNvPr id="9" name="Picture 8" descr="A large house in the mountains with the text “Sold!” over it">
            <a:extLst>
              <a:ext uri="{FF2B5EF4-FFF2-40B4-BE49-F238E27FC236}">
                <a16:creationId xmlns:a16="http://schemas.microsoft.com/office/drawing/2014/main" id="{61ADE633-A208-009A-3CC9-BFD469BD0545}"/>
              </a:ext>
            </a:extLst>
          </p:cNvPr>
          <p:cNvPicPr>
            <a:picLocks noChangeAspect="1"/>
          </p:cNvPicPr>
          <p:nvPr/>
        </p:nvPicPr>
        <p:blipFill>
          <a:blip r:embed="rId5"/>
          <a:stretch>
            <a:fillRect/>
          </a:stretch>
        </p:blipFill>
        <p:spPr>
          <a:xfrm>
            <a:off x="6260877" y="2461064"/>
            <a:ext cx="4813300" cy="3048000"/>
          </a:xfrm>
          <a:prstGeom prst="rect">
            <a:avLst/>
          </a:prstGeom>
        </p:spPr>
      </p:pic>
      <p:sp>
        <p:nvSpPr>
          <p:cNvPr id="3" name="TextBox 2">
            <a:extLst>
              <a:ext uri="{FF2B5EF4-FFF2-40B4-BE49-F238E27FC236}">
                <a16:creationId xmlns:a16="http://schemas.microsoft.com/office/drawing/2014/main" id="{6747A117-1FB0-FD07-407D-EB823DCC69AD}"/>
              </a:ext>
            </a:extLst>
          </p:cNvPr>
          <p:cNvSpPr txBox="1"/>
          <p:nvPr/>
        </p:nvSpPr>
        <p:spPr>
          <a:xfrm>
            <a:off x="746849" y="1474619"/>
            <a:ext cx="11028057" cy="5401479"/>
          </a:xfrm>
          <a:prstGeom prst="rect">
            <a:avLst/>
          </a:prstGeom>
          <a:noFill/>
        </p:spPr>
        <p:txBody>
          <a:bodyPr wrap="square" rtlCol="0">
            <a:spAutoFit/>
          </a:bodyPr>
          <a:lstStyle/>
          <a:p>
            <a:pPr lvl="0" algn="ctr">
              <a:buSzPts val="2600"/>
            </a:pPr>
            <a:r>
              <a:rPr lang="en-US" sz="2800" b="1" dirty="0">
                <a:solidFill>
                  <a:srgbClr val="0070C0"/>
                </a:solidFill>
                <a:latin typeface="Calibri"/>
                <a:ea typeface="Calibri"/>
                <a:cs typeface="Calibri"/>
                <a:sym typeface="Calibri"/>
              </a:rPr>
              <a:t>Question 11. </a:t>
            </a:r>
            <a:r>
              <a:rPr lang="en-US" sz="2800" dirty="0">
                <a:solidFill>
                  <a:srgbClr val="0070C0"/>
                </a:solidFill>
                <a:latin typeface="Calibri"/>
                <a:ea typeface="Calibri"/>
                <a:cs typeface="Calibri"/>
                <a:sym typeface="Calibri"/>
              </a:rPr>
              <a:t>How might these two properties differ in terms of how much they sold for? What do you think the ecosystem service is in this example?</a:t>
            </a:r>
          </a:p>
          <a:p>
            <a:pPr lvl="0" algn="ctr">
              <a:buSzPts val="2600"/>
            </a:pPr>
            <a:endParaRPr lang="en-US" sz="2800" dirty="0">
              <a:solidFill>
                <a:srgbClr val="2F5496"/>
              </a:solidFill>
              <a:latin typeface="Calibri"/>
              <a:cs typeface="Calibri"/>
              <a:sym typeface="Calibri"/>
            </a:endParaRPr>
          </a:p>
          <a:p>
            <a:pPr lvl="0" algn="ctr">
              <a:buSzPts val="2600"/>
            </a:pPr>
            <a:endParaRPr lang="en-US" sz="2800" dirty="0">
              <a:solidFill>
                <a:srgbClr val="2F5496"/>
              </a:solidFill>
              <a:latin typeface="Calibri"/>
              <a:cs typeface="Calibri"/>
              <a:sym typeface="Calibri"/>
            </a:endParaRPr>
          </a:p>
          <a:p>
            <a:pPr lvl="0" algn="ctr">
              <a:buSzPts val="2600"/>
            </a:pPr>
            <a:endParaRPr lang="en-US" sz="2800" dirty="0">
              <a:solidFill>
                <a:srgbClr val="2F5496"/>
              </a:solidFill>
              <a:latin typeface="Calibri"/>
              <a:cs typeface="Calibri"/>
              <a:sym typeface="Calibri"/>
            </a:endParaRPr>
          </a:p>
          <a:p>
            <a:pPr lvl="0" algn="ctr">
              <a:buSzPts val="2600"/>
            </a:pPr>
            <a:endParaRPr lang="en-US" sz="2800" dirty="0">
              <a:solidFill>
                <a:srgbClr val="2F5496"/>
              </a:solidFill>
              <a:latin typeface="Calibri"/>
              <a:cs typeface="Calibri"/>
              <a:sym typeface="Calibri"/>
            </a:endParaRPr>
          </a:p>
          <a:p>
            <a:pPr lvl="0" algn="ctr">
              <a:buSzPts val="2600"/>
            </a:pPr>
            <a:endParaRPr lang="en-US" sz="2800" dirty="0">
              <a:solidFill>
                <a:srgbClr val="2F5496"/>
              </a:solidFill>
              <a:latin typeface="Calibri"/>
              <a:cs typeface="Calibri"/>
              <a:sym typeface="Calibri"/>
            </a:endParaRPr>
          </a:p>
          <a:p>
            <a:pPr lvl="0" algn="ctr">
              <a:buSzPts val="2600"/>
            </a:pPr>
            <a:endParaRPr lang="en-US" sz="2800" dirty="0">
              <a:solidFill>
                <a:srgbClr val="2F5496"/>
              </a:solidFill>
              <a:latin typeface="Calibri"/>
              <a:cs typeface="Calibri"/>
              <a:sym typeface="Calibri"/>
            </a:endParaRPr>
          </a:p>
          <a:p>
            <a:pPr lvl="0" algn="ctr">
              <a:buSzPts val="2600"/>
            </a:pPr>
            <a:br>
              <a:rPr lang="en-US" sz="2800" dirty="0">
                <a:solidFill>
                  <a:srgbClr val="2F5496"/>
                </a:solidFill>
                <a:latin typeface="Calibri"/>
                <a:cs typeface="Calibri"/>
                <a:sym typeface="Calibri"/>
              </a:rPr>
            </a:br>
            <a:endParaRPr lang="en-US" sz="2800" dirty="0">
              <a:solidFill>
                <a:srgbClr val="2F5496"/>
              </a:solidFill>
              <a:latin typeface="Calibri"/>
              <a:cs typeface="Calibri"/>
              <a:sym typeface="Calibri"/>
            </a:endParaRPr>
          </a:p>
          <a:p>
            <a:pPr algn="ctr">
              <a:buSzPts val="2600"/>
            </a:pPr>
            <a:r>
              <a:rPr lang="en-US" sz="2800" b="1" dirty="0">
                <a:solidFill>
                  <a:srgbClr val="0070C0"/>
                </a:solidFill>
                <a:latin typeface="Calibri"/>
                <a:ea typeface="Calibri"/>
                <a:cs typeface="Calibri"/>
                <a:sym typeface="Calibri"/>
              </a:rPr>
              <a:t>Question 12. </a:t>
            </a:r>
            <a:r>
              <a:rPr lang="en-US" sz="2800" dirty="0">
                <a:solidFill>
                  <a:srgbClr val="0070C0"/>
                </a:solidFill>
                <a:latin typeface="Calibri"/>
                <a:ea typeface="Calibri"/>
                <a:cs typeface="Calibri"/>
                <a:sym typeface="Calibri"/>
              </a:rPr>
              <a:t>What are some other examples in which preferences can be revealed that cannot be easily linked to a $ number? </a:t>
            </a:r>
            <a:br>
              <a:rPr lang="en-US" sz="2800" dirty="0">
                <a:solidFill>
                  <a:srgbClr val="0070C0"/>
                </a:solidFill>
                <a:latin typeface="Calibri"/>
                <a:ea typeface="Calibri"/>
                <a:cs typeface="Calibri"/>
                <a:sym typeface="Calibri"/>
              </a:rPr>
            </a:br>
            <a:endParaRPr lang="en-US" sz="900" dirty="0">
              <a:solidFill>
                <a:srgbClr val="0070C0"/>
              </a:solidFill>
            </a:endParaRPr>
          </a:p>
        </p:txBody>
      </p:sp>
      <p:sp>
        <p:nvSpPr>
          <p:cNvPr id="7" name="Slide Number Placeholder 6">
            <a:extLst>
              <a:ext uri="{FF2B5EF4-FFF2-40B4-BE49-F238E27FC236}">
                <a16:creationId xmlns:a16="http://schemas.microsoft.com/office/drawing/2014/main" id="{9662A70D-3910-E60A-D2BD-F75FC8CBEE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dirty="0"/>
          </a:p>
        </p:txBody>
      </p:sp>
    </p:spTree>
    <p:extLst>
      <p:ext uri="{BB962C8B-B14F-4D97-AF65-F5344CB8AC3E}">
        <p14:creationId xmlns:p14="http://schemas.microsoft.com/office/powerpoint/2010/main" val="530932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 name="Title 6" descr="Why Is Valuation of ES Useful?v">
            <a:extLst>
              <a:ext uri="{FF2B5EF4-FFF2-40B4-BE49-F238E27FC236}">
                <a16:creationId xmlns:a16="http://schemas.microsoft.com/office/drawing/2014/main" id="{68ED9A0D-2287-9A50-0007-CD783A34EBF0}"/>
              </a:ext>
            </a:extLst>
          </p:cNvPr>
          <p:cNvSpPr txBox="1">
            <a:spLocks noGrp="1"/>
          </p:cNvSpPr>
          <p:nvPr>
            <p:ph type="title" idx="4294967295"/>
          </p:nvPr>
        </p:nvSpPr>
        <p:spPr>
          <a:xfrm>
            <a:off x="5460368" y="3948247"/>
            <a:ext cx="5981987" cy="643187"/>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Why Is Valuation of ES Useful?</a:t>
            </a:r>
            <a:endParaRPr kumimoji="0" lang="en-US" sz="3600" b="0" i="0"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3" name="TextBox 2">
            <a:extLst>
              <a:ext uri="{FF2B5EF4-FFF2-40B4-BE49-F238E27FC236}">
                <a16:creationId xmlns:a16="http://schemas.microsoft.com/office/drawing/2014/main" id="{984B49A7-38CF-35B2-1382-79651C284397}"/>
              </a:ext>
            </a:extLst>
          </p:cNvPr>
          <p:cNvSpPr txBox="1"/>
          <p:nvPr/>
        </p:nvSpPr>
        <p:spPr>
          <a:xfrm>
            <a:off x="5642810" y="4773442"/>
            <a:ext cx="5935579" cy="1785104"/>
          </a:xfrm>
          <a:prstGeom prst="rect">
            <a:avLst/>
          </a:prstGeom>
          <a:noFill/>
        </p:spPr>
        <p:txBody>
          <a:bodyPr wrap="square" rtlCol="0">
            <a:spAutoFit/>
          </a:bodyPr>
          <a:lstStyle/>
          <a:p>
            <a:r>
              <a:rPr lang="en-US" sz="3200" b="1" dirty="0">
                <a:solidFill>
                  <a:srgbClr val="0070C0"/>
                </a:solidFill>
                <a:latin typeface="Calibri" panose="020F0502020204030204" pitchFamily="34" charset="0"/>
                <a:ea typeface="Calibri"/>
                <a:cs typeface="Calibri" panose="020F0502020204030204" pitchFamily="34" charset="0"/>
                <a:sym typeface="Calibri"/>
              </a:rPr>
              <a:t>Question 13. </a:t>
            </a:r>
            <a:r>
              <a:rPr lang="en-US" sz="3200" dirty="0">
                <a:solidFill>
                  <a:srgbClr val="0070C0"/>
                </a:solidFill>
                <a:latin typeface="Calibri" panose="020F0502020204030204" pitchFamily="34" charset="0"/>
                <a:ea typeface="Calibri"/>
                <a:cs typeface="Calibri" panose="020F0502020204030204" pitchFamily="34" charset="0"/>
                <a:sym typeface="Calibri"/>
              </a:rPr>
              <a:t>What are several reasons that valuation of ecosystem services is useful?</a:t>
            </a:r>
            <a:endParaRPr lang="en-US" sz="3200" dirty="0">
              <a:latin typeface="Calibri" panose="020F0502020204030204" pitchFamily="34" charset="0"/>
              <a:cs typeface="Calibri" panose="020F0502020204030204" pitchFamily="34" charset="0"/>
            </a:endParaRPr>
          </a:p>
          <a:p>
            <a:endParaRPr lang="en-US" dirty="0"/>
          </a:p>
        </p:txBody>
      </p:sp>
      <p:pic>
        <p:nvPicPr>
          <p:cNvPr id="6" name="Picture 5" descr="A man and woman standing in a river praying, showing the spiritual connection many have to nature. ">
            <a:extLst>
              <a:ext uri="{FF2B5EF4-FFF2-40B4-BE49-F238E27FC236}">
                <a16:creationId xmlns:a16="http://schemas.microsoft.com/office/drawing/2014/main" id="{8FD9F09C-1B34-046A-DB8C-B1394988359F}"/>
              </a:ext>
            </a:extLst>
          </p:cNvPr>
          <p:cNvPicPr>
            <a:picLocks noChangeAspect="1"/>
          </p:cNvPicPr>
          <p:nvPr/>
        </p:nvPicPr>
        <p:blipFill>
          <a:blip r:embed="rId3"/>
          <a:stretch>
            <a:fillRect/>
          </a:stretch>
        </p:blipFill>
        <p:spPr>
          <a:xfrm>
            <a:off x="267188" y="276959"/>
            <a:ext cx="4508500" cy="3009900"/>
          </a:xfrm>
          <a:prstGeom prst="rect">
            <a:avLst/>
          </a:prstGeom>
        </p:spPr>
      </p:pic>
      <p:pic>
        <p:nvPicPr>
          <p:cNvPr id="10" name="Picture 9" descr="Various kinds of fish lying on ice available for sale at a market">
            <a:extLst>
              <a:ext uri="{FF2B5EF4-FFF2-40B4-BE49-F238E27FC236}">
                <a16:creationId xmlns:a16="http://schemas.microsoft.com/office/drawing/2014/main" id="{257A2ED4-3E0A-712E-9BA5-587FF6AFDA5D}"/>
              </a:ext>
            </a:extLst>
          </p:cNvPr>
          <p:cNvPicPr>
            <a:picLocks noChangeAspect="1"/>
          </p:cNvPicPr>
          <p:nvPr/>
        </p:nvPicPr>
        <p:blipFill>
          <a:blip r:embed="rId4"/>
          <a:stretch>
            <a:fillRect/>
          </a:stretch>
        </p:blipFill>
        <p:spPr>
          <a:xfrm>
            <a:off x="4977912" y="299454"/>
            <a:ext cx="6946900" cy="2997200"/>
          </a:xfrm>
          <a:prstGeom prst="rect">
            <a:avLst/>
          </a:prstGeom>
        </p:spPr>
      </p:pic>
      <p:pic>
        <p:nvPicPr>
          <p:cNvPr id="8" name="Picture 7" descr="A young boy sitting on a log in a river holding up a fish he caught">
            <a:extLst>
              <a:ext uri="{FF2B5EF4-FFF2-40B4-BE49-F238E27FC236}">
                <a16:creationId xmlns:a16="http://schemas.microsoft.com/office/drawing/2014/main" id="{058D1380-86A1-22C1-F220-BCD7BCDBDBB5}"/>
              </a:ext>
            </a:extLst>
          </p:cNvPr>
          <p:cNvPicPr>
            <a:picLocks noChangeAspect="1"/>
          </p:cNvPicPr>
          <p:nvPr/>
        </p:nvPicPr>
        <p:blipFill>
          <a:blip r:embed="rId5"/>
          <a:stretch>
            <a:fillRect/>
          </a:stretch>
        </p:blipFill>
        <p:spPr>
          <a:xfrm>
            <a:off x="267188" y="3571142"/>
            <a:ext cx="4508500" cy="3009900"/>
          </a:xfrm>
          <a:prstGeom prst="rect">
            <a:avLst/>
          </a:prstGeom>
        </p:spPr>
      </p:pic>
      <p:sp>
        <p:nvSpPr>
          <p:cNvPr id="4" name="Slide Number Placeholder 3">
            <a:extLst>
              <a:ext uri="{FF2B5EF4-FFF2-40B4-BE49-F238E27FC236}">
                <a16:creationId xmlns:a16="http://schemas.microsoft.com/office/drawing/2014/main" id="{A333D9D3-FCEF-AD23-92C3-1EE16FE2AF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3" name="Title 2">
            <a:extLst>
              <a:ext uri="{FF2B5EF4-FFF2-40B4-BE49-F238E27FC236}">
                <a16:creationId xmlns:a16="http://schemas.microsoft.com/office/drawing/2014/main" id="{B1D8301D-4F8B-D2C8-0F12-2246F14D61EB}"/>
              </a:ext>
            </a:extLst>
          </p:cNvPr>
          <p:cNvSpPr>
            <a:spLocks noGrp="1"/>
          </p:cNvSpPr>
          <p:nvPr>
            <p:ph type="title"/>
          </p:nvPr>
        </p:nvSpPr>
        <p:spPr>
          <a:xfrm>
            <a:off x="4691743" y="677486"/>
            <a:ext cx="3159033" cy="550424"/>
          </a:xfrm>
        </p:spPr>
        <p:txBody>
          <a:bodyPr>
            <a:normAutofit fontScale="90000"/>
          </a:bodyPr>
          <a:lstStyle/>
          <a:p>
            <a:r>
              <a:rPr lang="en-US" sz="3600" b="1" dirty="0"/>
              <a:t>What Is Value?</a:t>
            </a:r>
            <a:endParaRPr lang="en-US" sz="3600" dirty="0"/>
          </a:p>
        </p:txBody>
      </p:sp>
      <p:sp>
        <p:nvSpPr>
          <p:cNvPr id="4" name="TextBox 3">
            <a:extLst>
              <a:ext uri="{FF2B5EF4-FFF2-40B4-BE49-F238E27FC236}">
                <a16:creationId xmlns:a16="http://schemas.microsoft.com/office/drawing/2014/main" id="{0AC6C566-5AB5-294F-A6B3-B26DC90F3331}"/>
              </a:ext>
            </a:extLst>
          </p:cNvPr>
          <p:cNvSpPr txBox="1"/>
          <p:nvPr/>
        </p:nvSpPr>
        <p:spPr>
          <a:xfrm>
            <a:off x="1149531" y="1854926"/>
            <a:ext cx="9823269" cy="3046988"/>
          </a:xfrm>
          <a:prstGeom prst="rect">
            <a:avLst/>
          </a:prstGeom>
          <a:noFill/>
        </p:spPr>
        <p:txBody>
          <a:bodyPr wrap="square" rtlCol="0">
            <a:spAutoFit/>
          </a:bodyPr>
          <a:lstStyle/>
          <a:p>
            <a:pPr lvl="0">
              <a:buSzPts val="2600"/>
            </a:pPr>
            <a:r>
              <a:rPr lang="en-US" sz="2400" b="1" dirty="0">
                <a:solidFill>
                  <a:srgbClr val="0070C0"/>
                </a:solidFill>
                <a:latin typeface="Calibri" panose="020F0502020204030204" pitchFamily="34" charset="0"/>
                <a:ea typeface="Calibri"/>
                <a:cs typeface="Calibri" panose="020F0502020204030204" pitchFamily="34" charset="0"/>
                <a:sym typeface="Calibri"/>
              </a:rPr>
              <a:t>Question 1.     </a:t>
            </a:r>
            <a:endParaRPr lang="en-US" sz="2400" dirty="0">
              <a:latin typeface="Calibri" panose="020F0502020204030204" pitchFamily="34" charset="0"/>
              <a:cs typeface="Calibri" panose="020F0502020204030204" pitchFamily="34" charset="0"/>
            </a:endParaRPr>
          </a:p>
          <a:p>
            <a:pPr lvl="0">
              <a:buSzPts val="2600"/>
            </a:pPr>
            <a:r>
              <a:rPr lang="en-US" sz="2400" dirty="0">
                <a:solidFill>
                  <a:srgbClr val="0070C0"/>
                </a:solidFill>
                <a:latin typeface="Calibri" panose="020F0502020204030204" pitchFamily="34" charset="0"/>
                <a:ea typeface="Calibri"/>
                <a:cs typeface="Calibri" panose="020F0502020204030204" pitchFamily="34" charset="0"/>
                <a:sym typeface="Calibri"/>
              </a:rPr>
              <a:t>How can you describe the value you place on something?</a:t>
            </a:r>
            <a:endParaRPr lang="en-US" sz="2400" dirty="0">
              <a:latin typeface="Calibri" panose="020F0502020204030204" pitchFamily="34" charset="0"/>
              <a:cs typeface="Calibri" panose="020F0502020204030204" pitchFamily="34" charset="0"/>
            </a:endParaRPr>
          </a:p>
          <a:p>
            <a:pPr lvl="0">
              <a:buSzPts val="2600"/>
            </a:pPr>
            <a:endParaRPr lang="en-US" sz="2400" dirty="0">
              <a:solidFill>
                <a:srgbClr val="0070C0"/>
              </a:solidFill>
              <a:latin typeface="Calibri" panose="020F0502020204030204" pitchFamily="34" charset="0"/>
              <a:ea typeface="Calibri"/>
              <a:cs typeface="Calibri" panose="020F0502020204030204" pitchFamily="34" charset="0"/>
              <a:sym typeface="Calibri"/>
            </a:endParaRPr>
          </a:p>
          <a:p>
            <a:pPr lvl="0">
              <a:buSzPts val="2600"/>
            </a:pPr>
            <a:r>
              <a:rPr lang="en-US" sz="2400" dirty="0">
                <a:solidFill>
                  <a:srgbClr val="0070C0"/>
                </a:solidFill>
                <a:latin typeface="Calibri" panose="020F0502020204030204" pitchFamily="34" charset="0"/>
                <a:ea typeface="Calibri"/>
                <a:cs typeface="Calibri" panose="020F0502020204030204" pitchFamily="34" charset="0"/>
                <a:sym typeface="Calibri"/>
              </a:rPr>
              <a:t>How would you compare something you value to something different     that another person values  (e.g., soil health vs. swimming in a clean     lake)?</a:t>
            </a:r>
          </a:p>
          <a:p>
            <a:pPr lvl="0">
              <a:buSzPts val="2600"/>
            </a:pPr>
            <a:endParaRPr lang="en-US" sz="2400" dirty="0">
              <a:solidFill>
                <a:srgbClr val="0070C0"/>
              </a:solidFill>
              <a:latin typeface="Calibri" panose="020F0502020204030204" pitchFamily="34" charset="0"/>
              <a:ea typeface="Calibri"/>
              <a:cs typeface="Calibri" panose="020F0502020204030204" pitchFamily="34" charset="0"/>
              <a:sym typeface="Calibri"/>
            </a:endParaRPr>
          </a:p>
          <a:p>
            <a:pPr lvl="0">
              <a:buSzPts val="2600"/>
            </a:pPr>
            <a:r>
              <a:rPr lang="en-US" sz="2400" dirty="0">
                <a:solidFill>
                  <a:srgbClr val="0070C0"/>
                </a:solidFill>
                <a:latin typeface="Calibri" panose="020F0502020204030204" pitchFamily="34" charset="0"/>
                <a:ea typeface="Calibri"/>
                <a:cs typeface="Calibri" panose="020F0502020204030204" pitchFamily="34" charset="0"/>
                <a:sym typeface="Calibri"/>
              </a:rPr>
              <a:t>Would that value change if you lived in a different part of the world or had less money? </a:t>
            </a:r>
            <a:endParaRPr lang="en-US" sz="2400"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D5852D15-FCA1-E6F3-9932-0422447627B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4" name="Picture 3" descr="A hand placing a coin in dirt with other coins, and a small tree sitting on top of a stack of coins, indicating the monetary value of nature.">
            <a:extLst>
              <a:ext uri="{FF2B5EF4-FFF2-40B4-BE49-F238E27FC236}">
                <a16:creationId xmlns:a16="http://schemas.microsoft.com/office/drawing/2014/main" id="{D6A7231A-2C3E-1993-F6CA-5A354BFA54D0}"/>
              </a:ext>
            </a:extLst>
          </p:cNvPr>
          <p:cNvPicPr>
            <a:picLocks noChangeAspect="1"/>
          </p:cNvPicPr>
          <p:nvPr/>
        </p:nvPicPr>
        <p:blipFill>
          <a:blip r:embed="rId3"/>
          <a:srcRect t="5543"/>
          <a:stretch>
            <a:fillRect/>
          </a:stretch>
        </p:blipFill>
        <p:spPr>
          <a:xfrm>
            <a:off x="0" y="0"/>
            <a:ext cx="12192000" cy="3851936"/>
          </a:xfrm>
          <a:prstGeom prst="rect">
            <a:avLst/>
          </a:prstGeom>
        </p:spPr>
      </p:pic>
      <p:sp>
        <p:nvSpPr>
          <p:cNvPr id="7" name="Title 6" descr="Why Is Valuation of ES Useful?v">
            <a:extLst>
              <a:ext uri="{FF2B5EF4-FFF2-40B4-BE49-F238E27FC236}">
                <a16:creationId xmlns:a16="http://schemas.microsoft.com/office/drawing/2014/main" id="{8656ABBC-95F0-B539-ED2C-39ABFB048EFD}"/>
              </a:ext>
            </a:extLst>
          </p:cNvPr>
          <p:cNvSpPr>
            <a:spLocks noGrp="1"/>
          </p:cNvSpPr>
          <p:nvPr>
            <p:ph type="title"/>
          </p:nvPr>
        </p:nvSpPr>
        <p:spPr>
          <a:xfrm>
            <a:off x="549442" y="942641"/>
            <a:ext cx="4423611" cy="1325563"/>
          </a:xfrm>
        </p:spPr>
        <p:txBody>
          <a:bodyPr>
            <a:normAutofit fontScale="90000"/>
          </a:bodyPr>
          <a:lstStyle/>
          <a:p>
            <a:r>
              <a:rPr lang="en-US" sz="3600" b="1" dirty="0"/>
              <a:t>Why Is Valuation of ES Useful? (continued)</a:t>
            </a:r>
            <a:endParaRPr lang="en-US" sz="3600" dirty="0"/>
          </a:p>
        </p:txBody>
      </p:sp>
      <p:sp>
        <p:nvSpPr>
          <p:cNvPr id="9" name="TextBox 8">
            <a:extLst>
              <a:ext uri="{FF2B5EF4-FFF2-40B4-BE49-F238E27FC236}">
                <a16:creationId xmlns:a16="http://schemas.microsoft.com/office/drawing/2014/main" id="{58569EE0-9CC7-D29A-75F1-20C5355159B7}"/>
              </a:ext>
            </a:extLst>
          </p:cNvPr>
          <p:cNvSpPr txBox="1"/>
          <p:nvPr/>
        </p:nvSpPr>
        <p:spPr>
          <a:xfrm>
            <a:off x="0" y="3851936"/>
            <a:ext cx="12192000" cy="3395801"/>
          </a:xfrm>
          <a:prstGeom prst="rect">
            <a:avLst/>
          </a:prstGeom>
          <a:noFill/>
        </p:spPr>
        <p:txBody>
          <a:bodyPr wrap="square" numCol="2" spcCol="182880" rtlCol="0">
            <a:spAutoFit/>
          </a:bodyPr>
          <a:lstStyle/>
          <a:p>
            <a:pPr marL="228600" lvl="0" indent="-228600">
              <a:lnSpc>
                <a:spcPct val="90000"/>
              </a:lnSpc>
              <a:buClr>
                <a:schemeClr val="dk1"/>
              </a:buClr>
              <a:buSzPts val="2400"/>
              <a:buFont typeface="Arial"/>
              <a:buChar char="•"/>
            </a:pPr>
            <a:r>
              <a:rPr lang="en-US" sz="2400" b="1" dirty="0">
                <a:solidFill>
                  <a:schemeClr val="dk1"/>
                </a:solidFill>
                <a:latin typeface="Calibri" panose="020F0502020204030204" pitchFamily="34" charset="0"/>
                <a:ea typeface="Calibri"/>
                <a:cs typeface="Calibri" panose="020F0502020204030204" pitchFamily="34" charset="0"/>
                <a:sym typeface="Calibri"/>
              </a:rPr>
              <a:t>Provides a common unit of measure</a:t>
            </a:r>
            <a:endParaRPr lang="en-US" sz="2400" b="1" dirty="0">
              <a:latin typeface="Calibri" panose="020F0502020204030204" pitchFamily="34" charset="0"/>
              <a:cs typeface="Calibri" panose="020F0502020204030204" pitchFamily="34" charset="0"/>
            </a:endParaRPr>
          </a:p>
          <a:p>
            <a:pPr lvl="0">
              <a:lnSpc>
                <a:spcPct val="90000"/>
              </a:lnSpc>
              <a:spcBef>
                <a:spcPts val="400"/>
              </a:spcBef>
              <a:buClr>
                <a:srgbClr val="0070C0"/>
              </a:buClr>
              <a:buSzPts val="2000"/>
            </a:pPr>
            <a:r>
              <a:rPr lang="en-US" sz="2200" dirty="0">
                <a:solidFill>
                  <a:srgbClr val="0070C0"/>
                </a:solidFill>
                <a:latin typeface="Calibri"/>
                <a:ea typeface="Calibri"/>
                <a:cs typeface="Calibri"/>
                <a:sym typeface="Calibri"/>
              </a:rPr>
              <a:t>Uses of natural resources create a range of impacts, usually not in comparable units (generated revenues, changes in fish stocks, loss of tourists, water quality changes, reef degradation). </a:t>
            </a:r>
          </a:p>
          <a:p>
            <a:pPr lvl="0">
              <a:lnSpc>
                <a:spcPct val="90000"/>
              </a:lnSpc>
              <a:spcBef>
                <a:spcPts val="400"/>
              </a:spcBef>
              <a:buClr>
                <a:schemeClr val="dk1"/>
              </a:buClr>
              <a:buSzPts val="400"/>
            </a:pPr>
            <a:endParaRPr lang="en-US" sz="2200" dirty="0">
              <a:solidFill>
                <a:srgbClr val="0070C0"/>
              </a:solidFill>
              <a:latin typeface="Calibri"/>
              <a:ea typeface="Calibri"/>
              <a:cs typeface="Calibri"/>
              <a:sym typeface="Calibri"/>
            </a:endParaRPr>
          </a:p>
          <a:p>
            <a:pPr marL="228600" lvl="0" indent="-228600">
              <a:lnSpc>
                <a:spcPct val="90000"/>
              </a:lnSpc>
              <a:spcBef>
                <a:spcPts val="400"/>
              </a:spcBef>
              <a:buClr>
                <a:schemeClr val="dk1"/>
              </a:buClr>
              <a:buSzPts val="2400"/>
              <a:buFont typeface="Arial"/>
              <a:buChar char="•"/>
            </a:pPr>
            <a:r>
              <a:rPr lang="en-US" sz="2400" b="1" dirty="0">
                <a:solidFill>
                  <a:schemeClr val="dk1"/>
                </a:solidFill>
                <a:latin typeface="Calibri"/>
                <a:ea typeface="Calibri"/>
                <a:cs typeface="Calibri"/>
                <a:sym typeface="Calibri"/>
              </a:rPr>
              <a:t>Facilitates decision making</a:t>
            </a:r>
            <a:endParaRPr lang="en-US" sz="2400" b="1" dirty="0"/>
          </a:p>
          <a:p>
            <a:pPr lvl="0">
              <a:lnSpc>
                <a:spcPct val="90000"/>
              </a:lnSpc>
              <a:spcBef>
                <a:spcPts val="400"/>
              </a:spcBef>
              <a:buClr>
                <a:srgbClr val="0070C0"/>
              </a:buClr>
              <a:buSzPts val="2000"/>
            </a:pPr>
            <a:r>
              <a:rPr lang="en-US" sz="2200" dirty="0">
                <a:solidFill>
                  <a:srgbClr val="0070C0"/>
                </a:solidFill>
                <a:latin typeface="Calibri"/>
                <a:ea typeface="Calibri"/>
                <a:cs typeface="Calibri"/>
                <a:sym typeface="Calibri"/>
              </a:rPr>
              <a:t>Benefit-Cost Analysis (BCA) is a systematic</a:t>
            </a:r>
            <a:br>
              <a:rPr lang="en-US" sz="2200" dirty="0">
                <a:solidFill>
                  <a:srgbClr val="0070C0"/>
                </a:solidFill>
                <a:latin typeface="Calibri"/>
                <a:ea typeface="Calibri"/>
                <a:cs typeface="Calibri"/>
                <a:sym typeface="Calibri"/>
              </a:rPr>
            </a:br>
            <a:br>
              <a:rPr lang="en-US" sz="2200" dirty="0">
                <a:solidFill>
                  <a:srgbClr val="0070C0"/>
                </a:solidFill>
                <a:latin typeface="Calibri"/>
                <a:ea typeface="Calibri"/>
                <a:cs typeface="Calibri"/>
                <a:sym typeface="Calibri"/>
              </a:rPr>
            </a:br>
            <a:endParaRPr lang="en-US" sz="2200" dirty="0">
              <a:solidFill>
                <a:srgbClr val="0070C0"/>
              </a:solidFill>
              <a:latin typeface="Calibri"/>
              <a:ea typeface="Calibri"/>
              <a:cs typeface="Calibri"/>
              <a:sym typeface="Calibri"/>
            </a:endParaRPr>
          </a:p>
          <a:p>
            <a:pPr lvl="0">
              <a:lnSpc>
                <a:spcPct val="90000"/>
              </a:lnSpc>
              <a:spcBef>
                <a:spcPts val="400"/>
              </a:spcBef>
              <a:buClr>
                <a:srgbClr val="0070C0"/>
              </a:buClr>
              <a:buSzPts val="2000"/>
            </a:pPr>
            <a:r>
              <a:rPr lang="en-US" sz="2200" dirty="0">
                <a:solidFill>
                  <a:srgbClr val="0070C0"/>
                </a:solidFill>
                <a:latin typeface="Calibri"/>
                <a:ea typeface="Calibri"/>
                <a:cs typeface="Calibri"/>
                <a:sym typeface="Calibri"/>
              </a:rPr>
              <a:t> enumeration of the gains (benefits) and losses</a:t>
            </a:r>
          </a:p>
          <a:p>
            <a:pPr lvl="0">
              <a:lnSpc>
                <a:spcPct val="90000"/>
              </a:lnSpc>
              <a:spcBef>
                <a:spcPts val="400"/>
              </a:spcBef>
              <a:buClr>
                <a:srgbClr val="0070C0"/>
              </a:buClr>
              <a:buSzPts val="2000"/>
            </a:pPr>
            <a:r>
              <a:rPr lang="en-US" sz="2200" dirty="0">
                <a:solidFill>
                  <a:srgbClr val="0070C0"/>
                </a:solidFill>
                <a:latin typeface="Calibri"/>
                <a:ea typeface="Calibri"/>
                <a:cs typeface="Calibri"/>
                <a:sym typeface="Calibri"/>
              </a:rPr>
              <a:t>(costs) of particular decisions in common units, for comparison purposes. </a:t>
            </a:r>
          </a:p>
          <a:p>
            <a:pPr lvl="0">
              <a:lnSpc>
                <a:spcPct val="90000"/>
              </a:lnSpc>
              <a:spcBef>
                <a:spcPts val="400"/>
              </a:spcBef>
              <a:buClr>
                <a:schemeClr val="dk1"/>
              </a:buClr>
              <a:buSzPts val="500"/>
            </a:pPr>
            <a:endParaRPr lang="en-US" sz="2200" dirty="0">
              <a:solidFill>
                <a:srgbClr val="0070C0"/>
              </a:solidFill>
              <a:latin typeface="Calibri"/>
              <a:ea typeface="Calibri"/>
              <a:cs typeface="Calibri"/>
              <a:sym typeface="Calibri"/>
            </a:endParaRPr>
          </a:p>
          <a:p>
            <a:pPr marL="228600" lvl="0" indent="-228600">
              <a:lnSpc>
                <a:spcPct val="90000"/>
              </a:lnSpc>
              <a:buClr>
                <a:schemeClr val="dk1"/>
              </a:buClr>
              <a:buSzPts val="2400"/>
              <a:buFont typeface="Arial"/>
              <a:buChar char="•"/>
            </a:pPr>
            <a:r>
              <a:rPr lang="en-US" sz="2400" b="1" dirty="0">
                <a:solidFill>
                  <a:schemeClr val="dk1"/>
                </a:solidFill>
                <a:latin typeface="Calibri"/>
                <a:ea typeface="Calibri"/>
                <a:cs typeface="Calibri"/>
                <a:sym typeface="Calibri"/>
              </a:rPr>
              <a:t>Serves as a good public communication tool</a:t>
            </a:r>
            <a:endParaRPr lang="en-US" sz="2400" b="1" dirty="0"/>
          </a:p>
          <a:p>
            <a:pPr lvl="0">
              <a:lnSpc>
                <a:spcPct val="90000"/>
              </a:lnSpc>
              <a:buClr>
                <a:srgbClr val="0070C0"/>
              </a:buClr>
              <a:buSzPts val="2000"/>
            </a:pPr>
            <a:r>
              <a:rPr lang="en-US" sz="2200" dirty="0">
                <a:solidFill>
                  <a:srgbClr val="0070C0"/>
                </a:solidFill>
                <a:latin typeface="Calibri"/>
                <a:ea typeface="Calibri"/>
                <a:cs typeface="Calibri"/>
                <a:sym typeface="Calibri"/>
              </a:rPr>
              <a:t>Uses of natural resources create a range of impacts, usually not in comparable units (generated revenues, changes in fish stocks, loss of tourists, water quality changes, reef degradation). </a:t>
            </a:r>
            <a:endParaRPr lang="en-US" sz="2200" dirty="0"/>
          </a:p>
        </p:txBody>
      </p:sp>
      <p:sp>
        <p:nvSpPr>
          <p:cNvPr id="8" name="Slide Number Placeholder 7">
            <a:extLst>
              <a:ext uri="{FF2B5EF4-FFF2-40B4-BE49-F238E27FC236}">
                <a16:creationId xmlns:a16="http://schemas.microsoft.com/office/drawing/2014/main" id="{611B53A9-B528-242F-6CE9-6A2EE0FC282B}"/>
              </a:ext>
            </a:extLst>
          </p:cNvPr>
          <p:cNvSpPr>
            <a:spLocks noGrp="1"/>
          </p:cNvSpPr>
          <p:nvPr>
            <p:ph type="sldNum" idx="12"/>
          </p:nvPr>
        </p:nvSpPr>
        <p:spPr>
          <a:xfrm>
            <a:off x="9332495" y="6324265"/>
            <a:ext cx="2743200" cy="365125"/>
          </a:xfrm>
        </p:spPr>
        <p:txBody>
          <a:bodyPr/>
          <a:lstStyle/>
          <a:p>
            <a:pPr marL="0" lvl="0" indent="0" algn="r" rtl="0">
              <a:spcBef>
                <a:spcPts val="0"/>
              </a:spcBef>
              <a:spcAft>
                <a:spcPts val="0"/>
              </a:spcAft>
              <a:buNone/>
            </a:pPr>
            <a:fld id="{00000000-1234-1234-1234-123412341234}" type="slidenum">
              <a:rPr lang="en-US" smtClean="0"/>
              <a:t>19</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sp>
        <p:nvSpPr>
          <p:cNvPr id="2" name="Title 1">
            <a:extLst>
              <a:ext uri="{FF2B5EF4-FFF2-40B4-BE49-F238E27FC236}">
                <a16:creationId xmlns:a16="http://schemas.microsoft.com/office/drawing/2014/main" id="{70F16EE3-1564-601D-3526-0692519A8BE5}"/>
              </a:ext>
            </a:extLst>
          </p:cNvPr>
          <p:cNvSpPr>
            <a:spLocks noGrp="1"/>
          </p:cNvSpPr>
          <p:nvPr>
            <p:ph type="title"/>
          </p:nvPr>
        </p:nvSpPr>
        <p:spPr>
          <a:xfrm>
            <a:off x="3334683" y="234497"/>
            <a:ext cx="6281057" cy="1325563"/>
          </a:xfrm>
        </p:spPr>
        <p:txBody>
          <a:bodyPr>
            <a:normAutofit/>
          </a:bodyPr>
          <a:lstStyle/>
          <a:p>
            <a:pPr lvl="0"/>
            <a:r>
              <a:rPr lang="en-US" sz="3200" b="1" dirty="0">
                <a:solidFill>
                  <a:srgbClr val="000000"/>
                </a:solidFill>
              </a:rPr>
              <a:t>What Are Ecosystem Services (ES)? </a:t>
            </a:r>
            <a:endParaRPr lang="en-US" sz="3200" dirty="0"/>
          </a:p>
        </p:txBody>
      </p:sp>
      <p:sp>
        <p:nvSpPr>
          <p:cNvPr id="3" name="TextBox 2">
            <a:extLst>
              <a:ext uri="{FF2B5EF4-FFF2-40B4-BE49-F238E27FC236}">
                <a16:creationId xmlns:a16="http://schemas.microsoft.com/office/drawing/2014/main" id="{B19D3DC0-7613-FA15-09BF-4BCD4427D607}"/>
              </a:ext>
            </a:extLst>
          </p:cNvPr>
          <p:cNvSpPr txBox="1"/>
          <p:nvPr/>
        </p:nvSpPr>
        <p:spPr>
          <a:xfrm>
            <a:off x="1387228" y="1247899"/>
            <a:ext cx="10175966" cy="2911438"/>
          </a:xfrm>
          <a:prstGeom prst="rect">
            <a:avLst/>
          </a:prstGeom>
          <a:noFill/>
        </p:spPr>
        <p:txBody>
          <a:bodyPr wrap="square" rtlCol="0">
            <a:spAutoFit/>
          </a:bodyPr>
          <a:lstStyle/>
          <a:p>
            <a:pPr marL="342900" lvl="0" indent="-342900">
              <a:lnSpc>
                <a:spcPct val="104000"/>
              </a:lnSpc>
              <a:spcAft>
                <a:spcPts val="1000"/>
              </a:spcAft>
              <a:buSzPts val="2400"/>
              <a:buFont typeface="Arial"/>
              <a:buChar char="•"/>
            </a:pPr>
            <a:r>
              <a:rPr lang="en-US" sz="2300" dirty="0">
                <a:latin typeface="Calibri" panose="020F0502020204030204" pitchFamily="34" charset="0"/>
                <a:ea typeface="Calibri"/>
                <a:cs typeface="Calibri" panose="020F0502020204030204" pitchFamily="34" charset="0"/>
                <a:sym typeface="Calibri"/>
              </a:rPr>
              <a:t>Ecosystem services are the benefits that humans receive from nature, sometimes called natural capital.</a:t>
            </a:r>
            <a:endParaRPr lang="en-US" sz="2300" dirty="0">
              <a:latin typeface="Calibri" panose="020F0502020204030204" pitchFamily="34" charset="0"/>
              <a:cs typeface="Calibri" panose="020F0502020204030204" pitchFamily="34" charset="0"/>
            </a:endParaRPr>
          </a:p>
          <a:p>
            <a:pPr marL="342900" lvl="0" indent="-342900">
              <a:lnSpc>
                <a:spcPct val="104000"/>
              </a:lnSpc>
              <a:spcAft>
                <a:spcPts val="1000"/>
              </a:spcAft>
              <a:buSzPts val="2400"/>
              <a:buFont typeface="Arial"/>
              <a:buChar char="•"/>
            </a:pPr>
            <a:r>
              <a:rPr lang="en-US" sz="2300" dirty="0">
                <a:latin typeface="Calibri" panose="020F0502020204030204" pitchFamily="34" charset="0"/>
                <a:ea typeface="Calibri"/>
                <a:cs typeface="Calibri" panose="020F0502020204030204" pitchFamily="34" charset="0"/>
                <a:sym typeface="Calibri"/>
              </a:rPr>
              <a:t>Examples include clean air and water; flood control; arboreal shade and cooling; pollination from birds and insects; raw materials and wild food; and fertile soil for farming. </a:t>
            </a:r>
            <a:endParaRPr lang="en-US" sz="2300" dirty="0">
              <a:latin typeface="Calibri" panose="020F0502020204030204" pitchFamily="34" charset="0"/>
              <a:cs typeface="Calibri" panose="020F0502020204030204" pitchFamily="34" charset="0"/>
            </a:endParaRPr>
          </a:p>
          <a:p>
            <a:pPr marL="342900" lvl="0" indent="-342900">
              <a:lnSpc>
                <a:spcPct val="104000"/>
              </a:lnSpc>
              <a:spcAft>
                <a:spcPts val="1000"/>
              </a:spcAft>
              <a:buSzPts val="2400"/>
              <a:buFont typeface="Arial"/>
              <a:buChar char="•"/>
            </a:pPr>
            <a:r>
              <a:rPr lang="en-US" sz="2300" dirty="0">
                <a:latin typeface="Calibri" panose="020F0502020204030204" pitchFamily="34" charset="0"/>
                <a:ea typeface="Calibri"/>
                <a:cs typeface="Calibri" panose="020F0502020204030204" pitchFamily="34" charset="0"/>
                <a:sym typeface="Calibri"/>
              </a:rPr>
              <a:t>In theory, these ES can be valued using standard methods developed by economists that can be in </a:t>
            </a:r>
            <a:r>
              <a:rPr lang="en-US" sz="2300" dirty="0">
                <a:solidFill>
                  <a:schemeClr val="dk1"/>
                </a:solidFill>
                <a:latin typeface="Calibri" panose="020F0502020204030204" pitchFamily="34" charset="0"/>
                <a:ea typeface="Calibri"/>
                <a:cs typeface="Calibri" panose="020F0502020204030204" pitchFamily="34" charset="0"/>
                <a:sym typeface="Calibri"/>
              </a:rPr>
              <a:t>monetary or indirect non-monetary terms. </a:t>
            </a:r>
          </a:p>
        </p:txBody>
      </p:sp>
      <p:pic>
        <p:nvPicPr>
          <p:cNvPr id="6" name="Picture 5" descr="A view of the sun rising over a field filled with dandelions ">
            <a:extLst>
              <a:ext uri="{FF2B5EF4-FFF2-40B4-BE49-F238E27FC236}">
                <a16:creationId xmlns:a16="http://schemas.microsoft.com/office/drawing/2014/main" id="{014C115E-F745-31C6-A4C3-9B9B6FA1CBB4}"/>
              </a:ext>
            </a:extLst>
          </p:cNvPr>
          <p:cNvPicPr>
            <a:picLocks noChangeAspect="1"/>
          </p:cNvPicPr>
          <p:nvPr/>
        </p:nvPicPr>
        <p:blipFill>
          <a:blip r:embed="rId4"/>
          <a:srcRect b="8516"/>
          <a:stretch>
            <a:fillRect/>
          </a:stretch>
        </p:blipFill>
        <p:spPr>
          <a:xfrm>
            <a:off x="1" y="4159337"/>
            <a:ext cx="12191999" cy="2698663"/>
          </a:xfrm>
          <a:prstGeom prst="rect">
            <a:avLst/>
          </a:prstGeom>
        </p:spPr>
      </p:pic>
      <p:sp>
        <p:nvSpPr>
          <p:cNvPr id="4" name="Slide Number Placeholder 3">
            <a:extLst>
              <a:ext uri="{FF2B5EF4-FFF2-40B4-BE49-F238E27FC236}">
                <a16:creationId xmlns:a16="http://schemas.microsoft.com/office/drawing/2014/main" id="{503D8892-623D-1D99-4DD6-06A9D0DAFFE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solidFill>
                  <a:schemeClr val="bg1"/>
                </a:solidFill>
              </a:rPr>
              <a:t>2</a:t>
            </a:fld>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a:extLst>
            <a:ext uri="{FF2B5EF4-FFF2-40B4-BE49-F238E27FC236}">
              <a16:creationId xmlns:a16="http://schemas.microsoft.com/office/drawing/2014/main" id="{1A269672-261B-1898-C81D-6AC8FC818ACC}"/>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7E04CC-1C69-29F2-8E2D-6D6447ED15D6}"/>
              </a:ext>
            </a:extLst>
          </p:cNvPr>
          <p:cNvSpPr>
            <a:spLocks noGrp="1"/>
          </p:cNvSpPr>
          <p:nvPr>
            <p:ph type="title"/>
          </p:nvPr>
        </p:nvSpPr>
        <p:spPr>
          <a:xfrm>
            <a:off x="3862003" y="295058"/>
            <a:ext cx="5275917" cy="1325563"/>
          </a:xfrm>
        </p:spPr>
        <p:txBody>
          <a:bodyPr>
            <a:normAutofit/>
          </a:bodyPr>
          <a:lstStyle/>
          <a:p>
            <a:pPr lvl="0"/>
            <a:r>
              <a:rPr lang="en-US" sz="3200" b="1" dirty="0">
                <a:solidFill>
                  <a:srgbClr val="000000"/>
                </a:solidFill>
              </a:rPr>
              <a:t>Value from an ES Perspective</a:t>
            </a:r>
            <a:endParaRPr lang="en-US" sz="3200" dirty="0"/>
          </a:p>
        </p:txBody>
      </p:sp>
      <p:sp>
        <p:nvSpPr>
          <p:cNvPr id="9" name="TextBox 8">
            <a:extLst>
              <a:ext uri="{FF2B5EF4-FFF2-40B4-BE49-F238E27FC236}">
                <a16:creationId xmlns:a16="http://schemas.microsoft.com/office/drawing/2014/main" id="{9C3150E9-8685-376F-EF13-B4BA4454E545}"/>
              </a:ext>
            </a:extLst>
          </p:cNvPr>
          <p:cNvSpPr txBox="1"/>
          <p:nvPr/>
        </p:nvSpPr>
        <p:spPr>
          <a:xfrm>
            <a:off x="1131127" y="1568862"/>
            <a:ext cx="10737668" cy="2277547"/>
          </a:xfrm>
          <a:prstGeom prst="rect">
            <a:avLst/>
          </a:prstGeom>
          <a:noFill/>
        </p:spPr>
        <p:txBody>
          <a:bodyPr wrap="square" rtlCol="0">
            <a:spAutoFit/>
          </a:bodyPr>
          <a:lstStyle/>
          <a:p>
            <a:pPr marL="457200" lvl="0" indent="-457200">
              <a:lnSpc>
                <a:spcPct val="90000"/>
              </a:lnSpc>
              <a:buClr>
                <a:schemeClr val="dk1"/>
              </a:buClr>
              <a:buSzPct val="100000"/>
              <a:buFont typeface="+mj-lt"/>
              <a:buAutoNum type="arabicPeriod"/>
            </a:pPr>
            <a:r>
              <a:rPr lang="en-US" sz="2600" dirty="0">
                <a:latin typeface="Calibri" panose="020F0502020204030204" pitchFamily="34" charset="0"/>
                <a:ea typeface="Calibri"/>
                <a:cs typeface="Calibri" panose="020F0502020204030204" pitchFamily="34" charset="0"/>
                <a:sym typeface="Calibri"/>
              </a:rPr>
              <a:t>Value is what something that’s associated with nature is worth to people.</a:t>
            </a:r>
            <a:endParaRPr lang="en-US" sz="2600" dirty="0">
              <a:latin typeface="Calibri" panose="020F0502020204030204" pitchFamily="34" charset="0"/>
              <a:cs typeface="Calibri" panose="020F0502020204030204" pitchFamily="34" charset="0"/>
            </a:endParaRPr>
          </a:p>
          <a:p>
            <a:pPr marL="457200" lvl="0" indent="-457200">
              <a:lnSpc>
                <a:spcPct val="90000"/>
              </a:lnSpc>
              <a:spcBef>
                <a:spcPts val="1000"/>
              </a:spcBef>
              <a:buClr>
                <a:schemeClr val="dk1"/>
              </a:buClr>
              <a:buSzPct val="100000"/>
              <a:buFont typeface="+mj-lt"/>
              <a:buAutoNum type="arabicPeriod"/>
            </a:pPr>
            <a:r>
              <a:rPr lang="en-US" sz="2600" dirty="0">
                <a:latin typeface="Calibri" panose="020F0502020204030204" pitchFamily="34" charset="0"/>
                <a:ea typeface="Calibri"/>
                <a:cs typeface="Calibri" panose="020F0502020204030204" pitchFamily="34" charset="0"/>
                <a:sym typeface="Calibri"/>
              </a:rPr>
              <a:t>What </a:t>
            </a:r>
            <a:r>
              <a:rPr lang="en-US" sz="2600" dirty="0">
                <a:latin typeface="Calibri" panose="020F0502020204030204" pitchFamily="34" charset="0"/>
                <a:cs typeface="Calibri" panose="020F0502020204030204" pitchFamily="34" charset="0"/>
              </a:rPr>
              <a:t>an ES</a:t>
            </a:r>
            <a:r>
              <a:rPr lang="en-US" sz="2600" dirty="0">
                <a:latin typeface="Calibri" panose="020F0502020204030204" pitchFamily="34" charset="0"/>
                <a:ea typeface="Calibri"/>
                <a:cs typeface="Calibri" panose="020F0502020204030204" pitchFamily="34" charset="0"/>
                <a:sym typeface="Calibri"/>
              </a:rPr>
              <a:t> costs and the value or benefits it delivers are not necessarily equal.</a:t>
            </a:r>
            <a:endParaRPr lang="en-US" sz="2600" dirty="0">
              <a:latin typeface="Calibri" panose="020F0502020204030204" pitchFamily="34" charset="0"/>
              <a:cs typeface="Calibri" panose="020F0502020204030204" pitchFamily="34" charset="0"/>
            </a:endParaRPr>
          </a:p>
          <a:p>
            <a:pPr marL="457200" lvl="0" indent="-457200">
              <a:lnSpc>
                <a:spcPct val="90000"/>
              </a:lnSpc>
              <a:spcBef>
                <a:spcPts val="1000"/>
              </a:spcBef>
              <a:buClr>
                <a:schemeClr val="dk1"/>
              </a:buClr>
              <a:buSzPct val="100000"/>
              <a:buFont typeface="+mj-lt"/>
              <a:buAutoNum type="arabicPeriod"/>
            </a:pPr>
            <a:r>
              <a:rPr lang="en-US" sz="2600" dirty="0">
                <a:latin typeface="Calibri" panose="020F0502020204030204" pitchFamily="34" charset="0"/>
                <a:ea typeface="Calibri"/>
                <a:cs typeface="Calibri" panose="020F0502020204030204" pitchFamily="34" charset="0"/>
                <a:sym typeface="Calibri"/>
              </a:rPr>
              <a:t>Nature’s values need not be revealed in markets.</a:t>
            </a:r>
            <a:endParaRPr lang="en-US" sz="2600" dirty="0">
              <a:latin typeface="Calibri" panose="020F0502020204030204" pitchFamily="34" charset="0"/>
              <a:cs typeface="Calibri" panose="020F0502020204030204" pitchFamily="34" charset="0"/>
            </a:endParaRPr>
          </a:p>
          <a:p>
            <a:pPr marL="457200" lvl="0" indent="-457200">
              <a:lnSpc>
                <a:spcPct val="90000"/>
              </a:lnSpc>
              <a:spcBef>
                <a:spcPts val="1000"/>
              </a:spcBef>
              <a:buClr>
                <a:schemeClr val="dk1"/>
              </a:buClr>
              <a:buSzPct val="100000"/>
              <a:buFont typeface="+mj-lt"/>
              <a:buAutoNum type="arabicPeriod"/>
            </a:pPr>
            <a:r>
              <a:rPr lang="en-US" sz="2600" dirty="0">
                <a:latin typeface="Calibri" panose="020F0502020204030204" pitchFamily="34" charset="0"/>
                <a:ea typeface="Calibri"/>
                <a:cs typeface="Calibri" panose="020F0502020204030204" pitchFamily="34" charset="0"/>
                <a:sym typeface="Calibri"/>
              </a:rPr>
              <a:t>The value of foregone activities (“opportunity cost”) must be considered.</a:t>
            </a:r>
          </a:p>
        </p:txBody>
      </p:sp>
      <p:pic>
        <p:nvPicPr>
          <p:cNvPr id="10" name="Picture 9" descr="A man in silhouette paddling on a lake in a canoe at twilight">
            <a:extLst>
              <a:ext uri="{FF2B5EF4-FFF2-40B4-BE49-F238E27FC236}">
                <a16:creationId xmlns:a16="http://schemas.microsoft.com/office/drawing/2014/main" id="{461C2A56-82AD-AFD0-8149-18A3C4584F8C}"/>
              </a:ext>
            </a:extLst>
          </p:cNvPr>
          <p:cNvPicPr>
            <a:picLocks noChangeAspect="1"/>
          </p:cNvPicPr>
          <p:nvPr/>
        </p:nvPicPr>
        <p:blipFill>
          <a:blip r:embed="rId4"/>
          <a:stretch>
            <a:fillRect/>
          </a:stretch>
        </p:blipFill>
        <p:spPr>
          <a:xfrm>
            <a:off x="-3998" y="4317167"/>
            <a:ext cx="12195998" cy="2540833"/>
          </a:xfrm>
          <a:prstGeom prst="rect">
            <a:avLst/>
          </a:prstGeom>
        </p:spPr>
      </p:pic>
      <p:sp>
        <p:nvSpPr>
          <p:cNvPr id="2" name="Slide Number Placeholder 1">
            <a:extLst>
              <a:ext uri="{FF2B5EF4-FFF2-40B4-BE49-F238E27FC236}">
                <a16:creationId xmlns:a16="http://schemas.microsoft.com/office/drawing/2014/main" id="{ACBC499C-DC0F-D1B3-A444-13616F9EB1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solidFill>
                  <a:schemeClr val="bg1"/>
                </a:solidFill>
              </a:rPr>
              <a:t>3</a:t>
            </a:fld>
            <a:endParaRPr lang="en-US" dirty="0">
              <a:solidFill>
                <a:schemeClr val="bg1"/>
              </a:solidFill>
            </a:endParaRPr>
          </a:p>
        </p:txBody>
      </p:sp>
    </p:spTree>
    <p:extLst>
      <p:ext uri="{BB962C8B-B14F-4D97-AF65-F5344CB8AC3E}">
        <p14:creationId xmlns:p14="http://schemas.microsoft.com/office/powerpoint/2010/main" val="1208618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p:cNvGrpSpPr/>
        <p:nvPr/>
      </p:nvGrpSpPr>
      <p:grpSpPr>
        <a:xfrm>
          <a:off x="0" y="0"/>
          <a:ext cx="0" cy="0"/>
          <a:chOff x="0" y="0"/>
          <a:chExt cx="0" cy="0"/>
        </a:xfrm>
      </p:grpSpPr>
      <p:sp>
        <p:nvSpPr>
          <p:cNvPr id="16" name="Title 1">
            <a:extLst>
              <a:ext uri="{FF2B5EF4-FFF2-40B4-BE49-F238E27FC236}">
                <a16:creationId xmlns:a16="http://schemas.microsoft.com/office/drawing/2014/main" id="{1669D34B-D71D-63BD-A219-749389FBB76A}"/>
              </a:ext>
            </a:extLst>
          </p:cNvPr>
          <p:cNvSpPr>
            <a:spLocks noGrp="1"/>
          </p:cNvSpPr>
          <p:nvPr>
            <p:ph type="title"/>
          </p:nvPr>
        </p:nvSpPr>
        <p:spPr>
          <a:xfrm>
            <a:off x="3334683" y="234497"/>
            <a:ext cx="6281057" cy="1325563"/>
          </a:xfrm>
        </p:spPr>
        <p:txBody>
          <a:bodyPr>
            <a:normAutofit/>
          </a:bodyPr>
          <a:lstStyle/>
          <a:p>
            <a:pPr lvl="0"/>
            <a:r>
              <a:rPr lang="en-US" sz="3200" b="1" dirty="0"/>
              <a:t>How Ecologists Have Categorized ES</a:t>
            </a:r>
            <a:endParaRPr lang="en-US" sz="3200" dirty="0"/>
          </a:p>
        </p:txBody>
      </p:sp>
      <p:sp>
        <p:nvSpPr>
          <p:cNvPr id="17" name="TextBox 16">
            <a:extLst>
              <a:ext uri="{FF2B5EF4-FFF2-40B4-BE49-F238E27FC236}">
                <a16:creationId xmlns:a16="http://schemas.microsoft.com/office/drawing/2014/main" id="{6C499153-9BB7-97CE-2AE2-8685B2BA0337}"/>
              </a:ext>
            </a:extLst>
          </p:cNvPr>
          <p:cNvSpPr txBox="1"/>
          <p:nvPr/>
        </p:nvSpPr>
        <p:spPr>
          <a:xfrm>
            <a:off x="1369811" y="1106866"/>
            <a:ext cx="10210800" cy="461665"/>
          </a:xfrm>
          <a:prstGeom prst="rect">
            <a:avLst/>
          </a:prstGeom>
          <a:noFill/>
        </p:spPr>
        <p:txBody>
          <a:bodyPr wrap="square" rtlCol="0">
            <a:spAutoFit/>
          </a:bodyPr>
          <a:lstStyle/>
          <a:p>
            <a:pPr algn="ctr"/>
            <a:r>
              <a:rPr lang="en-US" sz="2400" b="1" dirty="0">
                <a:solidFill>
                  <a:srgbClr val="0070C0"/>
                </a:solidFill>
                <a:latin typeface="Calibri" panose="020F0502020204030204" pitchFamily="34" charset="0"/>
                <a:ea typeface="Calibri"/>
                <a:cs typeface="Calibri" panose="020F0502020204030204" pitchFamily="34" charset="0"/>
                <a:sym typeface="Calibri"/>
              </a:rPr>
              <a:t>Question 2. </a:t>
            </a:r>
            <a:r>
              <a:rPr lang="en-US" sz="2400" dirty="0">
                <a:solidFill>
                  <a:srgbClr val="0070C0"/>
                </a:solidFill>
                <a:latin typeface="Calibri" panose="020F0502020204030204" pitchFamily="34" charset="0"/>
                <a:ea typeface="Calibri"/>
                <a:cs typeface="Calibri" panose="020F0502020204030204" pitchFamily="34" charset="0"/>
                <a:sym typeface="Calibri"/>
              </a:rPr>
              <a:t>Which of the following are not ecosystem services?</a:t>
            </a:r>
            <a:endParaRPr lang="en-US" sz="1200" dirty="0"/>
          </a:p>
        </p:txBody>
      </p:sp>
      <p:graphicFrame>
        <p:nvGraphicFramePr>
          <p:cNvPr id="18" name="Table 17">
            <a:extLst>
              <a:ext uri="{FF2B5EF4-FFF2-40B4-BE49-F238E27FC236}">
                <a16:creationId xmlns:a16="http://schemas.microsoft.com/office/drawing/2014/main" id="{D488C8A5-9F06-B881-BF20-DB4AB3F06755}"/>
              </a:ext>
            </a:extLst>
          </p:cNvPr>
          <p:cNvGraphicFramePr>
            <a:graphicFrameLocks noGrp="1"/>
          </p:cNvGraphicFramePr>
          <p:nvPr>
            <p:extLst>
              <p:ext uri="{D42A27DB-BD31-4B8C-83A1-F6EECF244321}">
                <p14:modId xmlns:p14="http://schemas.microsoft.com/office/powerpoint/2010/main" val="773518794"/>
              </p:ext>
            </p:extLst>
          </p:nvPr>
        </p:nvGraphicFramePr>
        <p:xfrm>
          <a:off x="1418380" y="1742480"/>
          <a:ext cx="4064000" cy="2219960"/>
        </p:xfrm>
        <a:graphic>
          <a:graphicData uri="http://schemas.openxmlformats.org/drawingml/2006/table">
            <a:tbl>
              <a:tblPr firstRow="1" bandRow="1">
                <a:tableStyleId>{10A1B5D5-9B99-4C35-A422-299274C87663}</a:tableStyleId>
              </a:tblPr>
              <a:tblGrid>
                <a:gridCol w="4064000">
                  <a:extLst>
                    <a:ext uri="{9D8B030D-6E8A-4147-A177-3AD203B41FA5}">
                      <a16:colId xmlns:a16="http://schemas.microsoft.com/office/drawing/2014/main" val="2258525325"/>
                    </a:ext>
                  </a:extLst>
                </a:gridCol>
              </a:tblGrid>
              <a:tr h="370840">
                <a:tc>
                  <a:txBody>
                    <a:bodyPr/>
                    <a:lstStyle/>
                    <a:p>
                      <a:pPr algn="ctr"/>
                      <a:r>
                        <a:rPr lang="en-US" sz="1800" dirty="0">
                          <a:solidFill>
                            <a:schemeClr val="tx1"/>
                          </a:solidFill>
                          <a:latin typeface="+mj-lt"/>
                          <a:cs typeface="Calibri" panose="020F0502020204030204" pitchFamily="34" charset="0"/>
                        </a:rPr>
                        <a:t>Supportive Services</a:t>
                      </a:r>
                    </a:p>
                  </a:txBody>
                  <a:tcPr>
                    <a:solidFill>
                      <a:srgbClr val="70AD47">
                        <a:alpha val="34902"/>
                      </a:srgbClr>
                    </a:solidFill>
                  </a:tcPr>
                </a:tc>
                <a:extLst>
                  <a:ext uri="{0D108BD9-81ED-4DB2-BD59-A6C34878D82A}">
                    <a16:rowId xmlns:a16="http://schemas.microsoft.com/office/drawing/2014/main" val="1505599089"/>
                  </a:ext>
                </a:extLst>
              </a:tr>
              <a:tr h="370840">
                <a:tc>
                  <a:txBody>
                    <a:bodyPr/>
                    <a:lstStyle/>
                    <a:p>
                      <a:pPr algn="ctr"/>
                      <a:r>
                        <a:rPr lang="en-US" sz="1800" dirty="0">
                          <a:latin typeface="Calibri" panose="020F0502020204030204" pitchFamily="34" charset="0"/>
                          <a:cs typeface="Calibri" panose="020F0502020204030204" pitchFamily="34" charset="0"/>
                        </a:rPr>
                        <a:t>Nutrient Cycling</a:t>
                      </a:r>
                    </a:p>
                  </a:txBody>
                  <a:tcPr/>
                </a:tc>
                <a:extLst>
                  <a:ext uri="{0D108BD9-81ED-4DB2-BD59-A6C34878D82A}">
                    <a16:rowId xmlns:a16="http://schemas.microsoft.com/office/drawing/2014/main" val="741102462"/>
                  </a:ext>
                </a:extLst>
              </a:tr>
              <a:tr h="370840">
                <a:tc>
                  <a:txBody>
                    <a:bodyPr/>
                    <a:lstStyle/>
                    <a:p>
                      <a:pPr algn="ctr"/>
                      <a:r>
                        <a:rPr lang="en-US" sz="1800" dirty="0">
                          <a:latin typeface="Calibri" panose="020F0502020204030204" pitchFamily="34" charset="0"/>
                          <a:cs typeface="Calibri" panose="020F0502020204030204" pitchFamily="34" charset="0"/>
                        </a:rPr>
                        <a:t>Net Primary Production</a:t>
                      </a:r>
                    </a:p>
                  </a:txBody>
                  <a:tcPr/>
                </a:tc>
                <a:extLst>
                  <a:ext uri="{0D108BD9-81ED-4DB2-BD59-A6C34878D82A}">
                    <a16:rowId xmlns:a16="http://schemas.microsoft.com/office/drawing/2014/main" val="2740391847"/>
                  </a:ext>
                </a:extLst>
              </a:tr>
              <a:tr h="370840">
                <a:tc>
                  <a:txBody>
                    <a:bodyPr/>
                    <a:lstStyle/>
                    <a:p>
                      <a:pPr algn="ctr"/>
                      <a:r>
                        <a:rPr lang="en-US" sz="1800" dirty="0">
                          <a:latin typeface="Calibri" panose="020F0502020204030204" pitchFamily="34" charset="0"/>
                          <a:cs typeface="Calibri" panose="020F0502020204030204" pitchFamily="34" charset="0"/>
                        </a:rPr>
                        <a:t>Pollination and Seed Dispersal</a:t>
                      </a:r>
                    </a:p>
                  </a:txBody>
                  <a:tcPr/>
                </a:tc>
                <a:extLst>
                  <a:ext uri="{0D108BD9-81ED-4DB2-BD59-A6C34878D82A}">
                    <a16:rowId xmlns:a16="http://schemas.microsoft.com/office/drawing/2014/main" val="2257216339"/>
                  </a:ext>
                </a:extLst>
              </a:tr>
              <a:tr h="370840">
                <a:tc>
                  <a:txBody>
                    <a:bodyPr/>
                    <a:lstStyle/>
                    <a:p>
                      <a:pPr algn="ctr"/>
                      <a:r>
                        <a:rPr lang="en-US" sz="1800" dirty="0">
                          <a:latin typeface="Calibri" panose="020F0502020204030204" pitchFamily="34" charset="0"/>
                          <a:cs typeface="Calibri" panose="020F0502020204030204" pitchFamily="34" charset="0"/>
                        </a:rPr>
                        <a:t>Habitat</a:t>
                      </a:r>
                    </a:p>
                  </a:txBody>
                  <a:tcPr/>
                </a:tc>
                <a:extLst>
                  <a:ext uri="{0D108BD9-81ED-4DB2-BD59-A6C34878D82A}">
                    <a16:rowId xmlns:a16="http://schemas.microsoft.com/office/drawing/2014/main" val="1813032973"/>
                  </a:ext>
                </a:extLst>
              </a:tr>
              <a:tr h="0">
                <a:tc>
                  <a:txBody>
                    <a:bodyPr/>
                    <a:lstStyle/>
                    <a:p>
                      <a:pPr algn="ctr"/>
                      <a:r>
                        <a:rPr lang="en-US" sz="1800" dirty="0">
                          <a:latin typeface="Calibri" panose="020F0502020204030204" pitchFamily="34" charset="0"/>
                          <a:cs typeface="Calibri" panose="020F0502020204030204" pitchFamily="34" charset="0"/>
                        </a:rPr>
                        <a:t>Hydrological Cycle</a:t>
                      </a:r>
                    </a:p>
                  </a:txBody>
                  <a:tcPr/>
                </a:tc>
                <a:extLst>
                  <a:ext uri="{0D108BD9-81ED-4DB2-BD59-A6C34878D82A}">
                    <a16:rowId xmlns:a16="http://schemas.microsoft.com/office/drawing/2014/main" val="184994730"/>
                  </a:ext>
                </a:extLst>
              </a:tr>
            </a:tbl>
          </a:graphicData>
        </a:graphic>
      </p:graphicFrame>
      <p:graphicFrame>
        <p:nvGraphicFramePr>
          <p:cNvPr id="19" name="Table 18">
            <a:extLst>
              <a:ext uri="{FF2B5EF4-FFF2-40B4-BE49-F238E27FC236}">
                <a16:creationId xmlns:a16="http://schemas.microsoft.com/office/drawing/2014/main" id="{2B046545-189E-802B-B3ED-05DFEBBBD8E5}"/>
              </a:ext>
            </a:extLst>
          </p:cNvPr>
          <p:cNvGraphicFramePr>
            <a:graphicFrameLocks noGrp="1"/>
          </p:cNvGraphicFramePr>
          <p:nvPr>
            <p:extLst>
              <p:ext uri="{D42A27DB-BD31-4B8C-83A1-F6EECF244321}">
                <p14:modId xmlns:p14="http://schemas.microsoft.com/office/powerpoint/2010/main" val="312014848"/>
              </p:ext>
            </p:extLst>
          </p:nvPr>
        </p:nvGraphicFramePr>
        <p:xfrm>
          <a:off x="1418380" y="4125595"/>
          <a:ext cx="4064000" cy="2595880"/>
        </p:xfrm>
        <a:graphic>
          <a:graphicData uri="http://schemas.openxmlformats.org/drawingml/2006/table">
            <a:tbl>
              <a:tblPr firstRow="1" bandRow="1">
                <a:tableStyleId>{10A1B5D5-9B99-4C35-A422-299274C87663}</a:tableStyleId>
              </a:tblPr>
              <a:tblGrid>
                <a:gridCol w="4064000">
                  <a:extLst>
                    <a:ext uri="{9D8B030D-6E8A-4147-A177-3AD203B41FA5}">
                      <a16:colId xmlns:a16="http://schemas.microsoft.com/office/drawing/2014/main" val="2258525325"/>
                    </a:ext>
                  </a:extLst>
                </a:gridCol>
              </a:tblGrid>
              <a:tr h="370840">
                <a:tc>
                  <a:txBody>
                    <a:bodyPr/>
                    <a:lstStyle/>
                    <a:p>
                      <a:pPr algn="ctr"/>
                      <a:r>
                        <a:rPr lang="en-US" sz="1800" dirty="0">
                          <a:solidFill>
                            <a:schemeClr val="tx1"/>
                          </a:solidFill>
                        </a:rPr>
                        <a:t>Provisioning Services</a:t>
                      </a:r>
                    </a:p>
                  </a:txBody>
                  <a:tcPr>
                    <a:solidFill>
                      <a:srgbClr val="70AD47">
                        <a:alpha val="34902"/>
                      </a:srgbClr>
                    </a:solidFill>
                  </a:tcPr>
                </a:tc>
                <a:extLst>
                  <a:ext uri="{0D108BD9-81ED-4DB2-BD59-A6C34878D82A}">
                    <a16:rowId xmlns:a16="http://schemas.microsoft.com/office/drawing/2014/main" val="1505599089"/>
                  </a:ext>
                </a:extLst>
              </a:tr>
              <a:tr h="370840">
                <a:tc>
                  <a:txBody>
                    <a:bodyPr/>
                    <a:lstStyle/>
                    <a:p>
                      <a:pPr algn="ctr"/>
                      <a:r>
                        <a:rPr lang="en-US" sz="1800" dirty="0">
                          <a:latin typeface="Calibri" panose="020F0502020204030204" pitchFamily="34" charset="0"/>
                          <a:cs typeface="Calibri" panose="020F0502020204030204" pitchFamily="34" charset="0"/>
                        </a:rPr>
                        <a:t>Water Supply</a:t>
                      </a:r>
                    </a:p>
                  </a:txBody>
                  <a:tcPr/>
                </a:tc>
                <a:extLst>
                  <a:ext uri="{0D108BD9-81ED-4DB2-BD59-A6C34878D82A}">
                    <a16:rowId xmlns:a16="http://schemas.microsoft.com/office/drawing/2014/main" val="741102462"/>
                  </a:ext>
                </a:extLst>
              </a:tr>
              <a:tr h="370840">
                <a:tc>
                  <a:txBody>
                    <a:bodyPr/>
                    <a:lstStyle/>
                    <a:p>
                      <a:pPr algn="ctr"/>
                      <a:r>
                        <a:rPr lang="en-US" sz="1800" dirty="0">
                          <a:latin typeface="Calibri" panose="020F0502020204030204" pitchFamily="34" charset="0"/>
                          <a:cs typeface="Calibri" panose="020F0502020204030204" pitchFamily="34" charset="0"/>
                        </a:rPr>
                        <a:t>Food</a:t>
                      </a:r>
                    </a:p>
                  </a:txBody>
                  <a:tcPr/>
                </a:tc>
                <a:extLst>
                  <a:ext uri="{0D108BD9-81ED-4DB2-BD59-A6C34878D82A}">
                    <a16:rowId xmlns:a16="http://schemas.microsoft.com/office/drawing/2014/main" val="2740391847"/>
                  </a:ext>
                </a:extLst>
              </a:tr>
              <a:tr h="370840">
                <a:tc>
                  <a:txBody>
                    <a:bodyPr/>
                    <a:lstStyle/>
                    <a:p>
                      <a:pPr algn="ctr"/>
                      <a:r>
                        <a:rPr lang="en-US" sz="1800" dirty="0">
                          <a:latin typeface="Calibri" panose="020F0502020204030204" pitchFamily="34" charset="0"/>
                          <a:cs typeface="Calibri" panose="020F0502020204030204" pitchFamily="34" charset="0"/>
                        </a:rPr>
                        <a:t>Raw Materials</a:t>
                      </a:r>
                    </a:p>
                  </a:txBody>
                  <a:tcPr/>
                </a:tc>
                <a:extLst>
                  <a:ext uri="{0D108BD9-81ED-4DB2-BD59-A6C34878D82A}">
                    <a16:rowId xmlns:a16="http://schemas.microsoft.com/office/drawing/2014/main" val="2257216339"/>
                  </a:ext>
                </a:extLst>
              </a:tr>
              <a:tr h="370840">
                <a:tc>
                  <a:txBody>
                    <a:bodyPr/>
                    <a:lstStyle/>
                    <a:p>
                      <a:pPr algn="ctr"/>
                      <a:r>
                        <a:rPr lang="en-US" sz="1800" dirty="0">
                          <a:latin typeface="Calibri" panose="020F0502020204030204" pitchFamily="34" charset="0"/>
                          <a:cs typeface="Calibri" panose="020F0502020204030204" pitchFamily="34" charset="0"/>
                        </a:rPr>
                        <a:t>Genetic Resources</a:t>
                      </a:r>
                    </a:p>
                  </a:txBody>
                  <a:tcPr/>
                </a:tc>
                <a:extLst>
                  <a:ext uri="{0D108BD9-81ED-4DB2-BD59-A6C34878D82A}">
                    <a16:rowId xmlns:a16="http://schemas.microsoft.com/office/drawing/2014/main" val="1813032973"/>
                  </a:ext>
                </a:extLst>
              </a:tr>
              <a:tr h="370840">
                <a:tc>
                  <a:txBody>
                    <a:bodyPr/>
                    <a:lstStyle/>
                    <a:p>
                      <a:pPr algn="ctr"/>
                      <a:r>
                        <a:rPr lang="en-US" sz="1800" dirty="0">
                          <a:latin typeface="Calibri" panose="020F0502020204030204" pitchFamily="34" charset="0"/>
                          <a:cs typeface="Calibri" panose="020F0502020204030204" pitchFamily="34" charset="0"/>
                        </a:rPr>
                        <a:t>Medicinal Resources</a:t>
                      </a:r>
                    </a:p>
                  </a:txBody>
                  <a:tcPr/>
                </a:tc>
                <a:extLst>
                  <a:ext uri="{0D108BD9-81ED-4DB2-BD59-A6C34878D82A}">
                    <a16:rowId xmlns:a16="http://schemas.microsoft.com/office/drawing/2014/main" val="184994730"/>
                  </a:ext>
                </a:extLst>
              </a:tr>
              <a:tr h="370840">
                <a:tc>
                  <a:txBody>
                    <a:bodyPr/>
                    <a:lstStyle/>
                    <a:p>
                      <a:pPr algn="ctr"/>
                      <a:r>
                        <a:rPr lang="en-US" sz="1800" dirty="0">
                          <a:latin typeface="Calibri" panose="020F0502020204030204" pitchFamily="34" charset="0"/>
                          <a:cs typeface="Calibri" panose="020F0502020204030204" pitchFamily="34" charset="0"/>
                        </a:rPr>
                        <a:t>Ornamental Resources</a:t>
                      </a:r>
                    </a:p>
                  </a:txBody>
                  <a:tcPr/>
                </a:tc>
                <a:extLst>
                  <a:ext uri="{0D108BD9-81ED-4DB2-BD59-A6C34878D82A}">
                    <a16:rowId xmlns:a16="http://schemas.microsoft.com/office/drawing/2014/main" val="2268197202"/>
                  </a:ext>
                </a:extLst>
              </a:tr>
            </a:tbl>
          </a:graphicData>
        </a:graphic>
      </p:graphicFrame>
      <p:graphicFrame>
        <p:nvGraphicFramePr>
          <p:cNvPr id="20" name="Table 19">
            <a:extLst>
              <a:ext uri="{FF2B5EF4-FFF2-40B4-BE49-F238E27FC236}">
                <a16:creationId xmlns:a16="http://schemas.microsoft.com/office/drawing/2014/main" id="{07EC83BB-3276-4FE2-7308-8A0A13C92DA5}"/>
              </a:ext>
            </a:extLst>
          </p:cNvPr>
          <p:cNvGraphicFramePr>
            <a:graphicFrameLocks noGrp="1"/>
          </p:cNvGraphicFramePr>
          <p:nvPr>
            <p:extLst>
              <p:ext uri="{D42A27DB-BD31-4B8C-83A1-F6EECF244321}">
                <p14:modId xmlns:p14="http://schemas.microsoft.com/office/powerpoint/2010/main" val="47917712"/>
              </p:ext>
            </p:extLst>
          </p:nvPr>
        </p:nvGraphicFramePr>
        <p:xfrm>
          <a:off x="6709620" y="1742480"/>
          <a:ext cx="4064000" cy="2961640"/>
        </p:xfrm>
        <a:graphic>
          <a:graphicData uri="http://schemas.openxmlformats.org/drawingml/2006/table">
            <a:tbl>
              <a:tblPr firstRow="1" bandRow="1">
                <a:tableStyleId>{10A1B5D5-9B99-4C35-A422-299274C87663}</a:tableStyleId>
              </a:tblPr>
              <a:tblGrid>
                <a:gridCol w="4064000">
                  <a:extLst>
                    <a:ext uri="{9D8B030D-6E8A-4147-A177-3AD203B41FA5}">
                      <a16:colId xmlns:a16="http://schemas.microsoft.com/office/drawing/2014/main" val="2258525325"/>
                    </a:ext>
                  </a:extLst>
                </a:gridCol>
              </a:tblGrid>
              <a:tr h="370840">
                <a:tc>
                  <a:txBody>
                    <a:bodyPr/>
                    <a:lstStyle/>
                    <a:p>
                      <a:pPr algn="ctr"/>
                      <a:r>
                        <a:rPr lang="en-US" sz="1800" dirty="0">
                          <a:solidFill>
                            <a:schemeClr val="tx1"/>
                          </a:solidFill>
                        </a:rPr>
                        <a:t>Regulating  Services</a:t>
                      </a:r>
                    </a:p>
                  </a:txBody>
                  <a:tcPr>
                    <a:solidFill>
                      <a:srgbClr val="70AD47">
                        <a:alpha val="35294"/>
                      </a:srgbClr>
                    </a:solidFill>
                  </a:tcPr>
                </a:tc>
                <a:extLst>
                  <a:ext uri="{0D108BD9-81ED-4DB2-BD59-A6C34878D82A}">
                    <a16:rowId xmlns:a16="http://schemas.microsoft.com/office/drawing/2014/main" val="1505599089"/>
                  </a:ext>
                </a:extLst>
              </a:tr>
              <a:tr h="370840">
                <a:tc>
                  <a:txBody>
                    <a:bodyPr/>
                    <a:lstStyle/>
                    <a:p>
                      <a:pPr algn="ctr"/>
                      <a:r>
                        <a:rPr lang="en-US" sz="1800" b="0" dirty="0">
                          <a:latin typeface="Calibri" panose="020F0502020204030204" pitchFamily="34" charset="0"/>
                          <a:cs typeface="Calibri" panose="020F0502020204030204" pitchFamily="34" charset="0"/>
                        </a:rPr>
                        <a:t>Climate Regulation</a:t>
                      </a:r>
                    </a:p>
                  </a:txBody>
                  <a:tcPr/>
                </a:tc>
                <a:extLst>
                  <a:ext uri="{0D108BD9-81ED-4DB2-BD59-A6C34878D82A}">
                    <a16:rowId xmlns:a16="http://schemas.microsoft.com/office/drawing/2014/main" val="741102462"/>
                  </a:ext>
                </a:extLst>
              </a:tr>
              <a:tr h="370840">
                <a:tc>
                  <a:txBody>
                    <a:bodyPr/>
                    <a:lstStyle/>
                    <a:p>
                      <a:pPr algn="ctr"/>
                      <a:r>
                        <a:rPr lang="en-US" sz="1800" b="0" dirty="0">
                          <a:latin typeface="Calibri" panose="020F0502020204030204" pitchFamily="34" charset="0"/>
                          <a:cs typeface="Calibri" panose="020F0502020204030204" pitchFamily="34" charset="0"/>
                        </a:rPr>
                        <a:t>Hazard Protection</a:t>
                      </a:r>
                    </a:p>
                  </a:txBody>
                  <a:tcPr/>
                </a:tc>
                <a:extLst>
                  <a:ext uri="{0D108BD9-81ED-4DB2-BD59-A6C34878D82A}">
                    <a16:rowId xmlns:a16="http://schemas.microsoft.com/office/drawing/2014/main" val="2740391847"/>
                  </a:ext>
                </a:extLst>
              </a:tr>
              <a:tr h="370840">
                <a:tc>
                  <a:txBody>
                    <a:bodyPr/>
                    <a:lstStyle/>
                    <a:p>
                      <a:pPr algn="ctr"/>
                      <a:r>
                        <a:rPr lang="en-US" sz="1800" b="0" dirty="0">
                          <a:latin typeface="Calibri" panose="020F0502020204030204" pitchFamily="34" charset="0"/>
                          <a:cs typeface="Calibri" panose="020F0502020204030204" pitchFamily="34" charset="0"/>
                        </a:rPr>
                        <a:t>Disturbance Regulation</a:t>
                      </a:r>
                    </a:p>
                  </a:txBody>
                  <a:tcPr/>
                </a:tc>
                <a:extLst>
                  <a:ext uri="{0D108BD9-81ED-4DB2-BD59-A6C34878D82A}">
                    <a16:rowId xmlns:a16="http://schemas.microsoft.com/office/drawing/2014/main" val="2257216339"/>
                  </a:ext>
                </a:extLst>
              </a:tr>
              <a:tr h="370840">
                <a:tc>
                  <a:txBody>
                    <a:bodyPr/>
                    <a:lstStyle/>
                    <a:p>
                      <a:pPr algn="ctr"/>
                      <a:r>
                        <a:rPr lang="en-US" sz="1800" b="0" dirty="0">
                          <a:latin typeface="Calibri" panose="020F0502020204030204" pitchFamily="34" charset="0"/>
                          <a:cs typeface="Calibri" panose="020F0502020204030204" pitchFamily="34" charset="0"/>
                        </a:rPr>
                        <a:t>Water Regulation</a:t>
                      </a:r>
                    </a:p>
                  </a:txBody>
                  <a:tcPr/>
                </a:tc>
                <a:extLst>
                  <a:ext uri="{0D108BD9-81ED-4DB2-BD59-A6C34878D82A}">
                    <a16:rowId xmlns:a16="http://schemas.microsoft.com/office/drawing/2014/main" val="1813032973"/>
                  </a:ext>
                </a:extLst>
              </a:tr>
              <a:tr h="370840">
                <a:tc>
                  <a:txBody>
                    <a:bodyPr/>
                    <a:lstStyle/>
                    <a:p>
                      <a:pPr algn="ctr"/>
                      <a:r>
                        <a:rPr lang="en-US" sz="1800" b="0" dirty="0">
                          <a:latin typeface="Calibri" panose="020F0502020204030204" pitchFamily="34" charset="0"/>
                          <a:cs typeface="Calibri" panose="020F0502020204030204" pitchFamily="34" charset="0"/>
                        </a:rPr>
                        <a:t>Soil Retention</a:t>
                      </a:r>
                    </a:p>
                  </a:txBody>
                  <a:tcPr/>
                </a:tc>
                <a:extLst>
                  <a:ext uri="{0D108BD9-81ED-4DB2-BD59-A6C34878D82A}">
                    <a16:rowId xmlns:a16="http://schemas.microsoft.com/office/drawing/2014/main" val="184994730"/>
                  </a:ext>
                </a:extLst>
              </a:tr>
              <a:tr h="370840">
                <a:tc>
                  <a:txBody>
                    <a:bodyPr/>
                    <a:lstStyle/>
                    <a:p>
                      <a:pPr algn="ctr"/>
                      <a:r>
                        <a:rPr lang="en-US" sz="1800" b="0" dirty="0">
                          <a:latin typeface="Calibri" panose="020F0502020204030204" pitchFamily="34" charset="0"/>
                          <a:cs typeface="Calibri" panose="020F0502020204030204" pitchFamily="34" charset="0"/>
                        </a:rPr>
                        <a:t>Waste Regulation</a:t>
                      </a:r>
                    </a:p>
                  </a:txBody>
                  <a:tcPr/>
                </a:tc>
                <a:extLst>
                  <a:ext uri="{0D108BD9-81ED-4DB2-BD59-A6C34878D82A}">
                    <a16:rowId xmlns:a16="http://schemas.microsoft.com/office/drawing/2014/main" val="2268197202"/>
                  </a:ext>
                </a:extLst>
              </a:tr>
              <a:tr h="190299">
                <a:tc>
                  <a:txBody>
                    <a:bodyPr/>
                    <a:lstStyle/>
                    <a:p>
                      <a:pPr algn="ctr"/>
                      <a:r>
                        <a:rPr lang="en-US" sz="1800" b="0" dirty="0">
                          <a:latin typeface="Calibri" panose="020F0502020204030204" pitchFamily="34" charset="0"/>
                          <a:cs typeface="Calibri" panose="020F0502020204030204" pitchFamily="34" charset="0"/>
                        </a:rPr>
                        <a:t>Nutrient Regulation</a:t>
                      </a:r>
                    </a:p>
                  </a:txBody>
                  <a:tcPr/>
                </a:tc>
                <a:extLst>
                  <a:ext uri="{0D108BD9-81ED-4DB2-BD59-A6C34878D82A}">
                    <a16:rowId xmlns:a16="http://schemas.microsoft.com/office/drawing/2014/main" val="1977498935"/>
                  </a:ext>
                </a:extLst>
              </a:tr>
            </a:tbl>
          </a:graphicData>
        </a:graphic>
      </p:graphicFrame>
      <p:graphicFrame>
        <p:nvGraphicFramePr>
          <p:cNvPr id="21" name="Table 20">
            <a:extLst>
              <a:ext uri="{FF2B5EF4-FFF2-40B4-BE49-F238E27FC236}">
                <a16:creationId xmlns:a16="http://schemas.microsoft.com/office/drawing/2014/main" id="{38DC0A67-4D15-C988-8B89-ABC0679617FB}"/>
              </a:ext>
            </a:extLst>
          </p:cNvPr>
          <p:cNvGraphicFramePr>
            <a:graphicFrameLocks noGrp="1"/>
          </p:cNvGraphicFramePr>
          <p:nvPr>
            <p:extLst>
              <p:ext uri="{D42A27DB-BD31-4B8C-83A1-F6EECF244321}">
                <p14:modId xmlns:p14="http://schemas.microsoft.com/office/powerpoint/2010/main" val="2015424808"/>
              </p:ext>
            </p:extLst>
          </p:nvPr>
        </p:nvGraphicFramePr>
        <p:xfrm>
          <a:off x="6709620" y="4867275"/>
          <a:ext cx="4064000" cy="1854200"/>
        </p:xfrm>
        <a:graphic>
          <a:graphicData uri="http://schemas.openxmlformats.org/drawingml/2006/table">
            <a:tbl>
              <a:tblPr firstRow="1" bandRow="1">
                <a:tableStyleId>{10A1B5D5-9B99-4C35-A422-299274C87663}</a:tableStyleId>
              </a:tblPr>
              <a:tblGrid>
                <a:gridCol w="4064000">
                  <a:extLst>
                    <a:ext uri="{9D8B030D-6E8A-4147-A177-3AD203B41FA5}">
                      <a16:colId xmlns:a16="http://schemas.microsoft.com/office/drawing/2014/main" val="2258525325"/>
                    </a:ext>
                  </a:extLst>
                </a:gridCol>
              </a:tblGrid>
              <a:tr h="370840">
                <a:tc>
                  <a:txBody>
                    <a:bodyPr/>
                    <a:lstStyle/>
                    <a:p>
                      <a:pPr algn="ctr"/>
                      <a:r>
                        <a:rPr lang="en-US" sz="1800" dirty="0">
                          <a:solidFill>
                            <a:schemeClr val="tx1"/>
                          </a:solidFill>
                        </a:rPr>
                        <a:t>Cultural Services</a:t>
                      </a:r>
                    </a:p>
                  </a:txBody>
                  <a:tcPr>
                    <a:solidFill>
                      <a:srgbClr val="70AD47">
                        <a:alpha val="34902"/>
                      </a:srgbClr>
                    </a:solidFill>
                  </a:tcPr>
                </a:tc>
                <a:extLst>
                  <a:ext uri="{0D108BD9-81ED-4DB2-BD59-A6C34878D82A}">
                    <a16:rowId xmlns:a16="http://schemas.microsoft.com/office/drawing/2014/main" val="1505599089"/>
                  </a:ext>
                </a:extLst>
              </a:tr>
              <a:tr h="370840">
                <a:tc>
                  <a:txBody>
                    <a:bodyPr/>
                    <a:lstStyle/>
                    <a:p>
                      <a:pPr algn="ctr"/>
                      <a:r>
                        <a:rPr lang="en-US" sz="1800" dirty="0">
                          <a:latin typeface="Calibri" panose="020F0502020204030204" pitchFamily="34" charset="0"/>
                          <a:cs typeface="Calibri" panose="020F0502020204030204" pitchFamily="34" charset="0"/>
                        </a:rPr>
                        <a:t>Recreation</a:t>
                      </a:r>
                    </a:p>
                  </a:txBody>
                  <a:tcPr/>
                </a:tc>
                <a:extLst>
                  <a:ext uri="{0D108BD9-81ED-4DB2-BD59-A6C34878D82A}">
                    <a16:rowId xmlns:a16="http://schemas.microsoft.com/office/drawing/2014/main" val="741102462"/>
                  </a:ext>
                </a:extLst>
              </a:tr>
              <a:tr h="370840">
                <a:tc>
                  <a:txBody>
                    <a:bodyPr/>
                    <a:lstStyle/>
                    <a:p>
                      <a:pPr algn="ctr"/>
                      <a:r>
                        <a:rPr lang="en-US" sz="1800" dirty="0">
                          <a:latin typeface="Calibri" panose="020F0502020204030204" pitchFamily="34" charset="0"/>
                          <a:cs typeface="Calibri" panose="020F0502020204030204" pitchFamily="34" charset="0"/>
                        </a:rPr>
                        <a:t>Aesthetics</a:t>
                      </a:r>
                    </a:p>
                  </a:txBody>
                  <a:tcPr/>
                </a:tc>
                <a:extLst>
                  <a:ext uri="{0D108BD9-81ED-4DB2-BD59-A6C34878D82A}">
                    <a16:rowId xmlns:a16="http://schemas.microsoft.com/office/drawing/2014/main" val="2740391847"/>
                  </a:ext>
                </a:extLst>
              </a:tr>
              <a:tr h="370840">
                <a:tc>
                  <a:txBody>
                    <a:bodyPr/>
                    <a:lstStyle/>
                    <a:p>
                      <a:pPr algn="ctr"/>
                      <a:r>
                        <a:rPr lang="en-US" sz="1800" dirty="0">
                          <a:latin typeface="Calibri" panose="020F0502020204030204" pitchFamily="34" charset="0"/>
                          <a:cs typeface="Calibri" panose="020F0502020204030204" pitchFamily="34" charset="0"/>
                        </a:rPr>
                        <a:t>Science and Education</a:t>
                      </a:r>
                    </a:p>
                  </a:txBody>
                  <a:tcPr/>
                </a:tc>
                <a:extLst>
                  <a:ext uri="{0D108BD9-81ED-4DB2-BD59-A6C34878D82A}">
                    <a16:rowId xmlns:a16="http://schemas.microsoft.com/office/drawing/2014/main" val="2257216339"/>
                  </a:ext>
                </a:extLst>
              </a:tr>
              <a:tr h="370840">
                <a:tc>
                  <a:txBody>
                    <a:bodyPr/>
                    <a:lstStyle/>
                    <a:p>
                      <a:pPr algn="ctr"/>
                      <a:r>
                        <a:rPr lang="en-US" sz="1800" dirty="0">
                          <a:latin typeface="Calibri" panose="020F0502020204030204" pitchFamily="34" charset="0"/>
                          <a:cs typeface="Calibri" panose="020F0502020204030204" pitchFamily="34" charset="0"/>
                        </a:rPr>
                        <a:t>Spiritual and Historic</a:t>
                      </a:r>
                    </a:p>
                  </a:txBody>
                  <a:tcPr/>
                </a:tc>
                <a:extLst>
                  <a:ext uri="{0D108BD9-81ED-4DB2-BD59-A6C34878D82A}">
                    <a16:rowId xmlns:a16="http://schemas.microsoft.com/office/drawing/2014/main" val="1813032973"/>
                  </a:ext>
                </a:extLst>
              </a:tr>
            </a:tbl>
          </a:graphicData>
        </a:graphic>
      </p:graphicFrame>
      <p:sp>
        <p:nvSpPr>
          <p:cNvPr id="15" name="Slide Number Placeholder 12">
            <a:extLst>
              <a:ext uri="{FF2B5EF4-FFF2-40B4-BE49-F238E27FC236}">
                <a16:creationId xmlns:a16="http://schemas.microsoft.com/office/drawing/2014/main" id="{01864B3B-AC2B-A1CE-DB56-5FE75E455A2E}"/>
              </a:ext>
            </a:extLst>
          </p:cNvPr>
          <p:cNvSpPr>
            <a:spLocks noGrp="1"/>
          </p:cNvSpPr>
          <p:nvPr>
            <p:ph type="sldNum" idx="12"/>
          </p:nvPr>
        </p:nvSpPr>
        <p:spPr>
          <a:xfrm>
            <a:off x="10957810" y="6356350"/>
            <a:ext cx="395990" cy="365125"/>
          </a:xfrm>
        </p:spPr>
        <p:txBody>
          <a:bodyPr/>
          <a:lstStyle/>
          <a:p>
            <a:pPr marL="0" lvl="0" indent="0" algn="r" rtl="0">
              <a:spcBef>
                <a:spcPts val="0"/>
              </a:spcBef>
              <a:spcAft>
                <a:spcPts val="0"/>
              </a:spcAft>
              <a:buNone/>
            </a:pPr>
            <a:fld id="{00000000-1234-1234-1234-123412341234}" type="slidenum">
              <a:rPr lang="en-US" smtClean="0"/>
              <a:t>4</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p:cNvGrpSpPr/>
        <p:nvPr/>
      </p:nvGrpSpPr>
      <p:grpSpPr>
        <a:xfrm>
          <a:off x="0" y="0"/>
          <a:ext cx="0" cy="0"/>
          <a:chOff x="0" y="0"/>
          <a:chExt cx="0" cy="0"/>
        </a:xfrm>
      </p:grpSpPr>
      <p:sp>
        <p:nvSpPr>
          <p:cNvPr id="227" name="Title 1">
            <a:extLst>
              <a:ext uri="{FF2B5EF4-FFF2-40B4-BE49-F238E27FC236}">
                <a16:creationId xmlns:a16="http://schemas.microsoft.com/office/drawing/2014/main" id="{FCA2E5E9-E917-65C8-7D49-2CE765447A6E}"/>
              </a:ext>
            </a:extLst>
          </p:cNvPr>
          <p:cNvSpPr>
            <a:spLocks noGrp="1"/>
          </p:cNvSpPr>
          <p:nvPr>
            <p:ph type="title"/>
          </p:nvPr>
        </p:nvSpPr>
        <p:spPr>
          <a:xfrm>
            <a:off x="4612159" y="315228"/>
            <a:ext cx="3712748" cy="825327"/>
          </a:xfrm>
        </p:spPr>
        <p:txBody>
          <a:bodyPr>
            <a:normAutofit/>
          </a:bodyPr>
          <a:lstStyle/>
          <a:p>
            <a:pPr lvl="0" algn="ctr"/>
            <a:r>
              <a:rPr lang="en-US" sz="3600" b="1" dirty="0"/>
              <a:t>Types of ES Value</a:t>
            </a:r>
            <a:endParaRPr lang="en-US" sz="3600" dirty="0"/>
          </a:p>
        </p:txBody>
      </p:sp>
      <p:pic>
        <p:nvPicPr>
          <p:cNvPr id="228" name="Picture 227" descr="The types of economic value; the two main categories are 1) Non-Use Value, which includes existence, option, and bequest values and 2) Use Value, which includes exctative use, non-extractive use, and indirect use values.">
            <a:extLst>
              <a:ext uri="{FF2B5EF4-FFF2-40B4-BE49-F238E27FC236}">
                <a16:creationId xmlns:a16="http://schemas.microsoft.com/office/drawing/2014/main" id="{A566D80A-97CF-6A46-FA7D-E10108C927F4}"/>
              </a:ext>
            </a:extLst>
          </p:cNvPr>
          <p:cNvPicPr>
            <a:picLocks noChangeAspect="1"/>
          </p:cNvPicPr>
          <p:nvPr/>
        </p:nvPicPr>
        <p:blipFill>
          <a:blip r:embed="rId4"/>
          <a:stretch>
            <a:fillRect/>
          </a:stretch>
        </p:blipFill>
        <p:spPr>
          <a:xfrm>
            <a:off x="2528888" y="929190"/>
            <a:ext cx="9663112" cy="5928810"/>
          </a:xfrm>
          <a:prstGeom prst="rect">
            <a:avLst/>
          </a:prstGeom>
        </p:spPr>
      </p:pic>
      <p:sp>
        <p:nvSpPr>
          <p:cNvPr id="229" name="TextBox 228">
            <a:extLst>
              <a:ext uri="{FF2B5EF4-FFF2-40B4-BE49-F238E27FC236}">
                <a16:creationId xmlns:a16="http://schemas.microsoft.com/office/drawing/2014/main" id="{D06511E3-DE12-A3E0-A602-DCB935709E74}"/>
              </a:ext>
            </a:extLst>
          </p:cNvPr>
          <p:cNvSpPr txBox="1"/>
          <p:nvPr/>
        </p:nvSpPr>
        <p:spPr>
          <a:xfrm>
            <a:off x="176532" y="1613118"/>
            <a:ext cx="4122294" cy="1815882"/>
          </a:xfrm>
          <a:prstGeom prst="rect">
            <a:avLst/>
          </a:prstGeom>
          <a:noFill/>
        </p:spPr>
        <p:txBody>
          <a:bodyPr wrap="square" rtlCol="0">
            <a:spAutoFit/>
          </a:bodyPr>
          <a:lstStyle/>
          <a:p>
            <a:r>
              <a:rPr lang="en-US" sz="2800" b="1" dirty="0">
                <a:solidFill>
                  <a:srgbClr val="0070C0"/>
                </a:solidFill>
                <a:latin typeface="Calibri"/>
                <a:ea typeface="Calibri"/>
                <a:cs typeface="Calibri"/>
                <a:sym typeface="Calibri"/>
              </a:rPr>
              <a:t>Question 3.  </a:t>
            </a:r>
            <a:r>
              <a:rPr lang="en-US" sz="2800" dirty="0">
                <a:solidFill>
                  <a:srgbClr val="0070C0"/>
                </a:solidFill>
                <a:latin typeface="Calibri"/>
                <a:ea typeface="Calibri"/>
                <a:cs typeface="Calibri"/>
                <a:sym typeface="Calibri"/>
              </a:rPr>
              <a:t>Can you list natural resource examples related for each of the six types of values? </a:t>
            </a:r>
            <a:endParaRPr lang="en-US" sz="1600" dirty="0"/>
          </a:p>
        </p:txBody>
      </p:sp>
      <p:sp>
        <p:nvSpPr>
          <p:cNvPr id="230" name="TextBox 229">
            <a:extLst>
              <a:ext uri="{FF2B5EF4-FFF2-40B4-BE49-F238E27FC236}">
                <a16:creationId xmlns:a16="http://schemas.microsoft.com/office/drawing/2014/main" id="{4B119D76-382B-A305-1065-9E7AC1BDD762}"/>
              </a:ext>
            </a:extLst>
          </p:cNvPr>
          <p:cNvSpPr txBox="1"/>
          <p:nvPr/>
        </p:nvSpPr>
        <p:spPr>
          <a:xfrm>
            <a:off x="228997" y="4850166"/>
            <a:ext cx="4017364" cy="830997"/>
          </a:xfrm>
          <a:prstGeom prst="rect">
            <a:avLst/>
          </a:prstGeom>
          <a:noFill/>
        </p:spPr>
        <p:txBody>
          <a:bodyPr wrap="square" rtlCol="0">
            <a:spAutoFit/>
          </a:bodyPr>
          <a:lstStyle/>
          <a:p>
            <a:r>
              <a:rPr lang="en-US" sz="2400" dirty="0">
                <a:solidFill>
                  <a:schemeClr val="dk1"/>
                </a:solidFill>
                <a:latin typeface="Calibri"/>
                <a:ea typeface="Calibri"/>
                <a:cs typeface="Calibri"/>
                <a:sym typeface="Calibri"/>
              </a:rPr>
              <a:t>Note: This is only one way to categorize types of ES value. </a:t>
            </a:r>
            <a:endParaRPr lang="en-US" sz="2400" dirty="0"/>
          </a:p>
        </p:txBody>
      </p:sp>
      <p:sp>
        <p:nvSpPr>
          <p:cNvPr id="226" name="Slide Number Placeholder 11">
            <a:extLst>
              <a:ext uri="{FF2B5EF4-FFF2-40B4-BE49-F238E27FC236}">
                <a16:creationId xmlns:a16="http://schemas.microsoft.com/office/drawing/2014/main" id="{389835E0-13FA-AB17-2BBA-BD212BAB83CE}"/>
              </a:ext>
            </a:extLst>
          </p:cNvPr>
          <p:cNvSpPr>
            <a:spLocks noGrp="1"/>
          </p:cNvSpPr>
          <p:nvPr>
            <p:ph type="sldNum" idx="12"/>
          </p:nvPr>
        </p:nvSpPr>
        <p:spPr>
          <a:xfrm>
            <a:off x="308791" y="6343944"/>
            <a:ext cx="730923"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5</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a:extLst>
            <a:ext uri="{FF2B5EF4-FFF2-40B4-BE49-F238E27FC236}">
              <a16:creationId xmlns:a16="http://schemas.microsoft.com/office/drawing/2014/main" id="{5D789D7D-6866-4630-F300-5FBEDAF5F650}"/>
            </a:ext>
          </a:extLst>
        </p:cNvPr>
        <p:cNvGrpSpPr/>
        <p:nvPr/>
      </p:nvGrpSpPr>
      <p:grpSpPr>
        <a:xfrm>
          <a:off x="0" y="0"/>
          <a:ext cx="0" cy="0"/>
          <a:chOff x="0" y="0"/>
          <a:chExt cx="0" cy="0"/>
        </a:xfrm>
      </p:grpSpPr>
      <p:sp>
        <p:nvSpPr>
          <p:cNvPr id="227" name="Title 1">
            <a:extLst>
              <a:ext uri="{FF2B5EF4-FFF2-40B4-BE49-F238E27FC236}">
                <a16:creationId xmlns:a16="http://schemas.microsoft.com/office/drawing/2014/main" id="{F81F8598-B9D5-D0C0-7B2E-EFB07E6591FE}"/>
              </a:ext>
            </a:extLst>
          </p:cNvPr>
          <p:cNvSpPr>
            <a:spLocks noGrp="1"/>
          </p:cNvSpPr>
          <p:nvPr>
            <p:ph type="title"/>
          </p:nvPr>
        </p:nvSpPr>
        <p:spPr>
          <a:xfrm>
            <a:off x="2872424" y="454038"/>
            <a:ext cx="7379730" cy="830147"/>
          </a:xfrm>
        </p:spPr>
        <p:txBody>
          <a:bodyPr>
            <a:normAutofit/>
          </a:bodyPr>
          <a:lstStyle/>
          <a:p>
            <a:pPr marL="66675" lvl="0" algn="ctr"/>
            <a:r>
              <a:rPr lang="en-US" sz="3200" b="1" dirty="0"/>
              <a:t>Types of ES Value (continued)</a:t>
            </a:r>
            <a:endParaRPr lang="en-US" sz="3200" dirty="0"/>
          </a:p>
        </p:txBody>
      </p:sp>
      <p:pic>
        <p:nvPicPr>
          <p:cNvPr id="228" name="Picture 227" descr="The types of economic value; the two main categories are 1) Non-Use Value, which includes existence, option, and bequest values and 2) Use Value, which includes exctative use, non-extractive use, and indirect use values.">
            <a:extLst>
              <a:ext uri="{FF2B5EF4-FFF2-40B4-BE49-F238E27FC236}">
                <a16:creationId xmlns:a16="http://schemas.microsoft.com/office/drawing/2014/main" id="{CFE197A7-7B95-2FF2-327F-9B5CAD414E34}"/>
              </a:ext>
            </a:extLst>
          </p:cNvPr>
          <p:cNvPicPr>
            <a:picLocks noChangeAspect="1"/>
          </p:cNvPicPr>
          <p:nvPr/>
        </p:nvPicPr>
        <p:blipFill>
          <a:blip r:embed="rId4"/>
          <a:stretch>
            <a:fillRect/>
          </a:stretch>
        </p:blipFill>
        <p:spPr>
          <a:xfrm>
            <a:off x="0" y="1221069"/>
            <a:ext cx="9045526" cy="5549890"/>
          </a:xfrm>
          <a:prstGeom prst="rect">
            <a:avLst/>
          </a:prstGeom>
        </p:spPr>
      </p:pic>
      <p:sp>
        <p:nvSpPr>
          <p:cNvPr id="6" name="Right Brace 5">
            <a:extLst>
              <a:ext uri="{FF2B5EF4-FFF2-40B4-BE49-F238E27FC236}">
                <a16:creationId xmlns:a16="http://schemas.microsoft.com/office/drawing/2014/main" id="{921B1D9A-548F-9146-1A27-578E6A58E718}"/>
              </a:ext>
              <a:ext uri="{C183D7F6-B498-43B3-948B-1728B52AA6E4}">
                <adec:decorative xmlns:adec="http://schemas.microsoft.com/office/drawing/2017/decorative" val="1"/>
              </a:ext>
            </a:extLst>
          </p:cNvPr>
          <p:cNvSpPr/>
          <p:nvPr/>
        </p:nvSpPr>
        <p:spPr>
          <a:xfrm>
            <a:off x="8976846" y="1448759"/>
            <a:ext cx="512064" cy="2394288"/>
          </a:xfrm>
          <a:prstGeom prst="rightBrace">
            <a:avLst/>
          </a:prstGeom>
          <a:ln w="571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3DBFFCC0-BF6F-24DD-0960-62A854EC00B2}"/>
              </a:ext>
            </a:extLst>
          </p:cNvPr>
          <p:cNvSpPr txBox="1"/>
          <p:nvPr/>
        </p:nvSpPr>
        <p:spPr>
          <a:xfrm>
            <a:off x="9285773" y="1411648"/>
            <a:ext cx="2906227" cy="2400657"/>
          </a:xfrm>
          <a:prstGeom prst="rect">
            <a:avLst/>
          </a:prstGeom>
          <a:noFill/>
        </p:spPr>
        <p:txBody>
          <a:bodyPr wrap="square" rtlCol="0">
            <a:spAutoFit/>
          </a:bodyPr>
          <a:lstStyle/>
          <a:p>
            <a:pPr lvl="0" algn="ctr"/>
            <a:r>
              <a:rPr lang="en-US" sz="2500" i="1" dirty="0">
                <a:solidFill>
                  <a:srgbClr val="0070C0"/>
                </a:solidFill>
                <a:latin typeface="Calibri" panose="020F0502020204030204" pitchFamily="34" charset="0"/>
                <a:ea typeface="Comic Sans MS"/>
                <a:cs typeface="Calibri" panose="020F0502020204030204" pitchFamily="34" charset="0"/>
                <a:sym typeface="Comic Sans MS"/>
              </a:rPr>
              <a:t>This Lesson 1 will </a:t>
            </a:r>
            <a:endParaRPr lang="en-US" sz="2500" dirty="0">
              <a:solidFill>
                <a:srgbClr val="0070C0"/>
              </a:solidFill>
              <a:latin typeface="Calibri" panose="020F0502020204030204" pitchFamily="34" charset="0"/>
              <a:cs typeface="Calibri" panose="020F0502020204030204" pitchFamily="34" charset="0"/>
            </a:endParaRPr>
          </a:p>
          <a:p>
            <a:pPr lvl="0" algn="ctr"/>
            <a:r>
              <a:rPr lang="en-US" sz="2500" i="1" dirty="0">
                <a:solidFill>
                  <a:srgbClr val="0070C0"/>
                </a:solidFill>
                <a:latin typeface="Calibri" panose="020F0502020204030204" pitchFamily="34" charset="0"/>
                <a:ea typeface="Comic Sans MS"/>
                <a:cs typeface="Calibri" panose="020F0502020204030204" pitchFamily="34" charset="0"/>
                <a:sym typeface="Comic Sans MS"/>
              </a:rPr>
              <a:t>focus primarily on </a:t>
            </a:r>
            <a:endParaRPr lang="en-US" sz="2500" dirty="0">
              <a:solidFill>
                <a:srgbClr val="0070C0"/>
              </a:solidFill>
              <a:latin typeface="Calibri" panose="020F0502020204030204" pitchFamily="34" charset="0"/>
              <a:cs typeface="Calibri" panose="020F0502020204030204" pitchFamily="34" charset="0"/>
            </a:endParaRPr>
          </a:p>
          <a:p>
            <a:pPr lvl="0" algn="ctr"/>
            <a:r>
              <a:rPr lang="en-US" sz="2500" b="1" i="1" dirty="0">
                <a:solidFill>
                  <a:srgbClr val="0070C0"/>
                </a:solidFill>
                <a:latin typeface="Calibri" panose="020F0502020204030204" pitchFamily="34" charset="0"/>
                <a:ea typeface="Comic Sans MS"/>
                <a:cs typeface="Calibri" panose="020F0502020204030204" pitchFamily="34" charset="0"/>
                <a:sym typeface="Comic Sans MS"/>
              </a:rPr>
              <a:t>Use Valuation </a:t>
            </a:r>
            <a:r>
              <a:rPr lang="en-US" sz="2500" i="1" dirty="0">
                <a:solidFill>
                  <a:srgbClr val="0070C0"/>
                </a:solidFill>
                <a:latin typeface="Calibri" panose="020F0502020204030204" pitchFamily="34" charset="0"/>
                <a:ea typeface="Comic Sans MS"/>
                <a:cs typeface="Calibri" panose="020F0502020204030204" pitchFamily="34" charset="0"/>
                <a:sym typeface="Comic Sans MS"/>
              </a:rPr>
              <a:t>like</a:t>
            </a:r>
            <a:endParaRPr lang="en-US" sz="2500" dirty="0">
              <a:solidFill>
                <a:srgbClr val="0070C0"/>
              </a:solidFill>
              <a:latin typeface="Calibri" panose="020F0502020204030204" pitchFamily="34" charset="0"/>
              <a:cs typeface="Calibri" panose="020F0502020204030204" pitchFamily="34" charset="0"/>
            </a:endParaRPr>
          </a:p>
          <a:p>
            <a:pPr lvl="0" algn="ctr"/>
            <a:r>
              <a:rPr lang="en-US" sz="2500" i="1" dirty="0">
                <a:solidFill>
                  <a:srgbClr val="0070C0"/>
                </a:solidFill>
                <a:latin typeface="Calibri" panose="020F0502020204030204" pitchFamily="34" charset="0"/>
                <a:ea typeface="Comic Sans MS"/>
                <a:cs typeface="Calibri" panose="020F0502020204030204" pitchFamily="34" charset="0"/>
                <a:sym typeface="Comic Sans MS"/>
              </a:rPr>
              <a:t>market &amp; </a:t>
            </a:r>
            <a:br>
              <a:rPr lang="en-US" sz="2500" i="1" dirty="0">
                <a:solidFill>
                  <a:srgbClr val="0070C0"/>
                </a:solidFill>
                <a:latin typeface="Calibri" panose="020F0502020204030204" pitchFamily="34" charset="0"/>
                <a:ea typeface="Comic Sans MS"/>
                <a:cs typeface="Calibri" panose="020F0502020204030204" pitchFamily="34" charset="0"/>
                <a:sym typeface="Comic Sans MS"/>
              </a:rPr>
            </a:br>
            <a:r>
              <a:rPr lang="en-US" sz="2500" i="1" dirty="0">
                <a:solidFill>
                  <a:srgbClr val="0070C0"/>
                </a:solidFill>
                <a:latin typeface="Calibri" panose="020F0502020204030204" pitchFamily="34" charset="0"/>
                <a:ea typeface="Comic Sans MS"/>
                <a:cs typeface="Calibri" panose="020F0502020204030204" pitchFamily="34" charset="0"/>
                <a:sym typeface="Comic Sans MS"/>
              </a:rPr>
              <a:t>non-market</a:t>
            </a:r>
          </a:p>
          <a:p>
            <a:pPr lvl="0" algn="ctr"/>
            <a:r>
              <a:rPr lang="en-US" sz="2500" i="1" dirty="0">
                <a:solidFill>
                  <a:srgbClr val="0070C0"/>
                </a:solidFill>
                <a:latin typeface="Calibri" panose="020F0502020204030204" pitchFamily="34" charset="0"/>
                <a:cs typeface="Calibri" panose="020F0502020204030204" pitchFamily="34" charset="0"/>
                <a:sym typeface="Comic Sans MS"/>
              </a:rPr>
              <a:t>valuation.</a:t>
            </a:r>
            <a:endParaRPr lang="en-US" dirty="0"/>
          </a:p>
        </p:txBody>
      </p:sp>
      <p:sp>
        <p:nvSpPr>
          <p:cNvPr id="3" name="Right Brace 2">
            <a:extLst>
              <a:ext uri="{FF2B5EF4-FFF2-40B4-BE49-F238E27FC236}">
                <a16:creationId xmlns:a16="http://schemas.microsoft.com/office/drawing/2014/main" id="{F8C446DF-9ED7-9A0C-ADD4-569D666398AA}"/>
              </a:ext>
              <a:ext uri="{C183D7F6-B498-43B3-948B-1728B52AA6E4}">
                <adec:decorative xmlns:adec="http://schemas.microsoft.com/office/drawing/2017/decorative" val="1"/>
              </a:ext>
            </a:extLst>
          </p:cNvPr>
          <p:cNvSpPr/>
          <p:nvPr/>
        </p:nvSpPr>
        <p:spPr>
          <a:xfrm>
            <a:off x="9002197" y="4212097"/>
            <a:ext cx="512064" cy="2394288"/>
          </a:xfrm>
          <a:prstGeom prst="rightBrace">
            <a:avLst/>
          </a:prstGeom>
          <a:ln w="571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70C0"/>
              </a:solidFill>
            </a:endParaRPr>
          </a:p>
        </p:txBody>
      </p:sp>
      <p:sp>
        <p:nvSpPr>
          <p:cNvPr id="5" name="TextBox 4">
            <a:extLst>
              <a:ext uri="{FF2B5EF4-FFF2-40B4-BE49-F238E27FC236}">
                <a16:creationId xmlns:a16="http://schemas.microsoft.com/office/drawing/2014/main" id="{BD617B53-5C1E-44D5-FCB1-1454A7FA8E37}"/>
              </a:ext>
            </a:extLst>
          </p:cNvPr>
          <p:cNvSpPr txBox="1"/>
          <p:nvPr/>
        </p:nvSpPr>
        <p:spPr>
          <a:xfrm>
            <a:off x="9440168" y="4212097"/>
            <a:ext cx="2597436" cy="2616101"/>
          </a:xfrm>
          <a:prstGeom prst="rect">
            <a:avLst/>
          </a:prstGeom>
          <a:noFill/>
        </p:spPr>
        <p:txBody>
          <a:bodyPr wrap="square" rtlCol="0">
            <a:spAutoFit/>
          </a:bodyPr>
          <a:lstStyle/>
          <a:p>
            <a:pPr lvl="0" algn="ctr"/>
            <a:r>
              <a:rPr lang="en-US" sz="2500" i="1" dirty="0">
                <a:solidFill>
                  <a:srgbClr val="0070C0"/>
                </a:solidFill>
                <a:latin typeface="Calibri" panose="020F0502020204030204" pitchFamily="34" charset="0"/>
                <a:cs typeface="Calibri" panose="020F0502020204030204" pitchFamily="34" charset="0"/>
                <a:sym typeface="Comic Sans MS"/>
              </a:rPr>
              <a:t>Lesson 3 will </a:t>
            </a:r>
          </a:p>
          <a:p>
            <a:pPr lvl="0" algn="ctr"/>
            <a:r>
              <a:rPr lang="en-US" sz="2500" i="1" dirty="0">
                <a:solidFill>
                  <a:srgbClr val="0070C0"/>
                </a:solidFill>
                <a:latin typeface="Calibri" panose="020F0502020204030204" pitchFamily="34" charset="0"/>
                <a:cs typeface="Calibri" panose="020F0502020204030204" pitchFamily="34" charset="0"/>
                <a:sym typeface="Comic Sans MS"/>
              </a:rPr>
              <a:t>delve into </a:t>
            </a:r>
          </a:p>
          <a:p>
            <a:pPr lvl="0" algn="ctr"/>
            <a:r>
              <a:rPr lang="en-US" sz="2500" b="1" i="1" dirty="0">
                <a:solidFill>
                  <a:srgbClr val="0070C0"/>
                </a:solidFill>
                <a:latin typeface="Calibri" panose="020F0502020204030204" pitchFamily="34" charset="0"/>
                <a:cs typeface="Calibri" panose="020F0502020204030204" pitchFamily="34" charset="0"/>
                <a:sym typeface="Comic Sans MS"/>
              </a:rPr>
              <a:t>Non-Use Valuation </a:t>
            </a:r>
          </a:p>
          <a:p>
            <a:pPr lvl="0" algn="ctr"/>
            <a:r>
              <a:rPr lang="en-US" sz="2500" i="1" dirty="0">
                <a:solidFill>
                  <a:srgbClr val="0070C0"/>
                </a:solidFill>
                <a:latin typeface="Calibri" panose="020F0502020204030204" pitchFamily="34" charset="0"/>
                <a:cs typeface="Calibri" panose="020F0502020204030204" pitchFamily="34" charset="0"/>
                <a:sym typeface="Comic Sans MS"/>
              </a:rPr>
              <a:t>like intrinsic and cultural value.</a:t>
            </a:r>
          </a:p>
          <a:p>
            <a:pPr lvl="0" algn="ctr"/>
            <a:endParaRPr lang="en-US" dirty="0"/>
          </a:p>
        </p:txBody>
      </p:sp>
      <p:sp>
        <p:nvSpPr>
          <p:cNvPr id="226" name="Slide Number Placeholder 11">
            <a:extLst>
              <a:ext uri="{FF2B5EF4-FFF2-40B4-BE49-F238E27FC236}">
                <a16:creationId xmlns:a16="http://schemas.microsoft.com/office/drawing/2014/main" id="{252B21C6-5B22-13BF-87B1-913040CFD546}"/>
              </a:ext>
            </a:extLst>
          </p:cNvPr>
          <p:cNvSpPr>
            <a:spLocks noGrp="1"/>
          </p:cNvSpPr>
          <p:nvPr>
            <p:ph type="sldNum" idx="12"/>
          </p:nvPr>
        </p:nvSpPr>
        <p:spPr>
          <a:xfrm>
            <a:off x="308791" y="6343944"/>
            <a:ext cx="730923"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6</a:t>
            </a:fld>
            <a:endParaRPr lang="en-US" dirty="0"/>
          </a:p>
        </p:txBody>
      </p:sp>
    </p:spTree>
    <p:extLst>
      <p:ext uri="{BB962C8B-B14F-4D97-AF65-F5344CB8AC3E}">
        <p14:creationId xmlns:p14="http://schemas.microsoft.com/office/powerpoint/2010/main" val="1853521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9">
          <a:extLst>
            <a:ext uri="{FF2B5EF4-FFF2-40B4-BE49-F238E27FC236}">
              <a16:creationId xmlns:a16="http://schemas.microsoft.com/office/drawing/2014/main" id="{46129414-47E1-1E25-6551-8E47F92B0F83}"/>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D2976EA7-9C5B-7C18-A76B-5AA06AD27B1A}"/>
              </a:ext>
            </a:extLst>
          </p:cNvPr>
          <p:cNvSpPr txBox="1">
            <a:spLocks noGrp="1"/>
          </p:cNvSpPr>
          <p:nvPr>
            <p:ph type="title" idx="4294967295"/>
          </p:nvPr>
        </p:nvSpPr>
        <p:spPr>
          <a:xfrm>
            <a:off x="2602470" y="136525"/>
            <a:ext cx="7379730" cy="13255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Supply and Demand</a:t>
            </a:r>
            <a:endParaRPr kumimoji="0" lang="en-US" sz="3600" b="0" i="1" u="none" strike="noStrike" kern="0" cap="none" spc="0" normalizeH="0" baseline="0" noProof="0" dirty="0">
              <a:ln>
                <a:noFill/>
              </a:ln>
              <a:solidFill>
                <a:schemeClr val="dk1"/>
              </a:solidFill>
              <a:effectLst/>
              <a:uLnTx/>
              <a:uFillTx/>
              <a:latin typeface="Calibri"/>
              <a:ea typeface="Calibri"/>
              <a:cs typeface="Calibri"/>
              <a:sym typeface="Calibri"/>
            </a:endParaRPr>
          </a:p>
        </p:txBody>
      </p:sp>
      <p:pic>
        <p:nvPicPr>
          <p:cNvPr id="2" name="Picture 1" descr="A supply-demand curve showing how the price of a product goes up when supply/quantity is low and demand is high while the price goes down when supply/quantity is high and demand is low. ">
            <a:extLst>
              <a:ext uri="{FF2B5EF4-FFF2-40B4-BE49-F238E27FC236}">
                <a16:creationId xmlns:a16="http://schemas.microsoft.com/office/drawing/2014/main" id="{5FBEB070-F717-07D1-0C28-A22ED53F0BD1}"/>
              </a:ext>
            </a:extLst>
          </p:cNvPr>
          <p:cNvPicPr>
            <a:picLocks noChangeAspect="1"/>
          </p:cNvPicPr>
          <p:nvPr/>
        </p:nvPicPr>
        <p:blipFill>
          <a:blip r:embed="rId4"/>
          <a:stretch>
            <a:fillRect/>
          </a:stretch>
        </p:blipFill>
        <p:spPr>
          <a:xfrm>
            <a:off x="2894026" y="1161362"/>
            <a:ext cx="6796617" cy="5482811"/>
          </a:xfrm>
          <a:prstGeom prst="rect">
            <a:avLst/>
          </a:prstGeom>
          <a:ln>
            <a:solidFill>
              <a:schemeClr val="tx1"/>
            </a:solidFill>
          </a:ln>
        </p:spPr>
      </p:pic>
      <p:sp>
        <p:nvSpPr>
          <p:cNvPr id="3" name="Slide Number Placeholder 2">
            <a:extLst>
              <a:ext uri="{FF2B5EF4-FFF2-40B4-BE49-F238E27FC236}">
                <a16:creationId xmlns:a16="http://schemas.microsoft.com/office/drawing/2014/main" id="{E12A93B4-CAF5-2764-66F3-4D5D2AD92EA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dirty="0"/>
          </a:p>
        </p:txBody>
      </p:sp>
    </p:spTree>
    <p:extLst>
      <p:ext uri="{BB962C8B-B14F-4D97-AF65-F5344CB8AC3E}">
        <p14:creationId xmlns:p14="http://schemas.microsoft.com/office/powerpoint/2010/main" val="3606803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9"/>
        <p:cNvGrpSpPr/>
        <p:nvPr/>
      </p:nvGrpSpPr>
      <p:grpSpPr>
        <a:xfrm>
          <a:off x="0" y="0"/>
          <a:ext cx="0" cy="0"/>
          <a:chOff x="0" y="0"/>
          <a:chExt cx="0" cy="0"/>
        </a:xfrm>
      </p:grpSpPr>
      <p:sp>
        <p:nvSpPr>
          <p:cNvPr id="19" name="Title 1">
            <a:extLst>
              <a:ext uri="{FF2B5EF4-FFF2-40B4-BE49-F238E27FC236}">
                <a16:creationId xmlns:a16="http://schemas.microsoft.com/office/drawing/2014/main" id="{A21876FC-FAB9-4B86-7C1A-4B1AD0AC2337}"/>
              </a:ext>
            </a:extLst>
          </p:cNvPr>
          <p:cNvSpPr txBox="1">
            <a:spLocks noGrp="1"/>
          </p:cNvSpPr>
          <p:nvPr>
            <p:ph type="title" idx="4294967295"/>
          </p:nvPr>
        </p:nvSpPr>
        <p:spPr>
          <a:xfrm>
            <a:off x="2926080" y="365760"/>
            <a:ext cx="8053677" cy="13255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66675"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3600" b="1" i="0" u="none" strike="noStrike" kern="0" cap="none" spc="0" normalizeH="0" baseline="0" noProof="0" dirty="0">
                <a:ln>
                  <a:noFill/>
                </a:ln>
                <a:solidFill>
                  <a:schemeClr val="dk1"/>
                </a:solidFill>
                <a:effectLst/>
                <a:uLnTx/>
                <a:uFillTx/>
                <a:latin typeface="Calibri"/>
                <a:ea typeface="Calibri"/>
                <a:cs typeface="Calibri"/>
                <a:sym typeface="Calibri"/>
              </a:rPr>
              <a:t>Valuation Methods: Market-Based </a:t>
            </a:r>
            <a:r>
              <a:rPr kumimoji="0" lang="en-US" sz="3600" b="1" i="1" u="none" strike="noStrike" kern="0" cap="none" spc="0" normalizeH="0" baseline="0" noProof="0" dirty="0">
                <a:ln>
                  <a:noFill/>
                </a:ln>
                <a:solidFill>
                  <a:schemeClr val="dk1"/>
                </a:solidFill>
                <a:effectLst/>
                <a:uLnTx/>
                <a:uFillTx/>
                <a:latin typeface="Calibri"/>
                <a:ea typeface="Calibri"/>
                <a:cs typeface="Calibri"/>
                <a:sym typeface="Calibri"/>
              </a:rPr>
              <a:t>Price</a:t>
            </a:r>
            <a:endParaRPr kumimoji="0" lang="en-US" sz="3600" b="0" i="1"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17" name="TextBox 16">
            <a:extLst>
              <a:ext uri="{FF2B5EF4-FFF2-40B4-BE49-F238E27FC236}">
                <a16:creationId xmlns:a16="http://schemas.microsoft.com/office/drawing/2014/main" id="{8683435A-7CC2-AA98-369D-FCFC8501807A}"/>
              </a:ext>
            </a:extLst>
          </p:cNvPr>
          <p:cNvSpPr txBox="1"/>
          <p:nvPr/>
        </p:nvSpPr>
        <p:spPr>
          <a:xfrm>
            <a:off x="947775" y="3194040"/>
            <a:ext cx="6810612" cy="2468304"/>
          </a:xfrm>
          <a:prstGeom prst="rect">
            <a:avLst/>
          </a:prstGeom>
          <a:noFill/>
        </p:spPr>
        <p:txBody>
          <a:bodyPr wrap="square" rtlCol="0">
            <a:spAutoFit/>
          </a:bodyPr>
          <a:lstStyle/>
          <a:p>
            <a:pPr marL="228600" lvl="0" indent="-228600">
              <a:lnSpc>
                <a:spcPct val="108000"/>
              </a:lnSpc>
              <a:buClr>
                <a:schemeClr val="dk1"/>
              </a:buClr>
              <a:buSzPts val="2800"/>
              <a:buChar char="•"/>
            </a:pPr>
            <a:r>
              <a:rPr lang="en-US" sz="2600" dirty="0">
                <a:latin typeface="Calibri" panose="020F0502020204030204" pitchFamily="34" charset="0"/>
                <a:cs typeface="Calibri" panose="020F0502020204030204" pitchFamily="34" charset="0"/>
              </a:rPr>
              <a:t>Easiest for determining value and creating policies, but most ecosystem services do not have markets </a:t>
            </a:r>
          </a:p>
          <a:p>
            <a:pPr marL="228600" lvl="0" indent="-228600">
              <a:lnSpc>
                <a:spcPct val="108000"/>
              </a:lnSpc>
              <a:buClr>
                <a:schemeClr val="dk1"/>
              </a:buClr>
              <a:buSzPts val="2800"/>
              <a:buChar char="•"/>
            </a:pPr>
            <a:r>
              <a:rPr lang="en-US" sz="2600" dirty="0">
                <a:latin typeface="Calibri" panose="020F0502020204030204" pitchFamily="34" charset="0"/>
                <a:cs typeface="Calibri" panose="020F0502020204030204" pitchFamily="34" charset="0"/>
              </a:rPr>
              <a:t>Assumed to represent the social benefits </a:t>
            </a:r>
            <a:br>
              <a:rPr lang="en-US" sz="2600" dirty="0">
                <a:latin typeface="Calibri" panose="020F0502020204030204" pitchFamily="34" charset="0"/>
                <a:cs typeface="Calibri" panose="020F0502020204030204" pitchFamily="34" charset="0"/>
              </a:rPr>
            </a:br>
            <a:r>
              <a:rPr lang="en-US" sz="2600" dirty="0">
                <a:latin typeface="Calibri" panose="020F0502020204030204" pitchFamily="34" charset="0"/>
                <a:cs typeface="Calibri" panose="020F0502020204030204" pitchFamily="34" charset="0"/>
              </a:rPr>
              <a:t>that an additional </a:t>
            </a:r>
            <a:r>
              <a:rPr lang="en-US" sz="2600" b="1" dirty="0">
                <a:latin typeface="Calibri" panose="020F0502020204030204" pitchFamily="34" charset="0"/>
                <a:cs typeface="Calibri" panose="020F0502020204030204" pitchFamily="34" charset="0"/>
              </a:rPr>
              <a:t>unit </a:t>
            </a:r>
            <a:r>
              <a:rPr lang="en-US" sz="2600" dirty="0">
                <a:latin typeface="Calibri" panose="020F0502020204030204" pitchFamily="34" charset="0"/>
                <a:cs typeface="Calibri" panose="020F0502020204030204" pitchFamily="34" charset="0"/>
              </a:rPr>
              <a:t>confers  </a:t>
            </a:r>
          </a:p>
          <a:p>
            <a:endParaRPr lang="en-US" dirty="0"/>
          </a:p>
        </p:txBody>
      </p:sp>
      <p:sp>
        <p:nvSpPr>
          <p:cNvPr id="20" name="TextBox 19">
            <a:extLst>
              <a:ext uri="{FF2B5EF4-FFF2-40B4-BE49-F238E27FC236}">
                <a16:creationId xmlns:a16="http://schemas.microsoft.com/office/drawing/2014/main" id="{DA27FE66-D42B-7CE9-5A31-AD9D39C99BCC}"/>
              </a:ext>
            </a:extLst>
          </p:cNvPr>
          <p:cNvSpPr txBox="1"/>
          <p:nvPr/>
        </p:nvSpPr>
        <p:spPr>
          <a:xfrm>
            <a:off x="644577" y="5427384"/>
            <a:ext cx="6235908" cy="1200329"/>
          </a:xfrm>
          <a:prstGeom prst="rect">
            <a:avLst/>
          </a:prstGeom>
          <a:noFill/>
        </p:spPr>
        <p:txBody>
          <a:bodyPr wrap="square" rtlCol="0">
            <a:spAutoFit/>
          </a:bodyPr>
          <a:lstStyle/>
          <a:p>
            <a:r>
              <a:rPr lang="en-US" sz="2400" b="1" dirty="0">
                <a:solidFill>
                  <a:srgbClr val="0070C0"/>
                </a:solidFill>
                <a:latin typeface="Calibri"/>
                <a:ea typeface="Calibri"/>
                <a:cs typeface="Calibri"/>
                <a:sym typeface="Calibri"/>
              </a:rPr>
              <a:t>Question 4. </a:t>
            </a:r>
            <a:r>
              <a:rPr lang="en-US" sz="2400" dirty="0">
                <a:solidFill>
                  <a:srgbClr val="0070C0"/>
                </a:solidFill>
                <a:latin typeface="Calibri"/>
                <a:ea typeface="Calibri"/>
                <a:cs typeface="Calibri"/>
                <a:sym typeface="Calibri"/>
              </a:rPr>
              <a:t>Why do you think the method is linked to getting </a:t>
            </a:r>
            <a:r>
              <a:rPr lang="en-US" sz="2400" i="1" dirty="0">
                <a:solidFill>
                  <a:srgbClr val="0070C0"/>
                </a:solidFill>
                <a:latin typeface="Calibri"/>
                <a:ea typeface="Calibri"/>
                <a:cs typeface="Calibri"/>
                <a:sym typeface="Calibri"/>
              </a:rPr>
              <a:t>more</a:t>
            </a:r>
            <a:r>
              <a:rPr lang="en-US" sz="2400" dirty="0">
                <a:solidFill>
                  <a:srgbClr val="0070C0"/>
                </a:solidFill>
                <a:latin typeface="Calibri"/>
                <a:ea typeface="Calibri"/>
                <a:cs typeface="Calibri"/>
                <a:sym typeface="Calibri"/>
              </a:rPr>
              <a:t> or having </a:t>
            </a:r>
            <a:r>
              <a:rPr lang="en-US" sz="2400" i="1" dirty="0">
                <a:solidFill>
                  <a:srgbClr val="0070C0"/>
                </a:solidFill>
                <a:latin typeface="Calibri"/>
                <a:ea typeface="Calibri"/>
                <a:cs typeface="Calibri"/>
                <a:sym typeface="Calibri"/>
              </a:rPr>
              <a:t>less</a:t>
            </a:r>
            <a:r>
              <a:rPr lang="en-US" sz="2400" dirty="0">
                <a:solidFill>
                  <a:srgbClr val="0070C0"/>
                </a:solidFill>
                <a:latin typeface="Calibri"/>
                <a:ea typeface="Calibri"/>
                <a:cs typeface="Calibri"/>
                <a:sym typeface="Calibri"/>
              </a:rPr>
              <a:t>? i.e., rather than a fixed amount of the service</a:t>
            </a:r>
            <a:endParaRPr lang="en-US" sz="2400" dirty="0"/>
          </a:p>
        </p:txBody>
      </p:sp>
      <p:sp>
        <p:nvSpPr>
          <p:cNvPr id="16" name="Slide Number Placeholder 6">
            <a:extLst>
              <a:ext uri="{FF2B5EF4-FFF2-40B4-BE49-F238E27FC236}">
                <a16:creationId xmlns:a16="http://schemas.microsoft.com/office/drawing/2014/main" id="{41A7A709-DA31-A980-C7C6-CBF4DE86185E}"/>
              </a:ext>
            </a:extLst>
          </p:cNvPr>
          <p:cNvSpPr txBox="1">
            <a:spLocks/>
          </p:cNvSpPr>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solidFill>
                  <a:schemeClr val="bg1"/>
                </a:solidFill>
              </a:rPr>
              <a:pPr/>
              <a:t>8</a:t>
            </a:fld>
            <a:endParaRPr lang="en-US" dirty="0">
              <a:solidFill>
                <a:schemeClr val="bg1"/>
              </a:solidFill>
            </a:endParaRPr>
          </a:p>
        </p:txBody>
      </p:sp>
      <p:pic>
        <p:nvPicPr>
          <p:cNvPr id="15" name="Picture 14" descr="A dollar sign imposed over a nature scene of a field with mountains in the background">
            <a:extLst>
              <a:ext uri="{FF2B5EF4-FFF2-40B4-BE49-F238E27FC236}">
                <a16:creationId xmlns:a16="http://schemas.microsoft.com/office/drawing/2014/main" id="{9352AB24-203D-5AFC-5E0B-229B80DA2525}"/>
              </a:ext>
            </a:extLst>
          </p:cNvPr>
          <p:cNvPicPr>
            <a:picLocks noChangeAspect="1"/>
          </p:cNvPicPr>
          <p:nvPr/>
        </p:nvPicPr>
        <p:blipFill>
          <a:blip r:embed="rId4"/>
          <a:stretch>
            <a:fillRect/>
          </a:stretch>
        </p:blipFill>
        <p:spPr>
          <a:xfrm>
            <a:off x="7366000" y="2108200"/>
            <a:ext cx="4826000" cy="4749800"/>
          </a:xfrm>
          <a:prstGeom prst="rect">
            <a:avLst/>
          </a:prstGeom>
        </p:spPr>
      </p:pic>
      <p:sp>
        <p:nvSpPr>
          <p:cNvPr id="18" name="TextBox 17">
            <a:extLst>
              <a:ext uri="{FF2B5EF4-FFF2-40B4-BE49-F238E27FC236}">
                <a16:creationId xmlns:a16="http://schemas.microsoft.com/office/drawing/2014/main" id="{0E818312-3444-530B-A669-CE074534E1A8}"/>
              </a:ext>
            </a:extLst>
          </p:cNvPr>
          <p:cNvSpPr txBox="1"/>
          <p:nvPr/>
        </p:nvSpPr>
        <p:spPr>
          <a:xfrm>
            <a:off x="947775" y="1529429"/>
            <a:ext cx="7338975" cy="2145780"/>
          </a:xfrm>
          <a:prstGeom prst="rect">
            <a:avLst/>
          </a:prstGeom>
          <a:noFill/>
        </p:spPr>
        <p:txBody>
          <a:bodyPr wrap="square" rtlCol="0">
            <a:spAutoFit/>
          </a:bodyPr>
          <a:lstStyle/>
          <a:p>
            <a:pPr lvl="0">
              <a:lnSpc>
                <a:spcPct val="90000"/>
              </a:lnSpc>
              <a:buClr>
                <a:schemeClr val="dk1"/>
              </a:buClr>
              <a:buSzPts val="2800"/>
            </a:pPr>
            <a:r>
              <a:rPr lang="en-US" sz="2800" dirty="0">
                <a:latin typeface="Calibri" panose="020F0502020204030204" pitchFamily="34" charset="0"/>
                <a:cs typeface="Calibri" panose="020F0502020204030204" pitchFamily="34" charset="0"/>
              </a:rPr>
              <a:t>Market-based price is:</a:t>
            </a:r>
            <a:endParaRPr lang="en-US" sz="2400" dirty="0">
              <a:latin typeface="Calibri" panose="020F0502020204030204" pitchFamily="34" charset="0"/>
              <a:cs typeface="Calibri" panose="020F0502020204030204" pitchFamily="34" charset="0"/>
            </a:endParaRPr>
          </a:p>
          <a:p>
            <a:pPr marL="228600" lvl="0" indent="-228600">
              <a:lnSpc>
                <a:spcPct val="108000"/>
              </a:lnSpc>
              <a:buClr>
                <a:schemeClr val="dk1"/>
              </a:buClr>
              <a:buSzPts val="2800"/>
              <a:buChar char="•"/>
            </a:pPr>
            <a:r>
              <a:rPr lang="en-US" sz="2600" dirty="0">
                <a:latin typeface="Calibri" panose="020F0502020204030204" pitchFamily="34" charset="0"/>
                <a:cs typeface="Calibri" panose="020F0502020204030204" pitchFamily="34" charset="0"/>
              </a:rPr>
              <a:t>A type of use value</a:t>
            </a:r>
          </a:p>
          <a:p>
            <a:pPr marL="228600" lvl="0" indent="-228600">
              <a:lnSpc>
                <a:spcPct val="108000"/>
              </a:lnSpc>
              <a:buClr>
                <a:schemeClr val="dk1"/>
              </a:buClr>
              <a:buSzPts val="2800"/>
              <a:buChar char="•"/>
            </a:pPr>
            <a:r>
              <a:rPr lang="en-US" sz="2600" dirty="0">
                <a:latin typeface="Calibri" panose="020F0502020204030204" pitchFamily="34" charset="0"/>
                <a:cs typeface="Calibri" panose="020F0502020204030204" pitchFamily="34" charset="0"/>
              </a:rPr>
              <a:t>Sold commercially so data are available in monetary units</a:t>
            </a:r>
            <a:r>
              <a:rPr lang="en-US" sz="2400" dirty="0">
                <a:latin typeface="Calibri" panose="020F0502020204030204" pitchFamily="34" charset="0"/>
                <a:cs typeface="Calibri" panose="020F0502020204030204" pitchFamily="34" charset="0"/>
              </a:rPr>
              <a:t>  </a:t>
            </a:r>
          </a:p>
          <a:p>
            <a:endParaRPr lang="en-US" sz="2400" dirty="0">
              <a:latin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4748</TotalTime>
  <Words>2264</Words>
  <Application>Microsoft Macintosh PowerPoint</Application>
  <PresentationFormat>Widescreen</PresentationFormat>
  <Paragraphs>184</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Courier New</vt:lpstr>
      <vt:lpstr>Calibri</vt:lpstr>
      <vt:lpstr>Office Theme</vt:lpstr>
      <vt:lpstr>Ecosystem Services Part 1: Defining and Valuing Nature</vt:lpstr>
      <vt:lpstr>What Is Value?</vt:lpstr>
      <vt:lpstr>What Are Ecosystem Services (ES)? </vt:lpstr>
      <vt:lpstr>Value from an ES Perspective</vt:lpstr>
      <vt:lpstr>How Ecologists Have Categorized ES</vt:lpstr>
      <vt:lpstr>Types of ES Value</vt:lpstr>
      <vt:lpstr>Types of ES Value (continued)</vt:lpstr>
      <vt:lpstr>Supply and Demand</vt:lpstr>
      <vt:lpstr>Valuation Methods: Market-Based Price</vt:lpstr>
      <vt:lpstr>Valuation Methods: Market-Based Price (continued)</vt:lpstr>
      <vt:lpstr>Valuation Methods: Market-Based Cost Avoidance</vt:lpstr>
      <vt:lpstr>Assigning Valuation Methods</vt:lpstr>
      <vt:lpstr>Valuation Method for Each Type of ES Value</vt:lpstr>
      <vt:lpstr>Valuation Methods: Non-Market</vt:lpstr>
      <vt:lpstr>Valuation Methods: Non-Market (continued)</vt:lpstr>
      <vt:lpstr>Stated Preference Method Example</vt:lpstr>
      <vt:lpstr>Stated Preference Method Example (continued)</vt:lpstr>
      <vt:lpstr>Revealed Preference Method Example</vt:lpstr>
      <vt:lpstr>Why Is Valuation of ES Useful?</vt:lpstr>
      <vt:lpstr>Why Is Valuation of ES Useful?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Margaret A. Palmer</dc:creator>
  <cp:lastModifiedBy>Alaina Gallagher</cp:lastModifiedBy>
  <cp:revision>17</cp:revision>
  <dcterms:created xsi:type="dcterms:W3CDTF">2022-07-26T20:11:57Z</dcterms:created>
  <dcterms:modified xsi:type="dcterms:W3CDTF">2026-08-18T14:40:46Z</dcterms:modified>
</cp:coreProperties>
</file>