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4"/>
  </p:notesMasterIdLst>
  <p:sldIdLst>
    <p:sldId id="256" r:id="rId2"/>
    <p:sldId id="268"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WI+Sj8A5+gppDjfiMLoseIAF1I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idi CM Scott" initials=""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01"/>
    <p:restoredTop sz="86344"/>
  </p:normalViewPr>
  <p:slideViewPr>
    <p:cSldViewPr snapToGrid="0">
      <p:cViewPr varScale="1">
        <p:scale>
          <a:sx n="98" d="100"/>
          <a:sy n="98" d="100"/>
        </p:scale>
        <p:origin x="200" y="19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1" d="100"/>
          <a:sy n="91" d="100"/>
        </p:scale>
        <p:origin x="409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Ask learners, what’s the difference between an ecological benefit and a social benefit resulting from a particular management choice? How would you trace changes in the biophysical makeup of an ecosystem forward to the social effects of that change? Can learners identify a </a:t>
            </a:r>
            <a:r>
              <a:rPr lang="en-US" i="1" dirty="0"/>
              <a:t>negative</a:t>
            </a:r>
            <a:r>
              <a:rPr lang="en-US" dirty="0"/>
              <a:t> example of ecosystem degradation leading to poor social outcomes?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4288" marR="0" lvl="0" indent="0" algn="l" rtl="0">
              <a:lnSpc>
                <a:spcPct val="100000"/>
              </a:lnSpc>
              <a:spcBef>
                <a:spcPts val="0"/>
              </a:spcBef>
              <a:spcAft>
                <a:spcPts val="0"/>
              </a:spcAft>
              <a:buClr>
                <a:srgbClr val="000000"/>
              </a:buClr>
              <a:buSzPts val="1400"/>
              <a:buFont typeface="Arial"/>
              <a:buNone/>
            </a:pPr>
            <a:r>
              <a:rPr lang="en-US" b="1" i="1" dirty="0"/>
              <a:t>Notes for Instructor for a Fuller and More Extended Explanation: </a:t>
            </a:r>
            <a:r>
              <a:rPr lang="en-US" dirty="0">
                <a:solidFill>
                  <a:srgbClr val="FF0000"/>
                </a:solidFill>
              </a:rPr>
              <a:t>Let’s take a fictional example. Urban forests have been identified as important in the provision of ecosystem services. Scientists study forests based on their “structure” (number of species, tree density, biomass, dead wood/underbrush). But people don’t value those scientific measures, and in fact, they don’t even understand what most of them are. However, people do value reductions in the incidence of asthma. Thus, to get public support behind urban reforestation projects (that cost taxpayers money), links between asthma and scientific measures of urban forests are needed that both the scientists and policy makers or economists can work with. Let’s focus on the scientific metric tree biomass. Scientists know that tree biomass can be quantitatively linked to both cooling effects and to removal of air pollutants—known as particulate matter (PM). And: epidemiologists know that PM levels are good predictors of asthma and that warmer temperature exacerbate asthma. So, policy makers garner taxpayer support for urban forestry programs by linking them to asthma. Economic analyses can further public support for the programs by showing the reduced health costs. So, PM and temperature reduction are Benefit Relevant Indicators. </a:t>
            </a:r>
            <a:r>
              <a:rPr lang="en-US" i="1" dirty="0">
                <a:solidFill>
                  <a:srgbClr val="FF0000"/>
                </a:solidFill>
              </a:rPr>
              <a:t>It is worth noting that identifying linking variables is not easy for all ecosystem services and is an active area of research. </a:t>
            </a:r>
            <a:endParaRPr lang="en-US"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20" name="Google Shape;22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4288" marR="0" lvl="0" indent="0" rtl="0">
              <a:lnSpc>
                <a:spcPct val="100000"/>
              </a:lnSpc>
              <a:spcBef>
                <a:spcPts val="0"/>
              </a:spcBef>
              <a:spcAft>
                <a:spcPts val="0"/>
              </a:spcAft>
              <a:buClr>
                <a:srgbClr val="000000"/>
              </a:buClr>
              <a:buSzPts val="1400"/>
              <a:buFont typeface="Arial"/>
              <a:buNone/>
            </a:pPr>
            <a:r>
              <a:rPr lang="en-US" b="1" i="1" dirty="0"/>
              <a:t>Notes for Instructor for a Fuller and More Extended Explanation: </a:t>
            </a:r>
            <a:r>
              <a:rPr lang="en-US" dirty="0">
                <a:solidFill>
                  <a:srgbClr val="FF0000"/>
                </a:solidFill>
              </a:rPr>
              <a:t>Let’s take a fictional example. Urban forests have been identified as important in the provision of ecosystem services. Scientists study forests based on their “structure” (number of species, tree density, biomass, dead wood/underbrush). But people don’t value those scientific measures, and in fact, they don’t even understand what most of them are. However, people do value reductions in the incidence of asthma. Thus, to get public support behind urban reforestation projects (that cost taxpayers money), links between asthma and scientific measures of urban forests are needed that both the scientists and policy makers or economists can work with. Let’s focus on the scientific metric tree biomass. Scientists know that tree biomass can be quantitatively linked to both cooling effects and to removal of air pollutants—known as particulate matter (PM). And: epidemiologists know that PM levels are good predictors of asthma and that warmer temperature exacerbate asthma. So, policy makers garner taxpayer support for urban forestry programs by linking them to asthma. Economic analyses can further public support for the programs by showing the reduced health costs. So, PM and temperature reduction are Benefit Relevant Indicators. </a:t>
            </a:r>
            <a:r>
              <a:rPr lang="en-US" i="1" dirty="0">
                <a:solidFill>
                  <a:srgbClr val="FF0000"/>
                </a:solidFill>
              </a:rPr>
              <a:t>It is worth noting that identifying linking variables is not easy for all ecosystem services and is an active area of research. </a:t>
            </a:r>
            <a:endParaRPr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30" name="Google Shape;23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a:extLst>
            <a:ext uri="{FF2B5EF4-FFF2-40B4-BE49-F238E27FC236}">
              <a16:creationId xmlns:a16="http://schemas.microsoft.com/office/drawing/2014/main" id="{69D2E51A-A245-3EFD-D810-0EF0A540BD2A}"/>
            </a:ext>
          </a:extLst>
        </p:cNvPr>
        <p:cNvGrpSpPr/>
        <p:nvPr/>
      </p:nvGrpSpPr>
      <p:grpSpPr>
        <a:xfrm>
          <a:off x="0" y="0"/>
          <a:ext cx="0" cy="0"/>
          <a:chOff x="0" y="0"/>
          <a:chExt cx="0" cy="0"/>
        </a:xfrm>
      </p:grpSpPr>
      <p:sp>
        <p:nvSpPr>
          <p:cNvPr id="104" name="Google Shape;104;p2:notes">
            <a:extLst>
              <a:ext uri="{FF2B5EF4-FFF2-40B4-BE49-F238E27FC236}">
                <a16:creationId xmlns:a16="http://schemas.microsoft.com/office/drawing/2014/main" id="{C971E3C0-28B9-2C22-0100-4C860C2807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a:extLst>
              <a:ext uri="{FF2B5EF4-FFF2-40B4-BE49-F238E27FC236}">
                <a16:creationId xmlns:a16="http://schemas.microsoft.com/office/drawing/2014/main" id="{3626D979-3580-1FF4-12EA-948A5456CC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a:solidFill>
                <a:srgbClr val="FF0000"/>
              </a:solidFill>
            </a:endParaRPr>
          </a:p>
          <a:p>
            <a:pPr marL="0" lvl="0" indent="0" algn="l" rtl="0">
              <a:lnSpc>
                <a:spcPct val="100000"/>
              </a:lnSpc>
              <a:spcBef>
                <a:spcPts val="0"/>
              </a:spcBef>
              <a:spcAft>
                <a:spcPts val="0"/>
              </a:spcAft>
              <a:buSzPts val="1400"/>
              <a:buNone/>
            </a:pPr>
            <a:endParaRPr sz="1400">
              <a:solidFill>
                <a:srgbClr val="FF0000"/>
              </a:solidFill>
            </a:endParaRPr>
          </a:p>
        </p:txBody>
      </p:sp>
      <p:sp>
        <p:nvSpPr>
          <p:cNvPr id="106" name="Google Shape;106;p2:notes">
            <a:extLst>
              <a:ext uri="{FF2B5EF4-FFF2-40B4-BE49-F238E27FC236}">
                <a16:creationId xmlns:a16="http://schemas.microsoft.com/office/drawing/2014/main" id="{EF24B9F6-B77A-8782-A98E-20EBD7098BF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403867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4288" marR="0" lvl="0" indent="0" algn="l" rtl="0">
              <a:lnSpc>
                <a:spcPct val="100000"/>
              </a:lnSpc>
              <a:spcBef>
                <a:spcPts val="0"/>
              </a:spcBef>
              <a:spcAft>
                <a:spcPts val="0"/>
              </a:spcAft>
              <a:buClr>
                <a:srgbClr val="000000"/>
              </a:buClr>
              <a:buSzPts val="1400"/>
              <a:buFont typeface="Arial"/>
              <a:buNone/>
            </a:pPr>
            <a:r>
              <a:rPr lang="en-US" b="1" i="1" dirty="0"/>
              <a:t>Notes for Instructor: </a:t>
            </a:r>
            <a:r>
              <a:rPr lang="en-US" b="0" dirty="0"/>
              <a:t>For example, a healthy and biodiverse migratory bird marsh (service) depends upon the ecosystem attributes of a community of plants for habitat and food, which depend on the process of nutrient cycling to preserve clean water.</a:t>
            </a:r>
            <a:endParaRPr b="0" dirty="0"/>
          </a:p>
        </p:txBody>
      </p:sp>
      <p:sp>
        <p:nvSpPr>
          <p:cNvPr id="117" name="Google Shape;11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4288" marR="0" lvl="0" indent="0" algn="l" rtl="0">
              <a:lnSpc>
                <a:spcPct val="100000"/>
              </a:lnSpc>
              <a:spcBef>
                <a:spcPts val="0"/>
              </a:spcBef>
              <a:spcAft>
                <a:spcPts val="0"/>
              </a:spcAft>
              <a:buClr>
                <a:srgbClr val="000000"/>
              </a:buClr>
              <a:buSzPts val="1400"/>
              <a:buFont typeface="Arial"/>
              <a:buNone/>
            </a:pPr>
            <a:r>
              <a:rPr lang="en-US" b="1" i="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Notes for Instructor</a:t>
            </a:r>
            <a:r>
              <a:rPr lang="en-US" b="1" i="1" dirty="0"/>
              <a:t>: </a:t>
            </a:r>
            <a:r>
              <a:rPr lang="en-US" b="0" dirty="0"/>
              <a:t>Consider providing a specific example of the relationships depicted in the diagram. For example, people value waterways that are not clogged with nuisance algae. The biophysical processes that keep waterways free of this nuisance are rain infiltration into the watershed soil to limit run-off of excess nutrients and other pollutants along with riparian plant diversity or complexity and floodplain wetlands. However, waterways can be degraded if management allows removal of riparian corridors and doesn’t limit fertilizer use and stormwater run-off. A good linking measure might be clear water, free of unsightly dead algae. </a:t>
            </a:r>
            <a:endParaRPr dirty="0"/>
          </a:p>
        </p:txBody>
      </p:sp>
      <p:sp>
        <p:nvSpPr>
          <p:cNvPr id="127" name="Google Shape;12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36" name="Google Shape;13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4288" marR="0" lvl="0" indent="0" algn="l" rtl="0">
              <a:lnSpc>
                <a:spcPct val="100000"/>
              </a:lnSpc>
              <a:spcBef>
                <a:spcPts val="0"/>
              </a:spcBef>
              <a:spcAft>
                <a:spcPts val="0"/>
              </a:spcAft>
              <a:buClr>
                <a:srgbClr val="000000"/>
              </a:buClr>
              <a:buSzPts val="1400"/>
              <a:buFont typeface="Arial"/>
              <a:buNone/>
            </a:pPr>
            <a:r>
              <a:rPr lang="en-US" b="1" i="1" dirty="0"/>
              <a:t>Notes for Instructor: </a:t>
            </a:r>
            <a:r>
              <a:rPr lang="en-US" b="0" dirty="0"/>
              <a:t>T</a:t>
            </a:r>
            <a:r>
              <a:rPr lang="en-US" dirty="0"/>
              <a:t>he next slide provides an example of a solution that is not tenable in the social context. </a:t>
            </a:r>
            <a:endParaRPr dirty="0"/>
          </a:p>
        </p:txBody>
      </p:sp>
      <p:sp>
        <p:nvSpPr>
          <p:cNvPr id="145" name="Google Shape;14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4288" marR="0" lvl="0" indent="0" algn="l" rtl="0">
              <a:lnSpc>
                <a:spcPct val="100000"/>
              </a:lnSpc>
              <a:spcBef>
                <a:spcPts val="0"/>
              </a:spcBef>
              <a:spcAft>
                <a:spcPts val="0"/>
              </a:spcAft>
              <a:buClr>
                <a:srgbClr val="000000"/>
              </a:buClr>
              <a:buSzPts val="1400"/>
              <a:buFont typeface="Arial"/>
              <a:buNone/>
            </a:pPr>
            <a:r>
              <a:rPr lang="en-US" b="1" i="1" dirty="0"/>
              <a:t>Notes for Instructor: </a:t>
            </a:r>
            <a:r>
              <a:rPr lang="en-US" dirty="0"/>
              <a:t>Point out to learners that this is an example of why it is important for scientists who want to do actionable work to work with policy makers up front of their research—so that the scientists know what types of policy options are tenable.  </a:t>
            </a:r>
            <a:endParaRPr dirty="0"/>
          </a:p>
        </p:txBody>
      </p:sp>
      <p:sp>
        <p:nvSpPr>
          <p:cNvPr id="158" name="Google Shape;15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i="1" u="none" dirty="0"/>
              <a:t>Notes for Instructor: </a:t>
            </a:r>
            <a:r>
              <a:rPr lang="en-US" dirty="0"/>
              <a:t>Remind the learners that linking measures go by different names depending on what source one reads e.g., </a:t>
            </a:r>
            <a:r>
              <a:rPr lang="en-US" sz="1200" i="1" dirty="0">
                <a:latin typeface="Calibri"/>
                <a:ea typeface="Calibri"/>
                <a:cs typeface="Calibri"/>
                <a:sym typeface="Calibri"/>
              </a:rPr>
              <a:t>scientific or biophysical outcome measures, socially relevant ecological outputs, biologically relevant indicators, or intermediate services.</a:t>
            </a:r>
            <a:endParaRPr dirty="0"/>
          </a:p>
          <a:p>
            <a:pPr marL="0" lvl="0" indent="0" algn="l" rtl="0">
              <a:lnSpc>
                <a:spcPct val="100000"/>
              </a:lnSpc>
              <a:spcBef>
                <a:spcPts val="0"/>
              </a:spcBef>
              <a:spcAft>
                <a:spcPts val="0"/>
              </a:spcAft>
              <a:buSzPts val="1400"/>
              <a:buNone/>
            </a:pPr>
            <a:endParaRPr b="1" dirty="0"/>
          </a:p>
        </p:txBody>
      </p:sp>
      <p:sp>
        <p:nvSpPr>
          <p:cNvPr id="177" name="Google Shape;17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solidFill>
                <a:srgbClr val="FF0000"/>
              </a:solidFill>
            </a:endParaRPr>
          </a:p>
          <a:p>
            <a:pPr marL="0" lvl="0" indent="0" algn="l" rtl="0">
              <a:lnSpc>
                <a:spcPct val="100000"/>
              </a:lnSpc>
              <a:spcBef>
                <a:spcPts val="0"/>
              </a:spcBef>
              <a:spcAft>
                <a:spcPts val="0"/>
              </a:spcAft>
              <a:buSzPts val="1400"/>
              <a:buNone/>
            </a:pPr>
            <a:endParaRPr dirty="0">
              <a:solidFill>
                <a:srgbClr val="FF0000"/>
              </a:solidFill>
            </a:endParaRPr>
          </a:p>
        </p:txBody>
      </p:sp>
      <p:sp>
        <p:nvSpPr>
          <p:cNvPr id="188" name="Google Shape;18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0" name="Google Shape;90;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1" name="Google Shape;91;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6" name="Picture 5" descr="The SESYNC logo—the letters SESYNC under the green arch">
            <a:extLst>
              <a:ext uri="{FF2B5EF4-FFF2-40B4-BE49-F238E27FC236}">
                <a16:creationId xmlns:a16="http://schemas.microsoft.com/office/drawing/2014/main" id="{11C705DE-666B-1E98-05AA-B1D5CD4B717A}"/>
              </a:ext>
            </a:extLst>
          </p:cNvPr>
          <p:cNvPicPr>
            <a:picLocks noChangeAspect="1"/>
          </p:cNvPicPr>
          <p:nvPr/>
        </p:nvPicPr>
        <p:blipFill>
          <a:blip r:embed="rId3"/>
          <a:stretch>
            <a:fillRect/>
          </a:stretch>
        </p:blipFill>
        <p:spPr>
          <a:xfrm>
            <a:off x="456850" y="460594"/>
            <a:ext cx="3429000" cy="1257300"/>
          </a:xfrm>
          <a:prstGeom prst="rect">
            <a:avLst/>
          </a:prstGeom>
        </p:spPr>
      </p:pic>
      <p:sp>
        <p:nvSpPr>
          <p:cNvPr id="4" name="Title 3">
            <a:extLst>
              <a:ext uri="{FF2B5EF4-FFF2-40B4-BE49-F238E27FC236}">
                <a16:creationId xmlns:a16="http://schemas.microsoft.com/office/drawing/2014/main" id="{9B613818-B3A8-0F6A-E443-903BC2222935}"/>
              </a:ext>
            </a:extLst>
          </p:cNvPr>
          <p:cNvSpPr>
            <a:spLocks noGrp="1"/>
          </p:cNvSpPr>
          <p:nvPr>
            <p:ph type="ctrTitle"/>
          </p:nvPr>
        </p:nvSpPr>
        <p:spPr>
          <a:xfrm>
            <a:off x="1952578" y="2074278"/>
            <a:ext cx="9144000" cy="1257301"/>
          </a:xfrm>
        </p:spPr>
        <p:txBody>
          <a:bodyPr>
            <a:normAutofit fontScale="90000"/>
          </a:bodyPr>
          <a:lstStyle/>
          <a:p>
            <a:br>
              <a:rPr lang="en-US" dirty="0"/>
            </a:br>
            <a:br>
              <a:rPr lang="en-US" dirty="0"/>
            </a:br>
            <a:r>
              <a:rPr lang="en-US" b="1" dirty="0">
                <a:solidFill>
                  <a:srgbClr val="76923C"/>
                </a:solidFill>
                <a:latin typeface="Arial"/>
                <a:ea typeface="Arial"/>
                <a:cs typeface="Arial"/>
                <a:sym typeface="Arial"/>
              </a:rPr>
              <a:t> </a:t>
            </a:r>
            <a:br>
              <a:rPr lang="en-US" b="1" dirty="0">
                <a:solidFill>
                  <a:srgbClr val="000000"/>
                </a:solidFill>
                <a:latin typeface="Arial"/>
                <a:ea typeface="Arial"/>
                <a:cs typeface="Arial"/>
                <a:sym typeface="Arial"/>
              </a:rPr>
            </a:br>
            <a:r>
              <a:rPr lang="en-US" b="1" dirty="0"/>
              <a:t>Ecosystem Services Part 2: </a:t>
            </a:r>
            <a:br>
              <a:rPr lang="en-US" dirty="0"/>
            </a:br>
            <a:r>
              <a:rPr lang="en-US" sz="3100" b="1" dirty="0">
                <a:solidFill>
                  <a:srgbClr val="548135"/>
                </a:solidFill>
              </a:rPr>
              <a:t>Linking Ecosystems &amp; Their Processes</a:t>
            </a:r>
            <a:br>
              <a:rPr lang="en-US" sz="3100" b="1" dirty="0">
                <a:solidFill>
                  <a:srgbClr val="548135"/>
                </a:solidFill>
              </a:rPr>
            </a:br>
            <a:r>
              <a:rPr lang="en-US" sz="3100" b="1" dirty="0">
                <a:solidFill>
                  <a:srgbClr val="548135"/>
                </a:solidFill>
              </a:rPr>
              <a:t> to What People Value and to Human Actions </a:t>
            </a:r>
            <a:endParaRPr lang="en-US" dirty="0"/>
          </a:p>
        </p:txBody>
      </p:sp>
      <p:pic>
        <p:nvPicPr>
          <p:cNvPr id="9" name="Picture 8" descr="A view of a river with some trees along the opposite bank">
            <a:extLst>
              <a:ext uri="{FF2B5EF4-FFF2-40B4-BE49-F238E27FC236}">
                <a16:creationId xmlns:a16="http://schemas.microsoft.com/office/drawing/2014/main" id="{D52EDDA4-C304-7E7C-4533-15D700ADE451}"/>
              </a:ext>
            </a:extLst>
          </p:cNvPr>
          <p:cNvPicPr>
            <a:picLocks noChangeAspect="1"/>
          </p:cNvPicPr>
          <p:nvPr/>
        </p:nvPicPr>
        <p:blipFill>
          <a:blip r:embed="rId4"/>
          <a:stretch>
            <a:fillRect/>
          </a:stretch>
        </p:blipFill>
        <p:spPr>
          <a:xfrm>
            <a:off x="18255" y="3526422"/>
            <a:ext cx="12173745" cy="3021793"/>
          </a:xfrm>
          <a:prstGeom prst="rect">
            <a:avLst/>
          </a:prstGeom>
        </p:spPr>
      </p:pic>
      <p:sp>
        <p:nvSpPr>
          <p:cNvPr id="7" name="TextBox 6">
            <a:extLst>
              <a:ext uri="{FF2B5EF4-FFF2-40B4-BE49-F238E27FC236}">
                <a16:creationId xmlns:a16="http://schemas.microsoft.com/office/drawing/2014/main" id="{C2120D1F-E23C-977B-E1D9-2370129F6F68}"/>
              </a:ext>
            </a:extLst>
          </p:cNvPr>
          <p:cNvSpPr txBox="1"/>
          <p:nvPr/>
        </p:nvSpPr>
        <p:spPr>
          <a:xfrm>
            <a:off x="1458076" y="6550223"/>
            <a:ext cx="9294102" cy="307777"/>
          </a:xfrm>
          <a:prstGeom prst="rect">
            <a:avLst/>
          </a:prstGeom>
          <a:solidFill>
            <a:srgbClr val="FFFFFF">
              <a:alpha val="76863"/>
            </a:srgbClr>
          </a:solidFill>
        </p:spPr>
        <p:txBody>
          <a:bodyPr wrap="square" rtlCol="0">
            <a:spAutoFit/>
          </a:bodyPr>
          <a:lstStyle/>
          <a:p>
            <a:r>
              <a:rPr lang="en-US" dirty="0">
                <a:latin typeface="Calibri"/>
                <a:ea typeface="Calibri"/>
                <a:cs typeface="Calibri"/>
                <a:sym typeface="Calibri"/>
              </a:rPr>
              <a:t>A tribal village near Iquitos, Peru in the Northern Amazon derives many social benefits and ecosystem services from the river.</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8" name="Title 27">
            <a:extLst>
              <a:ext uri="{FF2B5EF4-FFF2-40B4-BE49-F238E27FC236}">
                <a16:creationId xmlns:a16="http://schemas.microsoft.com/office/drawing/2014/main" id="{414507A5-7558-3592-997E-484F957B173C}"/>
              </a:ext>
            </a:extLst>
          </p:cNvPr>
          <p:cNvSpPr>
            <a:spLocks noGrp="1"/>
          </p:cNvSpPr>
          <p:nvPr>
            <p:ph type="title"/>
          </p:nvPr>
        </p:nvSpPr>
        <p:spPr>
          <a:xfrm>
            <a:off x="867753" y="95795"/>
            <a:ext cx="10515600" cy="738664"/>
          </a:xfrm>
        </p:spPr>
        <p:txBody>
          <a:bodyPr>
            <a:normAutofit/>
          </a:bodyPr>
          <a:lstStyle/>
          <a:p>
            <a:pPr algn="ctr"/>
            <a:r>
              <a:rPr lang="en-US" sz="3600" b="1" dirty="0"/>
              <a:t>Why the Need for Linking Measures?</a:t>
            </a:r>
          </a:p>
        </p:txBody>
      </p:sp>
      <p:sp>
        <p:nvSpPr>
          <p:cNvPr id="8" name="TextBox 7">
            <a:extLst>
              <a:ext uri="{FF2B5EF4-FFF2-40B4-BE49-F238E27FC236}">
                <a16:creationId xmlns:a16="http://schemas.microsoft.com/office/drawing/2014/main" id="{F5899697-BB45-5352-5A40-C8FA43FB5416}"/>
              </a:ext>
            </a:extLst>
          </p:cNvPr>
          <p:cNvSpPr txBox="1"/>
          <p:nvPr/>
        </p:nvSpPr>
        <p:spPr>
          <a:xfrm>
            <a:off x="255203" y="759446"/>
            <a:ext cx="10855033" cy="3570208"/>
          </a:xfrm>
          <a:prstGeom prst="rect">
            <a:avLst/>
          </a:prstGeom>
          <a:noFill/>
        </p:spPr>
        <p:txBody>
          <a:bodyPr wrap="square" rtlCol="0">
            <a:spAutoFit/>
          </a:bodyPr>
          <a:lstStyle/>
          <a:p>
            <a:pPr marL="457200" lvl="0" indent="-457200">
              <a:spcAft>
                <a:spcPts val="8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Scientific measurements of ecosystem features and ecological processes that </a:t>
            </a:r>
            <a:r>
              <a:rPr lang="en-US" sz="2400" i="1" dirty="0">
                <a:latin typeface="Calibri" panose="020F0502020204030204" pitchFamily="34" charset="0"/>
                <a:ea typeface="Calibri"/>
                <a:cs typeface="Calibri" panose="020F0502020204030204" pitchFamily="34" charset="0"/>
                <a:sym typeface="Calibri"/>
              </a:rPr>
              <a:t>underlie ecosystem services </a:t>
            </a:r>
            <a:r>
              <a:rPr lang="en-US" sz="2400" dirty="0">
                <a:latin typeface="Calibri" panose="020F0502020204030204" pitchFamily="34" charset="0"/>
                <a:ea typeface="Calibri"/>
                <a:cs typeface="Calibri" panose="020F0502020204030204" pitchFamily="34" charset="0"/>
                <a:sym typeface="Calibri"/>
              </a:rPr>
              <a:t>help inform natural resource management and policy. </a:t>
            </a:r>
          </a:p>
          <a:p>
            <a:pPr marL="457200" lvl="0" indent="-457200">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While scientists often think what they measure (e.g., primary </a:t>
            </a:r>
            <a:endParaRPr lang="en-US" sz="2400" dirty="0">
              <a:latin typeface="Calibri" panose="020F0502020204030204" pitchFamily="34" charset="0"/>
              <a:cs typeface="Calibri" panose="020F0502020204030204" pitchFamily="34" charset="0"/>
            </a:endParaRPr>
          </a:p>
          <a:p>
            <a:pPr lvl="0"/>
            <a:r>
              <a:rPr lang="en-US" sz="2400" dirty="0">
                <a:latin typeface="Calibri" panose="020F0502020204030204" pitchFamily="34" charset="0"/>
                <a:ea typeface="Calibri"/>
                <a:cs typeface="Calibri" panose="020F0502020204030204" pitchFamily="34" charset="0"/>
                <a:sym typeface="Calibri"/>
              </a:rPr>
              <a:t>          production) is an ecosystem service, it is </a:t>
            </a:r>
            <a:r>
              <a:rPr lang="en-US" sz="2400" i="1" dirty="0">
                <a:latin typeface="Calibri" panose="020F0502020204030204" pitchFamily="34" charset="0"/>
                <a:ea typeface="Calibri"/>
                <a:cs typeface="Calibri" panose="020F0502020204030204" pitchFamily="34" charset="0"/>
                <a:sym typeface="Calibri"/>
              </a:rPr>
              <a:t>not</a:t>
            </a:r>
            <a:r>
              <a:rPr lang="en-US" sz="2400" dirty="0">
                <a:latin typeface="Calibri" panose="020F0502020204030204" pitchFamily="34" charset="0"/>
                <a:ea typeface="Calibri"/>
                <a:cs typeface="Calibri" panose="020F0502020204030204" pitchFamily="34" charset="0"/>
                <a:sym typeface="Calibri"/>
              </a:rPr>
              <a:t> because </a:t>
            </a:r>
            <a:endParaRPr lang="en-US" sz="2400" dirty="0">
              <a:latin typeface="Calibri" panose="020F0502020204030204" pitchFamily="34" charset="0"/>
              <a:cs typeface="Calibri" panose="020F0502020204030204" pitchFamily="34" charset="0"/>
            </a:endParaRPr>
          </a:p>
          <a:p>
            <a:pPr lvl="0">
              <a:spcAft>
                <a:spcPts val="800"/>
              </a:spcAft>
            </a:pPr>
            <a:r>
              <a:rPr lang="en-US" sz="2400" dirty="0">
                <a:latin typeface="Calibri" panose="020F0502020204030204" pitchFamily="34" charset="0"/>
                <a:ea typeface="Calibri"/>
                <a:cs typeface="Calibri" panose="020F0502020204030204" pitchFamily="34" charset="0"/>
                <a:sym typeface="Calibri"/>
              </a:rPr>
              <a:t>          people rarely value those measures.</a:t>
            </a:r>
            <a:endParaRPr lang="en-US" sz="2400" dirty="0">
              <a:latin typeface="Calibri" panose="020F0502020204030204" pitchFamily="34" charset="0"/>
              <a:cs typeface="Calibri" panose="020F0502020204030204" pitchFamily="34" charset="0"/>
            </a:endParaRPr>
          </a:p>
          <a:p>
            <a:pPr marL="457200" lvl="0" indent="-457200">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In fact, scientists rarely measure directly what people value </a:t>
            </a:r>
            <a:endParaRPr lang="en-US" sz="2400" dirty="0">
              <a:latin typeface="Calibri" panose="020F0502020204030204" pitchFamily="34" charset="0"/>
              <a:cs typeface="Calibri" panose="020F0502020204030204" pitchFamily="34" charset="0"/>
            </a:endParaRPr>
          </a:p>
          <a:p>
            <a:pPr lvl="0">
              <a:spcAft>
                <a:spcPts val="800"/>
              </a:spcAft>
            </a:pPr>
            <a:r>
              <a:rPr lang="en-US" sz="2400" dirty="0">
                <a:latin typeface="Calibri" panose="020F0502020204030204" pitchFamily="34" charset="0"/>
                <a:ea typeface="Calibri"/>
                <a:cs typeface="Calibri" panose="020F0502020204030204" pitchFamily="34" charset="0"/>
                <a:sym typeface="Calibri"/>
              </a:rPr>
              <a:t>          (e.g., beautiful trees, walks in the forest). </a:t>
            </a:r>
            <a:endParaRPr lang="en-US" sz="2400" dirty="0">
              <a:latin typeface="Calibri" panose="020F0502020204030204" pitchFamily="34" charset="0"/>
              <a:cs typeface="Calibri" panose="020F0502020204030204" pitchFamily="34" charset="0"/>
            </a:endParaRPr>
          </a:p>
          <a:p>
            <a:pPr marL="457200" lvl="0" indent="-457200">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Linking measures help garner public support for policies. </a:t>
            </a:r>
            <a:endParaRPr lang="en-US" sz="2400" dirty="0">
              <a:latin typeface="Calibri" panose="020F0502020204030204" pitchFamily="34" charset="0"/>
              <a:cs typeface="Calibri" panose="020F0502020204030204" pitchFamily="34" charset="0"/>
            </a:endParaRPr>
          </a:p>
          <a:p>
            <a:endParaRPr lang="en-US" dirty="0"/>
          </a:p>
        </p:txBody>
      </p:sp>
      <p:pic>
        <p:nvPicPr>
          <p:cNvPr id="20" name="Picture 19" descr="A figure showing how trees use the sun and carbon dioxide for photosynthesis, which then produces oxygen. The formula “GPP (Gross Primary Production) minus R (respiration) = NPP (Net Primary Production)” shows how energy flows through ecosystems.&#13;&#10;">
            <a:extLst>
              <a:ext uri="{FF2B5EF4-FFF2-40B4-BE49-F238E27FC236}">
                <a16:creationId xmlns:a16="http://schemas.microsoft.com/office/drawing/2014/main" id="{646E4E4E-EE89-B8DD-E23C-A1D12347717A}"/>
              </a:ext>
            </a:extLst>
          </p:cNvPr>
          <p:cNvPicPr>
            <a:picLocks noChangeAspect="1"/>
          </p:cNvPicPr>
          <p:nvPr/>
        </p:nvPicPr>
        <p:blipFill>
          <a:blip r:embed="rId3"/>
          <a:stretch>
            <a:fillRect/>
          </a:stretch>
        </p:blipFill>
        <p:spPr>
          <a:xfrm>
            <a:off x="8630419" y="1279590"/>
            <a:ext cx="2755900" cy="2311400"/>
          </a:xfrm>
          <a:prstGeom prst="rect">
            <a:avLst/>
          </a:prstGeom>
        </p:spPr>
      </p:pic>
      <p:sp>
        <p:nvSpPr>
          <p:cNvPr id="25" name="TextBox 24">
            <a:extLst>
              <a:ext uri="{FF2B5EF4-FFF2-40B4-BE49-F238E27FC236}">
                <a16:creationId xmlns:a16="http://schemas.microsoft.com/office/drawing/2014/main" id="{6BF2C428-A380-02E2-93EB-776E88DF1D7D}"/>
              </a:ext>
            </a:extLst>
          </p:cNvPr>
          <p:cNvSpPr txBox="1"/>
          <p:nvPr/>
        </p:nvSpPr>
        <p:spPr>
          <a:xfrm>
            <a:off x="8906335" y="3530401"/>
            <a:ext cx="3785937" cy="784830"/>
          </a:xfrm>
          <a:prstGeom prst="rect">
            <a:avLst/>
          </a:prstGeom>
          <a:noFill/>
        </p:spPr>
        <p:txBody>
          <a:bodyPr wrap="square" rtlCol="0">
            <a:spAutoFit/>
          </a:bodyPr>
          <a:lstStyle/>
          <a:p>
            <a:r>
              <a:rPr lang="en-US" sz="1500" dirty="0">
                <a:latin typeface="Calibri" panose="020F0502020204030204" pitchFamily="34" charset="0"/>
                <a:cs typeface="Calibri" panose="020F0502020204030204" pitchFamily="34" charset="0"/>
              </a:rPr>
              <a:t>GPP = Gross Primary Production</a:t>
            </a:r>
          </a:p>
          <a:p>
            <a:r>
              <a:rPr lang="en-US" sz="1500" dirty="0">
                <a:latin typeface="Calibri" panose="020F0502020204030204" pitchFamily="34" charset="0"/>
                <a:cs typeface="Calibri" panose="020F0502020204030204" pitchFamily="34" charset="0"/>
              </a:rPr>
              <a:t>R = Respiration </a:t>
            </a:r>
          </a:p>
          <a:p>
            <a:r>
              <a:rPr lang="en-US" sz="1500" dirty="0">
                <a:latin typeface="Calibri" panose="020F0502020204030204" pitchFamily="34" charset="0"/>
                <a:cs typeface="Calibri" panose="020F0502020204030204" pitchFamily="34" charset="0"/>
              </a:rPr>
              <a:t>NPP = Net Primary Production</a:t>
            </a:r>
          </a:p>
        </p:txBody>
      </p:sp>
      <p:pic>
        <p:nvPicPr>
          <p:cNvPr id="3" name="Picture 2" descr="The moss covered forest floor with sunlight filtering in">
            <a:extLst>
              <a:ext uri="{FF2B5EF4-FFF2-40B4-BE49-F238E27FC236}">
                <a16:creationId xmlns:a16="http://schemas.microsoft.com/office/drawing/2014/main" id="{B1F2DF61-FCC8-570B-6631-6E0C626B1038}"/>
              </a:ext>
            </a:extLst>
          </p:cNvPr>
          <p:cNvPicPr>
            <a:picLocks noChangeAspect="1"/>
          </p:cNvPicPr>
          <p:nvPr/>
        </p:nvPicPr>
        <p:blipFill>
          <a:blip r:embed="rId4"/>
          <a:stretch>
            <a:fillRect/>
          </a:stretch>
        </p:blipFill>
        <p:spPr>
          <a:xfrm>
            <a:off x="0" y="4254641"/>
            <a:ext cx="12251106" cy="2603360"/>
          </a:xfrm>
          <a:prstGeom prst="rect">
            <a:avLst/>
          </a:prstGeom>
        </p:spPr>
      </p:pic>
      <p:sp>
        <p:nvSpPr>
          <p:cNvPr id="29" name="Slide Number Placeholder 28">
            <a:extLst>
              <a:ext uri="{FF2B5EF4-FFF2-40B4-BE49-F238E27FC236}">
                <a16:creationId xmlns:a16="http://schemas.microsoft.com/office/drawing/2014/main" id="{7A7CFF5A-DE8F-2A0C-DF6E-61D2A0CD228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9</a:t>
            </a:fld>
            <a:endParaRPr lang="en-US">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5" name="Title 4">
            <a:extLst>
              <a:ext uri="{FF2B5EF4-FFF2-40B4-BE49-F238E27FC236}">
                <a16:creationId xmlns:a16="http://schemas.microsoft.com/office/drawing/2014/main" id="{6668FA90-A449-6BA7-5E2F-FD026E29069A}"/>
              </a:ext>
            </a:extLst>
          </p:cNvPr>
          <p:cNvSpPr>
            <a:spLocks noGrp="1"/>
          </p:cNvSpPr>
          <p:nvPr>
            <p:ph type="title" idx="4294967295"/>
          </p:nvPr>
        </p:nvSpPr>
        <p:spPr>
          <a:xfrm>
            <a:off x="2122570" y="97236"/>
            <a:ext cx="8197515" cy="1325563"/>
          </a:xfrm>
        </p:spPr>
        <p:txBody>
          <a:bodyPr>
            <a:normAutofit fontScale="90000"/>
          </a:bodyPr>
          <a:lstStyle/>
          <a:p>
            <a:pPr lvl="0" algn="ctr">
              <a:lnSpc>
                <a:spcPct val="100000"/>
              </a:lnSpc>
            </a:pPr>
            <a:r>
              <a:rPr lang="en-US" sz="3600" b="1" dirty="0">
                <a:solidFill>
                  <a:srgbClr val="000000"/>
                </a:solidFill>
              </a:rPr>
              <a:t>Can You Identify Some </a:t>
            </a:r>
            <a:r>
              <a:rPr lang="en-US" sz="3600" b="1" dirty="0"/>
              <a:t>L</a:t>
            </a:r>
            <a:r>
              <a:rPr lang="en-US" sz="3600" b="1" dirty="0">
                <a:solidFill>
                  <a:srgbClr val="000000"/>
                </a:solidFill>
              </a:rPr>
              <a:t>inking </a:t>
            </a:r>
            <a:r>
              <a:rPr lang="en-US" sz="3600" b="1" dirty="0"/>
              <a:t>M</a:t>
            </a:r>
            <a:r>
              <a:rPr lang="en-US" sz="3600" b="1" dirty="0">
                <a:solidFill>
                  <a:srgbClr val="000000"/>
                </a:solidFill>
              </a:rPr>
              <a:t>easures for</a:t>
            </a:r>
            <a:br>
              <a:rPr lang="en-US" sz="3600" b="1" dirty="0">
                <a:solidFill>
                  <a:srgbClr val="000000"/>
                </a:solidFill>
              </a:rPr>
            </a:br>
            <a:r>
              <a:rPr lang="en-US" sz="3600" b="1" dirty="0">
                <a:solidFill>
                  <a:srgbClr val="000000"/>
                </a:solidFill>
              </a:rPr>
              <a:t> the Below Example?</a:t>
            </a:r>
            <a:endParaRPr lang="en-US" sz="3600" dirty="0">
              <a:solidFill>
                <a:srgbClr val="000000"/>
              </a:solidFill>
            </a:endParaRPr>
          </a:p>
        </p:txBody>
      </p:sp>
      <p:sp>
        <p:nvSpPr>
          <p:cNvPr id="6" name="TextBox 5">
            <a:extLst>
              <a:ext uri="{FF2B5EF4-FFF2-40B4-BE49-F238E27FC236}">
                <a16:creationId xmlns:a16="http://schemas.microsoft.com/office/drawing/2014/main" id="{8C786B4B-B502-BDE0-0286-91393FDC4358}"/>
              </a:ext>
            </a:extLst>
          </p:cNvPr>
          <p:cNvSpPr txBox="1"/>
          <p:nvPr/>
        </p:nvSpPr>
        <p:spPr>
          <a:xfrm>
            <a:off x="542423" y="1291671"/>
            <a:ext cx="11107154" cy="3262432"/>
          </a:xfrm>
          <a:prstGeom prst="rect">
            <a:avLst/>
          </a:prstGeom>
          <a:noFill/>
        </p:spPr>
        <p:txBody>
          <a:bodyPr wrap="square" rtlCol="0">
            <a:spAutoFit/>
          </a:bodyPr>
          <a:lstStyle/>
          <a:p>
            <a:r>
              <a:rPr lang="en-US" sz="2800" b="1" dirty="0">
                <a:solidFill>
                  <a:srgbClr val="0070C0"/>
                </a:solidFill>
                <a:latin typeface="Calibri"/>
                <a:ea typeface="Calibri"/>
                <a:cs typeface="Calibri"/>
                <a:sym typeface="Calibri"/>
              </a:rPr>
              <a:t>Linking Measures Example: Urban Forests</a:t>
            </a:r>
          </a:p>
          <a:p>
            <a:pPr marL="457200" lvl="0" indent="-457200">
              <a:spcAft>
                <a:spcPts val="600"/>
              </a:spcAft>
              <a:buFont typeface="Arial" panose="020B0604020202020204" pitchFamily="34" charset="0"/>
              <a:buChar char="•"/>
            </a:pPr>
            <a:r>
              <a:rPr lang="en-US" sz="2800" b="1" dirty="0">
                <a:latin typeface="Calibri"/>
                <a:ea typeface="Calibri"/>
                <a:cs typeface="Calibri"/>
                <a:sym typeface="Calibri"/>
              </a:rPr>
              <a:t>What ecologists measure in forests</a:t>
            </a:r>
            <a:r>
              <a:rPr lang="en-US" sz="2800" dirty="0">
                <a:latin typeface="Calibri"/>
                <a:ea typeface="Calibri"/>
                <a:cs typeface="Calibri"/>
                <a:sym typeface="Calibri"/>
              </a:rPr>
              <a:t>: Species, tree density, biomass </a:t>
            </a:r>
            <a:endParaRPr lang="en-US" sz="2800" dirty="0"/>
          </a:p>
          <a:p>
            <a:pPr marL="457200" lvl="0" indent="-457200">
              <a:spcAft>
                <a:spcPts val="600"/>
              </a:spcAft>
              <a:buFont typeface="Arial" panose="020B0604020202020204" pitchFamily="34" charset="0"/>
              <a:buChar char="•"/>
            </a:pPr>
            <a:r>
              <a:rPr lang="en-US" sz="2800" b="1" dirty="0">
                <a:latin typeface="Calibri"/>
                <a:ea typeface="Calibri"/>
                <a:cs typeface="Calibri"/>
                <a:sym typeface="Calibri"/>
              </a:rPr>
              <a:t>What people value </a:t>
            </a:r>
            <a:r>
              <a:rPr lang="en-US" sz="2800" dirty="0">
                <a:latin typeface="Calibri"/>
                <a:ea typeface="Calibri"/>
                <a:cs typeface="Calibri"/>
                <a:sym typeface="Calibri"/>
              </a:rPr>
              <a:t>(and understand): Walks in forests, health benefits</a:t>
            </a:r>
            <a:endParaRPr lang="en-US" sz="2800" dirty="0"/>
          </a:p>
          <a:p>
            <a:pPr marL="457200" lvl="0" indent="-457200">
              <a:buFont typeface="Arial" panose="020B0604020202020204" pitchFamily="34" charset="0"/>
              <a:buChar char="•"/>
            </a:pPr>
            <a:r>
              <a:rPr lang="en-US" sz="2800" b="1" dirty="0">
                <a:latin typeface="Calibri"/>
                <a:ea typeface="Calibri"/>
                <a:cs typeface="Calibri"/>
                <a:sym typeface="Calibri"/>
              </a:rPr>
              <a:t>What policy makers need:</a:t>
            </a:r>
            <a:r>
              <a:rPr lang="en-US" sz="2800" dirty="0">
                <a:latin typeface="Calibri"/>
                <a:ea typeface="Calibri"/>
                <a:cs typeface="Calibri"/>
                <a:sym typeface="Calibri"/>
              </a:rPr>
              <a:t> Public support to increase tree planting programs </a:t>
            </a:r>
            <a:endParaRPr lang="en-US" sz="2800" dirty="0">
              <a:ea typeface="Calibri"/>
            </a:endParaRPr>
          </a:p>
          <a:p>
            <a:pPr marL="1381125" lvl="4" indent="-444500">
              <a:buSzPct val="90000"/>
              <a:buFont typeface="Courier New" panose="02070309020205020404" pitchFamily="49" charset="0"/>
              <a:buChar char="o"/>
            </a:pPr>
            <a:r>
              <a:rPr lang="en-US" sz="2800" dirty="0">
                <a:latin typeface="Calibri"/>
                <a:ea typeface="Calibri"/>
                <a:cs typeface="Calibri"/>
                <a:sym typeface="Calibri"/>
              </a:rPr>
              <a:t>This requires evidence that </a:t>
            </a:r>
            <a:r>
              <a:rPr lang="en-US" sz="2800" dirty="0">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9"/>
                  </a:ext>
                </a:extLst>
              </a:rPr>
              <a:t>trees matter to what people value.</a:t>
            </a:r>
            <a:r>
              <a:rPr lang="en-US" sz="2800" dirty="0">
                <a:latin typeface="Calibri"/>
                <a:ea typeface="Calibri"/>
                <a:cs typeface="Calibri"/>
                <a:sym typeface="Calibri"/>
              </a:rPr>
              <a:t> </a:t>
            </a:r>
            <a:endParaRPr lang="en-US" sz="2800" dirty="0"/>
          </a:p>
          <a:p>
            <a:endParaRPr lang="en-US" sz="2800" dirty="0"/>
          </a:p>
        </p:txBody>
      </p:sp>
      <p:pic>
        <p:nvPicPr>
          <p:cNvPr id="3" name="Picture 2" descr="An aerial view of some trees in the fall with a metal tree sculpture in the middle">
            <a:extLst>
              <a:ext uri="{FF2B5EF4-FFF2-40B4-BE49-F238E27FC236}">
                <a16:creationId xmlns:a16="http://schemas.microsoft.com/office/drawing/2014/main" id="{D3C800D0-1EE9-504A-937E-7FDBF592B24A}"/>
              </a:ext>
            </a:extLst>
          </p:cNvPr>
          <p:cNvPicPr>
            <a:picLocks noChangeAspect="1"/>
          </p:cNvPicPr>
          <p:nvPr/>
        </p:nvPicPr>
        <p:blipFill>
          <a:blip r:embed="rId3"/>
          <a:stretch>
            <a:fillRect/>
          </a:stretch>
        </p:blipFill>
        <p:spPr>
          <a:xfrm>
            <a:off x="0" y="4214813"/>
            <a:ext cx="12192000" cy="2635761"/>
          </a:xfrm>
          <a:prstGeom prst="rect">
            <a:avLst/>
          </a:prstGeom>
        </p:spPr>
      </p:pic>
      <p:sp>
        <p:nvSpPr>
          <p:cNvPr id="7" name="Slide Number Placeholder 6">
            <a:extLst>
              <a:ext uri="{FF2B5EF4-FFF2-40B4-BE49-F238E27FC236}">
                <a16:creationId xmlns:a16="http://schemas.microsoft.com/office/drawing/2014/main" id="{2F6F7194-5FF5-EB1E-610D-DEC73B2228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10</a:t>
            </a:fld>
            <a:endParaRPr lang="en-US">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6" name="Title 5">
            <a:extLst>
              <a:ext uri="{FF2B5EF4-FFF2-40B4-BE49-F238E27FC236}">
                <a16:creationId xmlns:a16="http://schemas.microsoft.com/office/drawing/2014/main" id="{5E92065B-01C4-9E12-F36D-6C29D6240FB9}"/>
              </a:ext>
            </a:extLst>
          </p:cNvPr>
          <p:cNvSpPr>
            <a:spLocks noGrp="1"/>
          </p:cNvSpPr>
          <p:nvPr>
            <p:ph type="title" idx="4294967295"/>
          </p:nvPr>
        </p:nvSpPr>
        <p:spPr>
          <a:xfrm>
            <a:off x="-1" y="498273"/>
            <a:ext cx="3420979" cy="722232"/>
          </a:xfrm>
        </p:spPr>
        <p:txBody>
          <a:bodyPr>
            <a:noAutofit/>
          </a:bodyPr>
          <a:lstStyle/>
          <a:p>
            <a:pPr lvl="0" algn="ctr"/>
            <a:r>
              <a:rPr lang="en-US" sz="3200" b="1" dirty="0">
                <a:solidFill>
                  <a:srgbClr val="000000"/>
                </a:solidFill>
              </a:rPr>
              <a:t>Linking Measures Example: Urban Forests</a:t>
            </a:r>
            <a:endParaRPr lang="en-US" sz="3200" dirty="0"/>
          </a:p>
        </p:txBody>
      </p:sp>
      <p:sp>
        <p:nvSpPr>
          <p:cNvPr id="7" name="TextBox 6">
            <a:extLst>
              <a:ext uri="{FF2B5EF4-FFF2-40B4-BE49-F238E27FC236}">
                <a16:creationId xmlns:a16="http://schemas.microsoft.com/office/drawing/2014/main" id="{98C1C8E5-BF01-EF51-5591-AA023ABE5F9C}"/>
              </a:ext>
            </a:extLst>
          </p:cNvPr>
          <p:cNvSpPr txBox="1"/>
          <p:nvPr/>
        </p:nvSpPr>
        <p:spPr>
          <a:xfrm>
            <a:off x="3627519" y="136525"/>
            <a:ext cx="8357938" cy="4370427"/>
          </a:xfrm>
          <a:prstGeom prst="rect">
            <a:avLst/>
          </a:prstGeom>
          <a:noFill/>
        </p:spPr>
        <p:txBody>
          <a:bodyPr wrap="square" rtlCol="0">
            <a:spAutoFit/>
          </a:bodyPr>
          <a:lstStyle/>
          <a:p>
            <a:pPr lvl="0"/>
            <a:r>
              <a:rPr lang="en-US" sz="2800" b="1" dirty="0">
                <a:solidFill>
                  <a:srgbClr val="0070C0"/>
                </a:solidFill>
                <a:latin typeface="Calibri" panose="020F0502020204030204" pitchFamily="34" charset="0"/>
                <a:ea typeface="Calibri"/>
                <a:cs typeface="Calibri" panose="020F0502020204030204" pitchFamily="34" charset="0"/>
                <a:sym typeface="Calibri"/>
              </a:rPr>
              <a:t>Get the Evidence (the “link” using causal diagrams):</a:t>
            </a:r>
            <a:endParaRPr lang="en-US" sz="2800" dirty="0">
              <a:latin typeface="Calibri" panose="020F0502020204030204" pitchFamily="34" charset="0"/>
              <a:cs typeface="Calibri" panose="020F0502020204030204" pitchFamily="34" charset="0"/>
            </a:endParaRPr>
          </a:p>
          <a:p>
            <a:pPr marL="457200" lvl="0" indent="-457200">
              <a:spcAft>
                <a:spcPts val="6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People value reducing asthma problems.</a:t>
            </a:r>
            <a:endParaRPr lang="en-US" sz="2400" dirty="0">
              <a:latin typeface="Calibri" panose="020F0502020204030204" pitchFamily="34" charset="0"/>
              <a:cs typeface="Calibri" panose="020F0502020204030204" pitchFamily="34" charset="0"/>
            </a:endParaRPr>
          </a:p>
          <a:p>
            <a:pPr marL="457200" lvl="0" indent="-457200">
              <a:spcAft>
                <a:spcPts val="6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Scientists know that asthma is associated with poor air quality.</a:t>
            </a:r>
            <a:endParaRPr lang="en-US" sz="2400" dirty="0">
              <a:latin typeface="Calibri" panose="020F0502020204030204" pitchFamily="34" charset="0"/>
              <a:cs typeface="Calibri" panose="020F0502020204030204" pitchFamily="34" charset="0"/>
            </a:endParaRPr>
          </a:p>
          <a:p>
            <a:pPr marL="457200" lvl="0" indent="-457200">
              <a:spcAft>
                <a:spcPts val="6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Scientists know that as tree biomass or density increases, air quality improves.</a:t>
            </a:r>
            <a:endParaRPr lang="en-US" sz="2400" dirty="0">
              <a:latin typeface="Calibri" panose="020F0502020204030204" pitchFamily="34" charset="0"/>
              <a:cs typeface="Calibri" panose="020F0502020204030204" pitchFamily="34" charset="0"/>
            </a:endParaRPr>
          </a:p>
          <a:p>
            <a:pPr marL="457200" lvl="0" indent="-457200">
              <a:spcAft>
                <a:spcPts val="6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A good linking measure is air quality (as for example, measured by particulate matter). </a:t>
            </a:r>
            <a:endParaRPr lang="en-US" sz="2400" dirty="0">
              <a:latin typeface="Calibri" panose="020F0502020204030204" pitchFamily="34" charset="0"/>
              <a:cs typeface="Calibri" panose="020F0502020204030204" pitchFamily="34" charset="0"/>
            </a:endParaRPr>
          </a:p>
          <a:p>
            <a:pPr marL="457200" lvl="0" indent="-457200">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Policy makers garner support for regulating particulate matter (PM) concentrations, and towns plant trees to comply.</a:t>
            </a:r>
            <a:endParaRPr lang="en-US" sz="2400" dirty="0">
              <a:latin typeface="Calibri" panose="020F0502020204030204" pitchFamily="34" charset="0"/>
              <a:cs typeface="Calibri" panose="020F0502020204030204" pitchFamily="34" charset="0"/>
            </a:endParaRPr>
          </a:p>
          <a:p>
            <a:endParaRPr lang="en-US" dirty="0"/>
          </a:p>
        </p:txBody>
      </p:sp>
      <p:pic>
        <p:nvPicPr>
          <p:cNvPr id="5" name="Picture 4" descr="A man using an inhaler">
            <a:extLst>
              <a:ext uri="{FF2B5EF4-FFF2-40B4-BE49-F238E27FC236}">
                <a16:creationId xmlns:a16="http://schemas.microsoft.com/office/drawing/2014/main" id="{D0BEDA0A-78B6-B159-F9D0-3DC999F11AD6}"/>
              </a:ext>
            </a:extLst>
          </p:cNvPr>
          <p:cNvPicPr>
            <a:picLocks noChangeAspect="1"/>
          </p:cNvPicPr>
          <p:nvPr/>
        </p:nvPicPr>
        <p:blipFill>
          <a:blip r:embed="rId3"/>
          <a:srcRect r="4479"/>
          <a:stretch>
            <a:fillRect/>
          </a:stretch>
        </p:blipFill>
        <p:spPr>
          <a:xfrm>
            <a:off x="-1" y="1725652"/>
            <a:ext cx="3420979" cy="2781300"/>
          </a:xfrm>
          <a:prstGeom prst="rect">
            <a:avLst/>
          </a:prstGeom>
        </p:spPr>
      </p:pic>
      <p:pic>
        <p:nvPicPr>
          <p:cNvPr id="3" name="Picture 2" descr="An aerial view of some trees in the fall with a metal tree sculpture in the middle">
            <a:extLst>
              <a:ext uri="{FF2B5EF4-FFF2-40B4-BE49-F238E27FC236}">
                <a16:creationId xmlns:a16="http://schemas.microsoft.com/office/drawing/2014/main" id="{A570A82F-B778-328B-6AE4-88DF14B01243}"/>
              </a:ext>
            </a:extLst>
          </p:cNvPr>
          <p:cNvPicPr>
            <a:picLocks noChangeAspect="1"/>
          </p:cNvPicPr>
          <p:nvPr/>
        </p:nvPicPr>
        <p:blipFill>
          <a:blip r:embed="rId4"/>
          <a:stretch>
            <a:fillRect/>
          </a:stretch>
        </p:blipFill>
        <p:spPr>
          <a:xfrm>
            <a:off x="0" y="4214813"/>
            <a:ext cx="12192000" cy="2635761"/>
          </a:xfrm>
          <a:prstGeom prst="rect">
            <a:avLst/>
          </a:prstGeom>
        </p:spPr>
      </p:pic>
      <p:sp>
        <p:nvSpPr>
          <p:cNvPr id="8" name="Slide Number Placeholder 7">
            <a:extLst>
              <a:ext uri="{FF2B5EF4-FFF2-40B4-BE49-F238E27FC236}">
                <a16:creationId xmlns:a16="http://schemas.microsoft.com/office/drawing/2014/main" id="{4E5C272B-A8D7-2029-A349-466B0C02FB1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11</a:t>
            </a:fld>
            <a:endParaRPr lang="en-US">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a:extLst>
            <a:ext uri="{FF2B5EF4-FFF2-40B4-BE49-F238E27FC236}">
              <a16:creationId xmlns:a16="http://schemas.microsoft.com/office/drawing/2014/main" id="{5C00C4EE-3C29-26BE-ADB0-A6B9CCCCB3E0}"/>
            </a:ext>
          </a:extLst>
        </p:cNvPr>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DCD872C5-081E-559E-7256-D44F908392DE}"/>
              </a:ext>
            </a:extLst>
          </p:cNvPr>
          <p:cNvSpPr>
            <a:spLocks noGrp="1"/>
          </p:cNvSpPr>
          <p:nvPr>
            <p:ph type="sldNum" idx="12"/>
          </p:nvPr>
        </p:nvSpPr>
        <p:spPr>
          <a:xfrm>
            <a:off x="8610600" y="6356350"/>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1</a:t>
            </a:fld>
            <a:endParaRPr lang="en-US">
              <a:solidFill>
                <a:schemeClr val="bg1"/>
              </a:solidFill>
            </a:endParaRPr>
          </a:p>
        </p:txBody>
      </p:sp>
      <p:sp>
        <p:nvSpPr>
          <p:cNvPr id="5" name="Title 1">
            <a:extLst>
              <a:ext uri="{FF2B5EF4-FFF2-40B4-BE49-F238E27FC236}">
                <a16:creationId xmlns:a16="http://schemas.microsoft.com/office/drawing/2014/main" id="{FC9B8709-0999-CB6F-4DE0-E4C466C90CFF}"/>
              </a:ext>
            </a:extLst>
          </p:cNvPr>
          <p:cNvSpPr>
            <a:spLocks noGrp="1"/>
          </p:cNvSpPr>
          <p:nvPr>
            <p:ph type="title"/>
          </p:nvPr>
        </p:nvSpPr>
        <p:spPr>
          <a:xfrm>
            <a:off x="2414588" y="504443"/>
            <a:ext cx="8939212" cy="1325563"/>
          </a:xfrm>
        </p:spPr>
        <p:txBody>
          <a:bodyPr>
            <a:normAutofit/>
          </a:bodyPr>
          <a:lstStyle/>
          <a:p>
            <a:pPr lvl="0"/>
            <a:r>
              <a:rPr lang="en-US" sz="3200" b="1" dirty="0">
                <a:solidFill>
                  <a:srgbClr val="000000"/>
                </a:solidFill>
              </a:rPr>
              <a:t>Reminder: What Are Ecosystem Services (ES)? </a:t>
            </a:r>
            <a:endParaRPr lang="en-US" sz="3200" dirty="0"/>
          </a:p>
        </p:txBody>
      </p:sp>
      <p:sp>
        <p:nvSpPr>
          <p:cNvPr id="7" name="TextBox 6">
            <a:extLst>
              <a:ext uri="{FF2B5EF4-FFF2-40B4-BE49-F238E27FC236}">
                <a16:creationId xmlns:a16="http://schemas.microsoft.com/office/drawing/2014/main" id="{72F7B516-C202-A103-8DEE-B2E631254C03}"/>
              </a:ext>
            </a:extLst>
          </p:cNvPr>
          <p:cNvSpPr txBox="1"/>
          <p:nvPr/>
        </p:nvSpPr>
        <p:spPr>
          <a:xfrm>
            <a:off x="1106377" y="1481681"/>
            <a:ext cx="10737668" cy="3046988"/>
          </a:xfrm>
          <a:prstGeom prst="rect">
            <a:avLst/>
          </a:prstGeom>
          <a:noFill/>
        </p:spPr>
        <p:txBody>
          <a:bodyPr wrap="square" rtlCol="0">
            <a:spAutoFit/>
          </a:bodyPr>
          <a:lstStyle/>
          <a:p>
            <a:pPr marL="342900" lvl="0" indent="-342900">
              <a:buSzPct val="120000"/>
              <a:buFont typeface="Arial"/>
              <a:buChar char="•"/>
            </a:pPr>
            <a:r>
              <a:rPr lang="en-US" sz="2400" dirty="0">
                <a:latin typeface="Calibri" panose="020F0502020204030204" pitchFamily="34" charset="0"/>
                <a:ea typeface="Calibri"/>
                <a:cs typeface="Calibri" panose="020F0502020204030204" pitchFamily="34" charset="0"/>
                <a:sym typeface="Calibri"/>
              </a:rPr>
              <a:t>Ecosystem services are the benefits that humans receive from nature, sometimes called natural capital.</a:t>
            </a:r>
            <a:endParaRPr lang="en-US" sz="2400" dirty="0">
              <a:latin typeface="Calibri" panose="020F0502020204030204" pitchFamily="34" charset="0"/>
              <a:cs typeface="Calibri" panose="020F0502020204030204" pitchFamily="34" charset="0"/>
            </a:endParaRPr>
          </a:p>
          <a:p>
            <a:pPr marL="342900" lvl="0" indent="-342900">
              <a:buSzPct val="120000"/>
              <a:buFont typeface="Arial"/>
              <a:buChar char="•"/>
            </a:pPr>
            <a:r>
              <a:rPr lang="en-US" sz="2400" dirty="0">
                <a:latin typeface="Calibri" panose="020F0502020204030204" pitchFamily="34" charset="0"/>
                <a:ea typeface="Calibri"/>
                <a:cs typeface="Calibri" panose="020F0502020204030204" pitchFamily="34" charset="0"/>
                <a:sym typeface="Calibri"/>
              </a:rPr>
              <a:t>Examples include clean air and water; flood control; arboreal shade and cooling; pollination from birds and insects; raw materials and wild food; and fertile soil for farming. </a:t>
            </a:r>
            <a:endParaRPr lang="en-US" sz="2400" dirty="0">
              <a:latin typeface="Calibri" panose="020F0502020204030204" pitchFamily="34" charset="0"/>
              <a:cs typeface="Calibri" panose="020F0502020204030204" pitchFamily="34" charset="0"/>
            </a:endParaRPr>
          </a:p>
          <a:p>
            <a:pPr marL="342900" indent="-342900">
              <a:buSzPct val="120000"/>
              <a:buFont typeface="Arial"/>
              <a:buChar char="•"/>
            </a:pPr>
            <a:r>
              <a:rPr lang="en-US" sz="2400" dirty="0">
                <a:latin typeface="Calibri"/>
                <a:ea typeface="Calibri"/>
                <a:cs typeface="Calibri"/>
                <a:sym typeface="Calibri"/>
              </a:rPr>
              <a:t>In theory, ES can be valued using standard methods developed by economists, but when </a:t>
            </a:r>
            <a:r>
              <a:rPr lang="en-US" sz="2400" dirty="0">
                <a:latin typeface="Calibri"/>
                <a:ea typeface="Calibri"/>
                <a:cs typeface="Calibri"/>
                <a:sym typeface="Calibri"/>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intrinsic value</a:t>
            </a:r>
            <a:r>
              <a:rPr lang="en-US" sz="2400" dirty="0">
                <a:latin typeface="Calibri"/>
                <a:ea typeface="Calibri"/>
                <a:cs typeface="Calibri"/>
                <a:sym typeface="Calibri"/>
              </a:rPr>
              <a:t> is involved, such methods are challenged. </a:t>
            </a:r>
            <a:endParaRPr lang="en-US" sz="2400" b="1" dirty="0">
              <a:latin typeface="Calibri"/>
              <a:ea typeface="Calibri"/>
              <a:cs typeface="Calibri"/>
              <a:sym typeface="Calibri"/>
            </a:endParaRPr>
          </a:p>
          <a:p>
            <a:pPr marL="342900" lvl="0" indent="-342900">
              <a:buSzPts val="2400"/>
              <a:buFont typeface="Arial"/>
              <a:buChar char="•"/>
            </a:pPr>
            <a:endParaRPr lang="en-US" sz="2400" dirty="0">
              <a:solidFill>
                <a:schemeClr val="dk1"/>
              </a:solidFill>
              <a:latin typeface="Calibri" panose="020F0502020204030204" pitchFamily="34" charset="0"/>
              <a:ea typeface="Calibri"/>
              <a:cs typeface="Calibri" panose="020F0502020204030204" pitchFamily="34" charset="0"/>
              <a:sym typeface="Calibri"/>
            </a:endParaRPr>
          </a:p>
        </p:txBody>
      </p:sp>
      <p:pic>
        <p:nvPicPr>
          <p:cNvPr id="9" name="Picture 8" descr="A view of the sun rising over a field filled with dandelions ">
            <a:extLst>
              <a:ext uri="{FF2B5EF4-FFF2-40B4-BE49-F238E27FC236}">
                <a16:creationId xmlns:a16="http://schemas.microsoft.com/office/drawing/2014/main" id="{39B986EA-0F93-F397-E638-498EDC1466D8}"/>
              </a:ext>
            </a:extLst>
          </p:cNvPr>
          <p:cNvPicPr>
            <a:picLocks noChangeAspect="1"/>
          </p:cNvPicPr>
          <p:nvPr/>
        </p:nvPicPr>
        <p:blipFill>
          <a:blip r:embed="rId4"/>
          <a:srcRect b="8516"/>
          <a:stretch>
            <a:fillRect/>
          </a:stretch>
        </p:blipFill>
        <p:spPr>
          <a:xfrm>
            <a:off x="1" y="4159337"/>
            <a:ext cx="12191999" cy="2698663"/>
          </a:xfrm>
          <a:prstGeom prst="rect">
            <a:avLst/>
          </a:prstGeom>
        </p:spPr>
      </p:pic>
    </p:spTree>
    <p:extLst>
      <p:ext uri="{BB962C8B-B14F-4D97-AF65-F5344CB8AC3E}">
        <p14:creationId xmlns:p14="http://schemas.microsoft.com/office/powerpoint/2010/main" val="334199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89D62956-C2F3-864C-4A0A-C5681F59FF43}"/>
              </a:ext>
            </a:extLst>
          </p:cNvPr>
          <p:cNvSpPr>
            <a:spLocks noGrp="1"/>
          </p:cNvSpPr>
          <p:nvPr>
            <p:ph type="sldNum" idx="12"/>
          </p:nvPr>
        </p:nvSpPr>
        <p:spPr>
          <a:xfrm>
            <a:off x="485775" y="6310312"/>
            <a:ext cx="27432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2</a:t>
            </a:fld>
            <a:endParaRPr lang="en-US"/>
          </a:p>
        </p:txBody>
      </p:sp>
      <p:sp>
        <p:nvSpPr>
          <p:cNvPr id="2" name="Title 1">
            <a:extLst>
              <a:ext uri="{FF2B5EF4-FFF2-40B4-BE49-F238E27FC236}">
                <a16:creationId xmlns:a16="http://schemas.microsoft.com/office/drawing/2014/main" id="{37546A81-135C-BFA0-460F-E68D6861794D}"/>
              </a:ext>
            </a:extLst>
          </p:cNvPr>
          <p:cNvSpPr>
            <a:spLocks noGrp="1"/>
          </p:cNvSpPr>
          <p:nvPr>
            <p:ph type="title"/>
          </p:nvPr>
        </p:nvSpPr>
        <p:spPr/>
        <p:txBody>
          <a:bodyPr>
            <a:normAutofit/>
          </a:bodyPr>
          <a:lstStyle/>
          <a:p>
            <a:r>
              <a:rPr lang="en-US" sz="3200" b="1" dirty="0">
                <a:solidFill>
                  <a:srgbClr val="000000"/>
                </a:solidFill>
              </a:rPr>
              <a:t>How Do Natural Systems “Support” (Make Possible) Ecosystem Services? </a:t>
            </a:r>
            <a:endParaRPr lang="en-US" sz="3200" dirty="0"/>
          </a:p>
        </p:txBody>
      </p:sp>
      <p:sp>
        <p:nvSpPr>
          <p:cNvPr id="8" name="TextBox 7">
            <a:extLst>
              <a:ext uri="{FF2B5EF4-FFF2-40B4-BE49-F238E27FC236}">
                <a16:creationId xmlns:a16="http://schemas.microsoft.com/office/drawing/2014/main" id="{D5C827C7-353B-E454-653F-1EABBF898F83}"/>
              </a:ext>
            </a:extLst>
          </p:cNvPr>
          <p:cNvSpPr txBox="1"/>
          <p:nvPr/>
        </p:nvSpPr>
        <p:spPr>
          <a:xfrm>
            <a:off x="485775" y="1571625"/>
            <a:ext cx="4343400" cy="5201424"/>
          </a:xfrm>
          <a:prstGeom prst="rect">
            <a:avLst/>
          </a:prstGeom>
          <a:noFill/>
        </p:spPr>
        <p:txBody>
          <a:bodyPr wrap="square" rtlCol="0">
            <a:spAutoFit/>
          </a:bodyPr>
          <a:lstStyle/>
          <a:p>
            <a:pPr marL="457200" lvl="0" indent="-342900">
              <a:spcBef>
                <a:spcPts val="600"/>
              </a:spcBef>
              <a:spcAft>
                <a:spcPts val="600"/>
              </a:spcAft>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Ecosystem attributes along with ecological processes</a:t>
            </a:r>
            <a:r>
              <a:rPr lang="en-US" sz="2400" i="1" dirty="0">
                <a:latin typeface="Calibri" panose="020F0502020204030204" pitchFamily="34" charset="0"/>
                <a:cs typeface="Calibri" panose="020F0502020204030204" pitchFamily="34" charset="0"/>
              </a:rPr>
              <a:t> together </a:t>
            </a:r>
            <a:r>
              <a:rPr lang="en-US" sz="2400" dirty="0">
                <a:latin typeface="Calibri" panose="020F0502020204030204" pitchFamily="34" charset="0"/>
                <a:cs typeface="Calibri" panose="020F0502020204030204" pitchFamily="34" charset="0"/>
              </a:rPr>
              <a:t>produce ecosystem services.</a:t>
            </a:r>
          </a:p>
          <a:p>
            <a:pPr marL="457200" lvl="0" indent="-342900">
              <a:spcBef>
                <a:spcPts val="600"/>
              </a:spcBef>
              <a:spcAft>
                <a:spcPts val="600"/>
              </a:spcAft>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Sometimes there are </a:t>
            </a:r>
            <a:r>
              <a:rPr lang="en-US" sz="2400" dirty="0">
                <a:latin typeface="Calibri" panose="020F0502020204030204" pitchFamily="34" charset="0"/>
                <a:cs typeface="Calibri" panose="020F050202020403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many ecological </a:t>
            </a:r>
            <a:r>
              <a:rPr lang="en-US" sz="2400" dirty="0">
                <a:latin typeface="Calibri" panose="020F0502020204030204" pitchFamily="34" charset="0"/>
                <a:cs typeface="Calibri" panose="020F050202020403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factors</a:t>
            </a:r>
            <a:r>
              <a:rPr lang="en-US" sz="2400" dirty="0">
                <a:latin typeface="Calibri" panose="020F0502020204030204" pitchFamily="34" charset="0"/>
                <a:cs typeface="Calibri" panose="020F0502020204030204" pitchFamily="34" charset="0"/>
              </a:rPr>
              <a:t> involved in supporting a service at a particular locale.</a:t>
            </a:r>
          </a:p>
          <a:p>
            <a:pPr marL="457200" lvl="0" indent="-342900">
              <a:spcBef>
                <a:spcPts val="600"/>
              </a:spcBef>
              <a:spcAft>
                <a:spcPts val="600"/>
              </a:spcAft>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Identifying the underlying ecological factors that support a service is part of current fundamental research.</a:t>
            </a:r>
          </a:p>
        </p:txBody>
      </p:sp>
      <p:pic>
        <p:nvPicPr>
          <p:cNvPr id="5" name="Picture 4" descr="A diagram showing the relationship between ecosystem services and the ecological attributes and processes that scientists measure. ">
            <a:extLst>
              <a:ext uri="{FF2B5EF4-FFF2-40B4-BE49-F238E27FC236}">
                <a16:creationId xmlns:a16="http://schemas.microsoft.com/office/drawing/2014/main" id="{6C18176C-E2FE-F64F-4E29-13EC3223C1CF}"/>
              </a:ext>
            </a:extLst>
          </p:cNvPr>
          <p:cNvPicPr>
            <a:picLocks noChangeAspect="1"/>
          </p:cNvPicPr>
          <p:nvPr/>
        </p:nvPicPr>
        <p:blipFill rotWithShape="1">
          <a:blip r:embed="rId3"/>
          <a:srcRect l="3062" t="13851" r="43916" b="9790"/>
          <a:stretch/>
        </p:blipFill>
        <p:spPr>
          <a:xfrm>
            <a:off x="5000625" y="1298881"/>
            <a:ext cx="6948425" cy="4963160"/>
          </a:xfrm>
          <a:prstGeom prst="rect">
            <a:avLst/>
          </a:prstGeom>
        </p:spPr>
      </p:pic>
      <p:sp>
        <p:nvSpPr>
          <p:cNvPr id="10" name="TextBox 9">
            <a:extLst>
              <a:ext uri="{FF2B5EF4-FFF2-40B4-BE49-F238E27FC236}">
                <a16:creationId xmlns:a16="http://schemas.microsoft.com/office/drawing/2014/main" id="{B9F5A8C5-733D-E6F7-3071-9E67D453B0A0}"/>
              </a:ext>
            </a:extLst>
          </p:cNvPr>
          <p:cNvSpPr txBox="1"/>
          <p:nvPr/>
        </p:nvSpPr>
        <p:spPr>
          <a:xfrm>
            <a:off x="5000625" y="6310312"/>
            <a:ext cx="6600825" cy="461665"/>
          </a:xfrm>
          <a:prstGeom prst="rect">
            <a:avLst/>
          </a:prstGeom>
          <a:noFill/>
        </p:spPr>
        <p:txBody>
          <a:bodyPr wrap="square" rtlCol="0">
            <a:spAutoFit/>
          </a:bodyPr>
          <a:lstStyle/>
          <a:p>
            <a:pPr algn="ctr"/>
            <a:r>
              <a:rPr lang="en-US" sz="2400" b="1" dirty="0"/>
              <a:t>Biological Measures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6" name="Title 5">
            <a:extLst>
              <a:ext uri="{FF2B5EF4-FFF2-40B4-BE49-F238E27FC236}">
                <a16:creationId xmlns:a16="http://schemas.microsoft.com/office/drawing/2014/main" id="{5BE41B22-8A28-3AF7-2933-09C45BBE4AA1}"/>
              </a:ext>
            </a:extLst>
          </p:cNvPr>
          <p:cNvSpPr>
            <a:spLocks noGrp="1"/>
          </p:cNvSpPr>
          <p:nvPr>
            <p:ph type="title"/>
          </p:nvPr>
        </p:nvSpPr>
        <p:spPr>
          <a:xfrm>
            <a:off x="1109662" y="136525"/>
            <a:ext cx="10515600" cy="704850"/>
          </a:xfrm>
        </p:spPr>
        <p:txBody>
          <a:bodyPr>
            <a:normAutofit/>
          </a:bodyPr>
          <a:lstStyle/>
          <a:p>
            <a:pPr algn="ctr"/>
            <a:r>
              <a:rPr lang="en-US" sz="3200" b="1" dirty="0"/>
              <a:t>Relationship between Science, Services, and Actions</a:t>
            </a:r>
            <a:r>
              <a:rPr lang="en-US" sz="3600" b="1" dirty="0"/>
              <a:t> </a:t>
            </a:r>
            <a:endParaRPr lang="en-US" sz="3600" dirty="0"/>
          </a:p>
        </p:txBody>
      </p:sp>
      <p:pic>
        <p:nvPicPr>
          <p:cNvPr id="3" name="Picture 2" descr="This diagram shows the relationship between ecosystem services and the ecological attributes and processes that scientists measure. Human decisions and behaviors result in changes in those attributes and processes—either positively or negatively. Science that can inform policies, decisions, or behaviors is called actionable science—i.e., a linking measure can be identified. &#13;&#10;">
            <a:extLst>
              <a:ext uri="{FF2B5EF4-FFF2-40B4-BE49-F238E27FC236}">
                <a16:creationId xmlns:a16="http://schemas.microsoft.com/office/drawing/2014/main" id="{725056B6-C40B-AC96-4A16-3AD00BFA9C40}"/>
              </a:ext>
            </a:extLst>
          </p:cNvPr>
          <p:cNvPicPr>
            <a:picLocks noChangeAspect="1"/>
          </p:cNvPicPr>
          <p:nvPr/>
        </p:nvPicPr>
        <p:blipFill>
          <a:blip r:embed="rId3"/>
          <a:stretch>
            <a:fillRect/>
          </a:stretch>
        </p:blipFill>
        <p:spPr>
          <a:xfrm>
            <a:off x="1284220" y="717291"/>
            <a:ext cx="9623558" cy="4773107"/>
          </a:xfrm>
          <a:prstGeom prst="rect">
            <a:avLst/>
          </a:prstGeom>
        </p:spPr>
      </p:pic>
      <p:sp>
        <p:nvSpPr>
          <p:cNvPr id="2" name="TextBox 1">
            <a:extLst>
              <a:ext uri="{FF2B5EF4-FFF2-40B4-BE49-F238E27FC236}">
                <a16:creationId xmlns:a16="http://schemas.microsoft.com/office/drawing/2014/main" id="{365FBF21-710D-5C0F-965E-0F29D78DFCAB}"/>
              </a:ext>
            </a:extLst>
          </p:cNvPr>
          <p:cNvSpPr txBox="1"/>
          <p:nvPr/>
        </p:nvSpPr>
        <p:spPr>
          <a:xfrm>
            <a:off x="352424" y="5476111"/>
            <a:ext cx="11487151" cy="1323439"/>
          </a:xfrm>
          <a:prstGeom prst="rect">
            <a:avLst/>
          </a:prstGeom>
          <a:noFill/>
        </p:spPr>
        <p:txBody>
          <a:bodyPr wrap="square" rtlCol="0">
            <a:spAutoFit/>
          </a:bodyPr>
          <a:lstStyle/>
          <a:p>
            <a:r>
              <a:rPr lang="en-US" sz="2000" dirty="0">
                <a:latin typeface="Calibri"/>
                <a:ea typeface="Calibri"/>
                <a:cs typeface="Calibri"/>
                <a:sym typeface="Calibri"/>
              </a:rPr>
              <a:t>The diagram depicts the relationship between ecological attributes and processes that scientists measure and ecosystem services. Human decisions and behaviors, like management actions, result in changes in those attributes and processes—either positively or negatively.  Science that can inform policies, decisions, or behaviors it is called actionable science—i.e., a linking measure can be identified. </a:t>
            </a:r>
          </a:p>
        </p:txBody>
      </p:sp>
      <p:sp>
        <p:nvSpPr>
          <p:cNvPr id="7" name="Slide Number Placeholder 6">
            <a:extLst>
              <a:ext uri="{FF2B5EF4-FFF2-40B4-BE49-F238E27FC236}">
                <a16:creationId xmlns:a16="http://schemas.microsoft.com/office/drawing/2014/main" id="{69E78B48-9A06-BEFC-5A79-5B49869EED6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2" name="Title 1">
            <a:extLst>
              <a:ext uri="{FF2B5EF4-FFF2-40B4-BE49-F238E27FC236}">
                <a16:creationId xmlns:a16="http://schemas.microsoft.com/office/drawing/2014/main" id="{3C08880A-0165-2C4F-FE14-B9F1EA23E546}"/>
              </a:ext>
            </a:extLst>
          </p:cNvPr>
          <p:cNvSpPr>
            <a:spLocks noGrp="1"/>
          </p:cNvSpPr>
          <p:nvPr>
            <p:ph type="title" idx="4294967295"/>
          </p:nvPr>
        </p:nvSpPr>
        <p:spPr>
          <a:xfrm>
            <a:off x="838199" y="99609"/>
            <a:ext cx="10515600" cy="1325563"/>
          </a:xfrm>
        </p:spPr>
        <p:txBody>
          <a:bodyPr>
            <a:normAutofit/>
          </a:bodyPr>
          <a:lstStyle/>
          <a:p>
            <a:pPr lvl="0" algn="ctr"/>
            <a:r>
              <a:rPr lang="en-US" sz="3200" b="1" dirty="0">
                <a:solidFill>
                  <a:srgbClr val="000000"/>
                </a:solidFill>
              </a:rPr>
              <a:t>How Did You Match the Scientific </a:t>
            </a:r>
            <a:r>
              <a:rPr lang="en-US" sz="3200" b="1" dirty="0"/>
              <a:t>M</a:t>
            </a:r>
            <a:r>
              <a:rPr lang="en-US" sz="3200" b="1" dirty="0">
                <a:solidFill>
                  <a:srgbClr val="000000"/>
                </a:solidFill>
              </a:rPr>
              <a:t>easures with the Most </a:t>
            </a:r>
            <a:r>
              <a:rPr lang="en-US" sz="3200" b="1" dirty="0"/>
              <a:t>A</a:t>
            </a:r>
            <a:r>
              <a:rPr lang="en-US" sz="3200" b="1" dirty="0">
                <a:solidFill>
                  <a:srgbClr val="000000"/>
                </a:solidFill>
              </a:rPr>
              <a:t>ppropriate </a:t>
            </a:r>
            <a:r>
              <a:rPr lang="en-US" sz="3200" b="1" dirty="0"/>
              <a:t>E</a:t>
            </a:r>
            <a:r>
              <a:rPr lang="en-US" sz="3200" b="1" dirty="0">
                <a:solidFill>
                  <a:srgbClr val="000000"/>
                </a:solidFill>
              </a:rPr>
              <a:t>cosystem </a:t>
            </a:r>
            <a:r>
              <a:rPr lang="en-US" sz="3200" b="1" dirty="0"/>
              <a:t>S</a:t>
            </a:r>
            <a:r>
              <a:rPr lang="en-US" sz="3200" b="1" dirty="0">
                <a:solidFill>
                  <a:srgbClr val="000000"/>
                </a:solidFill>
              </a:rPr>
              <a:t>ervice?   </a:t>
            </a:r>
            <a:endParaRPr lang="en-US" sz="3200" dirty="0"/>
          </a:p>
        </p:txBody>
      </p:sp>
      <p:sp>
        <p:nvSpPr>
          <p:cNvPr id="15" name="TextBox 14">
            <a:extLst>
              <a:ext uri="{FF2B5EF4-FFF2-40B4-BE49-F238E27FC236}">
                <a16:creationId xmlns:a16="http://schemas.microsoft.com/office/drawing/2014/main" id="{70D89F62-24B4-4C64-87CF-B689396463A5}"/>
              </a:ext>
            </a:extLst>
          </p:cNvPr>
          <p:cNvSpPr txBox="1"/>
          <p:nvPr/>
        </p:nvSpPr>
        <p:spPr>
          <a:xfrm>
            <a:off x="906771" y="1295204"/>
            <a:ext cx="10378455" cy="830997"/>
          </a:xfrm>
          <a:prstGeom prst="rect">
            <a:avLst/>
          </a:prstGeom>
          <a:noFill/>
        </p:spPr>
        <p:txBody>
          <a:bodyPr wrap="square" rtlCol="0">
            <a:spAutoFit/>
          </a:bodyPr>
          <a:lstStyle/>
          <a:p>
            <a:pPr algn="ctr"/>
            <a:r>
              <a:rPr lang="en-US" sz="2400" dirty="0">
                <a:latin typeface="Calibri" panose="020F0502020204030204" pitchFamily="34" charset="0"/>
                <a:cs typeface="Calibri" panose="020F0502020204030204" pitchFamily="34" charset="0"/>
              </a:rPr>
              <a:t>Try matching the term on the left (something scientists measure) with the most causally closely related ecosystem service on the right. </a:t>
            </a:r>
          </a:p>
        </p:txBody>
      </p:sp>
      <p:sp>
        <p:nvSpPr>
          <p:cNvPr id="7" name="TextBox 6">
            <a:extLst>
              <a:ext uri="{FF2B5EF4-FFF2-40B4-BE49-F238E27FC236}">
                <a16:creationId xmlns:a16="http://schemas.microsoft.com/office/drawing/2014/main" id="{E8758671-9591-B3DA-0956-984BB218D3C9}"/>
              </a:ext>
            </a:extLst>
          </p:cNvPr>
          <p:cNvSpPr txBox="1"/>
          <p:nvPr/>
        </p:nvSpPr>
        <p:spPr>
          <a:xfrm>
            <a:off x="2373768" y="2241664"/>
            <a:ext cx="4186239" cy="3770263"/>
          </a:xfrm>
          <a:prstGeom prst="rect">
            <a:avLst/>
          </a:prstGeom>
          <a:solidFill>
            <a:schemeClr val="accent6">
              <a:lumMod val="20000"/>
              <a:lumOff val="80000"/>
            </a:schemeClr>
          </a:solidFill>
        </p:spPr>
        <p:txBody>
          <a:bodyPr wrap="square" numCol="1" spcCol="274320" rtlCol="0">
            <a:spAutoFit/>
          </a:bodyPr>
          <a:lstStyle/>
          <a:p>
            <a:pPr>
              <a:spcAft>
                <a:spcPts val="1000"/>
              </a:spcAft>
            </a:pPr>
            <a:r>
              <a:rPr lang="en-US" sz="2700" b="1" dirty="0">
                <a:latin typeface="Calibri" panose="020F0502020204030204" pitchFamily="34" charset="0"/>
                <a:cs typeface="Calibri" panose="020F0502020204030204" pitchFamily="34" charset="0"/>
              </a:rPr>
              <a:t>evapotranspiration</a:t>
            </a:r>
          </a:p>
          <a:p>
            <a:pPr>
              <a:spcAft>
                <a:spcPts val="1000"/>
              </a:spcAft>
            </a:pPr>
            <a:r>
              <a:rPr lang="en-US" sz="2700" b="1" dirty="0">
                <a:latin typeface="Calibri" panose="020F0502020204030204" pitchFamily="34" charset="0"/>
                <a:cs typeface="Calibri" panose="020F0502020204030204" pitchFamily="34" charset="0"/>
              </a:rPr>
              <a:t>water storage capacity</a:t>
            </a:r>
          </a:p>
          <a:p>
            <a:pPr>
              <a:spcAft>
                <a:spcPts val="1000"/>
              </a:spcAft>
            </a:pPr>
            <a:r>
              <a:rPr lang="en-US" sz="2700" b="1" dirty="0">
                <a:latin typeface="Calibri" panose="020F0502020204030204" pitchFamily="34" charset="0"/>
                <a:cs typeface="Calibri" panose="020F0502020204030204" pitchFamily="34" charset="0"/>
              </a:rPr>
              <a:t>bioconcentration factor</a:t>
            </a:r>
          </a:p>
          <a:p>
            <a:pPr>
              <a:spcAft>
                <a:spcPts val="1000"/>
              </a:spcAft>
            </a:pPr>
            <a:r>
              <a:rPr lang="en-US" sz="2700" b="1" dirty="0">
                <a:latin typeface="Calibri" panose="020F0502020204030204" pitchFamily="34" charset="0"/>
                <a:cs typeface="Calibri" panose="020F0502020204030204" pitchFamily="34" charset="0"/>
              </a:rPr>
              <a:t>sedimentation rate</a:t>
            </a:r>
          </a:p>
          <a:p>
            <a:pPr>
              <a:spcAft>
                <a:spcPts val="1000"/>
              </a:spcAft>
            </a:pPr>
            <a:r>
              <a:rPr lang="en-US" sz="2700" b="1" dirty="0">
                <a:latin typeface="Calibri" panose="020F0502020204030204" pitchFamily="34" charset="0"/>
                <a:cs typeface="Calibri" panose="020F0502020204030204" pitchFamily="34" charset="0"/>
              </a:rPr>
              <a:t>biological oxygen demand</a:t>
            </a:r>
          </a:p>
          <a:p>
            <a:pPr>
              <a:spcAft>
                <a:spcPts val="1000"/>
              </a:spcAft>
            </a:pPr>
            <a:r>
              <a:rPr lang="en-US" sz="2700" b="1" dirty="0">
                <a:latin typeface="Calibri" panose="020F0502020204030204" pitchFamily="34" charset="0"/>
                <a:cs typeface="Calibri" panose="020F0502020204030204" pitchFamily="34" charset="0"/>
              </a:rPr>
              <a:t>discharge rate</a:t>
            </a:r>
          </a:p>
          <a:p>
            <a:pPr>
              <a:spcAft>
                <a:spcPts val="1000"/>
              </a:spcAft>
            </a:pPr>
            <a:r>
              <a:rPr lang="en-US" sz="2700" b="1" dirty="0">
                <a:latin typeface="Calibri" panose="020F0502020204030204" pitchFamily="34" charset="0"/>
                <a:cs typeface="Calibri" panose="020F0502020204030204" pitchFamily="34" charset="0"/>
              </a:rPr>
              <a:t>% seed set</a:t>
            </a:r>
            <a:endParaRPr lang="en-US" sz="2800" b="1"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1DDFC8B5-2F5F-A411-DBCE-65B6F68E10FC}"/>
              </a:ext>
            </a:extLst>
          </p:cNvPr>
          <p:cNvSpPr txBox="1"/>
          <p:nvPr/>
        </p:nvSpPr>
        <p:spPr>
          <a:xfrm>
            <a:off x="6983592" y="2239027"/>
            <a:ext cx="2834640" cy="3767328"/>
          </a:xfrm>
          <a:prstGeom prst="rect">
            <a:avLst/>
          </a:prstGeom>
          <a:solidFill>
            <a:schemeClr val="accent6">
              <a:lumMod val="20000"/>
              <a:lumOff val="80000"/>
            </a:schemeClr>
          </a:solidFill>
        </p:spPr>
        <p:txBody>
          <a:bodyPr wrap="square" rtlCol="0">
            <a:spAutoFit/>
          </a:bodyPr>
          <a:lstStyle/>
          <a:p>
            <a:pPr>
              <a:spcAft>
                <a:spcPts val="1000"/>
              </a:spcAft>
            </a:pPr>
            <a:r>
              <a:rPr lang="en-US" sz="2700" b="1" dirty="0">
                <a:latin typeface="Calibri" panose="020F0502020204030204" pitchFamily="34" charset="0"/>
                <a:cs typeface="Calibri" panose="020F0502020204030204" pitchFamily="34" charset="0"/>
              </a:rPr>
              <a:t>river flow</a:t>
            </a:r>
          </a:p>
          <a:p>
            <a:pPr>
              <a:spcAft>
                <a:spcPts val="1000"/>
              </a:spcAft>
            </a:pPr>
            <a:r>
              <a:rPr lang="en-US" sz="2700" b="1" dirty="0">
                <a:latin typeface="Calibri" panose="020F0502020204030204" pitchFamily="34" charset="0"/>
                <a:cs typeface="Calibri" panose="020F0502020204030204" pitchFamily="34" charset="0"/>
              </a:rPr>
              <a:t>low soil toxins</a:t>
            </a:r>
          </a:p>
          <a:p>
            <a:pPr>
              <a:spcAft>
                <a:spcPts val="1000"/>
              </a:spcAft>
            </a:pPr>
            <a:r>
              <a:rPr lang="en-US" sz="2700" b="1" dirty="0">
                <a:latin typeface="Calibri" panose="020F0502020204030204" pitchFamily="34" charset="0"/>
                <a:cs typeface="Calibri" panose="020F0502020204030204" pitchFamily="34" charset="0"/>
              </a:rPr>
              <a:t>pollination</a:t>
            </a:r>
          </a:p>
          <a:p>
            <a:pPr>
              <a:spcAft>
                <a:spcPts val="1000"/>
              </a:spcAft>
              <a:tabLst>
                <a:tab pos="2330450" algn="l"/>
              </a:tabLst>
            </a:pPr>
            <a:r>
              <a:rPr lang="en-US" sz="2700" b="1" dirty="0">
                <a:latin typeface="Calibri" panose="020F0502020204030204" pitchFamily="34" charset="0"/>
                <a:cs typeface="Calibri" panose="020F0502020204030204" pitchFamily="34" charset="0"/>
              </a:rPr>
              <a:t>abundant fish</a:t>
            </a:r>
          </a:p>
          <a:p>
            <a:pPr>
              <a:spcAft>
                <a:spcPts val="1000"/>
              </a:spcAft>
            </a:pPr>
            <a:r>
              <a:rPr lang="en-US" sz="2700" b="1" dirty="0">
                <a:latin typeface="Calibri" panose="020F0502020204030204" pitchFamily="34" charset="0"/>
                <a:cs typeface="Calibri" panose="020F0502020204030204" pitchFamily="34" charset="0"/>
              </a:rPr>
              <a:t>clear water</a:t>
            </a:r>
          </a:p>
          <a:p>
            <a:pPr>
              <a:spcAft>
                <a:spcPts val="1000"/>
              </a:spcAft>
            </a:pPr>
            <a:r>
              <a:rPr lang="en-US" sz="2700" b="1" dirty="0">
                <a:latin typeface="Calibri" panose="020F0502020204030204" pitchFamily="34" charset="0"/>
                <a:cs typeface="Calibri" panose="020F0502020204030204" pitchFamily="34" charset="0"/>
              </a:rPr>
              <a:t>cool climate</a:t>
            </a:r>
          </a:p>
          <a:p>
            <a:pPr>
              <a:spcAft>
                <a:spcPts val="1000"/>
              </a:spcAft>
            </a:pPr>
            <a:r>
              <a:rPr lang="en-US" sz="2700" b="1" dirty="0">
                <a:latin typeface="Calibri" panose="020F0502020204030204" pitchFamily="34" charset="0"/>
                <a:cs typeface="Calibri" panose="020F0502020204030204" pitchFamily="34" charset="0"/>
              </a:rPr>
              <a:t>flood control</a:t>
            </a:r>
            <a:endParaRPr lang="en-US" sz="2700" dirty="0"/>
          </a:p>
        </p:txBody>
      </p:sp>
      <p:sp>
        <p:nvSpPr>
          <p:cNvPr id="4" name="TextBox 3">
            <a:extLst>
              <a:ext uri="{FF2B5EF4-FFF2-40B4-BE49-F238E27FC236}">
                <a16:creationId xmlns:a16="http://schemas.microsoft.com/office/drawing/2014/main" id="{861DDC15-2DDA-5E19-11E9-04321551AF92}"/>
              </a:ext>
            </a:extLst>
          </p:cNvPr>
          <p:cNvSpPr txBox="1"/>
          <p:nvPr/>
        </p:nvSpPr>
        <p:spPr>
          <a:xfrm>
            <a:off x="1531142" y="6075815"/>
            <a:ext cx="9129712" cy="830997"/>
          </a:xfrm>
          <a:prstGeom prst="rect">
            <a:avLst/>
          </a:prstGeom>
          <a:noFill/>
        </p:spPr>
        <p:txBody>
          <a:bodyPr wrap="square" rtlCol="0">
            <a:spAutoFit/>
          </a:bodyPr>
          <a:lstStyle/>
          <a:p>
            <a:pPr algn="ctr"/>
            <a:r>
              <a:rPr lang="en-US" sz="2400" dirty="0">
                <a:latin typeface="Calibri"/>
                <a:ea typeface="Calibri"/>
                <a:cs typeface="Calibri"/>
                <a:sym typeface="Calibri"/>
              </a:rPr>
              <a:t>Scientific terminology is typically not understandable to the public, and when it is, people will rarely say they value what the terms represent. </a:t>
            </a:r>
            <a:endParaRPr lang="en-US" sz="2400" dirty="0"/>
          </a:p>
        </p:txBody>
      </p:sp>
      <p:pic>
        <p:nvPicPr>
          <p:cNvPr id="13" name="Picture 12" descr="An illustration showing water evaporation and transpiration from the ground’s surface to the atmosphere.">
            <a:extLst>
              <a:ext uri="{FF2B5EF4-FFF2-40B4-BE49-F238E27FC236}">
                <a16:creationId xmlns:a16="http://schemas.microsoft.com/office/drawing/2014/main" id="{001D452E-9BEF-1BBA-819C-84DF44E620D7}"/>
              </a:ext>
            </a:extLst>
          </p:cNvPr>
          <p:cNvPicPr>
            <a:picLocks noChangeAspect="1"/>
          </p:cNvPicPr>
          <p:nvPr/>
        </p:nvPicPr>
        <p:blipFill>
          <a:blip r:embed="rId3"/>
          <a:srcRect l="8041" r="7272" b="2016"/>
          <a:stretch>
            <a:fillRect/>
          </a:stretch>
        </p:blipFill>
        <p:spPr>
          <a:xfrm>
            <a:off x="159790" y="2390641"/>
            <a:ext cx="2002186" cy="2341159"/>
          </a:xfrm>
          <a:prstGeom prst="rect">
            <a:avLst/>
          </a:prstGeom>
        </p:spPr>
      </p:pic>
      <p:pic>
        <p:nvPicPr>
          <p:cNvPr id="11" name="Picture 10" descr="An illustration of a boat on water with three fish swimming beneath it">
            <a:extLst>
              <a:ext uri="{FF2B5EF4-FFF2-40B4-BE49-F238E27FC236}">
                <a16:creationId xmlns:a16="http://schemas.microsoft.com/office/drawing/2014/main" id="{4B80CDA6-87CC-BD18-7F70-6223D792FED6}"/>
              </a:ext>
            </a:extLst>
          </p:cNvPr>
          <p:cNvPicPr>
            <a:picLocks noChangeAspect="1"/>
          </p:cNvPicPr>
          <p:nvPr/>
        </p:nvPicPr>
        <p:blipFill>
          <a:blip r:embed="rId4"/>
          <a:stretch>
            <a:fillRect/>
          </a:stretch>
        </p:blipFill>
        <p:spPr>
          <a:xfrm>
            <a:off x="9878166" y="2769187"/>
            <a:ext cx="2106219" cy="1962613"/>
          </a:xfrm>
          <a:prstGeom prst="rect">
            <a:avLst/>
          </a:prstGeom>
        </p:spPr>
      </p:pic>
      <p:sp>
        <p:nvSpPr>
          <p:cNvPr id="5" name="Slide Number Placeholder 4">
            <a:extLst>
              <a:ext uri="{FF2B5EF4-FFF2-40B4-BE49-F238E27FC236}">
                <a16:creationId xmlns:a16="http://schemas.microsoft.com/office/drawing/2014/main" id="{1BC4F6DB-583A-7A2A-97D7-4761CEAA60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4" name="Title 3">
            <a:extLst>
              <a:ext uri="{FF2B5EF4-FFF2-40B4-BE49-F238E27FC236}">
                <a16:creationId xmlns:a16="http://schemas.microsoft.com/office/drawing/2014/main" id="{9245572F-EBE3-27BB-E6DA-FCC14C08A02D}"/>
              </a:ext>
            </a:extLst>
          </p:cNvPr>
          <p:cNvSpPr txBox="1">
            <a:spLocks noGrp="1"/>
          </p:cNvSpPr>
          <p:nvPr>
            <p:ph type="title" idx="4294967295"/>
          </p:nvPr>
        </p:nvSpPr>
        <p:spPr>
          <a:xfrm>
            <a:off x="631031" y="99197"/>
            <a:ext cx="10929938"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How Can We Make Science Be More Useful to Policy Makers and Natural Resource Managers? </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endParaRPr>
          </a:p>
        </p:txBody>
      </p:sp>
      <p:sp>
        <p:nvSpPr>
          <p:cNvPr id="12" name="TextBox 11">
            <a:extLst>
              <a:ext uri="{FF2B5EF4-FFF2-40B4-BE49-F238E27FC236}">
                <a16:creationId xmlns:a16="http://schemas.microsoft.com/office/drawing/2014/main" id="{B871283F-EC62-52B8-2BF8-DA833E514878}"/>
              </a:ext>
            </a:extLst>
          </p:cNvPr>
          <p:cNvSpPr txBox="1"/>
          <p:nvPr/>
        </p:nvSpPr>
        <p:spPr>
          <a:xfrm>
            <a:off x="481012" y="1288607"/>
            <a:ext cx="11229975" cy="2023631"/>
          </a:xfrm>
          <a:prstGeom prst="rect">
            <a:avLst/>
          </a:prstGeom>
          <a:noFill/>
        </p:spPr>
        <p:txBody>
          <a:bodyPr wrap="square" rtlCol="0">
            <a:spAutoFit/>
          </a:bodyPr>
          <a:lstStyle/>
          <a:p>
            <a:pPr marL="114300" lvl="0">
              <a:lnSpc>
                <a:spcPct val="90000"/>
              </a:lnSpc>
              <a:spcBef>
                <a:spcPts val="500"/>
              </a:spcBef>
              <a:buSzPts val="1800"/>
            </a:pPr>
            <a:r>
              <a:rPr lang="en-US" sz="2200" b="1" dirty="0">
                <a:solidFill>
                  <a:srgbClr val="0070C0"/>
                </a:solidFill>
                <a:latin typeface="Calibri" panose="020F0502020204030204" pitchFamily="34" charset="0"/>
                <a:cs typeface="Calibri" panose="020F0502020204030204" pitchFamily="34" charset="0"/>
              </a:rPr>
              <a:t>Develop a solutions-oriented causal diagram:</a:t>
            </a:r>
            <a:endParaRPr lang="en-US" sz="2200" dirty="0">
              <a:latin typeface="Calibri" panose="020F0502020204030204" pitchFamily="34" charset="0"/>
              <a:cs typeface="Calibri" panose="020F0502020204030204" pitchFamily="34" charset="0"/>
            </a:endParaRPr>
          </a:p>
          <a:p>
            <a:pPr marL="457200" lvl="0" indent="-342900">
              <a:lnSpc>
                <a:spcPct val="90000"/>
              </a:lnSpc>
              <a:spcBef>
                <a:spcPts val="500"/>
              </a:spcBef>
              <a:buSzPts val="1800"/>
              <a:buChar char="•"/>
            </a:pPr>
            <a:r>
              <a:rPr lang="en-US" sz="2200" dirty="0">
                <a:latin typeface="Calibri" panose="020F0502020204030204" pitchFamily="34" charset="0"/>
                <a:cs typeface="Calibri" panose="020F0502020204030204" pitchFamily="34" charset="0"/>
              </a:rPr>
              <a:t>Identify the ecosystem attribute(s) and process(es) that support an </a:t>
            </a:r>
            <a:r>
              <a:rPr lang="en-US" sz="22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5"/>
                  </a:ext>
                </a:extLst>
              </a:rPr>
              <a:t>ecosystem service</a:t>
            </a:r>
            <a:r>
              <a:rPr lang="en-US" sz="2200" dirty="0">
                <a:latin typeface="Calibri" panose="020F0502020204030204" pitchFamily="34" charset="0"/>
                <a:cs typeface="Calibri" panose="020F0502020204030204" pitchFamily="34" charset="0"/>
              </a:rPr>
              <a:t>. </a:t>
            </a:r>
          </a:p>
          <a:p>
            <a:pPr marL="457200" lvl="0" indent="-342900">
              <a:lnSpc>
                <a:spcPct val="90000"/>
              </a:lnSpc>
              <a:spcBef>
                <a:spcPts val="500"/>
              </a:spcBef>
              <a:buSzPts val="1800"/>
              <a:buChar char="•"/>
            </a:pPr>
            <a:r>
              <a:rPr lang="en-US" sz="2200" dirty="0">
                <a:latin typeface="Calibri" panose="020F0502020204030204" pitchFamily="34" charset="0"/>
                <a:cs typeface="Calibri" panose="020F0502020204030204" pitchFamily="34" charset="0"/>
              </a:rPr>
              <a:t>Identify </a:t>
            </a:r>
            <a:r>
              <a:rPr lang="en-US" sz="22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rPr>
              <a:t>actions</a:t>
            </a:r>
            <a:r>
              <a:rPr lang="en-US" sz="2200" dirty="0">
                <a:latin typeface="Calibri" panose="020F0502020204030204" pitchFamily="34" charset="0"/>
                <a:cs typeface="Calibri" panose="020F0502020204030204" pitchFamily="34" charset="0"/>
              </a:rPr>
              <a:t> that can influence those attributes and processes in ways to protect or enhance the service.  </a:t>
            </a:r>
          </a:p>
          <a:p>
            <a:pPr marL="457200" lvl="0" indent="-342900">
              <a:lnSpc>
                <a:spcPct val="90000"/>
              </a:lnSpc>
              <a:spcBef>
                <a:spcPts val="500"/>
              </a:spcBef>
              <a:buSzPts val="1800"/>
              <a:buChar char="•"/>
            </a:pPr>
            <a:r>
              <a:rPr lang="en-US" sz="2200" dirty="0">
                <a:latin typeface="Calibri" panose="020F0502020204030204" pitchFamily="34" charset="0"/>
                <a:cs typeface="Calibri" panose="020F0502020204030204" pitchFamily="34" charset="0"/>
              </a:rPr>
              <a:t>Be sure the suggested solutions are relevant in the </a:t>
            </a:r>
            <a:r>
              <a:rPr lang="en-US" sz="22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7"/>
                  </a:ext>
                </a:extLst>
              </a:rPr>
              <a:t>particular social context</a:t>
            </a:r>
            <a:r>
              <a:rPr lang="en-US" sz="2200" dirty="0">
                <a:latin typeface="Calibri" panose="020F0502020204030204" pitchFamily="34" charset="0"/>
                <a:cs typeface="Calibri" panose="020F0502020204030204" pitchFamily="34" charset="0"/>
              </a:rPr>
              <a:t>. </a:t>
            </a:r>
          </a:p>
          <a:p>
            <a:endParaRPr lang="en-US" dirty="0"/>
          </a:p>
        </p:txBody>
      </p:sp>
      <p:sp>
        <p:nvSpPr>
          <p:cNvPr id="9" name="TextBox 8">
            <a:extLst>
              <a:ext uri="{FF2B5EF4-FFF2-40B4-BE49-F238E27FC236}">
                <a16:creationId xmlns:a16="http://schemas.microsoft.com/office/drawing/2014/main" id="{DCDB755B-4243-67DD-7190-3EFEA2E8F994}"/>
              </a:ext>
            </a:extLst>
          </p:cNvPr>
          <p:cNvSpPr txBox="1"/>
          <p:nvPr/>
        </p:nvSpPr>
        <p:spPr>
          <a:xfrm>
            <a:off x="3214866" y="3183469"/>
            <a:ext cx="2986087" cy="923330"/>
          </a:xfrm>
          <a:prstGeom prst="rect">
            <a:avLst/>
          </a:prstGeom>
          <a:noFill/>
        </p:spPr>
        <p:txBody>
          <a:bodyPr wrap="square" rtlCol="0">
            <a:spAutoFit/>
          </a:bodyPr>
          <a:lstStyle/>
          <a:p>
            <a:pPr algn="ctr"/>
            <a:r>
              <a:rPr lang="en-US" sz="1800" dirty="0">
                <a:solidFill>
                  <a:srgbClr val="0070C0"/>
                </a:solidFill>
                <a:latin typeface="Calibri" panose="020F0502020204030204" pitchFamily="34" charset="0"/>
                <a:cs typeface="Calibri" panose="020F0502020204030204" pitchFamily="34" charset="0"/>
              </a:rPr>
              <a:t>Note: These two causal diagrams assume people value biodiversity.</a:t>
            </a:r>
            <a:endParaRPr lang="en-US" sz="1800" dirty="0">
              <a:latin typeface="Calibri" panose="020F0502020204030204" pitchFamily="34" charset="0"/>
              <a:cs typeface="Calibri" panose="020F0502020204030204" pitchFamily="34" charset="0"/>
            </a:endParaRPr>
          </a:p>
        </p:txBody>
      </p:sp>
      <p:pic>
        <p:nvPicPr>
          <p:cNvPr id="3" name="Picture 2" descr="An example of a causal diagram that is not solution-oriented; it shows that water’s dissolved oxygen, turbidity, and seagrass abundance have an impact on biodiversity. ">
            <a:extLst>
              <a:ext uri="{FF2B5EF4-FFF2-40B4-BE49-F238E27FC236}">
                <a16:creationId xmlns:a16="http://schemas.microsoft.com/office/drawing/2014/main" id="{7EA7B7F8-152B-D6C5-23B1-779FC578E9BA}"/>
              </a:ext>
            </a:extLst>
          </p:cNvPr>
          <p:cNvPicPr>
            <a:picLocks noChangeAspect="1"/>
          </p:cNvPicPr>
          <p:nvPr/>
        </p:nvPicPr>
        <p:blipFill>
          <a:blip r:embed="rId3"/>
          <a:stretch>
            <a:fillRect/>
          </a:stretch>
        </p:blipFill>
        <p:spPr>
          <a:xfrm>
            <a:off x="262989" y="3429000"/>
            <a:ext cx="4376930" cy="2770209"/>
          </a:xfrm>
          <a:prstGeom prst="rect">
            <a:avLst/>
          </a:prstGeom>
        </p:spPr>
      </p:pic>
      <p:sp>
        <p:nvSpPr>
          <p:cNvPr id="6" name="TextBox 5">
            <a:extLst>
              <a:ext uri="{FF2B5EF4-FFF2-40B4-BE49-F238E27FC236}">
                <a16:creationId xmlns:a16="http://schemas.microsoft.com/office/drawing/2014/main" id="{AE03C84E-7AD6-6940-1099-3C10B8B79DA5}"/>
              </a:ext>
            </a:extLst>
          </p:cNvPr>
          <p:cNvSpPr txBox="1"/>
          <p:nvPr/>
        </p:nvSpPr>
        <p:spPr>
          <a:xfrm>
            <a:off x="262989" y="6220194"/>
            <a:ext cx="4676968" cy="646331"/>
          </a:xfrm>
          <a:prstGeom prst="rect">
            <a:avLst/>
          </a:prstGeom>
          <a:noFill/>
        </p:spPr>
        <p:txBody>
          <a:bodyPr wrap="square" rtlCol="0">
            <a:spAutoFit/>
          </a:bodyPr>
          <a:lstStyle/>
          <a:p>
            <a:pPr algn="ctr"/>
            <a:r>
              <a:rPr lang="en-US" sz="1800" i="1" dirty="0">
                <a:solidFill>
                  <a:schemeClr val="dk1"/>
                </a:solidFill>
                <a:latin typeface="Calibri"/>
                <a:ea typeface="Calibri"/>
                <a:cs typeface="Calibri"/>
                <a:sym typeface="Calibri"/>
              </a:rPr>
              <a:t>An example of a scientific causal diagram that is not solution-oriented</a:t>
            </a:r>
            <a:endParaRPr lang="en-US" sz="1800" i="1" dirty="0"/>
          </a:p>
        </p:txBody>
      </p:sp>
      <p:pic>
        <p:nvPicPr>
          <p:cNvPr id="8" name="Picture 7" descr="The same figure as before with additional boxes added with potential actions listed to create a solution-oriented diagram. The actions read: seagrass restoration; nutrient release from treatment facilities; and acres, location of vegetated borders">
            <a:extLst>
              <a:ext uri="{FF2B5EF4-FFF2-40B4-BE49-F238E27FC236}">
                <a16:creationId xmlns:a16="http://schemas.microsoft.com/office/drawing/2014/main" id="{19D9501D-CE71-D02D-63CB-74FAC9629F77}"/>
              </a:ext>
            </a:extLst>
          </p:cNvPr>
          <p:cNvPicPr>
            <a:picLocks noChangeAspect="1"/>
          </p:cNvPicPr>
          <p:nvPr/>
        </p:nvPicPr>
        <p:blipFill>
          <a:blip r:embed="rId4"/>
          <a:stretch>
            <a:fillRect/>
          </a:stretch>
        </p:blipFill>
        <p:spPr>
          <a:xfrm>
            <a:off x="5498230" y="2942508"/>
            <a:ext cx="6436859" cy="3413842"/>
          </a:xfrm>
          <a:prstGeom prst="rect">
            <a:avLst/>
          </a:prstGeom>
        </p:spPr>
      </p:pic>
      <p:sp>
        <p:nvSpPr>
          <p:cNvPr id="13" name="TextBox 12">
            <a:extLst>
              <a:ext uri="{FF2B5EF4-FFF2-40B4-BE49-F238E27FC236}">
                <a16:creationId xmlns:a16="http://schemas.microsoft.com/office/drawing/2014/main" id="{5B68E3DC-2396-658B-F141-0DDD83694FEE}"/>
              </a:ext>
            </a:extLst>
          </p:cNvPr>
          <p:cNvSpPr txBox="1"/>
          <p:nvPr/>
        </p:nvSpPr>
        <p:spPr>
          <a:xfrm>
            <a:off x="5367336" y="6261469"/>
            <a:ext cx="6824663" cy="861774"/>
          </a:xfrm>
          <a:prstGeom prst="rect">
            <a:avLst/>
          </a:prstGeom>
          <a:noFill/>
        </p:spPr>
        <p:txBody>
          <a:bodyPr wrap="square" rtlCol="0">
            <a:spAutoFit/>
          </a:bodyPr>
          <a:lstStyle/>
          <a:p>
            <a:pPr algn="ctr"/>
            <a:r>
              <a:rPr lang="en-US" sz="1800" i="1" dirty="0">
                <a:solidFill>
                  <a:schemeClr val="dk1"/>
                </a:solidFill>
                <a:latin typeface="Calibri" panose="020F0502020204030204" pitchFamily="34" charset="0"/>
                <a:ea typeface="Calibri"/>
                <a:cs typeface="Calibri" panose="020F0502020204030204" pitchFamily="34" charset="0"/>
                <a:sym typeface="Calibri"/>
              </a:rPr>
              <a:t>An example of scientific causal diagram that is solution-oriented;</a:t>
            </a:r>
          </a:p>
          <a:p>
            <a:pPr algn="ctr"/>
            <a:r>
              <a:rPr lang="en-US" sz="1800" i="1" dirty="0">
                <a:solidFill>
                  <a:schemeClr val="dk1"/>
                </a:solidFill>
                <a:latin typeface="Calibri" panose="020F0502020204030204" pitchFamily="34" charset="0"/>
                <a:ea typeface="Calibri"/>
                <a:cs typeface="Calibri" panose="020F0502020204030204" pitchFamily="34" charset="0"/>
                <a:sym typeface="Calibri"/>
              </a:rPr>
              <a:t> the proposed actions are in orange</a:t>
            </a:r>
            <a:endParaRPr lang="en-US" sz="1800" i="1" dirty="0">
              <a:latin typeface="Calibri" panose="020F0502020204030204" pitchFamily="34" charset="0"/>
              <a:cs typeface="Calibri" panose="020F0502020204030204" pitchFamily="34" charset="0"/>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2" name="Title 1">
            <a:extLst>
              <a:ext uri="{FF2B5EF4-FFF2-40B4-BE49-F238E27FC236}">
                <a16:creationId xmlns:a16="http://schemas.microsoft.com/office/drawing/2014/main" id="{CBFCC6B9-B442-C28E-8266-C35FC68D4154}"/>
              </a:ext>
            </a:extLst>
          </p:cNvPr>
          <p:cNvSpPr>
            <a:spLocks noGrp="1"/>
          </p:cNvSpPr>
          <p:nvPr>
            <p:ph type="title" idx="4294967295"/>
          </p:nvPr>
        </p:nvSpPr>
        <p:spPr>
          <a:xfrm>
            <a:off x="82407" y="176014"/>
            <a:ext cx="12027185" cy="818759"/>
          </a:xfrm>
        </p:spPr>
        <p:txBody>
          <a:bodyPr>
            <a:noAutofit/>
          </a:bodyPr>
          <a:lstStyle/>
          <a:p>
            <a:pPr lvl="0" algn="ctr">
              <a:lnSpc>
                <a:spcPct val="100000"/>
              </a:lnSpc>
            </a:pPr>
            <a:r>
              <a:rPr lang="en-US" sz="3200" b="1" dirty="0">
                <a:solidFill>
                  <a:srgbClr val="000000"/>
                </a:solidFill>
                <a:latin typeface="Calibri" panose="020F0502020204030204" pitchFamily="34" charset="0"/>
                <a:ea typeface="Arial"/>
                <a:cs typeface="Calibri" panose="020F0502020204030204" pitchFamily="34" charset="0"/>
                <a:sym typeface="Arial"/>
              </a:rPr>
              <a:t>Are Certain </a:t>
            </a:r>
            <a:r>
              <a:rPr lang="en-US" sz="3200" b="1" dirty="0">
                <a:latin typeface="Calibri" panose="020F0502020204030204" pitchFamily="34" charset="0"/>
                <a:cs typeface="Calibri" panose="020F0502020204030204" pitchFamily="34" charset="0"/>
              </a:rPr>
              <a:t>S</a:t>
            </a:r>
            <a:r>
              <a:rPr lang="en-US" sz="3200" b="1" dirty="0">
                <a:solidFill>
                  <a:srgbClr val="000000"/>
                </a:solidFill>
                <a:latin typeface="Calibri" panose="020F0502020204030204" pitchFamily="34" charset="0"/>
                <a:ea typeface="Arial"/>
                <a:cs typeface="Calibri" panose="020F0502020204030204" pitchFamily="34" charset="0"/>
                <a:sym typeface="Arial"/>
              </a:rPr>
              <a:t>olutions (Policy </a:t>
            </a:r>
            <a:r>
              <a:rPr lang="en-US" sz="3200" b="1" dirty="0">
                <a:latin typeface="Calibri" panose="020F0502020204030204" pitchFamily="34" charset="0"/>
                <a:cs typeface="Calibri" panose="020F0502020204030204" pitchFamily="34" charset="0"/>
              </a:rPr>
              <a:t>A</a:t>
            </a:r>
            <a:r>
              <a:rPr lang="en-US" sz="3200" b="1" dirty="0">
                <a:solidFill>
                  <a:srgbClr val="000000"/>
                </a:solidFill>
                <a:latin typeface="Calibri" panose="020F0502020204030204" pitchFamily="34" charset="0"/>
                <a:ea typeface="Arial"/>
                <a:cs typeface="Calibri" panose="020F0502020204030204" pitchFamily="34" charset="0"/>
                <a:sym typeface="Arial"/>
              </a:rPr>
              <a:t>ctions) Appropriate in All </a:t>
            </a:r>
            <a:r>
              <a:rPr lang="en-US" sz="3200" b="1" dirty="0">
                <a:latin typeface="Calibri" panose="020F0502020204030204" pitchFamily="34" charset="0"/>
                <a:cs typeface="Calibri" panose="020F0502020204030204" pitchFamily="34" charset="0"/>
              </a:rPr>
              <a:t>S</a:t>
            </a:r>
            <a:r>
              <a:rPr lang="en-US" sz="3200" b="1" dirty="0">
                <a:solidFill>
                  <a:srgbClr val="000000"/>
                </a:solidFill>
                <a:latin typeface="Calibri" panose="020F0502020204030204" pitchFamily="34" charset="0"/>
                <a:ea typeface="Arial"/>
                <a:cs typeface="Calibri" panose="020F0502020204030204" pitchFamily="34" charset="0"/>
                <a:sym typeface="Arial"/>
              </a:rPr>
              <a:t>ettings? </a:t>
            </a:r>
            <a:endParaRPr lang="en-US" sz="3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0313253D-1DAA-B686-F2AF-35EF90233600}"/>
              </a:ext>
            </a:extLst>
          </p:cNvPr>
          <p:cNvSpPr txBox="1"/>
          <p:nvPr/>
        </p:nvSpPr>
        <p:spPr>
          <a:xfrm>
            <a:off x="525656" y="882720"/>
            <a:ext cx="11140685" cy="2831544"/>
          </a:xfrm>
          <a:prstGeom prst="rect">
            <a:avLst/>
          </a:prstGeom>
          <a:noFill/>
        </p:spPr>
        <p:txBody>
          <a:bodyPr wrap="square" rtlCol="0">
            <a:spAutoFit/>
          </a:bodyPr>
          <a:lstStyle/>
          <a:p>
            <a:pPr lvl="0"/>
            <a:r>
              <a:rPr lang="en-US" sz="2400" b="1" dirty="0">
                <a:solidFill>
                  <a:srgbClr val="0070C0"/>
                </a:solidFill>
                <a:latin typeface="Calibri" panose="020F0502020204030204" pitchFamily="34" charset="0"/>
                <a:ea typeface="Calibri"/>
                <a:cs typeface="Calibri" panose="020F0502020204030204" pitchFamily="34" charset="0"/>
                <a:sym typeface="Calibri"/>
              </a:rPr>
              <a:t>No!  Solutions are very time- and place-based specific. Example:</a:t>
            </a:r>
            <a:endParaRPr lang="en-US" sz="2400" dirty="0">
              <a:latin typeface="Calibri" panose="020F0502020204030204" pitchFamily="34" charset="0"/>
              <a:cs typeface="Calibri" panose="020F0502020204030204" pitchFamily="34" charset="0"/>
            </a:endParaRPr>
          </a:p>
          <a:p>
            <a:pPr marL="342900" lvl="0" indent="-342900">
              <a:spcAft>
                <a:spcPts val="6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Scientists know that as impervious cover increases in a watershed, uncontrolled stormwater flows to rivers can result in die-off of coastal seagrass and biodiversity.</a:t>
            </a:r>
            <a:endParaRPr lang="en-US" sz="2400" dirty="0">
              <a:latin typeface="Calibri" panose="020F0502020204030204" pitchFamily="34" charset="0"/>
              <a:cs typeface="Calibri" panose="020F0502020204030204" pitchFamily="34" charset="0"/>
            </a:endParaRPr>
          </a:p>
          <a:p>
            <a:pPr marL="342900" lvl="0" indent="-342900">
              <a:spcAft>
                <a:spcPts val="600"/>
              </a:spcAft>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However, suggesting removal of large areas of pavement in the watershed is typically not a policy action that will garner support. </a:t>
            </a:r>
            <a:endParaRPr lang="en-US" sz="2400" dirty="0">
              <a:latin typeface="Calibri" panose="020F0502020204030204" pitchFamily="34" charset="0"/>
              <a:cs typeface="Calibri" panose="020F0502020204030204" pitchFamily="34" charset="0"/>
            </a:endParaRPr>
          </a:p>
          <a:p>
            <a:pPr marL="342900" lvl="0" indent="-342900">
              <a:buSzPts val="2400"/>
              <a:buFont typeface="Arial"/>
              <a:buChar char="•"/>
            </a:pPr>
            <a:r>
              <a:rPr lang="en-US" sz="2400" dirty="0">
                <a:latin typeface="Calibri" panose="020F0502020204030204" pitchFamily="34" charset="0"/>
                <a:ea typeface="Calibri"/>
                <a:cs typeface="Calibri" panose="020F0502020204030204" pitchFamily="34" charset="0"/>
                <a:sym typeface="Calibri"/>
              </a:rPr>
              <a:t>Suggesting implementation of green roofs and tree planting to increase rain infiltration and reduce nonpoint run-off down coastal streams may be tenable.  </a:t>
            </a:r>
            <a:endParaRPr lang="en-US" sz="2400" dirty="0">
              <a:latin typeface="Calibri" panose="020F0502020204030204" pitchFamily="34" charset="0"/>
              <a:cs typeface="Calibri" panose="020F0502020204030204" pitchFamily="34" charset="0"/>
            </a:endParaRPr>
          </a:p>
        </p:txBody>
      </p:sp>
      <p:pic>
        <p:nvPicPr>
          <p:cNvPr id="4" name="Picture 3" descr="People walking along a wide paved sidewalk in a city">
            <a:extLst>
              <a:ext uri="{FF2B5EF4-FFF2-40B4-BE49-F238E27FC236}">
                <a16:creationId xmlns:a16="http://schemas.microsoft.com/office/drawing/2014/main" id="{7C8E73FE-F7CB-5479-0EDF-E09EAB41B15B}"/>
              </a:ext>
            </a:extLst>
          </p:cNvPr>
          <p:cNvPicPr>
            <a:picLocks noChangeAspect="1"/>
          </p:cNvPicPr>
          <p:nvPr/>
        </p:nvPicPr>
        <p:blipFill>
          <a:blip r:embed="rId3"/>
          <a:stretch>
            <a:fillRect/>
          </a:stretch>
        </p:blipFill>
        <p:spPr>
          <a:xfrm>
            <a:off x="1280090" y="3713482"/>
            <a:ext cx="4453928" cy="3028280"/>
          </a:xfrm>
          <a:prstGeom prst="rect">
            <a:avLst/>
          </a:prstGeom>
        </p:spPr>
      </p:pic>
      <p:grpSp>
        <p:nvGrpSpPr>
          <p:cNvPr id="14" name="Group 13" descr="The text “Remove urban and suburban pavement” with a red x over it.">
            <a:extLst>
              <a:ext uri="{FF2B5EF4-FFF2-40B4-BE49-F238E27FC236}">
                <a16:creationId xmlns:a16="http://schemas.microsoft.com/office/drawing/2014/main" id="{60CF99AD-1408-E5EB-745A-ABE85F03124A}"/>
              </a:ext>
            </a:extLst>
          </p:cNvPr>
          <p:cNvGrpSpPr/>
          <p:nvPr/>
        </p:nvGrpSpPr>
        <p:grpSpPr>
          <a:xfrm>
            <a:off x="254315" y="5054522"/>
            <a:ext cx="2051550" cy="1397000"/>
            <a:chOff x="254315" y="5054522"/>
            <a:chExt cx="2051550" cy="1397000"/>
          </a:xfrm>
        </p:grpSpPr>
        <p:sp>
          <p:nvSpPr>
            <p:cNvPr id="6" name="Rounded Rectangle 5">
              <a:extLst>
                <a:ext uri="{FF2B5EF4-FFF2-40B4-BE49-F238E27FC236}">
                  <a16:creationId xmlns:a16="http://schemas.microsoft.com/office/drawing/2014/main" id="{F7B5D573-C0E3-BF46-1166-3E5934370590}"/>
                </a:ext>
              </a:extLst>
            </p:cNvPr>
            <p:cNvSpPr/>
            <p:nvPr/>
          </p:nvSpPr>
          <p:spPr>
            <a:xfrm>
              <a:off x="254315" y="5207075"/>
              <a:ext cx="2051550" cy="1104292"/>
            </a:xfrm>
            <a:prstGeom prst="roundRect">
              <a:avLst/>
            </a:prstGeom>
            <a:solidFill>
              <a:srgbClr val="DA8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00" b="1" dirty="0">
                  <a:solidFill>
                    <a:schemeClr val="tx1"/>
                  </a:solidFill>
                </a:rPr>
                <a:t>Remove urban and suburban pavement</a:t>
              </a:r>
            </a:p>
          </p:txBody>
        </p:sp>
        <p:pic>
          <p:nvPicPr>
            <p:cNvPr id="13" name="Picture 12">
              <a:extLst>
                <a:ext uri="{FF2B5EF4-FFF2-40B4-BE49-F238E27FC236}">
                  <a16:creationId xmlns:a16="http://schemas.microsoft.com/office/drawing/2014/main" id="{1E1EE8BD-14FF-4168-B8EC-971A02DB4DBD}"/>
                </a:ext>
              </a:extLst>
            </p:cNvPr>
            <p:cNvPicPr>
              <a:picLocks noChangeAspect="1"/>
            </p:cNvPicPr>
            <p:nvPr/>
          </p:nvPicPr>
          <p:blipFill>
            <a:blip r:embed="rId4"/>
            <a:stretch>
              <a:fillRect/>
            </a:stretch>
          </p:blipFill>
          <p:spPr>
            <a:xfrm>
              <a:off x="524440" y="5054522"/>
              <a:ext cx="1511300" cy="1397000"/>
            </a:xfrm>
            <a:prstGeom prst="rect">
              <a:avLst/>
            </a:prstGeom>
          </p:spPr>
        </p:pic>
      </p:grpSp>
      <p:pic>
        <p:nvPicPr>
          <p:cNvPr id="16" name="Picture 15" descr="A photo of a green courtyard surrounded by an apartment building">
            <a:extLst>
              <a:ext uri="{FF2B5EF4-FFF2-40B4-BE49-F238E27FC236}">
                <a16:creationId xmlns:a16="http://schemas.microsoft.com/office/drawing/2014/main" id="{0ED57C53-14A8-21CA-B558-80E4DD36456E}"/>
              </a:ext>
            </a:extLst>
          </p:cNvPr>
          <p:cNvPicPr>
            <a:picLocks noChangeAspect="1"/>
          </p:cNvPicPr>
          <p:nvPr/>
        </p:nvPicPr>
        <p:blipFill>
          <a:blip r:embed="rId5"/>
          <a:stretch>
            <a:fillRect/>
          </a:stretch>
        </p:blipFill>
        <p:spPr>
          <a:xfrm>
            <a:off x="6545440" y="3772476"/>
            <a:ext cx="4453928" cy="2969286"/>
          </a:xfrm>
          <a:prstGeom prst="rect">
            <a:avLst/>
          </a:prstGeom>
        </p:spPr>
      </p:pic>
      <p:grpSp>
        <p:nvGrpSpPr>
          <p:cNvPr id="11" name="Group 10" descr="The text “Provide funds for green roofs and street plantings” with a red check mark over it">
            <a:extLst>
              <a:ext uri="{FF2B5EF4-FFF2-40B4-BE49-F238E27FC236}">
                <a16:creationId xmlns:a16="http://schemas.microsoft.com/office/drawing/2014/main" id="{36361025-7009-1C79-8187-4FC31B7C4700}"/>
              </a:ext>
            </a:extLst>
          </p:cNvPr>
          <p:cNvGrpSpPr/>
          <p:nvPr/>
        </p:nvGrpSpPr>
        <p:grpSpPr>
          <a:xfrm>
            <a:off x="9759240" y="4630437"/>
            <a:ext cx="2051550" cy="2051549"/>
            <a:chOff x="6316322" y="4042023"/>
            <a:chExt cx="2051550" cy="2051549"/>
          </a:xfrm>
        </p:grpSpPr>
        <p:sp>
          <p:nvSpPr>
            <p:cNvPr id="8" name="Rounded Rectangle 7">
              <a:extLst>
                <a:ext uri="{FF2B5EF4-FFF2-40B4-BE49-F238E27FC236}">
                  <a16:creationId xmlns:a16="http://schemas.microsoft.com/office/drawing/2014/main" id="{2B3D4558-1958-1C9A-B1E5-ADE9ADDFE54B}"/>
                </a:ext>
              </a:extLst>
            </p:cNvPr>
            <p:cNvSpPr/>
            <p:nvPr/>
          </p:nvSpPr>
          <p:spPr>
            <a:xfrm>
              <a:off x="6316322" y="4392025"/>
              <a:ext cx="2051550" cy="1351547"/>
            </a:xfrm>
            <a:prstGeom prst="roundRect">
              <a:avLst/>
            </a:prstGeom>
            <a:solidFill>
              <a:srgbClr val="DA8E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00" b="1" dirty="0">
                  <a:solidFill>
                    <a:schemeClr val="tx1"/>
                  </a:solidFill>
                </a:rPr>
                <a:t>Provide funds for green roofs and street plantings</a:t>
              </a:r>
            </a:p>
          </p:txBody>
        </p:sp>
        <p:pic>
          <p:nvPicPr>
            <p:cNvPr id="10" name="Picture 9">
              <a:extLst>
                <a:ext uri="{FF2B5EF4-FFF2-40B4-BE49-F238E27FC236}">
                  <a16:creationId xmlns:a16="http://schemas.microsoft.com/office/drawing/2014/main" id="{4F3B991A-1506-1CD9-3E89-EBEC4D6B12FE}"/>
                </a:ext>
              </a:extLst>
            </p:cNvPr>
            <p:cNvPicPr>
              <a:picLocks noChangeAspect="1"/>
            </p:cNvPicPr>
            <p:nvPr/>
          </p:nvPicPr>
          <p:blipFill>
            <a:blip r:embed="rId6"/>
            <a:stretch>
              <a:fillRect/>
            </a:stretch>
          </p:blipFill>
          <p:spPr>
            <a:xfrm>
              <a:off x="6316323" y="4042023"/>
              <a:ext cx="2051549" cy="2051549"/>
            </a:xfrm>
            <a:prstGeom prst="rect">
              <a:avLst/>
            </a:prstGeom>
          </p:spPr>
        </p:pic>
      </p:grpSp>
      <p:sp>
        <p:nvSpPr>
          <p:cNvPr id="17" name="Slide Number Placeholder 16">
            <a:extLst>
              <a:ext uri="{FF2B5EF4-FFF2-40B4-BE49-F238E27FC236}">
                <a16:creationId xmlns:a16="http://schemas.microsoft.com/office/drawing/2014/main" id="{ACB1550E-2910-260C-B397-B08300038D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8" name="Title 7">
            <a:extLst>
              <a:ext uri="{FF2B5EF4-FFF2-40B4-BE49-F238E27FC236}">
                <a16:creationId xmlns:a16="http://schemas.microsoft.com/office/drawing/2014/main" id="{DB51E1EB-D58C-56DF-E50C-15D403CD388B}"/>
              </a:ext>
            </a:extLst>
          </p:cNvPr>
          <p:cNvSpPr>
            <a:spLocks noGrp="1"/>
          </p:cNvSpPr>
          <p:nvPr>
            <p:ph type="title"/>
          </p:nvPr>
        </p:nvSpPr>
        <p:spPr>
          <a:xfrm>
            <a:off x="1676400" y="569054"/>
            <a:ext cx="10515600" cy="1325563"/>
          </a:xfrm>
        </p:spPr>
        <p:txBody>
          <a:bodyPr>
            <a:normAutofit/>
          </a:bodyPr>
          <a:lstStyle/>
          <a:p>
            <a:pPr algn="ctr"/>
            <a:r>
              <a:rPr lang="en-US" sz="3200" b="1" dirty="0">
                <a:solidFill>
                  <a:srgbClr val="000000"/>
                </a:solidFill>
              </a:rPr>
              <a:t>What Are Linking Measures and Why Are They </a:t>
            </a:r>
            <a:br>
              <a:rPr lang="en-US" sz="3200" b="1" dirty="0">
                <a:solidFill>
                  <a:srgbClr val="000000"/>
                </a:solidFill>
              </a:rPr>
            </a:br>
            <a:r>
              <a:rPr lang="en-US" sz="3200" b="1" dirty="0">
                <a:solidFill>
                  <a:srgbClr val="000000"/>
                </a:solidFill>
              </a:rPr>
              <a:t>Important to Ensuring Science Is Actionable?</a:t>
            </a:r>
            <a:endParaRPr lang="en-US" sz="3200" dirty="0"/>
          </a:p>
        </p:txBody>
      </p:sp>
      <p:sp>
        <p:nvSpPr>
          <p:cNvPr id="9" name="TextBox 8">
            <a:extLst>
              <a:ext uri="{FF2B5EF4-FFF2-40B4-BE49-F238E27FC236}">
                <a16:creationId xmlns:a16="http://schemas.microsoft.com/office/drawing/2014/main" id="{64DE41F6-0C8C-7589-FB5C-240F97915782}"/>
              </a:ext>
            </a:extLst>
          </p:cNvPr>
          <p:cNvSpPr txBox="1"/>
          <p:nvPr/>
        </p:nvSpPr>
        <p:spPr>
          <a:xfrm>
            <a:off x="1219201" y="1726401"/>
            <a:ext cx="10825162" cy="830997"/>
          </a:xfrm>
          <a:prstGeom prst="rect">
            <a:avLst/>
          </a:prstGeom>
          <a:noFill/>
        </p:spPr>
        <p:txBody>
          <a:bodyPr wrap="square" rtlCol="0">
            <a:spAutoFit/>
          </a:bodyPr>
          <a:lstStyle/>
          <a:p>
            <a:r>
              <a:rPr lang="en-US" sz="2400" b="1" dirty="0">
                <a:solidFill>
                  <a:srgbClr val="0070C0"/>
                </a:solidFill>
                <a:latin typeface="Calibri"/>
                <a:ea typeface="Calibri"/>
                <a:cs typeface="Calibri"/>
                <a:sym typeface="Calibri"/>
              </a:rPr>
              <a:t>Example below: Biodiversity per se is often not valued by people, but specific organisms are; thus, a linking measure is needed in the causal diagram. </a:t>
            </a:r>
            <a:endParaRPr lang="en-US" sz="2400" b="1" dirty="0"/>
          </a:p>
        </p:txBody>
      </p:sp>
      <p:sp>
        <p:nvSpPr>
          <p:cNvPr id="10" name="TextBox 9">
            <a:extLst>
              <a:ext uri="{FF2B5EF4-FFF2-40B4-BE49-F238E27FC236}">
                <a16:creationId xmlns:a16="http://schemas.microsoft.com/office/drawing/2014/main" id="{C14BCF46-52BA-4F25-EB0F-2115617F09CE}"/>
              </a:ext>
            </a:extLst>
          </p:cNvPr>
          <p:cNvSpPr txBox="1"/>
          <p:nvPr/>
        </p:nvSpPr>
        <p:spPr>
          <a:xfrm>
            <a:off x="385763" y="2856905"/>
            <a:ext cx="4029075" cy="4001095"/>
          </a:xfrm>
          <a:prstGeom prst="rect">
            <a:avLst/>
          </a:prstGeom>
          <a:noFill/>
        </p:spPr>
        <p:txBody>
          <a:bodyPr wrap="square" rtlCol="0">
            <a:spAutoFit/>
          </a:bodyPr>
          <a:lstStyle/>
          <a:p>
            <a:pPr lvl="0"/>
            <a:r>
              <a:rPr lang="en-US" sz="2400" b="1" dirty="0">
                <a:latin typeface="Calibri" panose="020F0502020204030204" pitchFamily="34" charset="0"/>
                <a:ea typeface="Calibri"/>
                <a:cs typeface="Calibri" panose="020F0502020204030204" pitchFamily="34" charset="0"/>
                <a:sym typeface="Calibri"/>
              </a:rPr>
              <a:t>Linking measures: </a:t>
            </a:r>
            <a:endParaRPr lang="en-US" sz="2400" dirty="0">
              <a:latin typeface="Calibri" panose="020F0502020204030204" pitchFamily="34" charset="0"/>
              <a:cs typeface="Calibri" panose="020F0502020204030204" pitchFamily="34" charset="0"/>
            </a:endParaRPr>
          </a:p>
          <a:p>
            <a:pPr marL="342900" lvl="0" indent="-342900">
              <a:buSzPts val="2200"/>
              <a:buFont typeface="Arial"/>
              <a:buChar char="•"/>
            </a:pPr>
            <a:r>
              <a:rPr lang="en-US" sz="2400" dirty="0">
                <a:latin typeface="Calibri" panose="020F0502020204030204" pitchFamily="34" charset="0"/>
                <a:ea typeface="Calibri"/>
                <a:cs typeface="Calibri" panose="020F0502020204030204" pitchFamily="34" charset="0"/>
                <a:sym typeface="Calibri"/>
              </a:rPr>
              <a:t>Are both scientifically and socially relevant</a:t>
            </a:r>
            <a:endParaRPr lang="en-US" sz="2400" dirty="0">
              <a:latin typeface="Calibri" panose="020F0502020204030204" pitchFamily="34" charset="0"/>
              <a:cs typeface="Calibri" panose="020F0502020204030204" pitchFamily="34" charset="0"/>
            </a:endParaRPr>
          </a:p>
          <a:p>
            <a:pPr marL="342900" lvl="0" indent="-342900">
              <a:buSzPts val="2200"/>
              <a:buFont typeface="Arial"/>
              <a:buChar char="•"/>
            </a:pPr>
            <a:r>
              <a:rPr lang="en-US" sz="2400" dirty="0">
                <a:latin typeface="Calibri" panose="020F0502020204030204" pitchFamily="34" charset="0"/>
                <a:ea typeface="Calibri"/>
                <a:cs typeface="Calibri" panose="020F0502020204030204" pitchFamily="34" charset="0"/>
                <a:sym typeface="Calibri"/>
              </a:rPr>
              <a:t>Can be quantitatively related to the underlying ecological factors and they can be translated into outcomes that are meaningful to non-</a:t>
            </a:r>
            <a:r>
              <a:rPr lang="en-US" sz="2400" dirty="0">
                <a:latin typeface="Calibri" panose="020F0502020204030204" pitchFamily="34" charset="0"/>
                <a:ea typeface="Calibri"/>
                <a:cs typeface="Calibri" panose="020F0502020204030204" pitchFamily="34" charset="0"/>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8"/>
                  </a:ext>
                </a:extLst>
              </a:rPr>
              <a:t>technical</a:t>
            </a:r>
            <a:r>
              <a:rPr lang="en-US" sz="2400" dirty="0">
                <a:latin typeface="Calibri" panose="020F0502020204030204" pitchFamily="34" charset="0"/>
                <a:ea typeface="Calibri"/>
                <a:cs typeface="Calibri" panose="020F0502020204030204" pitchFamily="34" charset="0"/>
                <a:sym typeface="Calibri"/>
              </a:rPr>
              <a:t> audiences</a:t>
            </a:r>
            <a:endParaRPr lang="en-US" sz="2400" dirty="0">
              <a:latin typeface="Calibri" panose="020F0502020204030204" pitchFamily="34" charset="0"/>
              <a:cs typeface="Calibri" panose="020F0502020204030204" pitchFamily="34" charset="0"/>
            </a:endParaRPr>
          </a:p>
          <a:p>
            <a:endParaRPr lang="en-US" dirty="0"/>
          </a:p>
        </p:txBody>
      </p:sp>
      <p:pic>
        <p:nvPicPr>
          <p:cNvPr id="12" name="Picture 11" descr="The same figure as before now with three additional blocks showing linking measures; these are blue crab abundance, sturgeon abundance, and shad abundance">
            <a:extLst>
              <a:ext uri="{FF2B5EF4-FFF2-40B4-BE49-F238E27FC236}">
                <a16:creationId xmlns:a16="http://schemas.microsoft.com/office/drawing/2014/main" id="{416E53FB-3730-A162-B4EB-4F3C0B27A95E}"/>
              </a:ext>
            </a:extLst>
          </p:cNvPr>
          <p:cNvPicPr>
            <a:picLocks noChangeAspect="1"/>
          </p:cNvPicPr>
          <p:nvPr/>
        </p:nvPicPr>
        <p:blipFill>
          <a:blip r:embed="rId4"/>
          <a:stretch>
            <a:fillRect/>
          </a:stretch>
        </p:blipFill>
        <p:spPr>
          <a:xfrm>
            <a:off x="4148149" y="2685454"/>
            <a:ext cx="7896214" cy="3432041"/>
          </a:xfrm>
          <a:prstGeom prst="rect">
            <a:avLst/>
          </a:prstGeom>
        </p:spPr>
      </p:pic>
      <p:sp>
        <p:nvSpPr>
          <p:cNvPr id="13" name="TextBox 12">
            <a:extLst>
              <a:ext uri="{FF2B5EF4-FFF2-40B4-BE49-F238E27FC236}">
                <a16:creationId xmlns:a16="http://schemas.microsoft.com/office/drawing/2014/main" id="{A0718898-00A1-59BE-2E6B-46AEB863BCA3}"/>
              </a:ext>
            </a:extLst>
          </p:cNvPr>
          <p:cNvSpPr txBox="1"/>
          <p:nvPr/>
        </p:nvSpPr>
        <p:spPr>
          <a:xfrm>
            <a:off x="5291149" y="6117495"/>
            <a:ext cx="5772150" cy="923330"/>
          </a:xfrm>
          <a:prstGeom prst="rect">
            <a:avLst/>
          </a:prstGeom>
          <a:noFill/>
        </p:spPr>
        <p:txBody>
          <a:bodyPr wrap="square" rtlCol="0">
            <a:spAutoFit/>
          </a:bodyPr>
          <a:lstStyle/>
          <a:p>
            <a:pPr algn="ctr"/>
            <a:r>
              <a:rPr lang="en-US" sz="2000" i="1" dirty="0">
                <a:latin typeface="Calibri"/>
                <a:ea typeface="Calibri"/>
                <a:cs typeface="Calibri"/>
                <a:sym typeface="Calibri"/>
              </a:rPr>
              <a:t>A solution-oriented causal diagram (linking measures are in light blue) </a:t>
            </a:r>
            <a:endParaRPr lang="en-US" sz="2000" i="1"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sp>
        <p:nvSpPr>
          <p:cNvPr id="15" name="Title 14">
            <a:extLst>
              <a:ext uri="{FF2B5EF4-FFF2-40B4-BE49-F238E27FC236}">
                <a16:creationId xmlns:a16="http://schemas.microsoft.com/office/drawing/2014/main" id="{CC35B530-701B-2B3D-9691-CB0FD6C884C0}"/>
              </a:ext>
            </a:extLst>
          </p:cNvPr>
          <p:cNvSpPr>
            <a:spLocks noGrp="1"/>
          </p:cNvSpPr>
          <p:nvPr>
            <p:ph type="title"/>
          </p:nvPr>
        </p:nvSpPr>
        <p:spPr>
          <a:xfrm>
            <a:off x="3369038" y="410842"/>
            <a:ext cx="6400603" cy="1325563"/>
          </a:xfrm>
        </p:spPr>
        <p:txBody>
          <a:bodyPr>
            <a:noAutofit/>
          </a:bodyPr>
          <a:lstStyle/>
          <a:p>
            <a:pPr algn="ctr"/>
            <a:r>
              <a:rPr lang="en-US" sz="3200" b="1" dirty="0">
                <a:solidFill>
                  <a:srgbClr val="000000"/>
                </a:solidFill>
              </a:rPr>
              <a:t>How Can We Finalize Our Causal Diagram for Actionability?</a:t>
            </a:r>
            <a:endParaRPr lang="en-US" sz="3200" dirty="0"/>
          </a:p>
        </p:txBody>
      </p:sp>
      <p:sp>
        <p:nvSpPr>
          <p:cNvPr id="11" name="TextBox 10">
            <a:extLst>
              <a:ext uri="{FF2B5EF4-FFF2-40B4-BE49-F238E27FC236}">
                <a16:creationId xmlns:a16="http://schemas.microsoft.com/office/drawing/2014/main" id="{95723542-26F6-B1C5-4139-AE913265BF88}"/>
              </a:ext>
            </a:extLst>
          </p:cNvPr>
          <p:cNvSpPr txBox="1"/>
          <p:nvPr/>
        </p:nvSpPr>
        <p:spPr>
          <a:xfrm>
            <a:off x="246087" y="1918968"/>
            <a:ext cx="3732552" cy="4314001"/>
          </a:xfrm>
          <a:prstGeom prst="rect">
            <a:avLst/>
          </a:prstGeom>
          <a:noFill/>
        </p:spPr>
        <p:txBody>
          <a:bodyPr wrap="square" rtlCol="0">
            <a:spAutoFit/>
          </a:bodyPr>
          <a:lstStyle/>
          <a:p>
            <a:pPr lvl="0"/>
            <a:r>
              <a:rPr lang="en-US" sz="2400" b="1" dirty="0">
                <a:solidFill>
                  <a:srgbClr val="0070C0"/>
                </a:solidFill>
                <a:latin typeface="Calibri"/>
                <a:ea typeface="Calibri"/>
                <a:cs typeface="Calibri"/>
                <a:sym typeface="Calibri"/>
              </a:rPr>
              <a:t>Identify responsible parties:</a:t>
            </a:r>
            <a:endParaRPr lang="en-US" sz="2400" dirty="0"/>
          </a:p>
          <a:p>
            <a:pPr marL="342900" lvl="0" indent="-342900">
              <a:spcAft>
                <a:spcPts val="1000"/>
              </a:spcAft>
              <a:buSzPts val="2400"/>
              <a:buFont typeface="Arial"/>
              <a:buChar char="•"/>
            </a:pPr>
            <a:r>
              <a:rPr lang="en-US" sz="2200" dirty="0">
                <a:latin typeface="Calibri"/>
                <a:ea typeface="Calibri"/>
                <a:cs typeface="Calibri"/>
                <a:sym typeface="Calibri"/>
              </a:rPr>
              <a:t>Who could potentially implement the actions</a:t>
            </a:r>
            <a:endParaRPr lang="en-US" sz="2200" dirty="0"/>
          </a:p>
          <a:p>
            <a:pPr marL="342900" lvl="0" indent="-342900">
              <a:buSzPts val="2400"/>
              <a:buFont typeface="Arial"/>
              <a:buChar char="•"/>
            </a:pPr>
            <a:r>
              <a:rPr lang="en-US" sz="2200" dirty="0">
                <a:latin typeface="Calibri"/>
                <a:ea typeface="Calibri"/>
                <a:cs typeface="Calibri"/>
                <a:sym typeface="Calibri"/>
              </a:rPr>
              <a:t>Who can provide insights into action-oriented research by helping identify additional options (action variables), the costs of various options, and legal or regulatory drivers that can foster or impede action in the S-E system.</a:t>
            </a:r>
            <a:endParaRPr lang="en-US" sz="2200" dirty="0"/>
          </a:p>
        </p:txBody>
      </p:sp>
      <p:sp>
        <p:nvSpPr>
          <p:cNvPr id="8" name="TextBox 7">
            <a:extLst>
              <a:ext uri="{FF2B5EF4-FFF2-40B4-BE49-F238E27FC236}">
                <a16:creationId xmlns:a16="http://schemas.microsoft.com/office/drawing/2014/main" id="{74127623-BF4E-F463-824C-3CA71FDFC6EC}"/>
              </a:ext>
            </a:extLst>
          </p:cNvPr>
          <p:cNvSpPr txBox="1"/>
          <p:nvPr/>
        </p:nvSpPr>
        <p:spPr>
          <a:xfrm>
            <a:off x="7150033" y="5215473"/>
            <a:ext cx="3732551" cy="1323439"/>
          </a:xfrm>
          <a:prstGeom prst="rect">
            <a:avLst/>
          </a:prstGeom>
          <a:noFill/>
        </p:spPr>
        <p:txBody>
          <a:bodyPr wrap="square" rtlCol="0">
            <a:spAutoFit/>
          </a:bodyPr>
          <a:lstStyle/>
          <a:p>
            <a:pPr algn="ctr"/>
            <a:r>
              <a:rPr lang="en-US" sz="2000" i="1" dirty="0">
                <a:latin typeface="Calibri"/>
                <a:ea typeface="Calibri"/>
                <a:cs typeface="Calibri"/>
                <a:sym typeface="Calibri"/>
              </a:rPr>
              <a:t>A solution-oriented causal diagram, showing potential responsible parties under the actions in orange. </a:t>
            </a:r>
            <a:endParaRPr lang="en-US" sz="2000" i="1" dirty="0"/>
          </a:p>
        </p:txBody>
      </p:sp>
      <p:pic>
        <p:nvPicPr>
          <p:cNvPr id="10" name="Picture 9" descr="The same figure as before now with the different parties responsible listed for each action underneath">
            <a:extLst>
              <a:ext uri="{FF2B5EF4-FFF2-40B4-BE49-F238E27FC236}">
                <a16:creationId xmlns:a16="http://schemas.microsoft.com/office/drawing/2014/main" id="{FB1155C1-64C3-B94B-E712-5FCCFE997298}"/>
              </a:ext>
            </a:extLst>
          </p:cNvPr>
          <p:cNvPicPr>
            <a:picLocks noChangeAspect="1"/>
          </p:cNvPicPr>
          <p:nvPr/>
        </p:nvPicPr>
        <p:blipFill>
          <a:blip r:embed="rId4"/>
          <a:srcRect l="250"/>
          <a:stretch>
            <a:fillRect/>
          </a:stretch>
        </p:blipFill>
        <p:spPr>
          <a:xfrm>
            <a:off x="3999173" y="1706725"/>
            <a:ext cx="8192827" cy="4401637"/>
          </a:xfrm>
          <a:prstGeom prst="rect">
            <a:avLst/>
          </a:prstGeom>
        </p:spPr>
      </p:pic>
      <p:sp>
        <p:nvSpPr>
          <p:cNvPr id="12" name="Slide Number Placeholder 11">
            <a:extLst>
              <a:ext uri="{FF2B5EF4-FFF2-40B4-BE49-F238E27FC236}">
                <a16:creationId xmlns:a16="http://schemas.microsoft.com/office/drawing/2014/main" id="{C4748CB6-EC23-5352-0567-3F944548CC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3601</TotalTime>
  <Words>1846</Words>
  <Application>Microsoft Macintosh PowerPoint</Application>
  <PresentationFormat>Widescreen</PresentationFormat>
  <Paragraphs>109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Courier New</vt:lpstr>
      <vt:lpstr>Office Theme</vt:lpstr>
      <vt:lpstr>    Ecosystem Services Part 2:  Linking Ecosystems &amp; Their Processes  to What People Value and to Human Actions </vt:lpstr>
      <vt:lpstr>Reminder: What Are Ecosystem Services (ES)? </vt:lpstr>
      <vt:lpstr>How Do Natural Systems “Support” (Make Possible) Ecosystem Services? </vt:lpstr>
      <vt:lpstr>Relationship between Science, Services, and Actions </vt:lpstr>
      <vt:lpstr>How Did You Match the Scientific Measures with the Most Appropriate Ecosystem Service?   </vt:lpstr>
      <vt:lpstr>How Can We Make Science Be More Useful to Policy Makers and Natural Resource Managers? </vt:lpstr>
      <vt:lpstr>Are Certain Solutions (Policy Actions) Appropriate in All Settings? </vt:lpstr>
      <vt:lpstr>What Are Linking Measures and Why Are They  Important to Ensuring Science Is Actionable?</vt:lpstr>
      <vt:lpstr>How Can We Finalize Our Causal Diagram for Actionability?</vt:lpstr>
      <vt:lpstr>Why the Need for Linking Measures?</vt:lpstr>
      <vt:lpstr>Can You Identify Some Linking Measures for  the Below Example?</vt:lpstr>
      <vt:lpstr>Linking Measures Example: Urban Forests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Ecosystem Services Part 2:  Linking Ecosystems &amp; Their Processes  to What People Value and to Human Actions </dc:title>
  <dc:creator>Heidi CM Scott</dc:creator>
  <cp:lastModifiedBy>Alaina Gallagher</cp:lastModifiedBy>
  <cp:revision>11</cp:revision>
  <dcterms:created xsi:type="dcterms:W3CDTF">2022-09-28T11:57:10Z</dcterms:created>
  <dcterms:modified xsi:type="dcterms:W3CDTF">2026-08-18T15:00:13Z</dcterms:modified>
</cp:coreProperties>
</file>