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74" r:id="rId5"/>
    <p:sldId id="260" r:id="rId6"/>
    <p:sldId id="261" r:id="rId7"/>
    <p:sldId id="276" r:id="rId8"/>
    <p:sldId id="273" r:id="rId9"/>
    <p:sldId id="262" r:id="rId10"/>
    <p:sldId id="278" r:id="rId11"/>
    <p:sldId id="266" r:id="rId12"/>
    <p:sldId id="279" r:id="rId13"/>
    <p:sldId id="268" r:id="rId14"/>
    <p:sldId id="280" r:id="rId15"/>
    <p:sldId id="270" r:id="rId16"/>
    <p:sldId id="271" r:id="rId17"/>
    <p:sldId id="272" r:id="rId1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hJzB0Mr1iozERlQD+J7JRQqLeRk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AD47"/>
    <a:srgbClr val="88888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201"/>
    <p:restoredTop sz="86344"/>
  </p:normalViewPr>
  <p:slideViewPr>
    <p:cSldViewPr snapToGrid="0">
      <p:cViewPr varScale="1">
        <p:scale>
          <a:sx n="66" d="100"/>
          <a:sy n="66" d="100"/>
        </p:scale>
        <p:origin x="224" y="8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0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61A40F11-E191-B677-9518-46F580E30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7:notes">
            <a:extLst>
              <a:ext uri="{FF2B5EF4-FFF2-40B4-BE49-F238E27FC236}">
                <a16:creationId xmlns:a16="http://schemas.microsoft.com/office/drawing/2014/main" id="{4888EFAE-7BCA-5F96-BEC4-AAA9AA46C82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p7:notes">
            <a:extLst>
              <a:ext uri="{FF2B5EF4-FFF2-40B4-BE49-F238E27FC236}">
                <a16:creationId xmlns:a16="http://schemas.microsoft.com/office/drawing/2014/main" id="{15E67B08-9B38-0792-F636-75B0A58856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dirty="0"/>
          </a:p>
        </p:txBody>
      </p:sp>
      <p:sp>
        <p:nvSpPr>
          <p:cNvPr id="209" name="Google Shape;209;p7:notes">
            <a:extLst>
              <a:ext uri="{FF2B5EF4-FFF2-40B4-BE49-F238E27FC236}">
                <a16:creationId xmlns:a16="http://schemas.microsoft.com/office/drawing/2014/main" id="{EA0B988E-9488-A9FD-45FE-875E10AD6A4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82444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3" name="Google Shape;30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304" name="Google Shape;304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>
          <a:extLst>
            <a:ext uri="{FF2B5EF4-FFF2-40B4-BE49-F238E27FC236}">
              <a16:creationId xmlns:a16="http://schemas.microsoft.com/office/drawing/2014/main" id="{BFF1B8EE-395E-4129-DEFD-1FED34B44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1:notes">
            <a:extLst>
              <a:ext uri="{FF2B5EF4-FFF2-40B4-BE49-F238E27FC236}">
                <a16:creationId xmlns:a16="http://schemas.microsoft.com/office/drawing/2014/main" id="{FFC33466-C554-4E36-1808-EC098A81389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3" name="Google Shape;303;p11:notes">
            <a:extLst>
              <a:ext uri="{FF2B5EF4-FFF2-40B4-BE49-F238E27FC236}">
                <a16:creationId xmlns:a16="http://schemas.microsoft.com/office/drawing/2014/main" id="{9C560914-C64C-3A9D-7880-ADDD1E9441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304" name="Google Shape;304;p11:notes">
            <a:extLst>
              <a:ext uri="{FF2B5EF4-FFF2-40B4-BE49-F238E27FC236}">
                <a16:creationId xmlns:a16="http://schemas.microsoft.com/office/drawing/2014/main" id="{70525723-97E9-6448-20BA-6E7CA6651DD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8573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3" name="Google Shape;32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Instructor:</a:t>
            </a:r>
            <a:r>
              <a:rPr lang="en-US" b="0"/>
              <a:t> </a:t>
            </a:r>
            <a:endParaRPr b="1"/>
          </a:p>
        </p:txBody>
      </p:sp>
      <p:sp>
        <p:nvSpPr>
          <p:cNvPr id="324" name="Google Shape;324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>
          <a:extLst>
            <a:ext uri="{FF2B5EF4-FFF2-40B4-BE49-F238E27FC236}">
              <a16:creationId xmlns:a16="http://schemas.microsoft.com/office/drawing/2014/main" id="{AEC7B790-D46B-FF83-4329-C377BE202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3:notes">
            <a:extLst>
              <a:ext uri="{FF2B5EF4-FFF2-40B4-BE49-F238E27FC236}">
                <a16:creationId xmlns:a16="http://schemas.microsoft.com/office/drawing/2014/main" id="{2DF02E4A-BD8C-FE87-DF89-871C28D084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3" name="Google Shape;323;p13:notes">
            <a:extLst>
              <a:ext uri="{FF2B5EF4-FFF2-40B4-BE49-F238E27FC236}">
                <a16:creationId xmlns:a16="http://schemas.microsoft.com/office/drawing/2014/main" id="{1C118E7B-7514-B1CC-507B-572E296D09B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Instructor:</a:t>
            </a:r>
            <a:r>
              <a:rPr lang="en-US" b="0"/>
              <a:t> </a:t>
            </a:r>
            <a:endParaRPr b="1"/>
          </a:p>
        </p:txBody>
      </p:sp>
      <p:sp>
        <p:nvSpPr>
          <p:cNvPr id="324" name="Google Shape;324;p13:notes">
            <a:extLst>
              <a:ext uri="{FF2B5EF4-FFF2-40B4-BE49-F238E27FC236}">
                <a16:creationId xmlns:a16="http://schemas.microsoft.com/office/drawing/2014/main" id="{D20842ED-F775-A315-27A5-CA7E1BC93B2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8213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1" name="Google Shape;341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2" name="Google Shape;342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5" name="Google Shape;35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356" name="Google Shape;356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5" name="Google Shape;365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107" name="Google Shape;10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>
          <a:extLst>
            <a:ext uri="{FF2B5EF4-FFF2-40B4-BE49-F238E27FC236}">
              <a16:creationId xmlns:a16="http://schemas.microsoft.com/office/drawing/2014/main" id="{5CFBAE59-6A0D-B16B-8AFD-70EBC07DA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>
            <a:extLst>
              <a:ext uri="{FF2B5EF4-FFF2-40B4-BE49-F238E27FC236}">
                <a16:creationId xmlns:a16="http://schemas.microsoft.com/office/drawing/2014/main" id="{99D0C8DE-674C-72E3-2EB8-0C21C50497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3:notes">
            <a:extLst>
              <a:ext uri="{FF2B5EF4-FFF2-40B4-BE49-F238E27FC236}">
                <a16:creationId xmlns:a16="http://schemas.microsoft.com/office/drawing/2014/main" id="{7410DF35-5228-70D6-376D-E1CD4A912C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3:notes">
            <a:extLst>
              <a:ext uri="{FF2B5EF4-FFF2-40B4-BE49-F238E27FC236}">
                <a16:creationId xmlns:a16="http://schemas.microsoft.com/office/drawing/2014/main" id="{7C15E249-B6FB-EB94-9C1B-D4F7BF5EA5D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7426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2" name="Google Shape;142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5B91F61C-7B4F-16AD-D03F-561F24BE9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7:notes">
            <a:extLst>
              <a:ext uri="{FF2B5EF4-FFF2-40B4-BE49-F238E27FC236}">
                <a16:creationId xmlns:a16="http://schemas.microsoft.com/office/drawing/2014/main" id="{E549E12E-336A-63BE-8A43-29CFD09938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p7:notes">
            <a:extLst>
              <a:ext uri="{FF2B5EF4-FFF2-40B4-BE49-F238E27FC236}">
                <a16:creationId xmlns:a16="http://schemas.microsoft.com/office/drawing/2014/main" id="{68531C06-0B7B-792E-704E-45CF8F9C33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dirty="0"/>
          </a:p>
        </p:txBody>
      </p:sp>
      <p:sp>
        <p:nvSpPr>
          <p:cNvPr id="209" name="Google Shape;209;p7:notes">
            <a:extLst>
              <a:ext uri="{FF2B5EF4-FFF2-40B4-BE49-F238E27FC236}">
                <a16:creationId xmlns:a16="http://schemas.microsoft.com/office/drawing/2014/main" id="{47C5FA3E-B59F-73D1-C665-6B4C612BEB7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5396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F21E5D1F-BC4E-6A20-A241-1A50680A5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7:notes">
            <a:extLst>
              <a:ext uri="{FF2B5EF4-FFF2-40B4-BE49-F238E27FC236}">
                <a16:creationId xmlns:a16="http://schemas.microsoft.com/office/drawing/2014/main" id="{F5303A1C-35C0-1C72-B763-21BAD4EAF8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p7:notes">
            <a:extLst>
              <a:ext uri="{FF2B5EF4-FFF2-40B4-BE49-F238E27FC236}">
                <a16:creationId xmlns:a16="http://schemas.microsoft.com/office/drawing/2014/main" id="{1BA35FCF-D3CF-A101-5C3B-739EAC1080A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dirty="0"/>
          </a:p>
        </p:txBody>
      </p:sp>
      <p:sp>
        <p:nvSpPr>
          <p:cNvPr id="209" name="Google Shape;209;p7:notes">
            <a:extLst>
              <a:ext uri="{FF2B5EF4-FFF2-40B4-BE49-F238E27FC236}">
                <a16:creationId xmlns:a16="http://schemas.microsoft.com/office/drawing/2014/main" id="{5F7A24F2-D4A3-2702-BAEF-60859B7ADAC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6126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dirty="0"/>
          </a:p>
        </p:txBody>
      </p:sp>
      <p:sp>
        <p:nvSpPr>
          <p:cNvPr id="209" name="Google Shape;209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young man standing ankle-deep in a river holding a fishing pole">
            <a:extLst>
              <a:ext uri="{FF2B5EF4-FFF2-40B4-BE49-F238E27FC236}">
                <a16:creationId xmlns:a16="http://schemas.microsoft.com/office/drawing/2014/main" id="{35309AD9-0B49-00EE-9924-480FB474B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" y="0"/>
            <a:ext cx="12191982" cy="6857990"/>
          </a:xfrm>
          <a:prstGeom prst="rect">
            <a:avLst/>
          </a:prstGeom>
        </p:spPr>
      </p:pic>
      <p:sp>
        <p:nvSpPr>
          <p:cNvPr id="4" name="Freeform 5">
            <a:extLst>
              <a:ext uri="{FF2B5EF4-FFF2-40B4-BE49-F238E27FC236}">
                <a16:creationId xmlns:a16="http://schemas.microsoft.com/office/drawing/2014/main" id="{10A44D89-16B2-F5BF-F1A5-B141A7699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9BA1EF-B897-DA64-BA4E-0FB008B0D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The SESYNC logo—the letters SESYNC under the green arch">
            <a:extLst>
              <a:ext uri="{FF2B5EF4-FFF2-40B4-BE49-F238E27FC236}">
                <a16:creationId xmlns:a16="http://schemas.microsoft.com/office/drawing/2014/main" id="{4E774B9C-3E3C-1BD2-4FFA-D5CB092F24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1929" y="5359355"/>
            <a:ext cx="2752224" cy="100292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BBF046F-55E2-A78F-4F48-07B0E4F2CB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0" y="2803162"/>
            <a:ext cx="3852041" cy="2320632"/>
          </a:xfrm>
        </p:spPr>
        <p:txBody>
          <a:bodyPr anchor="t">
            <a:normAutofit/>
          </a:bodyPr>
          <a:lstStyle/>
          <a:p>
            <a:r>
              <a:rPr lang="en-US" sz="4000" dirty="0"/>
              <a:t>Ecosystem Services Part 1: Defining and Valuing Nature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302C20-36B7-ADC7-AD6F-523C7B49E165}"/>
              </a:ext>
            </a:extLst>
          </p:cNvPr>
          <p:cNvSpPr txBox="1"/>
          <p:nvPr/>
        </p:nvSpPr>
        <p:spPr>
          <a:xfrm>
            <a:off x="3698800" y="6273215"/>
            <a:ext cx="3479923" cy="584775"/>
          </a:xfrm>
          <a:prstGeom prst="rect">
            <a:avLst/>
          </a:prstGeom>
          <a:solidFill>
            <a:srgbClr val="FFFFFF">
              <a:alpha val="7411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Student Version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0">
          <a:extLst>
            <a:ext uri="{FF2B5EF4-FFF2-40B4-BE49-F238E27FC236}">
              <a16:creationId xmlns:a16="http://schemas.microsoft.com/office/drawing/2014/main" id="{626F2436-FCAE-9705-9652-A8AFC538C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1">
            <a:extLst>
              <a:ext uri="{FF2B5EF4-FFF2-40B4-BE49-F238E27FC236}">
                <a16:creationId xmlns:a16="http://schemas.microsoft.com/office/drawing/2014/main" id="{E8673C9C-DF97-3C83-E9F8-D2C52FFF41FA}"/>
              </a:ext>
            </a:extLst>
          </p:cNvPr>
          <p:cNvSpPr txBox="1">
            <a:spLocks/>
          </p:cNvSpPr>
          <p:nvPr/>
        </p:nvSpPr>
        <p:spPr>
          <a:xfrm>
            <a:off x="313185" y="6310078"/>
            <a:ext cx="73092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/>
            <a:fld id="{00000000-1234-1234-1234-123412341234}" type="slidenum">
              <a:rPr lang="en-US" smtClean="0"/>
              <a:pPr algn="l"/>
              <a:t>9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19FAF10-A860-F45D-114A-37A8B66818C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43838" y="543717"/>
            <a:ext cx="6799946" cy="6416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6675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Assigning Valuation Methods</a:t>
            </a:r>
            <a:endParaRPr kumimoji="0" lang="en-US" sz="3600" b="0" i="1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7C3007-0E01-3711-9934-2DD09BFD2457}"/>
              </a:ext>
            </a:extLst>
          </p:cNvPr>
          <p:cNvSpPr txBox="1"/>
          <p:nvPr/>
        </p:nvSpPr>
        <p:spPr>
          <a:xfrm>
            <a:off x="313185" y="1444935"/>
            <a:ext cx="400481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Question 7. </a:t>
            </a:r>
            <a:r>
              <a:rPr lang="en-US" sz="26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How might you go about assigning value to each of the six types of ecosystem services? (i.e., what method would you use?)</a:t>
            </a:r>
            <a:endParaRPr lang="en-US" sz="2600" dirty="0"/>
          </a:p>
        </p:txBody>
      </p:sp>
      <p:pic>
        <p:nvPicPr>
          <p:cNvPr id="8" name="Picture 7" descr="The types of economic value; the two main categories are 1) Non-Use Value, which includes existence, option, and bequest values and 2) Use Value, which includes exctative use, non-extractive use, and indirect use values.">
            <a:extLst>
              <a:ext uri="{FF2B5EF4-FFF2-40B4-BE49-F238E27FC236}">
                <a16:creationId xmlns:a16="http://schemas.microsoft.com/office/drawing/2014/main" id="{2CD993EA-D707-B02A-46A8-81D8A31E59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3391" y="1017850"/>
            <a:ext cx="9518609" cy="584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621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38DAB2D-07E6-B91C-E95F-96D4B668DC2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37043" y="710462"/>
            <a:ext cx="8615321" cy="52493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6675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Valuation Methods: Non-Market</a:t>
            </a:r>
            <a:endParaRPr kumimoji="0" lang="en-US" sz="3600" b="0" i="1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D38C73-8E03-63CD-23C1-CA3248A674EA}"/>
              </a:ext>
            </a:extLst>
          </p:cNvPr>
          <p:cNvSpPr txBox="1"/>
          <p:nvPr/>
        </p:nvSpPr>
        <p:spPr>
          <a:xfrm>
            <a:off x="795867" y="1574800"/>
            <a:ext cx="6620933" cy="5068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Aft>
                <a:spcPts val="1200"/>
              </a:spcAft>
              <a:buClr>
                <a:schemeClr val="dk1"/>
              </a:buClr>
              <a:buSzPct val="108108"/>
              <a:buFont typeface="Arial"/>
              <a:buChar char="•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They are not estimated based on market prices (i.e., not commercial).</a:t>
            </a:r>
            <a:endParaRPr lang="en-US" dirty="0"/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>
                <a:schemeClr val="dk1"/>
              </a:buClr>
              <a:buSzPct val="108108"/>
              <a:buFont typeface="Arial"/>
              <a:buChar char="•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They can observe choices, but not prices.</a:t>
            </a:r>
            <a:endParaRPr lang="en-US" dirty="0"/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>
                <a:schemeClr val="dk1"/>
              </a:buClr>
              <a:buSzPct val="108108"/>
              <a:buFont typeface="Arial"/>
              <a:buChar char="•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Most ecosystem services must be valued using non-monetary economic methods. </a:t>
            </a:r>
            <a:endParaRPr lang="en-US" dirty="0"/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8108"/>
              <a:buFont typeface="Arial"/>
              <a:buChar char="•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They require that a link be established between changes in the quantity or quality of the resource and changes in the stated or observed behavior of people.</a:t>
            </a:r>
            <a:endParaRPr lang="en-US" dirty="0"/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8108"/>
              <a:buFont typeface="Arial"/>
              <a:buChar char="•"/>
            </a:pPr>
            <a:r>
              <a:rPr lang="en-US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e.g., changes in air quality may result in people moving to another area. </a:t>
            </a:r>
            <a:endParaRPr lang="en-US" dirty="0"/>
          </a:p>
          <a:p>
            <a:endParaRPr lang="en-US" dirty="0"/>
          </a:p>
        </p:txBody>
      </p:sp>
      <p:pic>
        <p:nvPicPr>
          <p:cNvPr id="7" name="Picture 6" descr="Two people biking in a park with lots of trees">
            <a:extLst>
              <a:ext uri="{FF2B5EF4-FFF2-40B4-BE49-F238E27FC236}">
                <a16:creationId xmlns:a16="http://schemas.microsoft.com/office/drawing/2014/main" id="{C97FB8AF-28B0-7326-222E-CAC08C2834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8866"/>
          <a:stretch>
            <a:fillRect/>
          </a:stretch>
        </p:blipFill>
        <p:spPr>
          <a:xfrm>
            <a:off x="7647517" y="1235396"/>
            <a:ext cx="4279900" cy="2534708"/>
          </a:xfrm>
          <a:prstGeom prst="rect">
            <a:avLst/>
          </a:prstGeom>
        </p:spPr>
      </p:pic>
      <p:pic>
        <p:nvPicPr>
          <p:cNvPr id="8" name="Picture 7" descr="Two people biking along a roadway in a city">
            <a:extLst>
              <a:ext uri="{FF2B5EF4-FFF2-40B4-BE49-F238E27FC236}">
                <a16:creationId xmlns:a16="http://schemas.microsoft.com/office/drawing/2014/main" id="{838E0903-1F50-43EE-32B2-19A1D8A64CE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975" b="1"/>
          <a:stretch>
            <a:fillRect/>
          </a:stretch>
        </p:blipFill>
        <p:spPr>
          <a:xfrm>
            <a:off x="7647517" y="3876675"/>
            <a:ext cx="4279900" cy="2794000"/>
          </a:xfrm>
          <a:prstGeom prst="rect">
            <a:avLst/>
          </a:prstGeom>
        </p:spPr>
      </p:pic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FA25CFB-9265-000F-60C6-706960D46F89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9033934" y="63055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5">
          <a:extLst>
            <a:ext uri="{FF2B5EF4-FFF2-40B4-BE49-F238E27FC236}">
              <a16:creationId xmlns:a16="http://schemas.microsoft.com/office/drawing/2014/main" id="{39FC007B-B561-4A6A-A545-CDF5989C4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C16F209-9E99-96B6-ACBF-B214A52F636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37043" y="868079"/>
            <a:ext cx="8615321" cy="52493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6675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Valuation Methods: Non-Market (continued)</a:t>
            </a:r>
            <a:endParaRPr kumimoji="0" lang="en-US" sz="3600" b="0" i="1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87488E-7636-65BC-DFAF-72A2203BBA21}"/>
              </a:ext>
            </a:extLst>
          </p:cNvPr>
          <p:cNvSpPr txBox="1"/>
          <p:nvPr/>
        </p:nvSpPr>
        <p:spPr>
          <a:xfrm>
            <a:off x="776817" y="1672167"/>
            <a:ext cx="10638366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>
                <a:schemeClr val="dk1"/>
              </a:buClr>
              <a:buSzPct val="108108"/>
              <a:buFont typeface="Arial"/>
              <a:buChar char="•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Methods involve discovering preferences:</a:t>
            </a:r>
          </a:p>
          <a:p>
            <a:pPr marL="930275" lvl="4" indent="-45720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>
                <a:schemeClr val="dk1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revealed preferences – based on choices/decisions people make</a:t>
            </a:r>
          </a:p>
          <a:p>
            <a:pPr marL="930275" lvl="4" indent="-457200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>
                <a:schemeClr val="dk1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stated preferences – based on what people say their preferences are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8108"/>
              <a:buFont typeface="Arial"/>
              <a:buChar char="•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Once preferences are determined, they can sometimes be monetized. </a:t>
            </a:r>
            <a:b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(e.g., by stating their willingness to pay for something)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3A8F06-565A-54C1-AAB9-E09ED1395506}"/>
              </a:ext>
            </a:extLst>
          </p:cNvPr>
          <p:cNvSpPr txBox="1"/>
          <p:nvPr/>
        </p:nvSpPr>
        <p:spPr>
          <a:xfrm>
            <a:off x="1344084" y="4690532"/>
            <a:ext cx="6756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Question 8. </a:t>
            </a:r>
            <a:r>
              <a:rPr lang="en-US" sz="28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How might you implement these two methods to determine the value of a natural resource or natural process? </a:t>
            </a:r>
            <a:endParaRPr lang="en-US" dirty="0"/>
          </a:p>
        </p:txBody>
      </p:sp>
      <p:pic>
        <p:nvPicPr>
          <p:cNvPr id="11" name="Picture 10" descr="Two hands: one holding a donut and one holding an apple">
            <a:extLst>
              <a:ext uri="{FF2B5EF4-FFF2-40B4-BE49-F238E27FC236}">
                <a16:creationId xmlns:a16="http://schemas.microsoft.com/office/drawing/2014/main" id="{DD88EDAE-8280-E4C8-5E09-A64C4565E3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7751" y="3990975"/>
            <a:ext cx="3238500" cy="2679700"/>
          </a:xfrm>
          <a:prstGeom prst="rect">
            <a:avLst/>
          </a:prstGeom>
        </p:spPr>
      </p:pic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3882AFE3-D2B0-1669-D80F-2EC9D2FB02E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9033934" y="63055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581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380A25E1-2156-C709-6C6B-597C9E926A4C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12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50797FA-9F28-4AF2-2925-4F4E041C9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6683" y="288215"/>
            <a:ext cx="6324600" cy="1325563"/>
          </a:xfrm>
        </p:spPr>
        <p:txBody>
          <a:bodyPr>
            <a:normAutofit/>
          </a:bodyPr>
          <a:lstStyle/>
          <a:p>
            <a:r>
              <a:rPr lang="en-US" sz="3200" b="1" dirty="0"/>
              <a:t>Stated Preference Method Example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551E59-AB4E-DAD2-2099-9694CDC0E599}"/>
              </a:ext>
            </a:extLst>
          </p:cNvPr>
          <p:cNvSpPr txBox="1"/>
          <p:nvPr/>
        </p:nvSpPr>
        <p:spPr>
          <a:xfrm>
            <a:off x="1473200" y="1270366"/>
            <a:ext cx="96350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Question 9. </a:t>
            </a:r>
            <a:r>
              <a:rPr lang="en-US" sz="28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If you are shown the below two images on computer screens, which one do you prefer?  By how much (more)? Why?</a:t>
            </a:r>
            <a:endParaRPr lang="en-US" sz="900" dirty="0">
              <a:solidFill>
                <a:srgbClr val="0070C0"/>
              </a:solidFill>
            </a:endParaRPr>
          </a:p>
        </p:txBody>
      </p:sp>
      <p:pic>
        <p:nvPicPr>
          <p:cNvPr id="7" name="Picture 6" descr="A scale weighing two images of nature, one of a marsh and reeds, and the other of a swamp">
            <a:extLst>
              <a:ext uri="{FF2B5EF4-FFF2-40B4-BE49-F238E27FC236}">
                <a16:creationId xmlns:a16="http://schemas.microsoft.com/office/drawing/2014/main" id="{CB3F4C24-462A-CA02-CAD9-68E91B97E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533" y="2595929"/>
            <a:ext cx="7772400" cy="401773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25">
          <a:extLst>
            <a:ext uri="{FF2B5EF4-FFF2-40B4-BE49-F238E27FC236}">
              <a16:creationId xmlns:a16="http://schemas.microsoft.com/office/drawing/2014/main" id="{EFF76C61-D94F-4C86-2DA6-C44ACC498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3711685-5D7D-0463-ECBC-5AFFFC6B559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13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B47925D-B15E-0FFD-4BF5-81B7C7F8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0168" y="385492"/>
            <a:ext cx="8993632" cy="1325563"/>
          </a:xfrm>
        </p:spPr>
        <p:txBody>
          <a:bodyPr>
            <a:normAutofit/>
          </a:bodyPr>
          <a:lstStyle/>
          <a:p>
            <a:r>
              <a:rPr lang="en-US" sz="3200" b="1" dirty="0"/>
              <a:t>Stated Preference Method Example (continued)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59B8FA-98D4-3980-F929-D2E627614F3E}"/>
              </a:ext>
            </a:extLst>
          </p:cNvPr>
          <p:cNvSpPr txBox="1"/>
          <p:nvPr/>
        </p:nvSpPr>
        <p:spPr>
          <a:xfrm>
            <a:off x="1473200" y="1270366"/>
            <a:ext cx="9880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Question 10. </a:t>
            </a:r>
            <a:r>
              <a:rPr lang="en-US" sz="28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What factors other than what appears to be the health of the wetland on the left might apply to your preferences?</a:t>
            </a:r>
            <a:br>
              <a:rPr lang="en-US" sz="28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300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Hint: Think about the multi-dimensional nature of ecosystem services.</a:t>
            </a:r>
            <a:r>
              <a:rPr lang="en-US" sz="28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pic>
        <p:nvPicPr>
          <p:cNvPr id="7" name="Picture 6" descr="A scale weighing two images of nature, one of a marsh and reeds, and the other of a swamp">
            <a:extLst>
              <a:ext uri="{FF2B5EF4-FFF2-40B4-BE49-F238E27FC236}">
                <a16:creationId xmlns:a16="http://schemas.microsoft.com/office/drawing/2014/main" id="{87E30285-E1D4-D3A9-D0E9-DDC4E8E7F6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533" y="2595929"/>
            <a:ext cx="7772400" cy="401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10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08B6F365-1C95-7985-4A08-97CCE0AC2E11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BAAAC92-199C-245B-6744-59EF7F5AA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6683" y="288215"/>
            <a:ext cx="6770264" cy="1325563"/>
          </a:xfrm>
        </p:spPr>
        <p:txBody>
          <a:bodyPr>
            <a:normAutofit/>
          </a:bodyPr>
          <a:lstStyle/>
          <a:p>
            <a:r>
              <a:rPr lang="en-US" sz="3200" b="1" dirty="0"/>
              <a:t>Revealed Preference Method Example</a:t>
            </a:r>
            <a:endParaRPr lang="en-US" sz="3200" dirty="0"/>
          </a:p>
        </p:txBody>
      </p:sp>
      <p:pic>
        <p:nvPicPr>
          <p:cNvPr id="7" name="Picture 6" descr="A large house in the suburbs with the text “Sold!” over it&#10;">
            <a:extLst>
              <a:ext uri="{FF2B5EF4-FFF2-40B4-BE49-F238E27FC236}">
                <a16:creationId xmlns:a16="http://schemas.microsoft.com/office/drawing/2014/main" id="{94A3BF8D-B1E5-7D07-41D2-52D58207E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313" y="2461064"/>
            <a:ext cx="4483100" cy="3048000"/>
          </a:xfrm>
          <a:prstGeom prst="rect">
            <a:avLst/>
          </a:prstGeom>
        </p:spPr>
      </p:pic>
      <p:pic>
        <p:nvPicPr>
          <p:cNvPr id="8" name="Picture 7" descr="A large house in the mountains with the text “Sold!” over it">
            <a:extLst>
              <a:ext uri="{FF2B5EF4-FFF2-40B4-BE49-F238E27FC236}">
                <a16:creationId xmlns:a16="http://schemas.microsoft.com/office/drawing/2014/main" id="{17601FA1-A068-5AD0-CF41-2077AE877F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0877" y="2461064"/>
            <a:ext cx="4813300" cy="304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824FA0-07AF-F843-C6B5-F393A8C9CE10}"/>
              </a:ext>
            </a:extLst>
          </p:cNvPr>
          <p:cNvSpPr txBox="1"/>
          <p:nvPr/>
        </p:nvSpPr>
        <p:spPr>
          <a:xfrm>
            <a:off x="746849" y="1474619"/>
            <a:ext cx="11028057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SzPts val="2600"/>
            </a:pPr>
            <a:r>
              <a:rPr lang="en-US" sz="28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Question 11. </a:t>
            </a:r>
            <a:r>
              <a:rPr lang="en-US" sz="28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How might these two properties differ in terms of how much they sold for? What do you think the ecosystem service is in this example?</a:t>
            </a:r>
          </a:p>
          <a:p>
            <a:pPr lvl="0" algn="ctr">
              <a:buSzPts val="2600"/>
            </a:pPr>
            <a:endParaRPr lang="en-US" sz="2800" dirty="0">
              <a:solidFill>
                <a:srgbClr val="2F5496"/>
              </a:solidFill>
              <a:latin typeface="Calibri"/>
              <a:cs typeface="Calibri"/>
              <a:sym typeface="Calibri"/>
            </a:endParaRPr>
          </a:p>
          <a:p>
            <a:pPr lvl="0" algn="ctr">
              <a:buSzPts val="2600"/>
            </a:pPr>
            <a:endParaRPr lang="en-US" sz="2800" dirty="0">
              <a:solidFill>
                <a:srgbClr val="2F5496"/>
              </a:solidFill>
              <a:latin typeface="Calibri"/>
              <a:cs typeface="Calibri"/>
              <a:sym typeface="Calibri"/>
            </a:endParaRPr>
          </a:p>
          <a:p>
            <a:pPr lvl="0" algn="ctr">
              <a:buSzPts val="2600"/>
            </a:pPr>
            <a:endParaRPr lang="en-US" sz="2800" dirty="0">
              <a:solidFill>
                <a:srgbClr val="2F5496"/>
              </a:solidFill>
              <a:latin typeface="Calibri"/>
              <a:cs typeface="Calibri"/>
              <a:sym typeface="Calibri"/>
            </a:endParaRPr>
          </a:p>
          <a:p>
            <a:pPr lvl="0" algn="ctr">
              <a:buSzPts val="2600"/>
            </a:pPr>
            <a:endParaRPr lang="en-US" sz="2800" dirty="0">
              <a:solidFill>
                <a:srgbClr val="2F5496"/>
              </a:solidFill>
              <a:latin typeface="Calibri"/>
              <a:cs typeface="Calibri"/>
              <a:sym typeface="Calibri"/>
            </a:endParaRPr>
          </a:p>
          <a:p>
            <a:pPr lvl="0" algn="ctr">
              <a:buSzPts val="2600"/>
            </a:pPr>
            <a:endParaRPr lang="en-US" sz="2800" dirty="0">
              <a:solidFill>
                <a:srgbClr val="2F5496"/>
              </a:solidFill>
              <a:latin typeface="Calibri"/>
              <a:cs typeface="Calibri"/>
              <a:sym typeface="Calibri"/>
            </a:endParaRPr>
          </a:p>
          <a:p>
            <a:pPr lvl="0" algn="ctr">
              <a:buSzPts val="2600"/>
            </a:pPr>
            <a:endParaRPr lang="en-US" sz="2800" dirty="0">
              <a:solidFill>
                <a:srgbClr val="2F5496"/>
              </a:solidFill>
              <a:latin typeface="Calibri"/>
              <a:cs typeface="Calibri"/>
              <a:sym typeface="Calibri"/>
            </a:endParaRPr>
          </a:p>
          <a:p>
            <a:pPr lvl="0" algn="ctr">
              <a:buSzPts val="2600"/>
            </a:pPr>
            <a:br>
              <a:rPr lang="en-US" sz="2800" dirty="0">
                <a:solidFill>
                  <a:srgbClr val="2F5496"/>
                </a:solidFill>
                <a:latin typeface="Calibri"/>
                <a:cs typeface="Calibri"/>
                <a:sym typeface="Calibri"/>
              </a:rPr>
            </a:br>
            <a:endParaRPr lang="en-US" sz="2800" dirty="0">
              <a:solidFill>
                <a:srgbClr val="2F5496"/>
              </a:solidFill>
              <a:latin typeface="Calibri"/>
              <a:cs typeface="Calibri"/>
              <a:sym typeface="Calibri"/>
            </a:endParaRPr>
          </a:p>
          <a:p>
            <a:pPr algn="ctr">
              <a:buSzPts val="2600"/>
            </a:pPr>
            <a:r>
              <a:rPr lang="en-US" sz="28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Question 12. </a:t>
            </a:r>
            <a:r>
              <a:rPr lang="en-US" sz="28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What are some other examples in which preferences can be revealed that cannot be easily linked to a $ number? </a:t>
            </a:r>
            <a:br>
              <a:rPr lang="en-US" sz="28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9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7D514B8-B351-7E71-2F2A-3C2E98B9DA3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15</a:t>
            </a:fld>
            <a:endParaRPr lang="en-US"/>
          </a:p>
        </p:txBody>
      </p:sp>
      <p:sp>
        <p:nvSpPr>
          <p:cNvPr id="9" name="Title 6" descr="Why Is Valuation of ES Useful?v">
            <a:extLst>
              <a:ext uri="{FF2B5EF4-FFF2-40B4-BE49-F238E27FC236}">
                <a16:creationId xmlns:a16="http://schemas.microsoft.com/office/drawing/2014/main" id="{4820FBCB-A68D-AA80-6028-977379169F9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60368" y="3948247"/>
            <a:ext cx="5981987" cy="6431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Why Is Valuation of ES Useful?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90057C-4002-E22B-92DA-F13A23500826}"/>
              </a:ext>
            </a:extLst>
          </p:cNvPr>
          <p:cNvSpPr txBox="1"/>
          <p:nvPr/>
        </p:nvSpPr>
        <p:spPr>
          <a:xfrm>
            <a:off x="5460368" y="4689062"/>
            <a:ext cx="62062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Question 13. </a:t>
            </a:r>
            <a:r>
              <a:rPr lang="en-US" sz="32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What are several reasons that valuation of ecosystem services is useful?</a:t>
            </a:r>
            <a:endParaRPr lang="en-US" dirty="0"/>
          </a:p>
        </p:txBody>
      </p:sp>
      <p:pic>
        <p:nvPicPr>
          <p:cNvPr id="14" name="Picture 13" descr="A man and woman standing in a river praying, showing the spiritual connection many have to nature. ">
            <a:extLst>
              <a:ext uri="{FF2B5EF4-FFF2-40B4-BE49-F238E27FC236}">
                <a16:creationId xmlns:a16="http://schemas.microsoft.com/office/drawing/2014/main" id="{E84FEB24-81E1-E80F-2630-B0AF6FEB4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970" y="297648"/>
            <a:ext cx="4508500" cy="3009900"/>
          </a:xfrm>
          <a:prstGeom prst="rect">
            <a:avLst/>
          </a:prstGeom>
        </p:spPr>
      </p:pic>
      <p:pic>
        <p:nvPicPr>
          <p:cNvPr id="7" name="Picture 6" descr="Various kinds of fish lying on ice available for sale at a market">
            <a:extLst>
              <a:ext uri="{FF2B5EF4-FFF2-40B4-BE49-F238E27FC236}">
                <a16:creationId xmlns:a16="http://schemas.microsoft.com/office/drawing/2014/main" id="{E4B53390-92E2-CDC1-3223-F6C6337D85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7912" y="310349"/>
            <a:ext cx="6946900" cy="2997200"/>
          </a:xfrm>
          <a:prstGeom prst="rect">
            <a:avLst/>
          </a:prstGeom>
        </p:spPr>
      </p:pic>
      <p:pic>
        <p:nvPicPr>
          <p:cNvPr id="12" name="Picture 11" descr="A young boy sitting on a log in a river holding up a fish he caught">
            <a:extLst>
              <a:ext uri="{FF2B5EF4-FFF2-40B4-BE49-F238E27FC236}">
                <a16:creationId xmlns:a16="http://schemas.microsoft.com/office/drawing/2014/main" id="{D2642DD9-19EC-2B58-54AE-924DB01312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970" y="3550452"/>
            <a:ext cx="4508500" cy="30099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hand placing a coin in dirt with other coins, and a small tree sitting on top of a stack of coins, indicating the monetary value of nature.">
            <a:extLst>
              <a:ext uri="{FF2B5EF4-FFF2-40B4-BE49-F238E27FC236}">
                <a16:creationId xmlns:a16="http://schemas.microsoft.com/office/drawing/2014/main" id="{64CA4BC5-F06E-B935-111A-04AE57EB4F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506"/>
            <a:ext cx="12192000" cy="3911600"/>
          </a:xfrm>
          <a:prstGeom prst="rect">
            <a:avLst/>
          </a:prstGeom>
        </p:spPr>
      </p:pic>
      <p:sp>
        <p:nvSpPr>
          <p:cNvPr id="9" name="Title 6" descr="Why Is Valuation of ES Useful?v">
            <a:extLst>
              <a:ext uri="{FF2B5EF4-FFF2-40B4-BE49-F238E27FC236}">
                <a16:creationId xmlns:a16="http://schemas.microsoft.com/office/drawing/2014/main" id="{CA19D84C-EA97-3538-0F1E-24264DBC38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26033" y="1049057"/>
            <a:ext cx="4886004" cy="148013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Why Is Valuation of ES Useful? (continued)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78F911-4CB5-F353-D057-1CA5B9108BE4}"/>
              </a:ext>
            </a:extLst>
          </p:cNvPr>
          <p:cNvSpPr txBox="1"/>
          <p:nvPr/>
        </p:nvSpPr>
        <p:spPr>
          <a:xfrm>
            <a:off x="0" y="3851936"/>
            <a:ext cx="12192000" cy="3395801"/>
          </a:xfrm>
          <a:prstGeom prst="rect">
            <a:avLst/>
          </a:prstGeom>
          <a:noFill/>
        </p:spPr>
        <p:txBody>
          <a:bodyPr wrap="square" numCol="2" spcCol="182880" rtlCol="0">
            <a:spAutoFit/>
          </a:bodyPr>
          <a:lstStyle/>
          <a:p>
            <a:pPr marL="228600" lvl="0" indent="-228600">
              <a:lnSpc>
                <a:spcPct val="90000"/>
              </a:lnSpc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Provides a common unit of measure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90000"/>
              </a:lnSpc>
              <a:spcBef>
                <a:spcPts val="400"/>
              </a:spcBef>
              <a:buClr>
                <a:srgbClr val="0070C0"/>
              </a:buClr>
              <a:buSzPts val="2000"/>
            </a:pPr>
            <a:r>
              <a:rPr lang="en-US" sz="22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Uses of natural resources create a range of impacts, usually not in comparable units (generated revenues, changes in fish stocks, loss of tourists, water quality changes, reef degradation). </a:t>
            </a:r>
          </a:p>
          <a:p>
            <a:pPr lv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ts val="400"/>
            </a:pPr>
            <a:endParaRPr lang="en-US" sz="22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Facilitates decision making</a:t>
            </a:r>
            <a:endParaRPr lang="en-US" sz="2400" b="1" dirty="0"/>
          </a:p>
          <a:p>
            <a:pPr lvl="0">
              <a:lnSpc>
                <a:spcPct val="90000"/>
              </a:lnSpc>
              <a:spcBef>
                <a:spcPts val="400"/>
              </a:spcBef>
              <a:buClr>
                <a:srgbClr val="0070C0"/>
              </a:buClr>
              <a:buSzPts val="2000"/>
            </a:pPr>
            <a:r>
              <a:rPr lang="en-US" sz="22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Benefit-Cost Analysis (BCA) is a systematic</a:t>
            </a:r>
            <a:br>
              <a:rPr lang="en-US" sz="22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22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22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lnSpc>
                <a:spcPct val="90000"/>
              </a:lnSpc>
              <a:spcBef>
                <a:spcPts val="400"/>
              </a:spcBef>
              <a:buClr>
                <a:srgbClr val="0070C0"/>
              </a:buClr>
              <a:buSzPts val="2000"/>
            </a:pPr>
            <a:r>
              <a:rPr lang="en-US" sz="22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enumeration of the gains (benefits) and losses</a:t>
            </a:r>
          </a:p>
          <a:p>
            <a:pPr lvl="0">
              <a:lnSpc>
                <a:spcPct val="90000"/>
              </a:lnSpc>
              <a:spcBef>
                <a:spcPts val="400"/>
              </a:spcBef>
              <a:buClr>
                <a:srgbClr val="0070C0"/>
              </a:buClr>
              <a:buSzPts val="2000"/>
            </a:pPr>
            <a:r>
              <a:rPr lang="en-US" sz="22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(costs) of particular decisions in common units, for comparison purposes. </a:t>
            </a:r>
          </a:p>
          <a:p>
            <a:pPr lv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ts val="500"/>
            </a:pPr>
            <a:endParaRPr lang="en-US" sz="22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>
              <a:lnSpc>
                <a:spcPct val="90000"/>
              </a:lnSpc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Serves as a good public communication tool</a:t>
            </a:r>
            <a:endParaRPr lang="en-US" sz="2400" b="1" dirty="0"/>
          </a:p>
          <a:p>
            <a:pPr lvl="0">
              <a:lnSpc>
                <a:spcPct val="90000"/>
              </a:lnSpc>
              <a:buClr>
                <a:srgbClr val="0070C0"/>
              </a:buClr>
              <a:buSzPts val="2000"/>
            </a:pPr>
            <a:r>
              <a:rPr lang="en-US" sz="22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Uses of natural resources create a range of impacts, usually not in comparable units (generated revenues, changes in fish stocks, loss of tourists, water quality changes, reef degradation). </a:t>
            </a:r>
            <a:endParaRPr lang="en-US" sz="2200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E243664-3F7B-E4E4-F33F-A44D1CF1C1E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84A71D-FAA3-8756-453E-5D83B49CF7C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AB6E81-45A9-3169-C59A-4AE05F848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723" y="468479"/>
            <a:ext cx="3110552" cy="1325563"/>
          </a:xfrm>
        </p:spPr>
        <p:txBody>
          <a:bodyPr/>
          <a:lstStyle/>
          <a:p>
            <a:pPr algn="ctr"/>
            <a:r>
              <a:rPr lang="en-US" sz="3600" b="1" dirty="0"/>
              <a:t>What Is Value?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88DB23-ECD1-2483-801F-48F45F861A4A}"/>
              </a:ext>
            </a:extLst>
          </p:cNvPr>
          <p:cNvSpPr txBox="1"/>
          <p:nvPr/>
        </p:nvSpPr>
        <p:spPr>
          <a:xfrm>
            <a:off x="1121390" y="1794042"/>
            <a:ext cx="994921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Question 1.    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2800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How can you describe the value you place on something?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endParaRPr lang="en-US" sz="2800" dirty="0">
              <a:solidFill>
                <a:srgbClr val="0070C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lvl="0"/>
            <a:r>
              <a:rPr lang="en-US" sz="2800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How would you compare something you value to something different that another person values?  (e.g., soil health vs. swimming in a clean lake)</a:t>
            </a:r>
          </a:p>
          <a:p>
            <a:pPr lvl="0"/>
            <a:endParaRPr lang="en-US" sz="2800" dirty="0">
              <a:solidFill>
                <a:srgbClr val="0070C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lvl="0"/>
            <a:r>
              <a:rPr lang="en-US" sz="2800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Would that value change if you lived in a different part of the world or had less money?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229B5B-C455-5A0B-BF5A-D1D06AB2560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59ED1DB-9842-6A06-3B02-699889A9F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3517" y="441532"/>
            <a:ext cx="6915972" cy="1325563"/>
          </a:xfrm>
        </p:spPr>
        <p:txBody>
          <a:bodyPr>
            <a:normAutofit/>
          </a:bodyPr>
          <a:lstStyle/>
          <a:p>
            <a:pPr lvl="0"/>
            <a:r>
              <a:rPr lang="en-US" sz="3600" b="1" dirty="0">
                <a:solidFill>
                  <a:srgbClr val="000000"/>
                </a:solidFill>
              </a:rPr>
              <a:t>What Are Ecosystem Services (ES)? </a:t>
            </a:r>
            <a:endParaRPr lang="en-US" sz="3600" dirty="0"/>
          </a:p>
        </p:txBody>
      </p:sp>
      <p:pic>
        <p:nvPicPr>
          <p:cNvPr id="3" name="Picture 2" descr="A view of the sun rising over a field filled with dandelions ">
            <a:extLst>
              <a:ext uri="{FF2B5EF4-FFF2-40B4-BE49-F238E27FC236}">
                <a16:creationId xmlns:a16="http://schemas.microsoft.com/office/drawing/2014/main" id="{4A42312F-8306-98F5-E1BC-025A35E63C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964770"/>
            <a:ext cx="12192000" cy="28932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3C2627-C84A-130B-C098-13C073112432}"/>
              </a:ext>
            </a:extLst>
          </p:cNvPr>
          <p:cNvSpPr txBox="1"/>
          <p:nvPr/>
        </p:nvSpPr>
        <p:spPr>
          <a:xfrm>
            <a:off x="875212" y="1458223"/>
            <a:ext cx="1073766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SzPts val="2400"/>
              <a:buFont typeface="Arial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Ecosystem services are the benefits that humans receive from nature, sometimes called natural capital.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SzPts val="2400"/>
              <a:buFont typeface="Arial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Examples include clean air and water; flood control; arboreal shade and cooling; pollination from birds and insects; raw materials and wild food; and fertile soil for farming. 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SzPts val="2400"/>
              <a:buFont typeface="Arial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In theory, these ES can be valued using standard methods developed by economists that can be in </a:t>
            </a:r>
            <a:r>
              <a:rPr lang="en-US" sz="22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monetary or indirect non-monetary terms.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6">
          <a:extLst>
            <a:ext uri="{FF2B5EF4-FFF2-40B4-BE49-F238E27FC236}">
              <a16:creationId xmlns:a16="http://schemas.microsoft.com/office/drawing/2014/main" id="{47170FDD-B0C6-6175-4CE2-847C8E6B1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DD6CF24-2122-E773-2EDE-3594E74CB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9603" y="491530"/>
            <a:ext cx="6290431" cy="1325563"/>
          </a:xfrm>
        </p:spPr>
        <p:txBody>
          <a:bodyPr>
            <a:normAutofit/>
          </a:bodyPr>
          <a:lstStyle/>
          <a:p>
            <a:pPr lvl="0"/>
            <a:r>
              <a:rPr lang="en-US" sz="3600" b="1" dirty="0">
                <a:solidFill>
                  <a:srgbClr val="000000"/>
                </a:solidFill>
              </a:rPr>
              <a:t>Value from an ES Perspective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2B645E-27AE-6451-F7A2-BE6907919F11}"/>
              </a:ext>
            </a:extLst>
          </p:cNvPr>
          <p:cNvSpPr txBox="1"/>
          <p:nvPr/>
        </p:nvSpPr>
        <p:spPr>
          <a:xfrm>
            <a:off x="978728" y="1817093"/>
            <a:ext cx="10737668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90000"/>
              </a:lnSpc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-US" sz="2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Value is what something that’s associated with nature is worth to people.</a:t>
            </a:r>
            <a:endParaRPr lang="en-US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-US" sz="2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What 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an ES</a:t>
            </a:r>
            <a:r>
              <a:rPr lang="en-US" sz="2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costs and the value or benefits it delivers are not necessarily equal.</a:t>
            </a:r>
            <a:endParaRPr lang="en-US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-US" sz="2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Nature’s values need not be revealed in markets.</a:t>
            </a:r>
            <a:endParaRPr lang="en-US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-US" sz="26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 value of foregone activities (“opportunity cost”) must be considered.</a:t>
            </a:r>
          </a:p>
        </p:txBody>
      </p:sp>
      <p:pic>
        <p:nvPicPr>
          <p:cNvPr id="2" name="Picture 1" descr="A man in silhouette paddling on a lake in a canoe at twilight">
            <a:extLst>
              <a:ext uri="{FF2B5EF4-FFF2-40B4-BE49-F238E27FC236}">
                <a16:creationId xmlns:a16="http://schemas.microsoft.com/office/drawing/2014/main" id="{E8F42E91-9E6C-873E-8321-D1BAE36D5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317167"/>
            <a:ext cx="12195998" cy="254083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6A4643-B905-E2D2-3EE2-E19CC53E114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101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FD93291-60BE-45F3-9F05-A083F89451F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957810" y="6356350"/>
            <a:ext cx="39599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DC9E797-C7B7-3D3B-9A0F-0F613C0C9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4683" y="234497"/>
            <a:ext cx="6529164" cy="1325563"/>
          </a:xfrm>
        </p:spPr>
        <p:txBody>
          <a:bodyPr>
            <a:normAutofit/>
          </a:bodyPr>
          <a:lstStyle/>
          <a:p>
            <a:pPr lvl="0"/>
            <a:r>
              <a:rPr lang="en-US" sz="3200" b="1" dirty="0"/>
              <a:t>How Ecologists Have </a:t>
            </a:r>
            <a:r>
              <a:rPr lang="en-US" sz="3600" b="1" dirty="0"/>
              <a:t>Categorized</a:t>
            </a:r>
            <a:r>
              <a:rPr lang="en-US" sz="3200" b="1" dirty="0"/>
              <a:t> ES</a:t>
            </a:r>
            <a:endParaRPr lang="en-US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A1DB7A-ED5B-7797-5F85-625887F62170}"/>
              </a:ext>
            </a:extLst>
          </p:cNvPr>
          <p:cNvSpPr txBox="1"/>
          <p:nvPr/>
        </p:nvSpPr>
        <p:spPr>
          <a:xfrm>
            <a:off x="1369811" y="1106866"/>
            <a:ext cx="1021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Question 2. </a:t>
            </a:r>
            <a:r>
              <a:rPr lang="en-US" sz="2800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Which of the following are not ecosystem services?</a:t>
            </a: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AF48377-10AD-9420-76C5-82B561F341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101969"/>
              </p:ext>
            </p:extLst>
          </p:nvPr>
        </p:nvGraphicFramePr>
        <p:xfrm>
          <a:off x="1504359" y="1700112"/>
          <a:ext cx="4064000" cy="225044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2585253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Supportive Services</a:t>
                      </a:r>
                    </a:p>
                  </a:txBody>
                  <a:tcPr>
                    <a:solidFill>
                      <a:srgbClr val="70AD47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55990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Nutrient Cycling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102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Net Primary Production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0391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Pollination and Seed Dispersal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7216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Habitat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032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Hydrological Cycle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994730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74162D7-970D-44A2-E9F8-4E17619F9E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354869"/>
              </p:ext>
            </p:extLst>
          </p:nvPr>
        </p:nvGraphicFramePr>
        <p:xfrm>
          <a:off x="1504357" y="4100195"/>
          <a:ext cx="4064000" cy="262128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2585253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Provisioning Services</a:t>
                      </a:r>
                    </a:p>
                  </a:txBody>
                  <a:tcPr>
                    <a:solidFill>
                      <a:srgbClr val="70AD47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55990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Water Supply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102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0391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Raw Materials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7216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Genetic Resources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032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Medicinal Resources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994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Ornamental Resources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8197202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19C7B22-41B8-BBD4-DA51-3C493C6FFE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811027"/>
              </p:ext>
            </p:extLst>
          </p:nvPr>
        </p:nvGraphicFramePr>
        <p:xfrm>
          <a:off x="6623643" y="1700112"/>
          <a:ext cx="4064000" cy="299212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2585253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Regulating  Services</a:t>
                      </a:r>
                    </a:p>
                  </a:txBody>
                  <a:tcPr>
                    <a:solidFill>
                      <a:srgbClr val="70AD47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55990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Climate Regulation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102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Hazard Protection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0391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Disturbance Regulation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7216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Water Regulation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032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Soil Retention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994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Waste Regulation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81972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Nutrient Regulation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7498935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CD02218-E4CC-1EBE-351D-1F79774C1F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3857365"/>
              </p:ext>
            </p:extLst>
          </p:nvPr>
        </p:nvGraphicFramePr>
        <p:xfrm>
          <a:off x="6623643" y="4841875"/>
          <a:ext cx="4064000" cy="187960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2585253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Cultural Services</a:t>
                      </a:r>
                    </a:p>
                  </a:txBody>
                  <a:tcPr>
                    <a:solidFill>
                      <a:srgbClr val="70AD47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55990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Recreation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102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Aesthetics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0391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Science and Education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7216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Spiritual and Historic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03297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056BBA8-151C-6641-B64C-7387452C674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308791" y="6343944"/>
            <a:ext cx="730923" cy="365125"/>
          </a:xfrm>
        </p:spPr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16CF77E-813F-E9D3-3A7B-517D01E6A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018" y="444360"/>
            <a:ext cx="6281057" cy="1325563"/>
          </a:xfrm>
        </p:spPr>
        <p:txBody>
          <a:bodyPr>
            <a:normAutofit/>
          </a:bodyPr>
          <a:lstStyle/>
          <a:p>
            <a:pPr lvl="0" algn="ctr"/>
            <a:r>
              <a:rPr lang="en-US" sz="3600" b="1" dirty="0"/>
              <a:t>Types of ES Value</a:t>
            </a:r>
            <a:endParaRPr lang="en-US" sz="3600" dirty="0"/>
          </a:p>
        </p:txBody>
      </p:sp>
      <p:pic>
        <p:nvPicPr>
          <p:cNvPr id="9" name="Picture 8" descr="The types of economic value; the two main categories are 1) Non-Use Value, which includes existence, option, and bequest values and 2) Use Value, which includes exctative use, non-extractive use, and indirect use values.">
            <a:extLst>
              <a:ext uri="{FF2B5EF4-FFF2-40B4-BE49-F238E27FC236}">
                <a16:creationId xmlns:a16="http://schemas.microsoft.com/office/drawing/2014/main" id="{8FA53BE3-F45F-0D89-8E73-5C39239BEF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8888" y="938925"/>
            <a:ext cx="9663112" cy="59288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BAD309-771C-1391-9757-2E176802EC11}"/>
              </a:ext>
            </a:extLst>
          </p:cNvPr>
          <p:cNvSpPr txBox="1"/>
          <p:nvPr/>
        </p:nvSpPr>
        <p:spPr>
          <a:xfrm>
            <a:off x="176532" y="1613118"/>
            <a:ext cx="41222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Question 3.  </a:t>
            </a:r>
            <a:r>
              <a:rPr lang="en-US" sz="28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Can you list natural resource examples related for each of the six types of values? </a:t>
            </a:r>
            <a:endParaRPr lang="en-US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FBC838-0326-FDA0-E7A9-20FA746E7D50}"/>
              </a:ext>
            </a:extLst>
          </p:cNvPr>
          <p:cNvSpPr txBox="1"/>
          <p:nvPr/>
        </p:nvSpPr>
        <p:spPr>
          <a:xfrm>
            <a:off x="228997" y="4850166"/>
            <a:ext cx="4017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Note: This is only one way to categorize types of ES value. 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0">
          <a:extLst>
            <a:ext uri="{FF2B5EF4-FFF2-40B4-BE49-F238E27FC236}">
              <a16:creationId xmlns:a16="http://schemas.microsoft.com/office/drawing/2014/main" id="{382B925F-EFDB-4651-5CB8-D00023AA0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dollar sign imposed over a nature scene of a field with mountains in the background">
            <a:extLst>
              <a:ext uri="{FF2B5EF4-FFF2-40B4-BE49-F238E27FC236}">
                <a16:creationId xmlns:a16="http://schemas.microsoft.com/office/drawing/2014/main" id="{C851C4DE-BD2B-688F-1FB1-582D6A2F65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9960" y="2338466"/>
            <a:ext cx="4592040" cy="4519534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920FC5-CE92-C85A-5108-9373102AC83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56C6C07-31F8-95C2-0090-4663023E788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00590" y="306961"/>
            <a:ext cx="737973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0325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Valuation Methods: Market-Based 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Price</a:t>
            </a:r>
            <a:endParaRPr kumimoji="0" lang="en-US" sz="3200" b="0" i="1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F21E87-DCAE-CF81-A627-20D2C5188F39}"/>
              </a:ext>
            </a:extLst>
          </p:cNvPr>
          <p:cNvSpPr txBox="1"/>
          <p:nvPr/>
        </p:nvSpPr>
        <p:spPr>
          <a:xfrm>
            <a:off x="999263" y="1472138"/>
            <a:ext cx="10768016" cy="1780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buClr>
                <a:schemeClr val="dk1"/>
              </a:buClr>
              <a:buSzPts val="2800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Market-based price is: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228600">
              <a:lnSpc>
                <a:spcPct val="108000"/>
              </a:lnSpc>
              <a:buClr>
                <a:schemeClr val="dk1"/>
              </a:buClr>
              <a:buSzPts val="2800"/>
              <a:buChar char="•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A type of use value</a:t>
            </a:r>
          </a:p>
          <a:p>
            <a:pPr marL="228600" lvl="0" indent="-228600">
              <a:lnSpc>
                <a:spcPct val="108000"/>
              </a:lnSpc>
              <a:buClr>
                <a:schemeClr val="dk1"/>
              </a:buClr>
              <a:buSzPts val="2800"/>
              <a:buChar char="•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Sold commercially so data are available in monetary units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EF909D-046F-B205-AD54-E0E475ACE4BA}"/>
              </a:ext>
            </a:extLst>
          </p:cNvPr>
          <p:cNvSpPr txBox="1"/>
          <p:nvPr/>
        </p:nvSpPr>
        <p:spPr>
          <a:xfrm>
            <a:off x="999263" y="2753251"/>
            <a:ext cx="6810612" cy="2468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108000"/>
              </a:lnSpc>
              <a:buClr>
                <a:schemeClr val="dk1"/>
              </a:buClr>
              <a:buSzPts val="2800"/>
              <a:buChar char="•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Easiest for determining value and creating policies, but most ecosystem services do not have markets </a:t>
            </a:r>
          </a:p>
          <a:p>
            <a:pPr marL="228600" lvl="0" indent="-228600">
              <a:lnSpc>
                <a:spcPct val="108000"/>
              </a:lnSpc>
              <a:buClr>
                <a:schemeClr val="dk1"/>
              </a:buClr>
              <a:buSzPts val="2800"/>
              <a:buChar char="•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Assumed to represent the social benefits </a:t>
            </a:r>
            <a:b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that an additional </a:t>
            </a:r>
            <a:r>
              <a:rPr lang="en-US" sz="2600" b="1" dirty="0">
                <a:latin typeface="Calibri" panose="020F0502020204030204" pitchFamily="34" charset="0"/>
                <a:cs typeface="Calibri" panose="020F0502020204030204" pitchFamily="34" charset="0"/>
              </a:rPr>
              <a:t>unit 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confers  </a:t>
            </a: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3EBED7-18F6-CF5E-BB3E-655354E148A3}"/>
              </a:ext>
            </a:extLst>
          </p:cNvPr>
          <p:cNvSpPr txBox="1"/>
          <p:nvPr/>
        </p:nvSpPr>
        <p:spPr>
          <a:xfrm>
            <a:off x="644577" y="5221555"/>
            <a:ext cx="62359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Question 4. </a:t>
            </a:r>
            <a:r>
              <a:rPr lang="en-US" sz="24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Why do you think the method is linked to getting </a:t>
            </a:r>
            <a:r>
              <a:rPr lang="en-US" sz="2400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more</a:t>
            </a:r>
            <a:r>
              <a:rPr lang="en-US" sz="24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or having </a:t>
            </a:r>
            <a:r>
              <a:rPr lang="en-US" sz="2400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less</a:t>
            </a:r>
            <a:r>
              <a:rPr lang="en-US" sz="24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? i.e., rather than a fixed amount of the service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82885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0">
          <a:extLst>
            <a:ext uri="{FF2B5EF4-FFF2-40B4-BE49-F238E27FC236}">
              <a16:creationId xmlns:a16="http://schemas.microsoft.com/office/drawing/2014/main" id="{4D521247-92BB-559C-771D-EB2532FE7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0BD2D1-EB98-72F3-2F91-B1ECDE14E2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4AEBC4-830F-FA56-7629-D31EEE7C761D}"/>
              </a:ext>
            </a:extLst>
          </p:cNvPr>
          <p:cNvSpPr txBox="1"/>
          <p:nvPr/>
        </p:nvSpPr>
        <p:spPr>
          <a:xfrm>
            <a:off x="999263" y="1472138"/>
            <a:ext cx="10768016" cy="1780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buClr>
                <a:srgbClr val="888888"/>
              </a:buClr>
              <a:buSzPts val="2800"/>
            </a:pPr>
            <a:r>
              <a:rPr lang="en-US" sz="2800" dirty="0">
                <a:solidFill>
                  <a:srgbClr val="8888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Market-based price is:</a:t>
            </a:r>
            <a:endParaRPr lang="en-US" sz="2400" dirty="0">
              <a:solidFill>
                <a:srgbClr val="88888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228600">
              <a:lnSpc>
                <a:spcPct val="108000"/>
              </a:lnSpc>
              <a:buClr>
                <a:srgbClr val="888888"/>
              </a:buClr>
              <a:buSzPts val="2800"/>
              <a:buChar char="•"/>
            </a:pPr>
            <a:r>
              <a:rPr lang="en-US" sz="2600" dirty="0">
                <a:solidFill>
                  <a:srgbClr val="8888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type of use value</a:t>
            </a:r>
          </a:p>
          <a:p>
            <a:pPr marL="228600" lvl="0" indent="-228600">
              <a:lnSpc>
                <a:spcPct val="108000"/>
              </a:lnSpc>
              <a:buClr>
                <a:srgbClr val="888888"/>
              </a:buClr>
              <a:buSzPts val="2800"/>
              <a:buChar char="•"/>
            </a:pPr>
            <a:r>
              <a:rPr lang="en-US" sz="2600" dirty="0">
                <a:solidFill>
                  <a:srgbClr val="8888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Sold commercially so data are available in monetary units</a:t>
            </a:r>
            <a:r>
              <a:rPr lang="en-US" sz="2400" dirty="0">
                <a:solidFill>
                  <a:srgbClr val="8888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>
              <a:buClr>
                <a:srgbClr val="888888"/>
              </a:buClr>
            </a:pPr>
            <a:endParaRPr lang="en-US" sz="2400" dirty="0">
              <a:solidFill>
                <a:srgbClr val="88888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46E8A8-4CC9-5782-89EB-E0EB1E532FD0}"/>
              </a:ext>
            </a:extLst>
          </p:cNvPr>
          <p:cNvSpPr txBox="1"/>
          <p:nvPr/>
        </p:nvSpPr>
        <p:spPr>
          <a:xfrm>
            <a:off x="999263" y="2753251"/>
            <a:ext cx="5979659" cy="2468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108000"/>
              </a:lnSpc>
              <a:buClr>
                <a:srgbClr val="888888"/>
              </a:buClr>
              <a:buSzPts val="2800"/>
              <a:buChar char="•"/>
            </a:pPr>
            <a:r>
              <a:rPr lang="en-US" sz="2600" dirty="0">
                <a:solidFill>
                  <a:srgbClr val="8888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Easiest for determining value and creating policies, but most ecosystem services do not have markets </a:t>
            </a:r>
          </a:p>
          <a:p>
            <a:pPr marL="228600" lvl="0" indent="-228600">
              <a:lnSpc>
                <a:spcPct val="108000"/>
              </a:lnSpc>
              <a:buClr>
                <a:srgbClr val="888888"/>
              </a:buClr>
              <a:buSzPts val="2800"/>
              <a:buChar char="•"/>
            </a:pPr>
            <a:r>
              <a:rPr lang="en-US" sz="2600" dirty="0">
                <a:solidFill>
                  <a:srgbClr val="8888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Assumed to represent the social benefits </a:t>
            </a:r>
            <a:br>
              <a:rPr lang="en-US" sz="2600" dirty="0">
                <a:solidFill>
                  <a:srgbClr val="888888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00" dirty="0">
                <a:solidFill>
                  <a:srgbClr val="8888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 an additional </a:t>
            </a:r>
            <a:r>
              <a:rPr lang="en-US" sz="2600" b="1" dirty="0">
                <a:solidFill>
                  <a:srgbClr val="8888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 </a:t>
            </a:r>
            <a:r>
              <a:rPr lang="en-US" sz="2600" dirty="0">
                <a:solidFill>
                  <a:srgbClr val="8888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confers  </a:t>
            </a:r>
          </a:p>
          <a:p>
            <a:endParaRPr lang="en-US" dirty="0">
              <a:solidFill>
                <a:srgbClr val="888888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91E5E0-6AE5-36EF-A508-9853B939156A}"/>
              </a:ext>
            </a:extLst>
          </p:cNvPr>
          <p:cNvSpPr txBox="1"/>
          <p:nvPr/>
        </p:nvSpPr>
        <p:spPr>
          <a:xfrm>
            <a:off x="644577" y="5221555"/>
            <a:ext cx="62359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Question 5. </a:t>
            </a:r>
            <a:r>
              <a:rPr lang="en-US" sz="24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What is an example of something in nature that can be monetized based on markets (i.e.,  has commercial value)? </a:t>
            </a:r>
            <a:endParaRPr lang="en-US" sz="2400" dirty="0"/>
          </a:p>
        </p:txBody>
      </p:sp>
      <p:pic>
        <p:nvPicPr>
          <p:cNvPr id="3" name="Picture 2" descr="An excavator clearing wood in a forest">
            <a:extLst>
              <a:ext uri="{FF2B5EF4-FFF2-40B4-BE49-F238E27FC236}">
                <a16:creationId xmlns:a16="http://schemas.microsoft.com/office/drawing/2014/main" id="{B816867A-AF50-1F1D-2860-D4AC32A3DC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8922" y="2913637"/>
            <a:ext cx="4965700" cy="33147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ADE694C-DECD-C178-034B-49DACE150C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30570" y="436117"/>
            <a:ext cx="7811490" cy="149292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4288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Valuation Methods: Market-Based </a:t>
            </a:r>
            <a:b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3600" b="1" i="1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Price 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(continued)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3030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dollar sign imposed over a nature scene of a field with mountains in the background">
            <a:extLst>
              <a:ext uri="{FF2B5EF4-FFF2-40B4-BE49-F238E27FC236}">
                <a16:creationId xmlns:a16="http://schemas.microsoft.com/office/drawing/2014/main" id="{623ADCAC-CBBD-ED98-CF69-89C064B8F6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9960" y="2338466"/>
            <a:ext cx="4592040" cy="4519534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AC7107-074C-FE51-4C43-8DFE502D292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27E4FA-42F5-92F0-969D-0EE25BE2B3B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00590" y="306961"/>
            <a:ext cx="737973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0325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Valuation Methods: </a:t>
            </a:r>
            <a:b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Market-Based </a:t>
            </a:r>
            <a:r>
              <a:rPr kumimoji="0" lang="en-US" sz="3600" b="1" i="1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Cost Avoidance</a:t>
            </a:r>
            <a:endParaRPr kumimoji="0" lang="en-US" sz="3600" b="0" i="1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C188549-67FB-B9BD-F928-C5F7BA85F2F4}"/>
              </a:ext>
            </a:extLst>
          </p:cNvPr>
          <p:cNvSpPr txBox="1">
            <a:spLocks/>
          </p:cNvSpPr>
          <p:nvPr/>
        </p:nvSpPr>
        <p:spPr>
          <a:xfrm>
            <a:off x="1018718" y="1692915"/>
            <a:ext cx="6802320" cy="278550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Market-based cost avoidance is: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A type of </a:t>
            </a:r>
            <a:r>
              <a:rPr kumimoji="0" lang="en-US" sz="2800" b="0" i="1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indirect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use value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Nature provides the service, but it could be replaced through commercial markets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Could refer to the value of preserving nature to avoid future costs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FE4859-3EC8-368F-EE76-46706A76B00D}"/>
              </a:ext>
            </a:extLst>
          </p:cNvPr>
          <p:cNvSpPr txBox="1"/>
          <p:nvPr/>
        </p:nvSpPr>
        <p:spPr>
          <a:xfrm>
            <a:off x="507792" y="4831392"/>
            <a:ext cx="62359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2600"/>
            </a:pPr>
            <a:r>
              <a:rPr lang="en-US" sz="28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Question 6. </a:t>
            </a:r>
            <a:r>
              <a:rPr lang="en-US" sz="28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What is an example of something that could be valued based on what it would cost to get it </a:t>
            </a:r>
            <a:r>
              <a:rPr lang="en-US" sz="2800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if </a:t>
            </a:r>
            <a:r>
              <a:rPr lang="en-US" sz="28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nature did </a:t>
            </a:r>
            <a:r>
              <a:rPr lang="en-US" sz="2800" i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not</a:t>
            </a:r>
            <a:r>
              <a:rPr lang="en-US" sz="28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provide it?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4021</TotalTime>
  <Words>1082</Words>
  <Application>Microsoft Macintosh PowerPoint</Application>
  <PresentationFormat>Widescreen</PresentationFormat>
  <Paragraphs>145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Courier New</vt:lpstr>
      <vt:lpstr>Calibri</vt:lpstr>
      <vt:lpstr>Office Theme</vt:lpstr>
      <vt:lpstr>Ecosystem Services Part 1: Defining and Valuing Nature</vt:lpstr>
      <vt:lpstr>What Is Value?</vt:lpstr>
      <vt:lpstr>What Are Ecosystem Services (ES)? </vt:lpstr>
      <vt:lpstr>Value from an ES Perspective</vt:lpstr>
      <vt:lpstr>How Ecologists Have Categorized ES</vt:lpstr>
      <vt:lpstr>Types of ES Value</vt:lpstr>
      <vt:lpstr>Valuation Methods: Market-Based Price</vt:lpstr>
      <vt:lpstr>Valuation Methods: Market-Based  Price (continued)</vt:lpstr>
      <vt:lpstr>Valuation Methods:  Market-Based Cost Avoidance</vt:lpstr>
      <vt:lpstr>Assigning Valuation Methods</vt:lpstr>
      <vt:lpstr>Valuation Methods: Non-Market</vt:lpstr>
      <vt:lpstr>Valuation Methods: Non-Market (continued)</vt:lpstr>
      <vt:lpstr>Stated Preference Method Example</vt:lpstr>
      <vt:lpstr>Stated Preference Method Example (continued)</vt:lpstr>
      <vt:lpstr>Revealed Preference Method Example</vt:lpstr>
      <vt:lpstr>Why Is Valuation of ES Useful?</vt:lpstr>
      <vt:lpstr>Why Is Valuation of ES Useful? (continued)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Margaret A. Palmer</dc:creator>
  <cp:lastModifiedBy>Alaina Gallagher</cp:lastModifiedBy>
  <cp:revision>14</cp:revision>
  <dcterms:created xsi:type="dcterms:W3CDTF">2022-07-26T20:11:57Z</dcterms:created>
  <dcterms:modified xsi:type="dcterms:W3CDTF">2026-08-18T14:47:22Z</dcterms:modified>
</cp:coreProperties>
</file>