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48" r:id="rId1"/>
  </p:sldMasterIdLst>
  <p:notesMasterIdLst>
    <p:notesMasterId r:id="rId12"/>
  </p:notesMasterIdLst>
  <p:sldIdLst>
    <p:sldId id="256" r:id="rId2"/>
    <p:sldId id="260" r:id="rId3"/>
    <p:sldId id="274" r:id="rId4"/>
    <p:sldId id="275" r:id="rId5"/>
    <p:sldId id="267" r:id="rId6"/>
    <p:sldId id="276" r:id="rId7"/>
    <p:sldId id="269" r:id="rId8"/>
    <p:sldId id="277" r:id="rId9"/>
    <p:sldId id="270" r:id="rId10"/>
    <p:sldId id="271"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EFEFE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522"/>
    <p:restoredTop sz="80491"/>
  </p:normalViewPr>
  <p:slideViewPr>
    <p:cSldViewPr snapToGrid="0" snapToObjects="1">
      <p:cViewPr varScale="1">
        <p:scale>
          <a:sx n="88" d="100"/>
          <a:sy n="88" d="100"/>
        </p:scale>
        <p:origin x="192" y="240"/>
      </p:cViewPr>
      <p:guideLst/>
    </p:cSldViewPr>
  </p:slideViewPr>
  <p:notesTextViewPr>
    <p:cViewPr>
      <p:scale>
        <a:sx n="1" d="1"/>
        <a:sy n="1" d="1"/>
      </p:scale>
      <p:origin x="0" y="0"/>
    </p:cViewPr>
  </p:notesTextViewPr>
  <p:notesViewPr>
    <p:cSldViewPr snapToGrid="0" snapToObjects="1">
      <p:cViewPr varScale="1">
        <p:scale>
          <a:sx n="91" d="100"/>
          <a:sy n="91" d="100"/>
        </p:scale>
        <p:origin x="4096"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E21E6E-FE16-9A40-AB2C-836EE77C1262}" type="datetimeFigureOut">
              <a:rPr lang="en-US" smtClean="0"/>
              <a:t>8/19/26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ECB8A7-3D04-284F-AD06-94F2B5597B39}" type="slidenum">
              <a:rPr lang="en-US" smtClean="0"/>
              <a:t>‹#›</a:t>
            </a:fld>
            <a:endParaRPr lang="en-US"/>
          </a:p>
        </p:txBody>
      </p:sp>
    </p:spTree>
    <p:extLst>
      <p:ext uri="{BB962C8B-B14F-4D97-AF65-F5344CB8AC3E}">
        <p14:creationId xmlns:p14="http://schemas.microsoft.com/office/powerpoint/2010/main" val="1478477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Notes for Instructor: </a:t>
            </a:r>
            <a:r>
              <a:rPr lang="en-US" dirty="0"/>
              <a:t>The slides have animations so that you can bring up the parts separately. This PPT starts with two background (definition) slides then provides two specific examples from a research paper; each example includes a map in its first slide and questions to prompt discussion in the next slide. You may wish to distribute the slide with the map for participants to look at while pondering the questions.  </a:t>
            </a:r>
          </a:p>
        </p:txBody>
      </p:sp>
      <p:sp>
        <p:nvSpPr>
          <p:cNvPr id="4" name="Slide Number Placeholder 3"/>
          <p:cNvSpPr>
            <a:spLocks noGrp="1"/>
          </p:cNvSpPr>
          <p:nvPr>
            <p:ph type="sldNum" sz="quarter" idx="5"/>
          </p:nvPr>
        </p:nvSpPr>
        <p:spPr/>
        <p:txBody>
          <a:bodyPr/>
          <a:lstStyle/>
          <a:p>
            <a:fld id="{F1ECB8A7-3D04-284F-AD06-94F2B5597B39}" type="slidenum">
              <a:rPr lang="en-US" smtClean="0"/>
              <a:t>0</a:t>
            </a:fld>
            <a:endParaRPr lang="en-US"/>
          </a:p>
        </p:txBody>
      </p:sp>
    </p:spTree>
    <p:extLst>
      <p:ext uri="{BB962C8B-B14F-4D97-AF65-F5344CB8AC3E}">
        <p14:creationId xmlns:p14="http://schemas.microsoft.com/office/powerpoint/2010/main" val="4539061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Notes for Instructor</a:t>
            </a:r>
            <a:r>
              <a:rPr lang="en-US" b="1" dirty="0"/>
              <a:t>: </a:t>
            </a:r>
            <a:r>
              <a:rPr lang="en-US" sz="1200" dirty="0"/>
              <a:t>Consider distributing hard copies of the images in slides 4 and 6 and pose these questions.  Ask participant to draw network diagrams of the services and beneficiaries then discuss where and why there may be fragilities in this system from a resilience perspective. </a:t>
            </a:r>
            <a:endParaRPr lang="en-US" dirty="0"/>
          </a:p>
        </p:txBody>
      </p:sp>
      <p:sp>
        <p:nvSpPr>
          <p:cNvPr id="4" name="Slide Number Placeholder 3"/>
          <p:cNvSpPr>
            <a:spLocks noGrp="1"/>
          </p:cNvSpPr>
          <p:nvPr>
            <p:ph type="sldNum" sz="quarter" idx="5"/>
          </p:nvPr>
        </p:nvSpPr>
        <p:spPr/>
        <p:txBody>
          <a:bodyPr/>
          <a:lstStyle/>
          <a:p>
            <a:fld id="{F1ECB8A7-3D04-284F-AD06-94F2B5597B39}" type="slidenum">
              <a:rPr lang="en-US" smtClean="0"/>
              <a:t>9</a:t>
            </a:fld>
            <a:endParaRPr lang="en-US"/>
          </a:p>
        </p:txBody>
      </p:sp>
    </p:spTree>
    <p:extLst>
      <p:ext uri="{BB962C8B-B14F-4D97-AF65-F5344CB8AC3E}">
        <p14:creationId xmlns:p14="http://schemas.microsoft.com/office/powerpoint/2010/main" val="25421118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Notes for Instructor: </a:t>
            </a:r>
            <a:r>
              <a:rPr lang="en-US" sz="1200" b="0" i="0" u="none" dirty="0"/>
              <a:t>You may wish to prompt this slide by first asking participants what is meant by supply and demand of ES. </a:t>
            </a:r>
            <a:endParaRPr lang="en-US" sz="1200" b="1" dirty="0"/>
          </a:p>
          <a:p>
            <a:endParaRPr lang="en-US" i="1" dirty="0"/>
          </a:p>
        </p:txBody>
      </p:sp>
      <p:sp>
        <p:nvSpPr>
          <p:cNvPr id="4" name="Slide Number Placeholder 3"/>
          <p:cNvSpPr>
            <a:spLocks noGrp="1"/>
          </p:cNvSpPr>
          <p:nvPr>
            <p:ph type="sldNum" sz="quarter" idx="5"/>
          </p:nvPr>
        </p:nvSpPr>
        <p:spPr/>
        <p:txBody>
          <a:bodyPr/>
          <a:lstStyle/>
          <a:p>
            <a:fld id="{F1ECB8A7-3D04-284F-AD06-94F2B5597B39}" type="slidenum">
              <a:rPr lang="en-US" smtClean="0"/>
              <a:t>1</a:t>
            </a:fld>
            <a:endParaRPr lang="en-US"/>
          </a:p>
        </p:txBody>
      </p:sp>
    </p:spTree>
    <p:extLst>
      <p:ext uri="{BB962C8B-B14F-4D97-AF65-F5344CB8AC3E}">
        <p14:creationId xmlns:p14="http://schemas.microsoft.com/office/powerpoint/2010/main" val="29056886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dirty="0"/>
              <a:t>Notes for Instructor</a:t>
            </a:r>
            <a:r>
              <a:rPr lang="en-US" sz="1200" b="1" dirty="0"/>
              <a:t>: </a:t>
            </a:r>
            <a:r>
              <a:rPr lang="en-US" sz="1200" b="0" dirty="0"/>
              <a:t>Before bringing in the text (animation 1) that lists the three important facts that spatial resilience integrates, try probing the participants for what they think spatial resilience is based on. </a:t>
            </a:r>
            <a:endParaRPr lang="en-US" dirty="0"/>
          </a:p>
        </p:txBody>
      </p:sp>
      <p:sp>
        <p:nvSpPr>
          <p:cNvPr id="4" name="Slide Number Placeholder 3"/>
          <p:cNvSpPr>
            <a:spLocks noGrp="1"/>
          </p:cNvSpPr>
          <p:nvPr>
            <p:ph type="sldNum" sz="quarter" idx="5"/>
          </p:nvPr>
        </p:nvSpPr>
        <p:spPr/>
        <p:txBody>
          <a:bodyPr/>
          <a:lstStyle/>
          <a:p>
            <a:fld id="{F1ECB8A7-3D04-284F-AD06-94F2B5597B39}" type="slidenum">
              <a:rPr lang="en-US" smtClean="0"/>
              <a:t>2</a:t>
            </a:fld>
            <a:endParaRPr lang="en-US"/>
          </a:p>
        </p:txBody>
      </p:sp>
    </p:spTree>
    <p:extLst>
      <p:ext uri="{BB962C8B-B14F-4D97-AF65-F5344CB8AC3E}">
        <p14:creationId xmlns:p14="http://schemas.microsoft.com/office/powerpoint/2010/main" val="42414238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Notes for Instructor: </a:t>
            </a:r>
            <a:r>
              <a:rPr lang="en-US" dirty="0"/>
              <a:t>For this slide, first ask the students to complete the sentence “spatially resilient S-E system can/is…” </a:t>
            </a:r>
          </a:p>
          <a:p>
            <a:endParaRPr lang="en-US" dirty="0"/>
          </a:p>
          <a:p>
            <a:endParaRPr lang="en-US" dirty="0"/>
          </a:p>
        </p:txBody>
      </p:sp>
      <p:sp>
        <p:nvSpPr>
          <p:cNvPr id="4" name="Slide Number Placeholder 3"/>
          <p:cNvSpPr>
            <a:spLocks noGrp="1"/>
          </p:cNvSpPr>
          <p:nvPr>
            <p:ph type="sldNum" sz="quarter" idx="5"/>
          </p:nvPr>
        </p:nvSpPr>
        <p:spPr/>
        <p:txBody>
          <a:bodyPr/>
          <a:lstStyle/>
          <a:p>
            <a:fld id="{F1ECB8A7-3D04-284F-AD06-94F2B5597B39}" type="slidenum">
              <a:rPr lang="en-US" smtClean="0"/>
              <a:t>3</a:t>
            </a:fld>
            <a:endParaRPr lang="en-US"/>
          </a:p>
        </p:txBody>
      </p:sp>
    </p:spTree>
    <p:extLst>
      <p:ext uri="{BB962C8B-B14F-4D97-AF65-F5344CB8AC3E}">
        <p14:creationId xmlns:p14="http://schemas.microsoft.com/office/powerpoint/2010/main" val="30238260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b="1" i="1" dirty="0"/>
              <a:t>Notes for Instructor: </a:t>
            </a:r>
            <a:r>
              <a:rPr lang="en-US" sz="1200" dirty="0"/>
              <a:t>The concept of networks is relevant to the papers discussed in the lesson. Ask participants what they can say about the 5-node diagram just by looking at the image. Then bring in the 1</a:t>
            </a:r>
            <a:r>
              <a:rPr lang="en-US" sz="1200" baseline="30000" dirty="0"/>
              <a:t>st</a:t>
            </a:r>
            <a:r>
              <a:rPr lang="en-US" sz="1200" dirty="0"/>
              <a:t> animation which is some explanation in the box. You may want to mention a few of the simpler metrics like those that describe the importance of a node in different ways: </a:t>
            </a:r>
          </a:p>
          <a:p>
            <a:pPr marL="0" lvl="0" indent="0" algn="l" rtl="0">
              <a:spcBef>
                <a:spcPts val="0"/>
              </a:spcBef>
              <a:spcAft>
                <a:spcPts val="0"/>
              </a:spcAft>
              <a:buNone/>
            </a:pPr>
            <a:r>
              <a:rPr lang="en-US" sz="1200" b="1" dirty="0"/>
              <a:t>Degree centrality </a:t>
            </a:r>
            <a:r>
              <a:rPr lang="en-US" sz="1200" b="0" dirty="0"/>
              <a:t>– Indicates the number of relationships an individual or species has </a:t>
            </a:r>
            <a:endParaRPr lang="en-US" sz="1200" b="1" dirty="0"/>
          </a:p>
          <a:p>
            <a:pPr marL="0" lvl="0" indent="0" algn="l" rtl="0">
              <a:spcBef>
                <a:spcPts val="0"/>
              </a:spcBef>
              <a:spcAft>
                <a:spcPts val="0"/>
              </a:spcAft>
              <a:buNone/>
            </a:pPr>
            <a:r>
              <a:rPr lang="en-US" sz="1200" b="1" dirty="0"/>
              <a:t>Closeness centrality </a:t>
            </a:r>
            <a:r>
              <a:rPr lang="en-US" sz="1200" b="0" dirty="0"/>
              <a:t>– Indicates importance based on position in the network, e.g., how many nodes “away” from other nodes it is on average; the node with the shortest average distance (# of links between it and each node) can indicate that information can move from this node throughout the network quickly so perhaps they are more influential even if they have fewer relationships </a:t>
            </a:r>
            <a:endParaRPr lang="en-US" b="1" dirty="0"/>
          </a:p>
          <a:p>
            <a:endParaRPr lang="en-US" dirty="0"/>
          </a:p>
        </p:txBody>
      </p:sp>
      <p:sp>
        <p:nvSpPr>
          <p:cNvPr id="4" name="Slide Number Placeholder 3"/>
          <p:cNvSpPr>
            <a:spLocks noGrp="1"/>
          </p:cNvSpPr>
          <p:nvPr>
            <p:ph type="sldNum" sz="quarter" idx="5"/>
          </p:nvPr>
        </p:nvSpPr>
        <p:spPr/>
        <p:txBody>
          <a:bodyPr/>
          <a:lstStyle/>
          <a:p>
            <a:fld id="{F1ECB8A7-3D04-284F-AD06-94F2B5597B39}" type="slidenum">
              <a:rPr lang="en-US" smtClean="0"/>
              <a:t>4</a:t>
            </a:fld>
            <a:endParaRPr lang="en-US"/>
          </a:p>
        </p:txBody>
      </p:sp>
    </p:spTree>
    <p:extLst>
      <p:ext uri="{BB962C8B-B14F-4D97-AF65-F5344CB8AC3E}">
        <p14:creationId xmlns:p14="http://schemas.microsoft.com/office/powerpoint/2010/main" val="14164684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Notes for Instructor</a:t>
            </a:r>
            <a:r>
              <a:rPr lang="en-US" i="1" dirty="0"/>
              <a:t>: </a:t>
            </a:r>
            <a:r>
              <a:rPr lang="en-US" sz="1200" b="0" i="0" u="none" strike="noStrike" dirty="0">
                <a:solidFill>
                  <a:srgbClr val="222222"/>
                </a:solidFill>
                <a:latin typeface="Calibri"/>
                <a:ea typeface="Calibri"/>
                <a:cs typeface="Calibri"/>
                <a:sym typeface="Calibri"/>
              </a:rPr>
              <a:t>For explaining this map: Blue = supply of water</a:t>
            </a:r>
            <a:r>
              <a:rPr lang="en-US" sz="1200" dirty="0">
                <a:solidFill>
                  <a:srgbClr val="222222"/>
                </a:solidFill>
              </a:rPr>
              <a:t>.</a:t>
            </a:r>
            <a:r>
              <a:rPr lang="en-US" sz="1200" b="0" i="0" u="none" strike="noStrike" dirty="0">
                <a:solidFill>
                  <a:srgbClr val="222222"/>
                </a:solidFill>
                <a:latin typeface="Calibri"/>
                <a:ea typeface="Calibri"/>
                <a:cs typeface="Calibri"/>
                <a:sym typeface="Calibri"/>
              </a:rPr>
              <a:t> </a:t>
            </a:r>
            <a:r>
              <a:rPr lang="en-US" sz="1200" dirty="0">
                <a:solidFill>
                  <a:srgbClr val="222222"/>
                </a:solidFill>
              </a:rPr>
              <a:t>O</a:t>
            </a:r>
            <a:r>
              <a:rPr lang="en-US" sz="1200" b="0" i="0" u="none" strike="noStrike" dirty="0">
                <a:solidFill>
                  <a:srgbClr val="222222"/>
                </a:solidFill>
                <a:latin typeface="Calibri"/>
                <a:ea typeface="Calibri"/>
                <a:cs typeface="Calibri"/>
                <a:sym typeface="Calibri"/>
              </a:rPr>
              <a:t>range </a:t>
            </a:r>
            <a:r>
              <a:rPr lang="en-US" sz="1200" dirty="0">
                <a:solidFill>
                  <a:srgbClr val="222222"/>
                </a:solidFill>
              </a:rPr>
              <a:t>= </a:t>
            </a:r>
            <a:r>
              <a:rPr lang="en-US" sz="1200" b="0" i="0" u="none" strike="noStrike" dirty="0">
                <a:solidFill>
                  <a:srgbClr val="222222"/>
                </a:solidFill>
                <a:latin typeface="Calibri"/>
                <a:ea typeface="Calibri"/>
                <a:cs typeface="Calibri"/>
                <a:sym typeface="Calibri"/>
              </a:rPr>
              <a:t>use in lowland. Black lines are connecting pipelines. This image is from work by Uta </a:t>
            </a:r>
            <a:r>
              <a:rPr lang="en-US" sz="1200" b="0" i="0" u="none" strike="noStrike" dirty="0" err="1">
                <a:solidFill>
                  <a:srgbClr val="222222"/>
                </a:solidFill>
                <a:latin typeface="Calibri"/>
                <a:ea typeface="Calibri"/>
                <a:cs typeface="Calibri"/>
                <a:sym typeface="Calibri"/>
              </a:rPr>
              <a:t>Schirpke</a:t>
            </a:r>
            <a:r>
              <a:rPr lang="en-US" sz="1200" b="0" i="0" u="none" strike="noStrike" dirty="0">
                <a:solidFill>
                  <a:srgbClr val="222222"/>
                </a:solidFill>
                <a:latin typeface="Calibri"/>
                <a:ea typeface="Calibri"/>
                <a:cs typeface="Calibri"/>
                <a:sym typeface="Calibri"/>
              </a:rPr>
              <a:t>, Ulrike </a:t>
            </a:r>
            <a:r>
              <a:rPr lang="en-US" sz="1200" b="0" i="0" u="none" strike="noStrike" dirty="0" err="1">
                <a:solidFill>
                  <a:srgbClr val="222222"/>
                </a:solidFill>
                <a:latin typeface="Calibri"/>
                <a:ea typeface="Calibri"/>
                <a:cs typeface="Calibri"/>
                <a:sym typeface="Calibri"/>
              </a:rPr>
              <a:t>Tappeiner</a:t>
            </a:r>
            <a:r>
              <a:rPr lang="en-US" sz="1200" b="0" i="0" u="none" strike="noStrike" dirty="0">
                <a:solidFill>
                  <a:srgbClr val="222222"/>
                </a:solidFill>
                <a:latin typeface="Calibri"/>
                <a:ea typeface="Calibri"/>
                <a:cs typeface="Calibri"/>
                <a:sym typeface="Calibri"/>
              </a:rPr>
              <a:t> and Erich </a:t>
            </a:r>
            <a:r>
              <a:rPr lang="en-US" sz="1200" b="0" i="0" u="none" strike="noStrike" dirty="0" err="1">
                <a:solidFill>
                  <a:srgbClr val="222222"/>
                </a:solidFill>
                <a:latin typeface="Calibri"/>
                <a:ea typeface="Calibri"/>
                <a:cs typeface="Calibri"/>
                <a:sym typeface="Calibri"/>
              </a:rPr>
              <a:t>Tasser</a:t>
            </a:r>
            <a:r>
              <a:rPr lang="en-US" sz="1200" dirty="0">
                <a:solidFill>
                  <a:srgbClr val="222222"/>
                </a:solidFill>
              </a:rPr>
              <a:t>—</a:t>
            </a:r>
            <a:r>
              <a:rPr lang="en-US" sz="1200" b="0" i="0" u="none" strike="noStrike" dirty="0">
                <a:solidFill>
                  <a:srgbClr val="222222"/>
                </a:solidFill>
                <a:latin typeface="Calibri"/>
                <a:ea typeface="Calibri"/>
                <a:cs typeface="Calibri"/>
                <a:sym typeface="Calibri"/>
              </a:rPr>
              <a:t>researchers in Austria and Italy. It illustrates where water ecosystem services are produced</a:t>
            </a:r>
            <a:r>
              <a:rPr lang="en-US" sz="1200" dirty="0">
                <a:solidFill>
                  <a:srgbClr val="222222"/>
                </a:solidFill>
              </a:rPr>
              <a:t>—</a:t>
            </a:r>
            <a:r>
              <a:rPr lang="en-US" sz="1200" b="0" i="0" u="none" strike="noStrike" dirty="0">
                <a:solidFill>
                  <a:srgbClr val="222222"/>
                </a:solidFill>
                <a:latin typeface="Calibri"/>
                <a:ea typeface="Calibri"/>
                <a:cs typeface="Calibri"/>
                <a:sym typeface="Calibri"/>
              </a:rPr>
              <a:t>largely in the mountainous Alps, with flows to Lake Constance where it is stored</a:t>
            </a:r>
            <a:r>
              <a:rPr lang="en-US" sz="1200" dirty="0">
                <a:solidFill>
                  <a:srgbClr val="222222"/>
                </a:solidFill>
              </a:rPr>
              <a:t> </a:t>
            </a:r>
            <a:r>
              <a:rPr lang="en-US" sz="1200" b="0" i="0" u="none" strike="noStrike" dirty="0">
                <a:solidFill>
                  <a:srgbClr val="222222"/>
                </a:solidFill>
                <a:latin typeface="Calibri"/>
                <a:ea typeface="Calibri"/>
                <a:cs typeface="Calibri"/>
                <a:sym typeface="Calibri"/>
              </a:rPr>
              <a:t>and used.</a:t>
            </a:r>
            <a:r>
              <a:rPr lang="en-US" sz="1200" dirty="0">
                <a:solidFill>
                  <a:srgbClr val="222222"/>
                </a:solidFill>
              </a:rPr>
              <a:t> </a:t>
            </a:r>
            <a:r>
              <a:rPr lang="en-US" sz="1200" b="0" i="0" u="none" strike="noStrike" dirty="0">
                <a:solidFill>
                  <a:srgbClr val="222222"/>
                </a:solidFill>
                <a:latin typeface="Calibri"/>
                <a:ea typeface="Calibri"/>
                <a:cs typeface="Calibri"/>
                <a:sym typeface="Calibri"/>
              </a:rPr>
              <a:t>Beneficiaries are mostly in the adjacent lowlands where water is moved via pipelines, especially to cities. Ecosystem services produced in the Alps are also enjoyed by tourists from all over the world who visit the Alps. Make sure the learners note that the darkness of the colors indicates the level of service (i.e., the flow).  </a:t>
            </a:r>
            <a:br>
              <a:rPr lang="en-US" dirty="0">
                <a:latin typeface="Calibri"/>
                <a:ea typeface="Calibri"/>
                <a:cs typeface="Calibri"/>
                <a:sym typeface="Calibri"/>
              </a:rPr>
            </a:br>
            <a:endParaRPr lang="en-US" dirty="0">
              <a:latin typeface="Calibri"/>
              <a:ea typeface="Calibri"/>
              <a:cs typeface="Calibri"/>
              <a:sym typeface="Calibri"/>
            </a:endParaRPr>
          </a:p>
          <a:p>
            <a:endParaRPr lang="en-US" dirty="0"/>
          </a:p>
        </p:txBody>
      </p:sp>
      <p:sp>
        <p:nvSpPr>
          <p:cNvPr id="4" name="Slide Number Placeholder 3"/>
          <p:cNvSpPr>
            <a:spLocks noGrp="1"/>
          </p:cNvSpPr>
          <p:nvPr>
            <p:ph type="sldNum" sz="quarter" idx="5"/>
          </p:nvPr>
        </p:nvSpPr>
        <p:spPr/>
        <p:txBody>
          <a:bodyPr/>
          <a:lstStyle/>
          <a:p>
            <a:fld id="{F1ECB8A7-3D04-284F-AD06-94F2B5597B39}" type="slidenum">
              <a:rPr lang="en-US" smtClean="0"/>
              <a:t>5</a:t>
            </a:fld>
            <a:endParaRPr lang="en-US"/>
          </a:p>
        </p:txBody>
      </p:sp>
    </p:spTree>
    <p:extLst>
      <p:ext uri="{BB962C8B-B14F-4D97-AF65-F5344CB8AC3E}">
        <p14:creationId xmlns:p14="http://schemas.microsoft.com/office/powerpoint/2010/main" val="4091298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4288" lvl="0" algn="l" rtl="0">
              <a:spcBef>
                <a:spcPts val="0"/>
              </a:spcBef>
              <a:spcAft>
                <a:spcPts val="0"/>
              </a:spcAft>
              <a:buNone/>
            </a:pPr>
            <a:r>
              <a:rPr lang="en-US" b="1" i="1" dirty="0"/>
              <a:t>Notes for Instructor: </a:t>
            </a:r>
            <a:r>
              <a:rPr lang="en-US" sz="1200" dirty="0"/>
              <a:t>Be sure participants understand that both the actions of actors and social processes (e.g., flow of $, who knows who, etc.) affect connectivity. Also, have them speculate on:</a:t>
            </a:r>
            <a:endParaRPr lang="en-US" dirty="0"/>
          </a:p>
          <a:p>
            <a:pPr marL="242888" lvl="0" indent="-228600" algn="l" rtl="0">
              <a:spcBef>
                <a:spcPts val="500"/>
              </a:spcBef>
              <a:spcAft>
                <a:spcPts val="0"/>
              </a:spcAft>
              <a:buClr>
                <a:schemeClr val="dk1"/>
              </a:buClr>
              <a:buSzPts val="1100"/>
              <a:buFont typeface="+mj-lt"/>
              <a:buAutoNum type="arabicPeriod"/>
            </a:pPr>
            <a:r>
              <a:rPr lang="en-US" sz="1200" dirty="0"/>
              <a:t>How these actors and social processes may determine who gets water access    </a:t>
            </a:r>
          </a:p>
          <a:p>
            <a:pPr marL="242888" lvl="0" indent="-228600" algn="l" rtl="0">
              <a:spcBef>
                <a:spcPts val="500"/>
              </a:spcBef>
              <a:spcAft>
                <a:spcPts val="0"/>
              </a:spcAft>
              <a:buClr>
                <a:schemeClr val="dk1"/>
              </a:buClr>
              <a:buSzPts val="1100"/>
              <a:buFont typeface="+mj-lt"/>
              <a:buAutoNum type="arabicPeriod"/>
            </a:pPr>
            <a:r>
              <a:rPr lang="en-US" sz="1200" dirty="0"/>
              <a:t>How these actors and flows may be connected as part of a network </a:t>
            </a:r>
            <a:endParaRPr lang="en-US" dirty="0"/>
          </a:p>
          <a:p>
            <a:endParaRPr lang="en-US" i="1" dirty="0"/>
          </a:p>
        </p:txBody>
      </p:sp>
      <p:sp>
        <p:nvSpPr>
          <p:cNvPr id="4" name="Slide Number Placeholder 3"/>
          <p:cNvSpPr>
            <a:spLocks noGrp="1"/>
          </p:cNvSpPr>
          <p:nvPr>
            <p:ph type="sldNum" sz="quarter" idx="5"/>
          </p:nvPr>
        </p:nvSpPr>
        <p:spPr/>
        <p:txBody>
          <a:bodyPr/>
          <a:lstStyle/>
          <a:p>
            <a:fld id="{F1ECB8A7-3D04-284F-AD06-94F2B5597B39}" type="slidenum">
              <a:rPr lang="en-US" smtClean="0"/>
              <a:t>6</a:t>
            </a:fld>
            <a:endParaRPr lang="en-US"/>
          </a:p>
        </p:txBody>
      </p:sp>
    </p:spTree>
    <p:extLst>
      <p:ext uri="{BB962C8B-B14F-4D97-AF65-F5344CB8AC3E}">
        <p14:creationId xmlns:p14="http://schemas.microsoft.com/office/powerpoint/2010/main" val="39473375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b="1" i="1" dirty="0"/>
              <a:t>Notes for Instructor</a:t>
            </a:r>
            <a:r>
              <a:rPr lang="en-US" sz="1200" b="1" dirty="0"/>
              <a:t>: </a:t>
            </a:r>
            <a:r>
              <a:rPr lang="en-US" sz="1200" dirty="0"/>
              <a:t>This figure is from the same paper by </a:t>
            </a:r>
            <a:r>
              <a:rPr lang="en-US" sz="1200" b="0" i="0" u="none" strike="noStrike" dirty="0">
                <a:solidFill>
                  <a:srgbClr val="222222"/>
                </a:solidFill>
                <a:latin typeface="Calibri"/>
                <a:ea typeface="Calibri"/>
                <a:cs typeface="Calibri"/>
                <a:sym typeface="Calibri"/>
              </a:rPr>
              <a:t>Schirpke et al. It illustrates a different ecosystem service: fodder for livestock on pastureland in the Alps. In this case, the flow of fodder </a:t>
            </a:r>
            <a:r>
              <a:rPr lang="en-US" sz="1200" dirty="0"/>
              <a:t>comes from multiple countries in Europe and even from Australia, the U.S., South America and beyond.  </a:t>
            </a:r>
            <a:endParaRPr lang="en-US" dirty="0"/>
          </a:p>
          <a:p>
            <a:pPr marL="0" lvl="0" indent="0" algn="l" rtl="0">
              <a:spcBef>
                <a:spcPts val="0"/>
              </a:spcBef>
              <a:spcAft>
                <a:spcPts val="0"/>
              </a:spcAft>
              <a:buNone/>
            </a:pPr>
            <a:r>
              <a:rPr lang="en-US" sz="1200" dirty="0"/>
              <a:t>Pay attention to the size of the circles in top image and the colors in the bottom image. </a:t>
            </a:r>
            <a:endParaRPr lang="en-US" dirty="0"/>
          </a:p>
          <a:p>
            <a:endParaRPr lang="en-US" dirty="0"/>
          </a:p>
        </p:txBody>
      </p:sp>
      <p:sp>
        <p:nvSpPr>
          <p:cNvPr id="4" name="Slide Number Placeholder 3"/>
          <p:cNvSpPr>
            <a:spLocks noGrp="1"/>
          </p:cNvSpPr>
          <p:nvPr>
            <p:ph type="sldNum" sz="quarter" idx="5"/>
          </p:nvPr>
        </p:nvSpPr>
        <p:spPr/>
        <p:txBody>
          <a:bodyPr/>
          <a:lstStyle/>
          <a:p>
            <a:fld id="{F1ECB8A7-3D04-284F-AD06-94F2B5597B39}" type="slidenum">
              <a:rPr lang="en-US" smtClean="0"/>
              <a:t>7</a:t>
            </a:fld>
            <a:endParaRPr lang="en-US"/>
          </a:p>
        </p:txBody>
      </p:sp>
    </p:spTree>
    <p:extLst>
      <p:ext uri="{BB962C8B-B14F-4D97-AF65-F5344CB8AC3E}">
        <p14:creationId xmlns:p14="http://schemas.microsoft.com/office/powerpoint/2010/main" val="24820317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Notes for Instructor: </a:t>
            </a:r>
            <a:r>
              <a:rPr lang="en-US" dirty="0"/>
              <a:t>Ask participants which of those listed in this slide is an example of a social process that relies partially on biophysical connectivity (answer: the movement of materials during transport can be impeded by impassable mountain terrain or facilitated by connecting water bodies if moved via ships) </a:t>
            </a:r>
          </a:p>
          <a:p>
            <a:endParaRPr lang="en-US" dirty="0"/>
          </a:p>
          <a:p>
            <a:r>
              <a:rPr lang="en-US" dirty="0"/>
              <a:t>Again, have them speculate on:</a:t>
            </a:r>
          </a:p>
          <a:p>
            <a:pPr marL="228600" indent="-228600">
              <a:buFont typeface="+mj-lt"/>
              <a:buAutoNum type="arabicPeriod"/>
            </a:pPr>
            <a:r>
              <a:rPr lang="en-US" dirty="0"/>
              <a:t>How these actors and social processes may determine who gets access to the fodder</a:t>
            </a:r>
          </a:p>
          <a:p>
            <a:pPr marL="228600" indent="-228600">
              <a:buFont typeface="+mj-lt"/>
              <a:buAutoNum type="arabicPeriod"/>
            </a:pPr>
            <a:r>
              <a:rPr lang="en-US" dirty="0"/>
              <a:t>How these actors and flows may be connected as part of a network </a:t>
            </a:r>
          </a:p>
        </p:txBody>
      </p:sp>
      <p:sp>
        <p:nvSpPr>
          <p:cNvPr id="4" name="Slide Number Placeholder 3"/>
          <p:cNvSpPr>
            <a:spLocks noGrp="1"/>
          </p:cNvSpPr>
          <p:nvPr>
            <p:ph type="sldNum" sz="quarter" idx="5"/>
          </p:nvPr>
        </p:nvSpPr>
        <p:spPr/>
        <p:txBody>
          <a:bodyPr/>
          <a:lstStyle/>
          <a:p>
            <a:fld id="{F1ECB8A7-3D04-284F-AD06-94F2B5597B39}" type="slidenum">
              <a:rPr lang="en-US" smtClean="0"/>
              <a:t>8</a:t>
            </a:fld>
            <a:endParaRPr lang="en-US"/>
          </a:p>
        </p:txBody>
      </p:sp>
    </p:spTree>
    <p:extLst>
      <p:ext uri="{BB962C8B-B14F-4D97-AF65-F5344CB8AC3E}">
        <p14:creationId xmlns:p14="http://schemas.microsoft.com/office/powerpoint/2010/main" val="24747843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BE505-7CC3-6860-DEF6-A4D2D441B80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68FBC372-2970-1D7E-F857-E8B293310A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B0D65A4-50CF-3993-2244-0F461D6980F5}"/>
              </a:ext>
            </a:extLst>
          </p:cNvPr>
          <p:cNvSpPr>
            <a:spLocks noGrp="1"/>
          </p:cNvSpPr>
          <p:nvPr>
            <p:ph type="dt" sz="half" idx="10"/>
          </p:nvPr>
        </p:nvSpPr>
        <p:spPr/>
        <p:txBody>
          <a:bodyPr/>
          <a:lstStyle/>
          <a:p>
            <a:fld id="{C6F21814-73B6-E247-A125-AAD0C0BD6F74}" type="datetime1">
              <a:rPr lang="en-US" smtClean="0"/>
              <a:t>8/19/26</a:t>
            </a:fld>
            <a:endParaRPr lang="en-US"/>
          </a:p>
        </p:txBody>
      </p:sp>
      <p:sp>
        <p:nvSpPr>
          <p:cNvPr id="5" name="Footer Placeholder 4">
            <a:extLst>
              <a:ext uri="{FF2B5EF4-FFF2-40B4-BE49-F238E27FC236}">
                <a16:creationId xmlns:a16="http://schemas.microsoft.com/office/drawing/2014/main" id="{BDE0471F-A42F-FD90-79AC-D2FC56ED4C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5BF0F6-9680-E312-9D3B-D61DD56BF8AB}"/>
              </a:ext>
            </a:extLst>
          </p:cNvPr>
          <p:cNvSpPr>
            <a:spLocks noGrp="1"/>
          </p:cNvSpPr>
          <p:nvPr>
            <p:ph type="sldNum" sz="quarter" idx="12"/>
          </p:nvPr>
        </p:nvSpPr>
        <p:spPr/>
        <p:txBody>
          <a:bodyPr/>
          <a:lstStyle/>
          <a:p>
            <a:fld id="{856227B3-BD4B-B146-9DD9-5D91D71F00EA}" type="slidenum">
              <a:rPr lang="en-US" smtClean="0"/>
              <a:t>‹#›</a:t>
            </a:fld>
            <a:endParaRPr lang="en-US"/>
          </a:p>
        </p:txBody>
      </p:sp>
    </p:spTree>
    <p:extLst>
      <p:ext uri="{BB962C8B-B14F-4D97-AF65-F5344CB8AC3E}">
        <p14:creationId xmlns:p14="http://schemas.microsoft.com/office/powerpoint/2010/main" val="2395041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311E1-1222-6942-20C7-DB27834CF1E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75499D3-8E38-B604-27F3-9FD4E8A26A4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A810BF-7742-4860-FFF2-4B7B36DBB77B}"/>
              </a:ext>
            </a:extLst>
          </p:cNvPr>
          <p:cNvSpPr>
            <a:spLocks noGrp="1"/>
          </p:cNvSpPr>
          <p:nvPr>
            <p:ph type="dt" sz="half" idx="10"/>
          </p:nvPr>
        </p:nvSpPr>
        <p:spPr/>
        <p:txBody>
          <a:bodyPr/>
          <a:lstStyle/>
          <a:p>
            <a:fld id="{993979F8-54D7-3248-B55A-56DBC039385F}" type="datetime1">
              <a:rPr lang="en-US" smtClean="0"/>
              <a:t>8/19/26</a:t>
            </a:fld>
            <a:endParaRPr lang="en-US"/>
          </a:p>
        </p:txBody>
      </p:sp>
      <p:sp>
        <p:nvSpPr>
          <p:cNvPr id="5" name="Footer Placeholder 4">
            <a:extLst>
              <a:ext uri="{FF2B5EF4-FFF2-40B4-BE49-F238E27FC236}">
                <a16:creationId xmlns:a16="http://schemas.microsoft.com/office/drawing/2014/main" id="{5C9683B3-FEE1-E886-7B4B-61D155F5B1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D9E1AF-6BC2-13F7-A806-1B077EEDF3F5}"/>
              </a:ext>
            </a:extLst>
          </p:cNvPr>
          <p:cNvSpPr>
            <a:spLocks noGrp="1"/>
          </p:cNvSpPr>
          <p:nvPr>
            <p:ph type="sldNum" sz="quarter" idx="12"/>
          </p:nvPr>
        </p:nvSpPr>
        <p:spPr/>
        <p:txBody>
          <a:bodyPr/>
          <a:lstStyle/>
          <a:p>
            <a:fld id="{856227B3-BD4B-B146-9DD9-5D91D71F00EA}" type="slidenum">
              <a:rPr lang="en-US" smtClean="0"/>
              <a:t>‹#›</a:t>
            </a:fld>
            <a:endParaRPr lang="en-US"/>
          </a:p>
        </p:txBody>
      </p:sp>
    </p:spTree>
    <p:extLst>
      <p:ext uri="{BB962C8B-B14F-4D97-AF65-F5344CB8AC3E}">
        <p14:creationId xmlns:p14="http://schemas.microsoft.com/office/powerpoint/2010/main" val="2078409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A1D038B-1D48-A1F6-3210-0DAA323FE14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29D5CF6-4271-6592-B214-14DFAA63DEE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CD4DE9-1CA1-4F14-33C5-A768B0E314BE}"/>
              </a:ext>
            </a:extLst>
          </p:cNvPr>
          <p:cNvSpPr>
            <a:spLocks noGrp="1"/>
          </p:cNvSpPr>
          <p:nvPr>
            <p:ph type="dt" sz="half" idx="10"/>
          </p:nvPr>
        </p:nvSpPr>
        <p:spPr/>
        <p:txBody>
          <a:bodyPr/>
          <a:lstStyle/>
          <a:p>
            <a:fld id="{F37FA7F0-A6EE-BF4C-B90F-9130F523F16F}" type="datetime1">
              <a:rPr lang="en-US" smtClean="0"/>
              <a:t>8/19/26</a:t>
            </a:fld>
            <a:endParaRPr lang="en-US"/>
          </a:p>
        </p:txBody>
      </p:sp>
      <p:sp>
        <p:nvSpPr>
          <p:cNvPr id="5" name="Footer Placeholder 4">
            <a:extLst>
              <a:ext uri="{FF2B5EF4-FFF2-40B4-BE49-F238E27FC236}">
                <a16:creationId xmlns:a16="http://schemas.microsoft.com/office/drawing/2014/main" id="{ED962EF3-8636-20CB-32CA-D0F636F3D8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DC1E35-F84C-3D8D-F869-038837994C7D}"/>
              </a:ext>
            </a:extLst>
          </p:cNvPr>
          <p:cNvSpPr>
            <a:spLocks noGrp="1"/>
          </p:cNvSpPr>
          <p:nvPr>
            <p:ph type="sldNum" sz="quarter" idx="12"/>
          </p:nvPr>
        </p:nvSpPr>
        <p:spPr/>
        <p:txBody>
          <a:bodyPr/>
          <a:lstStyle/>
          <a:p>
            <a:fld id="{856227B3-BD4B-B146-9DD9-5D91D71F00EA}" type="slidenum">
              <a:rPr lang="en-US" smtClean="0"/>
              <a:t>‹#›</a:t>
            </a:fld>
            <a:endParaRPr lang="en-US"/>
          </a:p>
        </p:txBody>
      </p:sp>
    </p:spTree>
    <p:extLst>
      <p:ext uri="{BB962C8B-B14F-4D97-AF65-F5344CB8AC3E}">
        <p14:creationId xmlns:p14="http://schemas.microsoft.com/office/powerpoint/2010/main" val="4240727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FB1F5-D793-CF20-3E1D-CD32532AD91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5A74D5-8EA1-AA84-A68C-0A0D818A8E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63708D7-0661-94EC-D920-1572085A8279}"/>
              </a:ext>
            </a:extLst>
          </p:cNvPr>
          <p:cNvSpPr>
            <a:spLocks noGrp="1"/>
          </p:cNvSpPr>
          <p:nvPr>
            <p:ph type="dt" sz="half" idx="10"/>
          </p:nvPr>
        </p:nvSpPr>
        <p:spPr/>
        <p:txBody>
          <a:bodyPr/>
          <a:lstStyle/>
          <a:p>
            <a:fld id="{32749CE3-5938-A846-9221-39148D6184C7}" type="datetime1">
              <a:rPr lang="en-US" smtClean="0"/>
              <a:t>8/19/26</a:t>
            </a:fld>
            <a:endParaRPr lang="en-US"/>
          </a:p>
        </p:txBody>
      </p:sp>
      <p:sp>
        <p:nvSpPr>
          <p:cNvPr id="5" name="Footer Placeholder 4">
            <a:extLst>
              <a:ext uri="{FF2B5EF4-FFF2-40B4-BE49-F238E27FC236}">
                <a16:creationId xmlns:a16="http://schemas.microsoft.com/office/drawing/2014/main" id="{0AD87CA1-EC4E-6503-348A-898C521CFF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98B036-2728-6609-B995-7371B7BC23E2}"/>
              </a:ext>
            </a:extLst>
          </p:cNvPr>
          <p:cNvSpPr>
            <a:spLocks noGrp="1"/>
          </p:cNvSpPr>
          <p:nvPr>
            <p:ph type="sldNum" sz="quarter" idx="12"/>
          </p:nvPr>
        </p:nvSpPr>
        <p:spPr/>
        <p:txBody>
          <a:bodyPr/>
          <a:lstStyle/>
          <a:p>
            <a:fld id="{856227B3-BD4B-B146-9DD9-5D91D71F00EA}" type="slidenum">
              <a:rPr lang="en-US" smtClean="0"/>
              <a:t>‹#›</a:t>
            </a:fld>
            <a:endParaRPr lang="en-US"/>
          </a:p>
        </p:txBody>
      </p:sp>
    </p:spTree>
    <p:extLst>
      <p:ext uri="{BB962C8B-B14F-4D97-AF65-F5344CB8AC3E}">
        <p14:creationId xmlns:p14="http://schemas.microsoft.com/office/powerpoint/2010/main" val="944892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F0D07-DAB4-2ACB-4991-BAC9F9C2C2C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8B27871-F450-D289-0FD0-033676773D4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FD40FC0-F908-BC21-3363-384669E60B4F}"/>
              </a:ext>
            </a:extLst>
          </p:cNvPr>
          <p:cNvSpPr>
            <a:spLocks noGrp="1"/>
          </p:cNvSpPr>
          <p:nvPr>
            <p:ph type="dt" sz="half" idx="10"/>
          </p:nvPr>
        </p:nvSpPr>
        <p:spPr/>
        <p:txBody>
          <a:bodyPr/>
          <a:lstStyle/>
          <a:p>
            <a:fld id="{9BA854F6-5640-FE4E-A5A0-2B3702EC4545}" type="datetime1">
              <a:rPr lang="en-US" smtClean="0"/>
              <a:t>8/19/26</a:t>
            </a:fld>
            <a:endParaRPr lang="en-US"/>
          </a:p>
        </p:txBody>
      </p:sp>
      <p:sp>
        <p:nvSpPr>
          <p:cNvPr id="5" name="Footer Placeholder 4">
            <a:extLst>
              <a:ext uri="{FF2B5EF4-FFF2-40B4-BE49-F238E27FC236}">
                <a16:creationId xmlns:a16="http://schemas.microsoft.com/office/drawing/2014/main" id="{13A5EB7A-DA01-63C3-20E1-30EC499BA3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BBB5F2-1751-41A4-DA97-D2383C5E718A}"/>
              </a:ext>
            </a:extLst>
          </p:cNvPr>
          <p:cNvSpPr>
            <a:spLocks noGrp="1"/>
          </p:cNvSpPr>
          <p:nvPr>
            <p:ph type="sldNum" sz="quarter" idx="12"/>
          </p:nvPr>
        </p:nvSpPr>
        <p:spPr/>
        <p:txBody>
          <a:bodyPr/>
          <a:lstStyle/>
          <a:p>
            <a:fld id="{856227B3-BD4B-B146-9DD9-5D91D71F00EA}" type="slidenum">
              <a:rPr lang="en-US" smtClean="0"/>
              <a:t>‹#›</a:t>
            </a:fld>
            <a:endParaRPr lang="en-US"/>
          </a:p>
        </p:txBody>
      </p:sp>
    </p:spTree>
    <p:extLst>
      <p:ext uri="{BB962C8B-B14F-4D97-AF65-F5344CB8AC3E}">
        <p14:creationId xmlns:p14="http://schemas.microsoft.com/office/powerpoint/2010/main" val="14518416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C57C4-096E-0AC2-8F88-F03AEA2FB44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9EF170-3775-1624-4F11-C60C3EB9C6A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AEB76AD-3C14-A3E5-CB22-D2FD02BBC45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07B4A12-4283-B58C-C9D4-DCD7BE163076}"/>
              </a:ext>
            </a:extLst>
          </p:cNvPr>
          <p:cNvSpPr>
            <a:spLocks noGrp="1"/>
          </p:cNvSpPr>
          <p:nvPr>
            <p:ph type="dt" sz="half" idx="10"/>
          </p:nvPr>
        </p:nvSpPr>
        <p:spPr/>
        <p:txBody>
          <a:bodyPr/>
          <a:lstStyle/>
          <a:p>
            <a:fld id="{8DDF021F-57FC-CB41-B070-E237181AF3A0}" type="datetime1">
              <a:rPr lang="en-US" smtClean="0"/>
              <a:t>8/19/26</a:t>
            </a:fld>
            <a:endParaRPr lang="en-US"/>
          </a:p>
        </p:txBody>
      </p:sp>
      <p:sp>
        <p:nvSpPr>
          <p:cNvPr id="6" name="Footer Placeholder 5">
            <a:extLst>
              <a:ext uri="{FF2B5EF4-FFF2-40B4-BE49-F238E27FC236}">
                <a16:creationId xmlns:a16="http://schemas.microsoft.com/office/drawing/2014/main" id="{C8642D3B-0FA6-90E7-9A5F-579082C313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02299C-E0F5-8136-303F-99A82A5FC14C}"/>
              </a:ext>
            </a:extLst>
          </p:cNvPr>
          <p:cNvSpPr>
            <a:spLocks noGrp="1"/>
          </p:cNvSpPr>
          <p:nvPr>
            <p:ph type="sldNum" sz="quarter" idx="12"/>
          </p:nvPr>
        </p:nvSpPr>
        <p:spPr/>
        <p:txBody>
          <a:bodyPr/>
          <a:lstStyle/>
          <a:p>
            <a:fld id="{856227B3-BD4B-B146-9DD9-5D91D71F00EA}" type="slidenum">
              <a:rPr lang="en-US" smtClean="0"/>
              <a:t>‹#›</a:t>
            </a:fld>
            <a:endParaRPr lang="en-US"/>
          </a:p>
        </p:txBody>
      </p:sp>
    </p:spTree>
    <p:extLst>
      <p:ext uri="{BB962C8B-B14F-4D97-AF65-F5344CB8AC3E}">
        <p14:creationId xmlns:p14="http://schemas.microsoft.com/office/powerpoint/2010/main" val="1874929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4AEB9-0BBB-C2C4-14A1-74497A05C3B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70DD4D1-B7EF-6EA9-9C22-0C6F7513723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B082041-0EBD-A7B8-1959-669601009E5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898B0E3-8323-B84B-1D31-6C1D0853AF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8E90006-8313-0A2B-150F-4C156D9667B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D10A33A-9D97-FF11-4F5D-F501C5998019}"/>
              </a:ext>
            </a:extLst>
          </p:cNvPr>
          <p:cNvSpPr>
            <a:spLocks noGrp="1"/>
          </p:cNvSpPr>
          <p:nvPr>
            <p:ph type="dt" sz="half" idx="10"/>
          </p:nvPr>
        </p:nvSpPr>
        <p:spPr/>
        <p:txBody>
          <a:bodyPr/>
          <a:lstStyle/>
          <a:p>
            <a:fld id="{CF8E0EDB-E9C6-C64F-9FA8-C75EFCBFA1DA}" type="datetime1">
              <a:rPr lang="en-US" smtClean="0"/>
              <a:t>8/19/26</a:t>
            </a:fld>
            <a:endParaRPr lang="en-US"/>
          </a:p>
        </p:txBody>
      </p:sp>
      <p:sp>
        <p:nvSpPr>
          <p:cNvPr id="8" name="Footer Placeholder 7">
            <a:extLst>
              <a:ext uri="{FF2B5EF4-FFF2-40B4-BE49-F238E27FC236}">
                <a16:creationId xmlns:a16="http://schemas.microsoft.com/office/drawing/2014/main" id="{A40D3499-E618-6482-52FF-8B092364609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B070E96-B6FE-19FD-4C27-79219E199542}"/>
              </a:ext>
            </a:extLst>
          </p:cNvPr>
          <p:cNvSpPr>
            <a:spLocks noGrp="1"/>
          </p:cNvSpPr>
          <p:nvPr>
            <p:ph type="sldNum" sz="quarter" idx="12"/>
          </p:nvPr>
        </p:nvSpPr>
        <p:spPr/>
        <p:txBody>
          <a:bodyPr/>
          <a:lstStyle/>
          <a:p>
            <a:fld id="{856227B3-BD4B-B146-9DD9-5D91D71F00EA}" type="slidenum">
              <a:rPr lang="en-US" smtClean="0"/>
              <a:t>‹#›</a:t>
            </a:fld>
            <a:endParaRPr lang="en-US"/>
          </a:p>
        </p:txBody>
      </p:sp>
    </p:spTree>
    <p:extLst>
      <p:ext uri="{BB962C8B-B14F-4D97-AF65-F5344CB8AC3E}">
        <p14:creationId xmlns:p14="http://schemas.microsoft.com/office/powerpoint/2010/main" val="8896236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EF522-9F8B-A762-3638-D73B09212AB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9801B24-09F8-AD6D-31C2-84C1BE6B962D}"/>
              </a:ext>
            </a:extLst>
          </p:cNvPr>
          <p:cNvSpPr>
            <a:spLocks noGrp="1"/>
          </p:cNvSpPr>
          <p:nvPr>
            <p:ph type="dt" sz="half" idx="10"/>
          </p:nvPr>
        </p:nvSpPr>
        <p:spPr/>
        <p:txBody>
          <a:bodyPr/>
          <a:lstStyle/>
          <a:p>
            <a:fld id="{0CD52D58-8A9D-6343-9552-AFE7C0FA253B}" type="datetime1">
              <a:rPr lang="en-US" smtClean="0"/>
              <a:t>8/19/26</a:t>
            </a:fld>
            <a:endParaRPr lang="en-US"/>
          </a:p>
        </p:txBody>
      </p:sp>
      <p:sp>
        <p:nvSpPr>
          <p:cNvPr id="4" name="Footer Placeholder 3">
            <a:extLst>
              <a:ext uri="{FF2B5EF4-FFF2-40B4-BE49-F238E27FC236}">
                <a16:creationId xmlns:a16="http://schemas.microsoft.com/office/drawing/2014/main" id="{8661ACE7-82EB-D869-1369-5DE7292C8AF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28BE9D3-05ED-1A8D-7534-0AC2F3FEE889}"/>
              </a:ext>
            </a:extLst>
          </p:cNvPr>
          <p:cNvSpPr>
            <a:spLocks noGrp="1"/>
          </p:cNvSpPr>
          <p:nvPr>
            <p:ph type="sldNum" sz="quarter" idx="12"/>
          </p:nvPr>
        </p:nvSpPr>
        <p:spPr/>
        <p:txBody>
          <a:bodyPr/>
          <a:lstStyle/>
          <a:p>
            <a:fld id="{856227B3-BD4B-B146-9DD9-5D91D71F00EA}" type="slidenum">
              <a:rPr lang="en-US" smtClean="0"/>
              <a:t>‹#›</a:t>
            </a:fld>
            <a:endParaRPr lang="en-US"/>
          </a:p>
        </p:txBody>
      </p:sp>
    </p:spTree>
    <p:extLst>
      <p:ext uri="{BB962C8B-B14F-4D97-AF65-F5344CB8AC3E}">
        <p14:creationId xmlns:p14="http://schemas.microsoft.com/office/powerpoint/2010/main" val="10211913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E9FA50-6BBA-5A73-164F-F7C2DF181339}"/>
              </a:ext>
            </a:extLst>
          </p:cNvPr>
          <p:cNvSpPr>
            <a:spLocks noGrp="1"/>
          </p:cNvSpPr>
          <p:nvPr>
            <p:ph type="dt" sz="half" idx="10"/>
          </p:nvPr>
        </p:nvSpPr>
        <p:spPr/>
        <p:txBody>
          <a:bodyPr/>
          <a:lstStyle/>
          <a:p>
            <a:fld id="{D8C6B899-C999-6D45-B0CA-642239F1843B}" type="datetime1">
              <a:rPr lang="en-US" smtClean="0"/>
              <a:t>8/19/26</a:t>
            </a:fld>
            <a:endParaRPr lang="en-US"/>
          </a:p>
        </p:txBody>
      </p:sp>
      <p:sp>
        <p:nvSpPr>
          <p:cNvPr id="3" name="Footer Placeholder 2">
            <a:extLst>
              <a:ext uri="{FF2B5EF4-FFF2-40B4-BE49-F238E27FC236}">
                <a16:creationId xmlns:a16="http://schemas.microsoft.com/office/drawing/2014/main" id="{2A219ACF-55DB-23D9-8657-74E9F7C2230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311CA59-F36B-06B9-D290-0DBEC7BEF565}"/>
              </a:ext>
            </a:extLst>
          </p:cNvPr>
          <p:cNvSpPr>
            <a:spLocks noGrp="1"/>
          </p:cNvSpPr>
          <p:nvPr>
            <p:ph type="sldNum" sz="quarter" idx="12"/>
          </p:nvPr>
        </p:nvSpPr>
        <p:spPr/>
        <p:txBody>
          <a:bodyPr/>
          <a:lstStyle/>
          <a:p>
            <a:fld id="{856227B3-BD4B-B146-9DD9-5D91D71F00EA}" type="slidenum">
              <a:rPr lang="en-US" smtClean="0"/>
              <a:t>‹#›</a:t>
            </a:fld>
            <a:endParaRPr lang="en-US"/>
          </a:p>
        </p:txBody>
      </p:sp>
    </p:spTree>
    <p:extLst>
      <p:ext uri="{BB962C8B-B14F-4D97-AF65-F5344CB8AC3E}">
        <p14:creationId xmlns:p14="http://schemas.microsoft.com/office/powerpoint/2010/main" val="41502179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B06B3-EC05-77D0-0BB7-A4909A9A29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0DC816C-BFD5-A785-7B36-276BC46ABF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50DA37B-505B-C2FD-5CDB-C7D8D4085F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51A421A-28A3-9A17-4A61-7A2A9214C601}"/>
              </a:ext>
            </a:extLst>
          </p:cNvPr>
          <p:cNvSpPr>
            <a:spLocks noGrp="1"/>
          </p:cNvSpPr>
          <p:nvPr>
            <p:ph type="dt" sz="half" idx="10"/>
          </p:nvPr>
        </p:nvSpPr>
        <p:spPr/>
        <p:txBody>
          <a:bodyPr/>
          <a:lstStyle/>
          <a:p>
            <a:fld id="{C279F4C6-A235-114B-8A8B-750AB4DB3249}" type="datetime1">
              <a:rPr lang="en-US" smtClean="0"/>
              <a:t>8/19/26</a:t>
            </a:fld>
            <a:endParaRPr lang="en-US"/>
          </a:p>
        </p:txBody>
      </p:sp>
      <p:sp>
        <p:nvSpPr>
          <p:cNvPr id="6" name="Footer Placeholder 5">
            <a:extLst>
              <a:ext uri="{FF2B5EF4-FFF2-40B4-BE49-F238E27FC236}">
                <a16:creationId xmlns:a16="http://schemas.microsoft.com/office/drawing/2014/main" id="{761F576C-0BCD-B3D7-CF34-5ECAF6A07A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A44FFF-1157-293C-A830-A1C55A707DA4}"/>
              </a:ext>
            </a:extLst>
          </p:cNvPr>
          <p:cNvSpPr>
            <a:spLocks noGrp="1"/>
          </p:cNvSpPr>
          <p:nvPr>
            <p:ph type="sldNum" sz="quarter" idx="12"/>
          </p:nvPr>
        </p:nvSpPr>
        <p:spPr/>
        <p:txBody>
          <a:bodyPr/>
          <a:lstStyle/>
          <a:p>
            <a:fld id="{856227B3-BD4B-B146-9DD9-5D91D71F00EA}" type="slidenum">
              <a:rPr lang="en-US" smtClean="0"/>
              <a:t>‹#›</a:t>
            </a:fld>
            <a:endParaRPr lang="en-US"/>
          </a:p>
        </p:txBody>
      </p:sp>
    </p:spTree>
    <p:extLst>
      <p:ext uri="{BB962C8B-B14F-4D97-AF65-F5344CB8AC3E}">
        <p14:creationId xmlns:p14="http://schemas.microsoft.com/office/powerpoint/2010/main" val="2616515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14FDB-ECE7-CADF-CC03-2779085C9C6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EA8F69A-EC6F-7AE7-20BE-0EFC328AC08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CCF0A42-D5EF-D3A5-95CA-B9B19F97D6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E8DFCD-A879-2667-EF62-94FE3D6B98C9}"/>
              </a:ext>
            </a:extLst>
          </p:cNvPr>
          <p:cNvSpPr>
            <a:spLocks noGrp="1"/>
          </p:cNvSpPr>
          <p:nvPr>
            <p:ph type="dt" sz="half" idx="10"/>
          </p:nvPr>
        </p:nvSpPr>
        <p:spPr/>
        <p:txBody>
          <a:bodyPr/>
          <a:lstStyle/>
          <a:p>
            <a:fld id="{D462133F-8DE8-7241-86CD-FC661D3A3D72}" type="datetime1">
              <a:rPr lang="en-US" smtClean="0"/>
              <a:t>8/19/26</a:t>
            </a:fld>
            <a:endParaRPr lang="en-US"/>
          </a:p>
        </p:txBody>
      </p:sp>
      <p:sp>
        <p:nvSpPr>
          <p:cNvPr id="6" name="Footer Placeholder 5">
            <a:extLst>
              <a:ext uri="{FF2B5EF4-FFF2-40B4-BE49-F238E27FC236}">
                <a16:creationId xmlns:a16="http://schemas.microsoft.com/office/drawing/2014/main" id="{2F12AA17-CCEE-4923-1ED0-47F718B184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815644-73F1-A0D9-2C0A-AEE64D9BAEB9}"/>
              </a:ext>
            </a:extLst>
          </p:cNvPr>
          <p:cNvSpPr>
            <a:spLocks noGrp="1"/>
          </p:cNvSpPr>
          <p:nvPr>
            <p:ph type="sldNum" sz="quarter" idx="12"/>
          </p:nvPr>
        </p:nvSpPr>
        <p:spPr/>
        <p:txBody>
          <a:bodyPr/>
          <a:lstStyle/>
          <a:p>
            <a:fld id="{856227B3-BD4B-B146-9DD9-5D91D71F00EA}" type="slidenum">
              <a:rPr lang="en-US" smtClean="0"/>
              <a:t>‹#›</a:t>
            </a:fld>
            <a:endParaRPr lang="en-US"/>
          </a:p>
        </p:txBody>
      </p:sp>
    </p:spTree>
    <p:extLst>
      <p:ext uri="{BB962C8B-B14F-4D97-AF65-F5344CB8AC3E}">
        <p14:creationId xmlns:p14="http://schemas.microsoft.com/office/powerpoint/2010/main" val="8382017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741C8AE-5668-EEB0-62F5-1240A10CE5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8514F34-7FB9-984C-C44C-1BFCD2C852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FAB6A6-A9F2-B34E-A5BC-BB1A5F3888C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244D9B-9F95-3A4A-B1F9-9E6F88F09312}" type="datetime1">
              <a:rPr lang="en-US" smtClean="0"/>
              <a:t>8/19/26</a:t>
            </a:fld>
            <a:endParaRPr lang="en-US"/>
          </a:p>
        </p:txBody>
      </p:sp>
      <p:sp>
        <p:nvSpPr>
          <p:cNvPr id="5" name="Footer Placeholder 4">
            <a:extLst>
              <a:ext uri="{FF2B5EF4-FFF2-40B4-BE49-F238E27FC236}">
                <a16:creationId xmlns:a16="http://schemas.microsoft.com/office/drawing/2014/main" id="{E50EA822-3B54-FA95-612F-10D035B505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E3556C3-201C-5B46-6E24-9E769E76741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6227B3-BD4B-B146-9DD9-5D91D71F00EA}" type="slidenum">
              <a:rPr lang="en-US" smtClean="0"/>
              <a:t>‹#›</a:t>
            </a:fld>
            <a:endParaRPr lang="en-US"/>
          </a:p>
        </p:txBody>
      </p:sp>
    </p:spTree>
    <p:extLst>
      <p:ext uri="{BB962C8B-B14F-4D97-AF65-F5344CB8AC3E}">
        <p14:creationId xmlns:p14="http://schemas.microsoft.com/office/powerpoint/2010/main" val="1305733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s://doi.org/10.1016/j.ecoser.2019.101044" TargetMode="Externa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doi.org/10.1038/s41598-019-43229-z"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doi.org/10.1038/s41598-019-43229-z"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23D09407-53BC-485E-B4CE-BC5E4FC4B2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921DB988-49FC-4608-B0A2-E2F3A40190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The SESYNC Logo - the letters SESYNC under a green arch">
            <a:extLst>
              <a:ext uri="{FF2B5EF4-FFF2-40B4-BE49-F238E27FC236}">
                <a16:creationId xmlns:a16="http://schemas.microsoft.com/office/drawing/2014/main" id="{7AF539DA-A600-619A-D3DD-CC7659DDF3DD}"/>
              </a:ext>
            </a:extLst>
          </p:cNvPr>
          <p:cNvPicPr>
            <a:picLocks noChangeAspect="1"/>
          </p:cNvPicPr>
          <p:nvPr/>
        </p:nvPicPr>
        <p:blipFill>
          <a:blip r:embed="rId3"/>
          <a:stretch>
            <a:fillRect/>
          </a:stretch>
        </p:blipFill>
        <p:spPr>
          <a:xfrm>
            <a:off x="402723" y="539347"/>
            <a:ext cx="1706493" cy="622870"/>
          </a:xfrm>
          <a:prstGeom prst="rect">
            <a:avLst/>
          </a:prstGeom>
        </p:spPr>
      </p:pic>
      <p:sp>
        <p:nvSpPr>
          <p:cNvPr id="2" name="Title 1">
            <a:extLst>
              <a:ext uri="{FF2B5EF4-FFF2-40B4-BE49-F238E27FC236}">
                <a16:creationId xmlns:a16="http://schemas.microsoft.com/office/drawing/2014/main" id="{EE51EE67-DF32-3A01-7F6E-D3371B19FF5E}"/>
              </a:ext>
            </a:extLst>
          </p:cNvPr>
          <p:cNvSpPr>
            <a:spLocks noGrp="1"/>
          </p:cNvSpPr>
          <p:nvPr>
            <p:ph type="ctrTitle"/>
          </p:nvPr>
        </p:nvSpPr>
        <p:spPr>
          <a:xfrm>
            <a:off x="402723" y="1145236"/>
            <a:ext cx="11870196" cy="775845"/>
          </a:xfrm>
        </p:spPr>
        <p:txBody>
          <a:bodyPr anchor="b">
            <a:noAutofit/>
          </a:bodyPr>
          <a:lstStyle/>
          <a:p>
            <a:r>
              <a:rPr lang="en-US" sz="5400" b="1" dirty="0">
                <a:latin typeface="Calibri" panose="020F0502020204030204" pitchFamily="34" charset="0"/>
                <a:ea typeface="Calibri" panose="020F0502020204030204" pitchFamily="34" charset="0"/>
                <a:cs typeface="Calibri" panose="020F0502020204030204" pitchFamily="34" charset="0"/>
                <a:sym typeface="Twentieth Century"/>
              </a:rPr>
              <a:t>T</a:t>
            </a:r>
            <a:r>
              <a:rPr lang="en-US" sz="5400" b="1" i="0" u="none" strike="noStrike" cap="none" dirty="0">
                <a:latin typeface="Calibri" panose="020F0502020204030204" pitchFamily="34" charset="0"/>
                <a:ea typeface="Calibri" panose="020F0502020204030204" pitchFamily="34" charset="0"/>
                <a:cs typeface="Calibri" panose="020F0502020204030204" pitchFamily="34" charset="0"/>
                <a:sym typeface="Twentieth Century"/>
              </a:rPr>
              <a:t>he Spatial Nature of </a:t>
            </a:r>
            <a:br>
              <a:rPr lang="en-US" sz="5400" b="1" i="0" u="none" strike="noStrike" cap="none" dirty="0">
                <a:latin typeface="Calibri" panose="020F0502020204030204" pitchFamily="34" charset="0"/>
                <a:ea typeface="Calibri" panose="020F0502020204030204" pitchFamily="34" charset="0"/>
                <a:cs typeface="Calibri" panose="020F0502020204030204" pitchFamily="34" charset="0"/>
                <a:sym typeface="Twentieth Century"/>
              </a:rPr>
            </a:br>
            <a:r>
              <a:rPr lang="en-US" sz="5400" b="1" i="0" u="none" strike="noStrike" cap="none" dirty="0">
                <a:latin typeface="Calibri" panose="020F0502020204030204" pitchFamily="34" charset="0"/>
                <a:ea typeface="Calibri" panose="020F0502020204030204" pitchFamily="34" charset="0"/>
                <a:cs typeface="Calibri" panose="020F0502020204030204" pitchFamily="34" charset="0"/>
                <a:sym typeface="Twentieth Century"/>
              </a:rPr>
              <a:t>Ecosystem Services </a:t>
            </a:r>
            <a:endParaRPr lang="en-US" sz="5400" b="1" dirty="0">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Diagram illustrating the conceptual framework for ecosystems serices accounting, showing the relationship between ecological and socio-economic systems.">
            <a:extLst>
              <a:ext uri="{FF2B5EF4-FFF2-40B4-BE49-F238E27FC236}">
                <a16:creationId xmlns:a16="http://schemas.microsoft.com/office/drawing/2014/main" id="{174D8D9A-F99E-DF04-BDB8-FCBEFAAEEA59}"/>
              </a:ext>
            </a:extLst>
          </p:cNvPr>
          <p:cNvPicPr>
            <a:picLocks noChangeAspect="1"/>
          </p:cNvPicPr>
          <p:nvPr/>
        </p:nvPicPr>
        <p:blipFill>
          <a:blip r:embed="rId4"/>
          <a:stretch>
            <a:fillRect/>
          </a:stretch>
        </p:blipFill>
        <p:spPr>
          <a:xfrm>
            <a:off x="516701" y="1964491"/>
            <a:ext cx="11283141" cy="4421665"/>
          </a:xfrm>
          <a:prstGeom prst="rect">
            <a:avLst/>
          </a:prstGeom>
        </p:spPr>
      </p:pic>
      <p:sp>
        <p:nvSpPr>
          <p:cNvPr id="6" name="Subtitle 5">
            <a:extLst>
              <a:ext uri="{FF2B5EF4-FFF2-40B4-BE49-F238E27FC236}">
                <a16:creationId xmlns:a16="http://schemas.microsoft.com/office/drawing/2014/main" id="{94E631D5-DA26-41FF-DFF3-8E1256822DD9}"/>
              </a:ext>
            </a:extLst>
          </p:cNvPr>
          <p:cNvSpPr txBox="1">
            <a:spLocks noGrp="1"/>
          </p:cNvSpPr>
          <p:nvPr>
            <p:ph type="subTitle" idx="1"/>
          </p:nvPr>
        </p:nvSpPr>
        <p:spPr>
          <a:xfrm>
            <a:off x="3019369" y="6432605"/>
            <a:ext cx="6088269" cy="608372"/>
          </a:xfrm>
          <a:prstGeom prst="rect">
            <a:avLst/>
          </a:prstGeom>
          <a:noFill/>
        </p:spPr>
        <p:txBody>
          <a:bodyPr wrap="none" rtlCol="0">
            <a:spAutoFit/>
          </a:bodyPr>
          <a:lstStyle/>
          <a:p>
            <a:r>
              <a:rPr lang="en-US" sz="1400" dirty="0">
                <a:latin typeface="Twentieth Century"/>
              </a:rPr>
              <a:t>Image credit:  </a:t>
            </a:r>
            <a:r>
              <a:rPr lang="en-US" sz="1400" dirty="0" err="1">
                <a:latin typeface="Twentieth Century"/>
              </a:rPr>
              <a:t>Vallecillo</a:t>
            </a:r>
            <a:r>
              <a:rPr lang="en-US" sz="1400" dirty="0">
                <a:latin typeface="Twentieth Century"/>
              </a:rPr>
              <a:t> et al. 2019 </a:t>
            </a:r>
            <a:r>
              <a:rPr lang="en-US" sz="1400" dirty="0">
                <a:latin typeface="Twentieth Century"/>
                <a:hlinkClick r:id="rId5"/>
              </a:rPr>
              <a:t>https://doi.org/10.1016/j.ecoser.2019.101044</a:t>
            </a:r>
            <a:endParaRPr lang="en-US" sz="1400" dirty="0">
              <a:latin typeface="Twentieth Century"/>
            </a:endParaRPr>
          </a:p>
          <a:p>
            <a:r>
              <a:rPr lang="en-US" sz="1400" dirty="0">
                <a:latin typeface="Twentieth Century"/>
              </a:rPr>
              <a:t> </a:t>
            </a:r>
          </a:p>
        </p:txBody>
      </p:sp>
    </p:spTree>
    <p:extLst>
      <p:ext uri="{BB962C8B-B14F-4D97-AF65-F5344CB8AC3E}">
        <p14:creationId xmlns:p14="http://schemas.microsoft.com/office/powerpoint/2010/main" val="3286306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F9802FA-5A66-5D0B-1CC8-6FD56454AF2F}"/>
              </a:ext>
            </a:extLst>
          </p:cNvPr>
          <p:cNvSpPr>
            <a:spLocks noGrp="1"/>
          </p:cNvSpPr>
          <p:nvPr>
            <p:ph type="sldNum" sz="quarter" idx="12"/>
          </p:nvPr>
        </p:nvSpPr>
        <p:spPr/>
        <p:txBody>
          <a:bodyPr/>
          <a:lstStyle/>
          <a:p>
            <a:fld id="{856227B3-BD4B-B146-9DD9-5D91D71F00EA}" type="slidenum">
              <a:rPr lang="en-US" smtClean="0"/>
              <a:t>9</a:t>
            </a:fld>
            <a:endParaRPr lang="en-US"/>
          </a:p>
        </p:txBody>
      </p:sp>
      <p:sp>
        <p:nvSpPr>
          <p:cNvPr id="2" name="Title 1">
            <a:extLst>
              <a:ext uri="{FF2B5EF4-FFF2-40B4-BE49-F238E27FC236}">
                <a16:creationId xmlns:a16="http://schemas.microsoft.com/office/drawing/2014/main" id="{879F7C3C-3538-F0BF-3C98-F1479D30F5E4}"/>
              </a:ext>
            </a:extLst>
          </p:cNvPr>
          <p:cNvSpPr>
            <a:spLocks noGrp="1"/>
          </p:cNvSpPr>
          <p:nvPr>
            <p:ph type="title"/>
          </p:nvPr>
        </p:nvSpPr>
        <p:spPr>
          <a:xfrm>
            <a:off x="2925885" y="599150"/>
            <a:ext cx="8173525" cy="1281113"/>
          </a:xfrm>
        </p:spPr>
        <p:txBody>
          <a:bodyPr>
            <a:normAutofit/>
          </a:bodyPr>
          <a:lstStyle/>
          <a:p>
            <a:pPr algn="ctr"/>
            <a:r>
              <a:rPr lang="en-US" sz="3600" b="1" dirty="0">
                <a:latin typeface="Calibri" panose="020F0502020204030204" pitchFamily="34" charset="0"/>
                <a:ea typeface="Calibri" panose="020F0502020204030204" pitchFamily="34" charset="0"/>
                <a:cs typeface="Calibri" panose="020F0502020204030204" pitchFamily="34" charset="0"/>
              </a:rPr>
              <a:t>Socio-Ecological Networks &amp; Spatial Resilience </a:t>
            </a:r>
          </a:p>
        </p:txBody>
      </p:sp>
      <p:sp>
        <p:nvSpPr>
          <p:cNvPr id="5" name="TextBox 4">
            <a:extLst>
              <a:ext uri="{FF2B5EF4-FFF2-40B4-BE49-F238E27FC236}">
                <a16:creationId xmlns:a16="http://schemas.microsoft.com/office/drawing/2014/main" id="{4E6C3B7E-B7D1-90AF-0B68-3DF73FCC6EC3}"/>
              </a:ext>
            </a:extLst>
          </p:cNvPr>
          <p:cNvSpPr txBox="1"/>
          <p:nvPr/>
        </p:nvSpPr>
        <p:spPr>
          <a:xfrm>
            <a:off x="1517073" y="2192482"/>
            <a:ext cx="9836727" cy="3539430"/>
          </a:xfrm>
          <a:prstGeom prst="rect">
            <a:avLst/>
          </a:prstGeom>
          <a:noFill/>
        </p:spPr>
        <p:txBody>
          <a:bodyPr wrap="square" rtlCol="0">
            <a:spAutoFit/>
          </a:bodyPr>
          <a:lstStyle/>
          <a:p>
            <a:pPr marL="457200" indent="-457200">
              <a:buSzPct val="120000"/>
              <a:buFont typeface="Arial" panose="020B0604020202020204" pitchFamily="34" charset="0"/>
              <a:buChar char="•"/>
            </a:pPr>
            <a:r>
              <a:rPr lang="en-US" sz="3200" dirty="0">
                <a:solidFill>
                  <a:schemeClr val="dk1"/>
                </a:solidFill>
                <a:latin typeface="Calibri" panose="020F0502020204030204" pitchFamily="34" charset="0"/>
                <a:ea typeface="Calibri" panose="020F0502020204030204" pitchFamily="34" charset="0"/>
                <a:cs typeface="Calibri" panose="020F0502020204030204" pitchFamily="34" charset="0"/>
                <a:sym typeface="Twentieth Century"/>
              </a:rPr>
              <a:t>To what extent does the spatial network of ecosystem services (water or fodder) overlap with the spatial network of beneficiaries?</a:t>
            </a:r>
          </a:p>
          <a:p>
            <a:pPr marL="457200" indent="-457200">
              <a:buSzPct val="120000"/>
              <a:buFont typeface="Arial" panose="020B0604020202020204" pitchFamily="34" charset="0"/>
              <a:buChar char="•"/>
            </a:pPr>
            <a:endParaRPr lang="en-US" sz="3200" dirty="0">
              <a:solidFill>
                <a:schemeClr val="dk1"/>
              </a:solidFill>
              <a:latin typeface="Calibri" panose="020F0502020204030204" pitchFamily="34" charset="0"/>
              <a:ea typeface="Calibri" panose="020F0502020204030204" pitchFamily="34" charset="0"/>
              <a:cs typeface="Calibri" panose="020F0502020204030204" pitchFamily="34" charset="0"/>
              <a:sym typeface="Twentieth Century"/>
            </a:endParaRPr>
          </a:p>
          <a:p>
            <a:pPr marL="457200" indent="-457200">
              <a:buSzPct val="120000"/>
              <a:buFont typeface="Arial" panose="020B0604020202020204" pitchFamily="34" charset="0"/>
              <a:buChar char="•"/>
            </a:pPr>
            <a:r>
              <a:rPr lang="en-US" sz="3200" dirty="0">
                <a:solidFill>
                  <a:schemeClr val="dk1"/>
                </a:solidFill>
                <a:latin typeface="Calibri" panose="020F0502020204030204" pitchFamily="34" charset="0"/>
                <a:ea typeface="Calibri" panose="020F0502020204030204" pitchFamily="34" charset="0"/>
                <a:cs typeface="Calibri" panose="020F0502020204030204" pitchFamily="34" charset="0"/>
                <a:sym typeface="Twentieth Century"/>
              </a:rPr>
              <a:t>How might one evaluate the spatial resilience of these networks from an ecological and a social perspective? </a:t>
            </a:r>
            <a:endParaRPr lang="en-US" sz="3200" dirty="0">
              <a:latin typeface="Calibri" panose="020F0502020204030204" pitchFamily="34" charset="0"/>
              <a:ea typeface="Calibri" panose="020F0502020204030204" pitchFamily="34" charset="0"/>
              <a:cs typeface="Calibri" panose="020F0502020204030204" pitchFamily="34" charset="0"/>
            </a:endParaRPr>
          </a:p>
          <a:p>
            <a:endParaRPr lang="en-US" sz="32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155624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F9802FA-5A66-5D0B-1CC8-6FD56454AF2F}"/>
              </a:ext>
            </a:extLst>
          </p:cNvPr>
          <p:cNvSpPr>
            <a:spLocks noGrp="1"/>
          </p:cNvSpPr>
          <p:nvPr>
            <p:ph type="sldNum" sz="quarter" idx="12"/>
          </p:nvPr>
        </p:nvSpPr>
        <p:spPr/>
        <p:txBody>
          <a:bodyPr/>
          <a:lstStyle/>
          <a:p>
            <a:fld id="{856227B3-BD4B-B146-9DD9-5D91D71F00EA}" type="slidenum">
              <a:rPr lang="en-US" smtClean="0"/>
              <a:t>1</a:t>
            </a:fld>
            <a:endParaRPr lang="en-US"/>
          </a:p>
        </p:txBody>
      </p:sp>
      <p:sp>
        <p:nvSpPr>
          <p:cNvPr id="2" name="Title 1">
            <a:extLst>
              <a:ext uri="{FF2B5EF4-FFF2-40B4-BE49-F238E27FC236}">
                <a16:creationId xmlns:a16="http://schemas.microsoft.com/office/drawing/2014/main" id="{879F7C3C-3538-F0BF-3C98-F1479D30F5E4}"/>
              </a:ext>
            </a:extLst>
          </p:cNvPr>
          <p:cNvSpPr>
            <a:spLocks noGrp="1"/>
          </p:cNvSpPr>
          <p:nvPr>
            <p:ph type="title"/>
          </p:nvPr>
        </p:nvSpPr>
        <p:spPr>
          <a:xfrm>
            <a:off x="2412192" y="618396"/>
            <a:ext cx="9220200" cy="1281113"/>
          </a:xfrm>
        </p:spPr>
        <p:txBody>
          <a:bodyPr>
            <a:normAutofit/>
          </a:bodyPr>
          <a:lstStyle/>
          <a:p>
            <a:r>
              <a:rPr lang="en-US" sz="3600" b="1" dirty="0">
                <a:latin typeface="+mn-lt"/>
              </a:rPr>
              <a:t>Background: Ecosystem Service (ES) Flows</a:t>
            </a:r>
          </a:p>
        </p:txBody>
      </p:sp>
      <p:sp>
        <p:nvSpPr>
          <p:cNvPr id="3" name="TextBox 2">
            <a:extLst>
              <a:ext uri="{FF2B5EF4-FFF2-40B4-BE49-F238E27FC236}">
                <a16:creationId xmlns:a16="http://schemas.microsoft.com/office/drawing/2014/main" id="{7CFB331D-8DCB-5D74-881B-7C2EB1974090}"/>
              </a:ext>
            </a:extLst>
          </p:cNvPr>
          <p:cNvSpPr txBox="1"/>
          <p:nvPr/>
        </p:nvSpPr>
        <p:spPr>
          <a:xfrm>
            <a:off x="1248410" y="1675337"/>
            <a:ext cx="10383982" cy="1384995"/>
          </a:xfrm>
          <a:prstGeom prst="rect">
            <a:avLst/>
          </a:prstGeom>
          <a:noFill/>
        </p:spPr>
        <p:txBody>
          <a:bodyPr wrap="square" rtlCol="0">
            <a:spAutoFit/>
          </a:bodyPr>
          <a:lstStyle/>
          <a:p>
            <a:pPr lvl="0">
              <a:buClr>
                <a:srgbClr val="000000"/>
              </a:buClr>
              <a:buSzPts val="3200"/>
            </a:pPr>
            <a:r>
              <a:rPr lang="en-US" sz="2800" dirty="0">
                <a:solidFill>
                  <a:srgbClr val="000000"/>
                </a:solidFill>
                <a:latin typeface="Calibri" panose="020F0502020204030204" pitchFamily="34" charset="0"/>
                <a:ea typeface="Calibri" panose="020F0502020204030204" pitchFamily="34" charset="0"/>
                <a:cs typeface="Calibri" panose="020F0502020204030204" pitchFamily="34" charset="0"/>
                <a:sym typeface="Twentieth Century"/>
              </a:rPr>
              <a:t>Ecosystems that supply benefits (e.g., rivers as water sources) </a:t>
            </a:r>
            <a:endParaRPr lang="en-US" sz="2800" dirty="0">
              <a:latin typeface="Calibri" panose="020F0502020204030204" pitchFamily="34" charset="0"/>
              <a:ea typeface="Calibri" panose="020F0502020204030204" pitchFamily="34" charset="0"/>
              <a:cs typeface="Calibri" panose="020F0502020204030204" pitchFamily="34" charset="0"/>
            </a:endParaRPr>
          </a:p>
          <a:p>
            <a:pPr lvl="0">
              <a:buClr>
                <a:srgbClr val="000000"/>
              </a:buClr>
              <a:buSzPts val="3200"/>
            </a:pPr>
            <a:r>
              <a:rPr lang="en-US" sz="2800" dirty="0">
                <a:solidFill>
                  <a:srgbClr val="000000"/>
                </a:solidFill>
                <a:latin typeface="Calibri" panose="020F0502020204030204" pitchFamily="34" charset="0"/>
                <a:ea typeface="Calibri" panose="020F0502020204030204" pitchFamily="34" charset="0"/>
                <a:cs typeface="Calibri" panose="020F0502020204030204" pitchFamily="34" charset="0"/>
                <a:sym typeface="Twentieth Century"/>
              </a:rPr>
              <a:t>may be distant from where their benefits are received or desired (i.e., ES supply and demand often do not overlap spatially)</a:t>
            </a:r>
            <a:endParaRPr lang="en-US" sz="2800" dirty="0">
              <a:latin typeface="Calibri" panose="020F0502020204030204" pitchFamily="34" charset="0"/>
              <a:ea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B5355B63-C077-AB8E-28E2-82D69618A0EC}"/>
              </a:ext>
            </a:extLst>
          </p:cNvPr>
          <p:cNvSpPr txBox="1"/>
          <p:nvPr/>
        </p:nvSpPr>
        <p:spPr>
          <a:xfrm>
            <a:off x="1248410" y="3345718"/>
            <a:ext cx="10634866" cy="2246769"/>
          </a:xfrm>
          <a:prstGeom prst="rect">
            <a:avLst/>
          </a:prstGeom>
          <a:noFill/>
        </p:spPr>
        <p:txBody>
          <a:bodyPr wrap="square" rtlCol="0">
            <a:spAutoFit/>
          </a:bodyPr>
          <a:lstStyle/>
          <a:p>
            <a:pPr lvl="0">
              <a:buClr>
                <a:srgbClr val="000000"/>
              </a:buClr>
              <a:buSzPts val="3200"/>
            </a:pPr>
            <a:r>
              <a:rPr lang="en-US" sz="2800" b="1" dirty="0">
                <a:solidFill>
                  <a:srgbClr val="000000"/>
                </a:solidFill>
                <a:ea typeface="Twentieth Century"/>
                <a:cs typeface="Twentieth Century"/>
                <a:sym typeface="Twentieth Century"/>
              </a:rPr>
              <a:t>Ecosystem service </a:t>
            </a:r>
            <a:r>
              <a:rPr lang="en-US" sz="2800" b="1" i="1" dirty="0">
                <a:solidFill>
                  <a:srgbClr val="000000"/>
                </a:solidFill>
                <a:ea typeface="Twentieth Century"/>
                <a:cs typeface="Twentieth Century"/>
                <a:sym typeface="Twentieth Century"/>
              </a:rPr>
              <a:t>flows</a:t>
            </a:r>
            <a:r>
              <a:rPr lang="en-US" sz="2800" dirty="0">
                <a:solidFill>
                  <a:srgbClr val="000000"/>
                </a:solidFill>
                <a:ea typeface="Twentieth Century"/>
                <a:cs typeface="Twentieth Century"/>
                <a:sym typeface="Twentieth Century"/>
              </a:rPr>
              <a:t>:</a:t>
            </a:r>
            <a:endParaRPr lang="en-US" sz="2800" dirty="0"/>
          </a:p>
          <a:p>
            <a:pPr marL="1102909" lvl="1" indent="-424196">
              <a:buClr>
                <a:srgbClr val="000000"/>
              </a:buClr>
              <a:buSzPct val="80000"/>
              <a:buFont typeface="Noto Sans Symbols"/>
              <a:buChar char="▪"/>
            </a:pPr>
            <a:r>
              <a:rPr lang="en-US" sz="2800" dirty="0">
                <a:solidFill>
                  <a:srgbClr val="000000"/>
                </a:solidFill>
                <a:ea typeface="Twentieth Century"/>
                <a:cs typeface="Twentieth Century"/>
                <a:sym typeface="Twentieth Century"/>
              </a:rPr>
              <a:t>The spatial and temporal connections between a service providing area and a service benefitting area </a:t>
            </a:r>
            <a:endParaRPr lang="en-US" sz="2800" dirty="0"/>
          </a:p>
          <a:p>
            <a:pPr marL="1102909" lvl="1" indent="-424196">
              <a:buClr>
                <a:srgbClr val="000000"/>
              </a:buClr>
              <a:buSzPct val="80000"/>
              <a:buFont typeface="Noto Sans Symbols"/>
              <a:buChar char="▪"/>
            </a:pPr>
            <a:r>
              <a:rPr lang="en-US" sz="2800" dirty="0">
                <a:solidFill>
                  <a:srgbClr val="000000"/>
                </a:solidFill>
                <a:ea typeface="Twentieth Century"/>
                <a:cs typeface="Twentieth Century"/>
                <a:sym typeface="Twentieth Century"/>
              </a:rPr>
              <a:t>May be mediated by nature (wind, organismal dispersal) or by the actions of actors*</a:t>
            </a:r>
            <a:endParaRPr lang="en-US" sz="2800" dirty="0"/>
          </a:p>
        </p:txBody>
      </p:sp>
      <p:sp>
        <p:nvSpPr>
          <p:cNvPr id="10" name="TextBox 9">
            <a:extLst>
              <a:ext uri="{FF2B5EF4-FFF2-40B4-BE49-F238E27FC236}">
                <a16:creationId xmlns:a16="http://schemas.microsoft.com/office/drawing/2014/main" id="{436C12C0-BA06-138F-8650-F0C52AE770E0}"/>
              </a:ext>
            </a:extLst>
          </p:cNvPr>
          <p:cNvSpPr txBox="1"/>
          <p:nvPr/>
        </p:nvSpPr>
        <p:spPr>
          <a:xfrm>
            <a:off x="2991371" y="5629926"/>
            <a:ext cx="8061843" cy="461665"/>
          </a:xfrm>
          <a:prstGeom prst="rect">
            <a:avLst/>
          </a:prstGeom>
          <a:noFill/>
        </p:spPr>
        <p:txBody>
          <a:bodyPr wrap="square" rtlCol="0">
            <a:spAutoFit/>
          </a:bodyPr>
          <a:lstStyle/>
          <a:p>
            <a:pPr lvl="0"/>
            <a:r>
              <a:rPr lang="en-US" sz="2400" dirty="0">
                <a:solidFill>
                  <a:schemeClr val="dk1"/>
                </a:solidFill>
                <a:ea typeface="Twentieth Century"/>
                <a:cs typeface="Twentieth Century"/>
                <a:sym typeface="Twentieth Century"/>
              </a:rPr>
              <a:t>*actors = people, institutions, governments, communities, etc.</a:t>
            </a:r>
            <a:endParaRPr lang="en-US" sz="2400" dirty="0"/>
          </a:p>
        </p:txBody>
      </p:sp>
    </p:spTree>
    <p:extLst>
      <p:ext uri="{BB962C8B-B14F-4D97-AF65-F5344CB8AC3E}">
        <p14:creationId xmlns:p14="http://schemas.microsoft.com/office/powerpoint/2010/main" val="977655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9">
            <a:extLst>
              <a:ext uri="{FF2B5EF4-FFF2-40B4-BE49-F238E27FC236}">
                <a16:creationId xmlns:a16="http://schemas.microsoft.com/office/drawing/2014/main" id="{B66D7F65-E9B6-4775-8355-D095CC73C1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a:extLst>
              <a:ext uri="{FF2B5EF4-FFF2-40B4-BE49-F238E27FC236}">
                <a16:creationId xmlns:a16="http://schemas.microsoft.com/office/drawing/2014/main" id="{7F0BFD78-A35B-E1F7-9CDC-D1D983099530}"/>
              </a:ext>
            </a:extLst>
          </p:cNvPr>
          <p:cNvSpPr>
            <a:spLocks noGrp="1"/>
          </p:cNvSpPr>
          <p:nvPr>
            <p:ph type="sldNum" sz="quarter" idx="12"/>
          </p:nvPr>
        </p:nvSpPr>
        <p:spPr>
          <a:xfrm>
            <a:off x="4017819" y="6356350"/>
            <a:ext cx="2743200" cy="365125"/>
          </a:xfrm>
        </p:spPr>
        <p:txBody>
          <a:bodyPr/>
          <a:lstStyle/>
          <a:p>
            <a:fld id="{856227B3-BD4B-B146-9DD9-5D91D71F00EA}" type="slidenum">
              <a:rPr lang="en-US" smtClean="0"/>
              <a:t>2</a:t>
            </a:fld>
            <a:endParaRPr lang="en-US"/>
          </a:p>
        </p:txBody>
      </p:sp>
      <p:sp>
        <p:nvSpPr>
          <p:cNvPr id="2" name="Title 1">
            <a:extLst>
              <a:ext uri="{FF2B5EF4-FFF2-40B4-BE49-F238E27FC236}">
                <a16:creationId xmlns:a16="http://schemas.microsoft.com/office/drawing/2014/main" id="{C73785A6-32EE-FB35-4188-85DFC983A22E}"/>
              </a:ext>
            </a:extLst>
          </p:cNvPr>
          <p:cNvSpPr>
            <a:spLocks noGrp="1"/>
          </p:cNvSpPr>
          <p:nvPr>
            <p:ph type="title"/>
          </p:nvPr>
        </p:nvSpPr>
        <p:spPr>
          <a:xfrm>
            <a:off x="448718" y="514194"/>
            <a:ext cx="7499604" cy="582704"/>
          </a:xfrm>
        </p:spPr>
        <p:txBody>
          <a:bodyPr anchor="b">
            <a:noAutofit/>
          </a:bodyPr>
          <a:lstStyle/>
          <a:p>
            <a:r>
              <a:rPr lang="en-US" sz="3600" b="1" dirty="0">
                <a:latin typeface="Calibri" panose="020F0502020204030204" pitchFamily="34" charset="0"/>
                <a:ea typeface="Calibri" panose="020F0502020204030204" pitchFamily="34" charset="0"/>
                <a:cs typeface="Calibri" panose="020F0502020204030204" pitchFamily="34" charset="0"/>
              </a:rPr>
              <a:t>Background: Spatial Resilience</a:t>
            </a:r>
          </a:p>
        </p:txBody>
      </p:sp>
      <p:sp>
        <p:nvSpPr>
          <p:cNvPr id="8" name="TextBox 7">
            <a:extLst>
              <a:ext uri="{FF2B5EF4-FFF2-40B4-BE49-F238E27FC236}">
                <a16:creationId xmlns:a16="http://schemas.microsoft.com/office/drawing/2014/main" id="{2211B28E-4EBD-738F-A4F3-4DEDB053010D}"/>
              </a:ext>
            </a:extLst>
          </p:cNvPr>
          <p:cNvSpPr txBox="1"/>
          <p:nvPr/>
        </p:nvSpPr>
        <p:spPr>
          <a:xfrm>
            <a:off x="448717" y="1408812"/>
            <a:ext cx="7499604" cy="1408975"/>
          </a:xfrm>
          <a:prstGeom prst="rect">
            <a:avLst/>
          </a:prstGeom>
          <a:noFill/>
        </p:spPr>
        <p:txBody>
          <a:bodyPr wrap="square">
            <a:spAutoFit/>
          </a:bodyPr>
          <a:lstStyle/>
          <a:p>
            <a:pPr marL="342900" marR="0" lvl="0" indent="-342900">
              <a:lnSpc>
                <a:spcPct val="107000"/>
              </a:lnSpc>
              <a:spcBef>
                <a:spcPts val="0"/>
              </a:spcBef>
              <a:spcAft>
                <a:spcPts val="400"/>
              </a:spcAft>
              <a:buClr>
                <a:srgbClr val="000000"/>
              </a:buClr>
              <a:buSzPct val="120000"/>
              <a:buFont typeface="Arial" panose="020B0604020202020204" pitchFamily="34" charset="0"/>
              <a:buChar char="•"/>
              <a:tabLst>
                <a:tab pos="457200" algn="l"/>
              </a:tabLst>
            </a:pPr>
            <a:r>
              <a:rPr lang="en-US" sz="2600" dirty="0">
                <a:latin typeface="Calibri" panose="020F0502020204030204" pitchFamily="34" charset="0"/>
                <a:ea typeface="Calibri" panose="020F0502020204030204" pitchFamily="34" charset="0"/>
                <a:cs typeface="Calibri" panose="020F0502020204030204" pitchFamily="34" charset="0"/>
              </a:rPr>
              <a:t>A</a:t>
            </a:r>
            <a:r>
              <a:rPr lang="en-US" sz="2600" dirty="0">
                <a:effectLst/>
                <a:latin typeface="Calibri" panose="020F0502020204030204" pitchFamily="34" charset="0"/>
                <a:ea typeface="Calibri" panose="020F0502020204030204" pitchFamily="34" charset="0"/>
                <a:cs typeface="Calibri" panose="020F0502020204030204" pitchFamily="34" charset="0"/>
              </a:rPr>
              <a:t> subset of resilience theory </a:t>
            </a:r>
          </a:p>
          <a:p>
            <a:pPr marL="342900" marR="0" lvl="0" indent="-342900">
              <a:lnSpc>
                <a:spcPct val="107000"/>
              </a:lnSpc>
              <a:spcBef>
                <a:spcPts val="0"/>
              </a:spcBef>
              <a:spcAft>
                <a:spcPts val="400"/>
              </a:spcAft>
              <a:buClr>
                <a:srgbClr val="000000"/>
              </a:buClr>
              <a:buSzPct val="120000"/>
              <a:buFont typeface="Arial" panose="020B0604020202020204" pitchFamily="34" charset="0"/>
              <a:buChar char="•"/>
              <a:tabLst>
                <a:tab pos="457200" algn="l"/>
              </a:tabLst>
            </a:pPr>
            <a:r>
              <a:rPr lang="en-US" sz="26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Integrates concepts from landscape/spatial ecology, ecosystem services, and sustainability</a:t>
            </a:r>
            <a:endParaRPr lang="en-US" sz="2600" dirty="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A01F2B08-BF80-4B35-9352-9EF91C76C669}"/>
              </a:ext>
            </a:extLst>
          </p:cNvPr>
          <p:cNvSpPr txBox="1"/>
          <p:nvPr/>
        </p:nvSpPr>
        <p:spPr>
          <a:xfrm>
            <a:off x="448717" y="2720454"/>
            <a:ext cx="7290345" cy="3652218"/>
          </a:xfrm>
          <a:prstGeom prst="rect">
            <a:avLst/>
          </a:prstGeom>
          <a:noFill/>
        </p:spPr>
        <p:txBody>
          <a:bodyPr wrap="square" rtlCol="0">
            <a:spAutoFit/>
          </a:bodyPr>
          <a:lstStyle/>
          <a:p>
            <a:pPr marL="342900" indent="-342900">
              <a:lnSpc>
                <a:spcPct val="107000"/>
              </a:lnSpc>
              <a:spcBef>
                <a:spcPts val="0"/>
              </a:spcBef>
              <a:spcAft>
                <a:spcPts val="400"/>
              </a:spcAft>
              <a:buClr>
                <a:srgbClr val="000000"/>
              </a:buClr>
              <a:buSzPct val="120000"/>
              <a:buFont typeface="Arial" panose="020B0604020202020204" pitchFamily="34" charset="0"/>
              <a:buChar char="•"/>
              <a:tabLst>
                <a:tab pos="457200" algn="l"/>
              </a:tabLst>
            </a:pPr>
            <a:r>
              <a:rPr lang="en-US" sz="2600" dirty="0">
                <a:ea typeface="Calibri" panose="020F0502020204030204" pitchFamily="34" charset="0"/>
                <a:cs typeface="Calibri" panose="020F0502020204030204" pitchFamily="34" charset="0"/>
              </a:rPr>
              <a:t>Recognizes that: </a:t>
            </a:r>
          </a:p>
          <a:p>
            <a:pPr marL="965200" marR="0" lvl="0" indent="-508000">
              <a:lnSpc>
                <a:spcPct val="107000"/>
              </a:lnSpc>
              <a:spcBef>
                <a:spcPts val="0"/>
              </a:spcBef>
              <a:spcAft>
                <a:spcPts val="400"/>
              </a:spcAft>
              <a:buClr>
                <a:srgbClr val="000000"/>
              </a:buClr>
              <a:buSzPct val="80000"/>
              <a:buFont typeface="+mj-lt"/>
              <a:buAutoNum type="arabicPeriod"/>
              <a:tabLst>
                <a:tab pos="457200" algn="l"/>
              </a:tabLst>
            </a:pPr>
            <a:r>
              <a:rPr lang="en-US" sz="2600" dirty="0">
                <a:ea typeface="Calibri" panose="020F0502020204030204" pitchFamily="34" charset="0"/>
                <a:cs typeface="Calibri" panose="020F0502020204030204" pitchFamily="34" charset="0"/>
              </a:rPr>
              <a:t>These are all spatially distributed: ecological entities &amp; processes; people, communities, &amp; institutions; and social resources</a:t>
            </a:r>
          </a:p>
          <a:p>
            <a:pPr marL="965200" marR="0" lvl="0" indent="-508000">
              <a:lnSpc>
                <a:spcPct val="107000"/>
              </a:lnSpc>
              <a:spcBef>
                <a:spcPts val="0"/>
              </a:spcBef>
              <a:spcAft>
                <a:spcPts val="400"/>
              </a:spcAft>
              <a:buClr>
                <a:srgbClr val="000000"/>
              </a:buClr>
              <a:buSzPct val="80000"/>
              <a:buFont typeface="+mj-lt"/>
              <a:buAutoNum type="arabicPeriod"/>
              <a:tabLst>
                <a:tab pos="457200" algn="l"/>
              </a:tabLst>
            </a:pPr>
            <a:r>
              <a:rPr lang="en-US" sz="2600" dirty="0">
                <a:ea typeface="Calibri" panose="020F0502020204030204" pitchFamily="34" charset="0"/>
                <a:cs typeface="Calibri" panose="020F0502020204030204" pitchFamily="34" charset="0"/>
              </a:rPr>
              <a:t>The equitable flow of ecosystem services requires ecological and social connectivity</a:t>
            </a:r>
          </a:p>
          <a:p>
            <a:pPr marL="965200" marR="0" lvl="0" indent="-508000">
              <a:lnSpc>
                <a:spcPct val="107000"/>
              </a:lnSpc>
              <a:spcBef>
                <a:spcPts val="0"/>
              </a:spcBef>
              <a:spcAft>
                <a:spcPts val="400"/>
              </a:spcAft>
              <a:buClr>
                <a:srgbClr val="000000"/>
              </a:buClr>
              <a:buSzPct val="80000"/>
              <a:buFont typeface="+mj-lt"/>
              <a:buAutoNum type="arabicPeriod"/>
              <a:tabLst>
                <a:tab pos="457200" algn="l"/>
              </a:tabLst>
            </a:pPr>
            <a:r>
              <a:rPr lang="en-US" sz="2600" dirty="0">
                <a:ea typeface="Calibri" panose="020F0502020204030204" pitchFamily="34" charset="0"/>
                <a:cs typeface="Calibri" panose="020F0502020204030204" pitchFamily="34" charset="0"/>
              </a:rPr>
              <a:t>Space can generate or alleviate vulnerability depending on connectivity</a:t>
            </a:r>
          </a:p>
        </p:txBody>
      </p:sp>
      <p:pic>
        <p:nvPicPr>
          <p:cNvPr id="5" name="Picture 4" descr="A vivid scene of railway tracks passing through a densely populated urban area. Shows infrastructure and shabby houses on one side and vibrant flowers on the other.">
            <a:extLst>
              <a:ext uri="{FF2B5EF4-FFF2-40B4-BE49-F238E27FC236}">
                <a16:creationId xmlns:a16="http://schemas.microsoft.com/office/drawing/2014/main" id="{E7C3B82F-7A23-024B-9EEE-AE1E1E40CA56}"/>
              </a:ext>
            </a:extLst>
          </p:cNvPr>
          <p:cNvPicPr>
            <a:picLocks noChangeAspect="1"/>
          </p:cNvPicPr>
          <p:nvPr/>
        </p:nvPicPr>
        <p:blipFill rotWithShape="1">
          <a:blip r:embed="rId3"/>
          <a:srcRect l="3767" r="3" b="3"/>
          <a:stretch/>
        </p:blipFill>
        <p:spPr>
          <a:xfrm>
            <a:off x="8104356" y="2"/>
            <a:ext cx="4139655" cy="6857998"/>
          </a:xfrm>
          <a:prstGeom prst="rect">
            <a:avLst/>
          </a:prstGeom>
        </p:spPr>
      </p:pic>
      <p:cxnSp>
        <p:nvCxnSpPr>
          <p:cNvPr id="11" name="Straight Connector 10">
            <a:extLst>
              <a:ext uri="{FF2B5EF4-FFF2-40B4-BE49-F238E27FC236}">
                <a16:creationId xmlns:a16="http://schemas.microsoft.com/office/drawing/2014/main" id="{BC9FAB3C-D8AE-1496-0F25-9218607EC805}"/>
              </a:ext>
              <a:ext uri="{C183D7F6-B498-43B3-948B-1728B52AA6E4}">
                <adec:decorative xmlns:adec="http://schemas.microsoft.com/office/drawing/2017/decorative" val="1"/>
              </a:ext>
            </a:extLst>
          </p:cNvPr>
          <p:cNvCxnSpPr>
            <a:cxnSpLocks/>
          </p:cNvCxnSpPr>
          <p:nvPr/>
        </p:nvCxnSpPr>
        <p:spPr>
          <a:xfrm>
            <a:off x="596900" y="1214255"/>
            <a:ext cx="6654800" cy="0"/>
          </a:xfrm>
          <a:prstGeom prst="line">
            <a:avLst/>
          </a:prstGeom>
          <a:ln w="508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5424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A2AB01E3-7104-1B91-7FA3-B87889A29C78}"/>
              </a:ext>
            </a:extLst>
          </p:cNvPr>
          <p:cNvSpPr>
            <a:spLocks noGrp="1"/>
          </p:cNvSpPr>
          <p:nvPr>
            <p:ph type="sldNum" sz="quarter" idx="12"/>
          </p:nvPr>
        </p:nvSpPr>
        <p:spPr>
          <a:xfrm>
            <a:off x="2521528" y="6356350"/>
            <a:ext cx="2743200" cy="365125"/>
          </a:xfrm>
        </p:spPr>
        <p:txBody>
          <a:bodyPr/>
          <a:lstStyle/>
          <a:p>
            <a:fld id="{856227B3-BD4B-B146-9DD9-5D91D71F00EA}" type="slidenum">
              <a:rPr lang="en-US" smtClean="0"/>
              <a:t>3</a:t>
            </a:fld>
            <a:endParaRPr lang="en-US"/>
          </a:p>
        </p:txBody>
      </p:sp>
      <p:sp>
        <p:nvSpPr>
          <p:cNvPr id="2" name="Title 1">
            <a:extLst>
              <a:ext uri="{FF2B5EF4-FFF2-40B4-BE49-F238E27FC236}">
                <a16:creationId xmlns:a16="http://schemas.microsoft.com/office/drawing/2014/main" id="{64465B73-D406-4049-8686-85FBB9BA326F}"/>
              </a:ext>
            </a:extLst>
          </p:cNvPr>
          <p:cNvSpPr>
            <a:spLocks noGrp="1"/>
          </p:cNvSpPr>
          <p:nvPr>
            <p:ph type="title"/>
          </p:nvPr>
        </p:nvSpPr>
        <p:spPr>
          <a:xfrm>
            <a:off x="284479" y="1482470"/>
            <a:ext cx="5023573" cy="567248"/>
          </a:xfrm>
        </p:spPr>
        <p:txBody>
          <a:bodyPr anchor="b">
            <a:noAutofit/>
          </a:bodyPr>
          <a:lstStyle/>
          <a:p>
            <a:r>
              <a:rPr lang="en-US" sz="3600" b="1" dirty="0">
                <a:latin typeface="Calibri" panose="020F0502020204030204" pitchFamily="34" charset="0"/>
                <a:ea typeface="Calibri" panose="020F0502020204030204" pitchFamily="34" charset="0"/>
                <a:cs typeface="Calibri" panose="020F0502020204030204" pitchFamily="34" charset="0"/>
              </a:rPr>
              <a:t>Background: Spatial</a:t>
            </a:r>
            <a:br>
              <a:rPr lang="en-US" sz="3600" b="1" dirty="0">
                <a:latin typeface="Calibri" panose="020F0502020204030204" pitchFamily="34" charset="0"/>
                <a:ea typeface="Calibri" panose="020F0502020204030204" pitchFamily="34" charset="0"/>
                <a:cs typeface="Calibri" panose="020F0502020204030204" pitchFamily="34" charset="0"/>
              </a:rPr>
            </a:br>
            <a:r>
              <a:rPr lang="en-US" sz="3600" b="1" dirty="0">
                <a:latin typeface="Calibri" panose="020F0502020204030204" pitchFamily="34" charset="0"/>
                <a:ea typeface="Calibri" panose="020F0502020204030204" pitchFamily="34" charset="0"/>
                <a:cs typeface="Calibri" panose="020F0502020204030204" pitchFamily="34" charset="0"/>
              </a:rPr>
              <a:t>Resilience (continued)</a:t>
            </a:r>
          </a:p>
        </p:txBody>
      </p:sp>
      <p:sp>
        <p:nvSpPr>
          <p:cNvPr id="6" name="TextBox 5">
            <a:extLst>
              <a:ext uri="{FF2B5EF4-FFF2-40B4-BE49-F238E27FC236}">
                <a16:creationId xmlns:a16="http://schemas.microsoft.com/office/drawing/2014/main" id="{51FBDF02-4A2C-ABB5-BCFD-AF5375A92398}"/>
              </a:ext>
            </a:extLst>
          </p:cNvPr>
          <p:cNvSpPr txBox="1"/>
          <p:nvPr/>
        </p:nvSpPr>
        <p:spPr>
          <a:xfrm>
            <a:off x="411479" y="2535382"/>
            <a:ext cx="4212476" cy="892552"/>
          </a:xfrm>
          <a:prstGeom prst="rect">
            <a:avLst/>
          </a:prstGeom>
          <a:noFill/>
        </p:spPr>
        <p:txBody>
          <a:bodyPr wrap="square" rtlCol="0">
            <a:spAutoFit/>
          </a:bodyPr>
          <a:lstStyle/>
          <a:p>
            <a:r>
              <a:rPr lang="en-US" sz="2600" b="1" dirty="0">
                <a:ea typeface="Calibri" panose="020F0502020204030204" pitchFamily="34" charset="0"/>
                <a:cs typeface="Times New Roman" panose="02020603050405020304" pitchFamily="18" charset="0"/>
              </a:rPr>
              <a:t>A</a:t>
            </a:r>
            <a:r>
              <a:rPr lang="en-US" sz="2600" dirty="0">
                <a:ea typeface="Calibri" panose="020F0502020204030204" pitchFamily="34" charset="0"/>
                <a:cs typeface="Times New Roman" panose="02020603050405020304" pitchFamily="18" charset="0"/>
              </a:rPr>
              <a:t> </a:t>
            </a:r>
            <a:r>
              <a:rPr lang="en-US" sz="2600" b="1" dirty="0">
                <a:ea typeface="Calibri" panose="020F0502020204030204" pitchFamily="34" charset="0"/>
                <a:cs typeface="Times New Roman" panose="02020603050405020304" pitchFamily="18" charset="0"/>
              </a:rPr>
              <a:t>spatially resilient socio-ecological system can:</a:t>
            </a:r>
            <a:endParaRPr lang="en-US" sz="2600" dirty="0"/>
          </a:p>
        </p:txBody>
      </p:sp>
      <p:sp>
        <p:nvSpPr>
          <p:cNvPr id="17" name="TextBox 16">
            <a:extLst>
              <a:ext uri="{FF2B5EF4-FFF2-40B4-BE49-F238E27FC236}">
                <a16:creationId xmlns:a16="http://schemas.microsoft.com/office/drawing/2014/main" id="{B275B561-1CD0-4B42-36D7-4A98CAAE5CCE}"/>
              </a:ext>
            </a:extLst>
          </p:cNvPr>
          <p:cNvSpPr txBox="1"/>
          <p:nvPr/>
        </p:nvSpPr>
        <p:spPr>
          <a:xfrm>
            <a:off x="411479" y="3782938"/>
            <a:ext cx="4423568" cy="2213939"/>
          </a:xfrm>
          <a:prstGeom prst="rect">
            <a:avLst/>
          </a:prstGeom>
          <a:noFill/>
        </p:spPr>
        <p:txBody>
          <a:bodyPr wrap="square" rtlCol="0">
            <a:spAutoFit/>
          </a:bodyPr>
          <a:lstStyle/>
          <a:p>
            <a:pPr marR="0" lvl="0">
              <a:lnSpc>
                <a:spcPct val="107000"/>
              </a:lnSpc>
              <a:spcBef>
                <a:spcPts val="0"/>
              </a:spcBef>
              <a:spcAft>
                <a:spcPts val="400"/>
              </a:spcAft>
              <a:buClr>
                <a:srgbClr val="000000"/>
              </a:buClr>
              <a:tabLst>
                <a:tab pos="457200" algn="l"/>
              </a:tabLst>
            </a:pPr>
            <a:r>
              <a:rPr lang="en-US" sz="2600" dirty="0">
                <a:ea typeface="Calibri" panose="020F0502020204030204" pitchFamily="34" charset="0"/>
                <a:cs typeface="Times New Roman" panose="02020603050405020304" pitchFamily="18" charset="0"/>
              </a:rPr>
              <a:t>R</a:t>
            </a:r>
            <a:r>
              <a:rPr lang="en-US" sz="2600" dirty="0">
                <a:effectLst/>
                <a:ea typeface="Calibri" panose="020F0502020204030204" pitchFamily="34" charset="0"/>
                <a:cs typeface="Times New Roman" panose="02020603050405020304" pitchFamily="18" charset="0"/>
              </a:rPr>
              <a:t>esist, adapt, or recover from a pressure or disturbance if there is some flexibility in spatial plans, policies, and practices that influence connectivity. </a:t>
            </a:r>
            <a:endParaRPr lang="en-US" sz="2600" dirty="0"/>
          </a:p>
        </p:txBody>
      </p:sp>
      <p:pic>
        <p:nvPicPr>
          <p:cNvPr id="5" name="Picture 4" descr="Displays a professional working on a master pkabn for urban landscape design, utilizing colored markers and a scale ruler">
            <a:extLst>
              <a:ext uri="{FF2B5EF4-FFF2-40B4-BE49-F238E27FC236}">
                <a16:creationId xmlns:a16="http://schemas.microsoft.com/office/drawing/2014/main" id="{D8D42F38-185E-0508-84DE-3E69BB3EA4B4}"/>
              </a:ext>
            </a:extLst>
          </p:cNvPr>
          <p:cNvPicPr>
            <a:picLocks noChangeAspect="1"/>
          </p:cNvPicPr>
          <p:nvPr/>
        </p:nvPicPr>
        <p:blipFill rotWithShape="1">
          <a:blip r:embed="rId3"/>
          <a:srcRect l="19571" r="13426" b="-1"/>
          <a:stretch/>
        </p:blipFill>
        <p:spPr>
          <a:xfrm>
            <a:off x="5308052" y="10"/>
            <a:ext cx="6883948" cy="6857990"/>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effectLst>
            <a:outerShdw blurRad="50800" dist="38100" dir="10800000" algn="r" rotWithShape="0">
              <a:schemeClr val="bg1">
                <a:lumMod val="85000"/>
                <a:alpha val="30000"/>
              </a:schemeClr>
            </a:outerShdw>
          </a:effectLst>
        </p:spPr>
      </p:pic>
      <p:sp>
        <p:nvSpPr>
          <p:cNvPr id="11" name="Rectangle 10">
            <a:extLst>
              <a:ext uri="{FF2B5EF4-FFF2-40B4-BE49-F238E27FC236}">
                <a16:creationId xmlns:a16="http://schemas.microsoft.com/office/drawing/2014/main" id="{2A18CDBB-66CF-5A31-7717-8B5780081E1C}"/>
              </a:ext>
              <a:ext uri="{C183D7F6-B498-43B3-948B-1728B52AA6E4}">
                <adec:decorative xmlns:adec="http://schemas.microsoft.com/office/drawing/2017/decorative" val="1"/>
              </a:ext>
            </a:extLst>
          </p:cNvPr>
          <p:cNvSpPr/>
          <p:nvPr/>
        </p:nvSpPr>
        <p:spPr>
          <a:xfrm>
            <a:off x="411479" y="735979"/>
            <a:ext cx="960121" cy="11531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6689684-B39A-9C31-510C-7C8B1166E00E}"/>
              </a:ext>
              <a:ext uri="{C183D7F6-B498-43B3-948B-1728B52AA6E4}">
                <adec:decorative xmlns:adec="http://schemas.microsoft.com/office/drawing/2017/decorative" val="1"/>
              </a:ext>
            </a:extLst>
          </p:cNvPr>
          <p:cNvSpPr/>
          <p:nvPr/>
        </p:nvSpPr>
        <p:spPr>
          <a:xfrm>
            <a:off x="319766" y="2152210"/>
            <a:ext cx="4668521" cy="4571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6352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F9802FA-5A66-5D0B-1CC8-6FD56454AF2F}"/>
              </a:ext>
            </a:extLst>
          </p:cNvPr>
          <p:cNvSpPr>
            <a:spLocks noGrp="1"/>
          </p:cNvSpPr>
          <p:nvPr>
            <p:ph type="sldNum" sz="quarter" idx="12"/>
          </p:nvPr>
        </p:nvSpPr>
        <p:spPr/>
        <p:txBody>
          <a:bodyPr/>
          <a:lstStyle/>
          <a:p>
            <a:fld id="{856227B3-BD4B-B146-9DD9-5D91D71F00EA}" type="slidenum">
              <a:rPr lang="en-US" smtClean="0"/>
              <a:t>4</a:t>
            </a:fld>
            <a:endParaRPr lang="en-US"/>
          </a:p>
        </p:txBody>
      </p:sp>
      <p:sp>
        <p:nvSpPr>
          <p:cNvPr id="2" name="Title 1">
            <a:extLst>
              <a:ext uri="{FF2B5EF4-FFF2-40B4-BE49-F238E27FC236}">
                <a16:creationId xmlns:a16="http://schemas.microsoft.com/office/drawing/2014/main" id="{879F7C3C-3538-F0BF-3C98-F1479D30F5E4}"/>
              </a:ext>
            </a:extLst>
          </p:cNvPr>
          <p:cNvSpPr>
            <a:spLocks noGrp="1"/>
          </p:cNvSpPr>
          <p:nvPr>
            <p:ph type="title"/>
          </p:nvPr>
        </p:nvSpPr>
        <p:spPr>
          <a:xfrm>
            <a:off x="2133600" y="365125"/>
            <a:ext cx="9220200" cy="1281113"/>
          </a:xfrm>
        </p:spPr>
        <p:txBody>
          <a:bodyPr>
            <a:normAutofit/>
          </a:bodyPr>
          <a:lstStyle/>
          <a:p>
            <a:pPr algn="ctr"/>
            <a:r>
              <a:rPr lang="en-US" sz="3600" b="1" dirty="0">
                <a:latin typeface="Calibri" panose="020F0502020204030204" pitchFamily="34" charset="0"/>
                <a:ea typeface="Calibri" panose="020F0502020204030204" pitchFamily="34" charset="0"/>
                <a:cs typeface="Calibri" panose="020F0502020204030204" pitchFamily="34" charset="0"/>
              </a:rPr>
              <a:t>Background: Networks</a:t>
            </a:r>
          </a:p>
        </p:txBody>
      </p:sp>
      <p:sp>
        <p:nvSpPr>
          <p:cNvPr id="24" name="TextBox 23">
            <a:extLst>
              <a:ext uri="{FF2B5EF4-FFF2-40B4-BE49-F238E27FC236}">
                <a16:creationId xmlns:a16="http://schemas.microsoft.com/office/drawing/2014/main" id="{6F113E21-4E24-464D-689C-20803BFC0BAD}"/>
              </a:ext>
            </a:extLst>
          </p:cNvPr>
          <p:cNvSpPr txBox="1"/>
          <p:nvPr/>
        </p:nvSpPr>
        <p:spPr>
          <a:xfrm>
            <a:off x="1490326" y="1386425"/>
            <a:ext cx="10506748" cy="1938992"/>
          </a:xfrm>
          <a:prstGeom prst="rect">
            <a:avLst/>
          </a:prstGeom>
          <a:noFill/>
        </p:spPr>
        <p:txBody>
          <a:bodyPr wrap="square" rtlCol="0">
            <a:spAutoFit/>
          </a:bodyPr>
          <a:lstStyle/>
          <a:p>
            <a:pPr marL="457200" lvl="0" indent="-457200">
              <a:buClr>
                <a:srgbClr val="000000"/>
              </a:buClr>
              <a:buSzPct val="120000"/>
              <a:buFont typeface="Arial" panose="020B0604020202020204" pitchFamily="34" charset="0"/>
              <a:buChar char="•"/>
            </a:pPr>
            <a:r>
              <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sym typeface="Twentieth Century"/>
              </a:rPr>
              <a:t>May be social, ecological, or socio-ecological</a:t>
            </a:r>
            <a:endParaRPr lang="en-US" sz="2400" dirty="0">
              <a:latin typeface="Calibri" panose="020F0502020204030204" pitchFamily="34" charset="0"/>
              <a:ea typeface="Calibri" panose="020F0502020204030204" pitchFamily="34" charset="0"/>
              <a:cs typeface="Calibri" panose="020F0502020204030204" pitchFamily="34" charset="0"/>
              <a:sym typeface="Twentieth Century"/>
            </a:endParaRPr>
          </a:p>
          <a:p>
            <a:pPr marL="457200" lvl="0" indent="-457200">
              <a:buClr>
                <a:srgbClr val="000000"/>
              </a:buClr>
              <a:buSzPct val="1200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sym typeface="Twentieth Century"/>
              </a:rPr>
              <a:t>Are represented in diagrams with </a:t>
            </a:r>
            <a:r>
              <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sym typeface="Twentieth Century"/>
              </a:rPr>
              <a:t>nodes that vary in their </a:t>
            </a:r>
            <a:r>
              <a:rPr lang="en-US" sz="2400" dirty="0">
                <a:latin typeface="Calibri" panose="020F0502020204030204" pitchFamily="34" charset="0"/>
                <a:ea typeface="Calibri" panose="020F0502020204030204" pitchFamily="34" charset="0"/>
                <a:cs typeface="Calibri" panose="020F0502020204030204" pitchFamily="34" charset="0"/>
                <a:sym typeface="Twentieth Century"/>
              </a:rPr>
              <a:t>connectivity (</a:t>
            </a:r>
            <a:r>
              <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sym typeface="Twentieth Century"/>
              </a:rPr>
              <a:t>nodes may be agents, resources, or other features)</a:t>
            </a:r>
          </a:p>
          <a:p>
            <a:pPr marL="457200" indent="-457200">
              <a:buSzPct val="120000"/>
              <a:buFont typeface="Arial" panose="020B0604020202020204" pitchFamily="34" charset="0"/>
              <a:buChar char="•"/>
            </a:pPr>
            <a:r>
              <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sym typeface="Twentieth Century"/>
              </a:rPr>
              <a:t>These diagrams are used to describe many characteristics of networks that can be quantified with a variety of metrics</a:t>
            </a:r>
          </a:p>
        </p:txBody>
      </p:sp>
      <p:pic>
        <p:nvPicPr>
          <p:cNvPr id="23" name="Picture 22" descr="Nodes and links indicating relationships or connections between entities">
            <a:extLst>
              <a:ext uri="{FF2B5EF4-FFF2-40B4-BE49-F238E27FC236}">
                <a16:creationId xmlns:a16="http://schemas.microsoft.com/office/drawing/2014/main" id="{B4B80100-5064-BE55-A6A9-BCCF86DAAF28}"/>
              </a:ext>
            </a:extLst>
          </p:cNvPr>
          <p:cNvPicPr>
            <a:picLocks noChangeAspect="1"/>
          </p:cNvPicPr>
          <p:nvPr/>
        </p:nvPicPr>
        <p:blipFill>
          <a:blip r:embed="rId4"/>
          <a:stretch>
            <a:fillRect/>
          </a:stretch>
        </p:blipFill>
        <p:spPr>
          <a:xfrm>
            <a:off x="838200" y="3600680"/>
            <a:ext cx="5142857" cy="3147783"/>
          </a:xfrm>
          <a:prstGeom prst="rect">
            <a:avLst/>
          </a:prstGeom>
        </p:spPr>
      </p:pic>
      <p:sp>
        <p:nvSpPr>
          <p:cNvPr id="25" name="TextBox 24">
            <a:extLst>
              <a:ext uri="{FF2B5EF4-FFF2-40B4-BE49-F238E27FC236}">
                <a16:creationId xmlns:a16="http://schemas.microsoft.com/office/drawing/2014/main" id="{E3C7AD38-0C8A-35BA-AEC2-EAF08E5F5537}"/>
              </a:ext>
            </a:extLst>
          </p:cNvPr>
          <p:cNvSpPr txBox="1"/>
          <p:nvPr/>
        </p:nvSpPr>
        <p:spPr>
          <a:xfrm>
            <a:off x="6418118" y="3689397"/>
            <a:ext cx="4842164" cy="2677656"/>
          </a:xfrm>
          <a:prstGeom prst="rect">
            <a:avLst/>
          </a:prstGeom>
          <a:noFill/>
        </p:spPr>
        <p:txBody>
          <a:bodyPr wrap="square" rtlCol="0">
            <a:spAutoFit/>
          </a:bodyPr>
          <a:lstStyle/>
          <a:p>
            <a:pPr lvl="0"/>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Twentieth Century"/>
              </a:rPr>
              <a:t>In this network, node B is very important because it is connected to all others; E has very little influence (connectivity) on others because it is only linked to one other node and the connection is weak as indicated by the length of the linking line.</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49552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E3596DD-156A-473E-9BB3-C6A29F7574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2C46C4D6-C474-4E92-B52E-944C1118F7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accent6">
              <a:lumMod val="60000"/>
              <a:lumOff val="40000"/>
              <a:alpha val="50000"/>
            </a:schemeClr>
          </a:solidFill>
          <a:ln w="32707" cap="flat">
            <a:noFill/>
            <a:prstDash val="solid"/>
            <a:miter/>
          </a:ln>
        </p:spPr>
        <p:txBody>
          <a:bodyPr wrap="square" rtlCol="0" anchor="ctr">
            <a:noAutofit/>
          </a:bodyPr>
          <a:lstStyle/>
          <a:p>
            <a:pPr algn="ctr"/>
            <a:endParaRPr lang="en-US"/>
          </a:p>
        </p:txBody>
      </p:sp>
      <p:sp>
        <p:nvSpPr>
          <p:cNvPr id="4" name="Slide Number Placeholder 3">
            <a:extLst>
              <a:ext uri="{FF2B5EF4-FFF2-40B4-BE49-F238E27FC236}">
                <a16:creationId xmlns:a16="http://schemas.microsoft.com/office/drawing/2014/main" id="{A099C510-AACD-7DC4-7804-A824061F0DD4}"/>
              </a:ext>
            </a:extLst>
          </p:cNvPr>
          <p:cNvSpPr>
            <a:spLocks noGrp="1"/>
          </p:cNvSpPr>
          <p:nvPr>
            <p:ph type="sldNum" sz="quarter" idx="12"/>
          </p:nvPr>
        </p:nvSpPr>
        <p:spPr>
          <a:xfrm>
            <a:off x="9327572" y="6356350"/>
            <a:ext cx="2743200" cy="365125"/>
          </a:xfrm>
        </p:spPr>
        <p:txBody>
          <a:bodyPr>
            <a:normAutofit/>
          </a:bodyPr>
          <a:lstStyle/>
          <a:p>
            <a:pPr>
              <a:spcAft>
                <a:spcPts val="600"/>
              </a:spcAft>
            </a:pPr>
            <a:fld id="{856227B3-BD4B-B146-9DD9-5D91D71F00EA}" type="slidenum">
              <a:rPr lang="en-US" smtClean="0"/>
              <a:pPr>
                <a:spcAft>
                  <a:spcPts val="600"/>
                </a:spcAft>
              </a:pPr>
              <a:t>5</a:t>
            </a:fld>
            <a:endParaRPr lang="en-US"/>
          </a:p>
        </p:txBody>
      </p:sp>
      <p:sp>
        <p:nvSpPr>
          <p:cNvPr id="2" name="Title 1">
            <a:extLst>
              <a:ext uri="{FF2B5EF4-FFF2-40B4-BE49-F238E27FC236}">
                <a16:creationId xmlns:a16="http://schemas.microsoft.com/office/drawing/2014/main" id="{543A9F33-117F-1CFC-8636-055634B2C832}"/>
              </a:ext>
            </a:extLst>
          </p:cNvPr>
          <p:cNvSpPr>
            <a:spLocks noGrp="1"/>
          </p:cNvSpPr>
          <p:nvPr>
            <p:ph type="title"/>
          </p:nvPr>
        </p:nvSpPr>
        <p:spPr>
          <a:xfrm>
            <a:off x="433376" y="2180166"/>
            <a:ext cx="3888526" cy="2112433"/>
          </a:xfrm>
          <a:solidFill>
            <a:srgbClr val="FFFFFF">
              <a:alpha val="69804"/>
            </a:srgbClr>
          </a:solidFill>
        </p:spPr>
        <p:txBody>
          <a:bodyPr>
            <a:normAutofit/>
          </a:bodyPr>
          <a:lstStyle/>
          <a:p>
            <a:r>
              <a:rPr lang="en-US" sz="3600" b="1" dirty="0">
                <a:latin typeface="Calibri" panose="020F0502020204030204" pitchFamily="34" charset="0"/>
                <a:ea typeface="Calibri" panose="020F0502020204030204" pitchFamily="34" charset="0"/>
                <a:cs typeface="Calibri" panose="020F0502020204030204" pitchFamily="34" charset="0"/>
              </a:rPr>
              <a:t>Example 1: </a:t>
            </a:r>
            <a:br>
              <a:rPr lang="en-US" sz="3600" b="1" dirty="0">
                <a:latin typeface="Calibri" panose="020F0502020204030204" pitchFamily="34" charset="0"/>
                <a:ea typeface="Calibri" panose="020F0502020204030204" pitchFamily="34" charset="0"/>
                <a:cs typeface="Calibri" panose="020F0502020204030204" pitchFamily="34" charset="0"/>
              </a:rPr>
            </a:br>
            <a:r>
              <a:rPr lang="en-US" sz="3600" b="1" dirty="0">
                <a:latin typeface="Calibri" panose="020F0502020204030204" pitchFamily="34" charset="0"/>
                <a:ea typeface="Calibri" panose="020F0502020204030204" pitchFamily="34" charset="0"/>
                <a:cs typeface="Calibri" panose="020F0502020204030204" pitchFamily="34" charset="0"/>
              </a:rPr>
              <a:t>Water from the Alps to Lowlands and Beyond</a:t>
            </a:r>
          </a:p>
        </p:txBody>
      </p:sp>
      <p:pic>
        <p:nvPicPr>
          <p:cNvPr id="10" name="Picture 9" descr="Transfer of fresh water through pipelines from Lake Constance to consumers located in Baden-Württemberg, Germany.">
            <a:extLst>
              <a:ext uri="{FF2B5EF4-FFF2-40B4-BE49-F238E27FC236}">
                <a16:creationId xmlns:a16="http://schemas.microsoft.com/office/drawing/2014/main" id="{043DF7FC-22D6-4AC2-0120-368ED8FF5AA6}"/>
              </a:ext>
            </a:extLst>
          </p:cNvPr>
          <p:cNvPicPr>
            <a:picLocks noChangeAspect="1"/>
          </p:cNvPicPr>
          <p:nvPr/>
        </p:nvPicPr>
        <p:blipFill>
          <a:blip r:embed="rId3"/>
          <a:stretch>
            <a:fillRect/>
          </a:stretch>
        </p:blipFill>
        <p:spPr>
          <a:xfrm>
            <a:off x="6094476" y="0"/>
            <a:ext cx="5687219" cy="6849431"/>
          </a:xfrm>
          <a:prstGeom prst="rect">
            <a:avLst/>
          </a:prstGeom>
        </p:spPr>
      </p:pic>
      <p:sp>
        <p:nvSpPr>
          <p:cNvPr id="8" name="TextBox 7">
            <a:extLst>
              <a:ext uri="{FF2B5EF4-FFF2-40B4-BE49-F238E27FC236}">
                <a16:creationId xmlns:a16="http://schemas.microsoft.com/office/drawing/2014/main" id="{B73BB6BD-6800-1B1F-866D-01664CD139D7}"/>
              </a:ext>
            </a:extLst>
          </p:cNvPr>
          <p:cNvSpPr txBox="1"/>
          <p:nvPr/>
        </p:nvSpPr>
        <p:spPr>
          <a:xfrm>
            <a:off x="433375" y="5205082"/>
            <a:ext cx="4055497" cy="1015663"/>
          </a:xfrm>
          <a:prstGeom prst="rect">
            <a:avLst/>
          </a:prstGeom>
          <a:noFill/>
        </p:spPr>
        <p:txBody>
          <a:bodyPr wrap="square" rtlCol="0">
            <a:spAutoFit/>
          </a:bodyPr>
          <a:lstStyle/>
          <a:p>
            <a:r>
              <a:rPr lang="en-US" sz="2000" dirty="0">
                <a:latin typeface="Calibri" panose="020F0502020204030204" pitchFamily="34" charset="0"/>
                <a:ea typeface="Calibri" panose="020F0502020204030204" pitchFamily="34" charset="0"/>
                <a:cs typeface="Calibri" panose="020F0502020204030204" pitchFamily="34" charset="0"/>
                <a:sym typeface="Twentieth Century"/>
              </a:rPr>
              <a:t>Image from: Schirpke et al. 2019: </a:t>
            </a:r>
            <a:r>
              <a:rPr lang="en-US" sz="2000" i="1" dirty="0">
                <a:latin typeface="Calibri" panose="020F0502020204030204" pitchFamily="34" charset="0"/>
                <a:ea typeface="Calibri" panose="020F0502020204030204" pitchFamily="34" charset="0"/>
                <a:cs typeface="Calibri" panose="020F0502020204030204" pitchFamily="34" charset="0"/>
                <a:sym typeface="Twentieth Century"/>
                <a:hlinkClick r:id="rId4"/>
              </a:rPr>
              <a:t>https://doi.org/10.1038/s41598-019-43229-z</a:t>
            </a:r>
            <a:endParaRPr lang="en-US" sz="2000" i="1" dirty="0">
              <a:latin typeface="Calibri" panose="020F0502020204030204" pitchFamily="34" charset="0"/>
              <a:ea typeface="Calibri" panose="020F0502020204030204" pitchFamily="34" charset="0"/>
              <a:cs typeface="Calibri" panose="020F0502020204030204" pitchFamily="34" charset="0"/>
              <a:sym typeface="Twentieth Century"/>
            </a:endParaRPr>
          </a:p>
        </p:txBody>
      </p:sp>
    </p:spTree>
    <p:extLst>
      <p:ext uri="{BB962C8B-B14F-4D97-AF65-F5344CB8AC3E}">
        <p14:creationId xmlns:p14="http://schemas.microsoft.com/office/powerpoint/2010/main" val="17390399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F9802FA-5A66-5D0B-1CC8-6FD56454AF2F}"/>
              </a:ext>
            </a:extLst>
          </p:cNvPr>
          <p:cNvSpPr>
            <a:spLocks noGrp="1"/>
          </p:cNvSpPr>
          <p:nvPr>
            <p:ph type="sldNum" sz="quarter" idx="12"/>
          </p:nvPr>
        </p:nvSpPr>
        <p:spPr/>
        <p:txBody>
          <a:bodyPr/>
          <a:lstStyle/>
          <a:p>
            <a:fld id="{856227B3-BD4B-B146-9DD9-5D91D71F00EA}" type="slidenum">
              <a:rPr lang="en-US" smtClean="0"/>
              <a:t>6</a:t>
            </a:fld>
            <a:endParaRPr lang="en-US"/>
          </a:p>
        </p:txBody>
      </p:sp>
      <p:sp>
        <p:nvSpPr>
          <p:cNvPr id="2" name="Title 1">
            <a:extLst>
              <a:ext uri="{FF2B5EF4-FFF2-40B4-BE49-F238E27FC236}">
                <a16:creationId xmlns:a16="http://schemas.microsoft.com/office/drawing/2014/main" id="{879F7C3C-3538-F0BF-3C98-F1479D30F5E4}"/>
              </a:ext>
            </a:extLst>
          </p:cNvPr>
          <p:cNvSpPr>
            <a:spLocks noGrp="1"/>
          </p:cNvSpPr>
          <p:nvPr>
            <p:ph type="title"/>
          </p:nvPr>
        </p:nvSpPr>
        <p:spPr>
          <a:xfrm>
            <a:off x="2133600" y="536342"/>
            <a:ext cx="9220200" cy="1281113"/>
          </a:xfrm>
        </p:spPr>
        <p:txBody>
          <a:bodyPr>
            <a:normAutofit/>
          </a:bodyPr>
          <a:lstStyle/>
          <a:p>
            <a:pPr algn="ctr"/>
            <a:r>
              <a:rPr lang="en-US" sz="3600" b="1" dirty="0">
                <a:latin typeface="Calibri" panose="020F0502020204030204" pitchFamily="34" charset="0"/>
                <a:ea typeface="Twentieth Century"/>
                <a:cs typeface="Calibri" panose="020F0502020204030204" pitchFamily="34" charset="0"/>
                <a:sym typeface="Twentieth Century"/>
              </a:rPr>
              <a:t>Example 1: Water from the Alps to</a:t>
            </a:r>
            <a:br>
              <a:rPr lang="en-US" sz="3600" b="1" dirty="0">
                <a:latin typeface="Calibri" panose="020F0502020204030204" pitchFamily="34" charset="0"/>
                <a:ea typeface="Twentieth Century"/>
                <a:cs typeface="Calibri" panose="020F0502020204030204" pitchFamily="34" charset="0"/>
                <a:sym typeface="Twentieth Century"/>
              </a:rPr>
            </a:br>
            <a:r>
              <a:rPr lang="en-US" sz="3600" b="1" dirty="0">
                <a:latin typeface="Calibri" panose="020F0502020204030204" pitchFamily="34" charset="0"/>
                <a:ea typeface="Twentieth Century"/>
                <a:cs typeface="Calibri" panose="020F0502020204030204" pitchFamily="34" charset="0"/>
                <a:sym typeface="Twentieth Century"/>
              </a:rPr>
              <a:t> Lowlands and Beyond, Continued</a:t>
            </a:r>
            <a:endParaRPr lang="en-US" sz="3600" b="1"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BBC4EC37-10EA-28C3-895A-08B64FC1D9A3}"/>
              </a:ext>
            </a:extLst>
          </p:cNvPr>
          <p:cNvSpPr txBox="1"/>
          <p:nvPr/>
        </p:nvSpPr>
        <p:spPr>
          <a:xfrm>
            <a:off x="768927" y="2098964"/>
            <a:ext cx="7138555" cy="4185761"/>
          </a:xfrm>
          <a:prstGeom prst="rect">
            <a:avLst/>
          </a:prstGeom>
          <a:noFill/>
        </p:spPr>
        <p:txBody>
          <a:bodyPr wrap="square" rtlCol="0">
            <a:spAutoFit/>
          </a:bodyPr>
          <a:lstStyle/>
          <a:p>
            <a:pPr lvl="0">
              <a:lnSpc>
                <a:spcPct val="90000"/>
              </a:lnSpc>
              <a:spcAft>
                <a:spcPts val="1000"/>
              </a:spcAft>
            </a:pPr>
            <a:r>
              <a:rPr lang="en-US" sz="2400" b="1" dirty="0">
                <a:solidFill>
                  <a:schemeClr val="dk1"/>
                </a:solidFill>
                <a:latin typeface="Calibri" panose="020F0502020204030204" pitchFamily="34" charset="0"/>
                <a:ea typeface="Calibri" panose="020F0502020204030204" pitchFamily="34" charset="0"/>
                <a:cs typeface="Calibri" panose="020F0502020204030204" pitchFamily="34" charset="0"/>
                <a:sym typeface="Twentieth Century"/>
              </a:rPr>
              <a:t>Social actors and processes facilitating connectivity:</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457200" lvl="0" indent="-457200">
              <a:lnSpc>
                <a:spcPct val="90000"/>
              </a:lnSpc>
              <a:spcAft>
                <a:spcPts val="1000"/>
              </a:spcAft>
              <a:buClr>
                <a:schemeClr val="dk1"/>
              </a:buClr>
              <a:buSzPct val="120000"/>
              <a:buFont typeface="Arial"/>
              <a:buChar char="•"/>
            </a:pPr>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Twentieth Century"/>
              </a:rPr>
              <a:t>Water utilities or other entities building pipelines</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457200" lvl="0" indent="-457200">
              <a:lnSpc>
                <a:spcPct val="90000"/>
              </a:lnSpc>
              <a:spcAft>
                <a:spcPts val="1000"/>
              </a:spcAft>
              <a:buClr>
                <a:schemeClr val="dk1"/>
              </a:buClr>
              <a:buSzPct val="120000"/>
              <a:buFont typeface="Arial"/>
              <a:buChar char="•"/>
            </a:pPr>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Twentieth Century"/>
              </a:rPr>
              <a:t>Institutions governing water utilities and making decisions on</a:t>
            </a: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Twentieth Century"/>
              </a:rPr>
              <a:t>where to create pipelines</a:t>
            </a:r>
          </a:p>
          <a:p>
            <a:pPr marL="457200" lvl="0" indent="-457200">
              <a:lnSpc>
                <a:spcPct val="90000"/>
              </a:lnSpc>
              <a:spcAft>
                <a:spcPts val="1000"/>
              </a:spcAft>
              <a:buClr>
                <a:schemeClr val="dk1"/>
              </a:buClr>
              <a:buSzPct val="120000"/>
              <a:buFont typeface="Arial"/>
              <a:buChar char="•"/>
            </a:pPr>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Twentieth Century"/>
              </a:rPr>
              <a:t>Flow of funds to cover costs of pipeline (where does it come from? does $ source determine locations of pipelines?)</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457200" lvl="0" indent="-457200">
              <a:lnSpc>
                <a:spcPct val="90000"/>
              </a:lnSpc>
              <a:spcAft>
                <a:spcPts val="1000"/>
              </a:spcAft>
              <a:buClr>
                <a:schemeClr val="dk1"/>
              </a:buClr>
              <a:buSzPct val="120000"/>
              <a:buFont typeface="Arial"/>
              <a:buChar char="•"/>
            </a:pPr>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Twentieth Century"/>
              </a:rPr>
              <a:t>People traveling to the Alps</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457200" lvl="0" indent="-457200">
              <a:lnSpc>
                <a:spcPct val="90000"/>
              </a:lnSpc>
              <a:spcAft>
                <a:spcPts val="1000"/>
              </a:spcAft>
              <a:buClr>
                <a:schemeClr val="dk1"/>
              </a:buClr>
              <a:buSzPct val="120000"/>
              <a:buFont typeface="Arial"/>
              <a:buChar char="•"/>
            </a:pPr>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Twentieth Century"/>
              </a:rPr>
              <a:t>Tourism industry </a:t>
            </a:r>
            <a:endParaRPr lang="en-US" sz="2400" dirty="0">
              <a:latin typeface="Calibri" panose="020F0502020204030204" pitchFamily="34" charset="0"/>
              <a:ea typeface="Calibri" panose="020F0502020204030204" pitchFamily="34" charset="0"/>
              <a:cs typeface="Calibri" panose="020F0502020204030204" pitchFamily="34" charset="0"/>
              <a:sym typeface="Twentieth Century"/>
            </a:endParaRPr>
          </a:p>
          <a:p>
            <a:pPr lvl="0" algn="ctr">
              <a:lnSpc>
                <a:spcPct val="90000"/>
              </a:lnSpc>
              <a:spcAft>
                <a:spcPts val="1000"/>
              </a:spcAft>
              <a:buClr>
                <a:schemeClr val="dk1"/>
              </a:buClr>
              <a:buSzPct val="120000"/>
            </a:pPr>
            <a:r>
              <a:rPr lang="en-US" sz="2400" b="1" dirty="0">
                <a:solidFill>
                  <a:schemeClr val="dk1"/>
                </a:solidFill>
                <a:latin typeface="Calibri" panose="020F0502020204030204" pitchFamily="34" charset="0"/>
                <a:ea typeface="Calibri" panose="020F0502020204030204" pitchFamily="34" charset="0"/>
                <a:cs typeface="Calibri" panose="020F0502020204030204" pitchFamily="34" charset="0"/>
                <a:sym typeface="Twentieth Century"/>
              </a:rPr>
              <a:t>What/who else? </a:t>
            </a:r>
            <a:endParaRPr lang="en-US" sz="2400" b="1" dirty="0">
              <a:latin typeface="Calibri" panose="020F0502020204030204" pitchFamily="34" charset="0"/>
              <a:ea typeface="Calibri" panose="020F0502020204030204" pitchFamily="34" charset="0"/>
              <a:cs typeface="Calibri" panose="020F0502020204030204" pitchFamily="34" charset="0"/>
            </a:endParaRPr>
          </a:p>
        </p:txBody>
      </p:sp>
      <p:pic>
        <p:nvPicPr>
          <p:cNvPr id="8" name="Picture 7" descr="Transfer of fresh water through pipelines from Lake Constance to consumers located in Baden-Württemberg, Germany.">
            <a:extLst>
              <a:ext uri="{FF2B5EF4-FFF2-40B4-BE49-F238E27FC236}">
                <a16:creationId xmlns:a16="http://schemas.microsoft.com/office/drawing/2014/main" id="{F6F2FEB4-95FB-7236-A42E-1B9053329091}"/>
              </a:ext>
            </a:extLst>
          </p:cNvPr>
          <p:cNvPicPr>
            <a:picLocks noChangeAspect="1"/>
          </p:cNvPicPr>
          <p:nvPr/>
        </p:nvPicPr>
        <p:blipFill>
          <a:blip r:embed="rId4"/>
          <a:stretch>
            <a:fillRect/>
          </a:stretch>
        </p:blipFill>
        <p:spPr>
          <a:xfrm>
            <a:off x="8032210" y="2098964"/>
            <a:ext cx="3246007" cy="3909345"/>
          </a:xfrm>
          <a:prstGeom prst="rect">
            <a:avLst/>
          </a:prstGeom>
        </p:spPr>
      </p:pic>
    </p:spTree>
    <p:extLst>
      <p:ext uri="{BB962C8B-B14F-4D97-AF65-F5344CB8AC3E}">
        <p14:creationId xmlns:p14="http://schemas.microsoft.com/office/powerpoint/2010/main" val="2058837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B9D7E975-9161-4F2D-AC53-69E1912F6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ight Triangle 29">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8D21BD7E-AD2F-0CE1-7193-E9825B3697F1}"/>
              </a:ext>
            </a:extLst>
          </p:cNvPr>
          <p:cNvSpPr>
            <a:spLocks noGrp="1"/>
          </p:cNvSpPr>
          <p:nvPr>
            <p:ph type="sldNum" sz="quarter" idx="12"/>
          </p:nvPr>
        </p:nvSpPr>
        <p:spPr>
          <a:xfrm>
            <a:off x="9265224" y="6543388"/>
            <a:ext cx="2743200" cy="365125"/>
          </a:xfrm>
        </p:spPr>
        <p:txBody>
          <a:bodyPr/>
          <a:lstStyle/>
          <a:p>
            <a:fld id="{856227B3-BD4B-B146-9DD9-5D91D71F00EA}" type="slidenum">
              <a:rPr lang="en-US" smtClean="0"/>
              <a:t>7</a:t>
            </a:fld>
            <a:endParaRPr lang="en-US"/>
          </a:p>
        </p:txBody>
      </p:sp>
      <p:sp>
        <p:nvSpPr>
          <p:cNvPr id="2" name="Title 1">
            <a:extLst>
              <a:ext uri="{FF2B5EF4-FFF2-40B4-BE49-F238E27FC236}">
                <a16:creationId xmlns:a16="http://schemas.microsoft.com/office/drawing/2014/main" id="{0180A90A-490A-507D-3EE9-53EC28DFDD22}"/>
              </a:ext>
            </a:extLst>
          </p:cNvPr>
          <p:cNvSpPr>
            <a:spLocks noGrp="1"/>
          </p:cNvSpPr>
          <p:nvPr>
            <p:ph type="title"/>
          </p:nvPr>
        </p:nvSpPr>
        <p:spPr>
          <a:xfrm>
            <a:off x="8707100" y="2156883"/>
            <a:ext cx="3031080" cy="2544234"/>
          </a:xfrm>
          <a:ln w="22225">
            <a:solidFill>
              <a:schemeClr val="tx1"/>
            </a:solidFill>
            <a:prstDash val="dash"/>
            <a:extLst>
              <a:ext uri="{C807C97D-BFC1-408E-A445-0C87EB9F89A2}">
                <ask:lineSketchStyleProps xmlns:ask="http://schemas.microsoft.com/office/drawing/2018/sketchyshapes" sd="1219033472">
                  <a:custGeom>
                    <a:avLst/>
                    <a:gdLst>
                      <a:gd name="connsiteX0" fmla="*/ 0 w 3031080"/>
                      <a:gd name="connsiteY0" fmla="*/ 0 h 3200400"/>
                      <a:gd name="connsiteX1" fmla="*/ 414248 w 3031080"/>
                      <a:gd name="connsiteY1" fmla="*/ 0 h 3200400"/>
                      <a:gd name="connsiteX2" fmla="*/ 980049 w 3031080"/>
                      <a:gd name="connsiteY2" fmla="*/ 0 h 3200400"/>
                      <a:gd name="connsiteX3" fmla="*/ 1515540 w 3031080"/>
                      <a:gd name="connsiteY3" fmla="*/ 0 h 3200400"/>
                      <a:gd name="connsiteX4" fmla="*/ 1929788 w 3031080"/>
                      <a:gd name="connsiteY4" fmla="*/ 0 h 3200400"/>
                      <a:gd name="connsiteX5" fmla="*/ 2404657 w 3031080"/>
                      <a:gd name="connsiteY5" fmla="*/ 0 h 3200400"/>
                      <a:gd name="connsiteX6" fmla="*/ 3031080 w 3031080"/>
                      <a:gd name="connsiteY6" fmla="*/ 0 h 3200400"/>
                      <a:gd name="connsiteX7" fmla="*/ 3031080 w 3031080"/>
                      <a:gd name="connsiteY7" fmla="*/ 533400 h 3200400"/>
                      <a:gd name="connsiteX8" fmla="*/ 3031080 w 3031080"/>
                      <a:gd name="connsiteY8" fmla="*/ 1002792 h 3200400"/>
                      <a:gd name="connsiteX9" fmla="*/ 3031080 w 3031080"/>
                      <a:gd name="connsiteY9" fmla="*/ 1440180 h 3200400"/>
                      <a:gd name="connsiteX10" fmla="*/ 3031080 w 3031080"/>
                      <a:gd name="connsiteY10" fmla="*/ 1909572 h 3200400"/>
                      <a:gd name="connsiteX11" fmla="*/ 3031080 w 3031080"/>
                      <a:gd name="connsiteY11" fmla="*/ 2474976 h 3200400"/>
                      <a:gd name="connsiteX12" fmla="*/ 3031080 w 3031080"/>
                      <a:gd name="connsiteY12" fmla="*/ 3200400 h 3200400"/>
                      <a:gd name="connsiteX13" fmla="*/ 2616832 w 3031080"/>
                      <a:gd name="connsiteY13" fmla="*/ 3200400 h 3200400"/>
                      <a:gd name="connsiteX14" fmla="*/ 2202585 w 3031080"/>
                      <a:gd name="connsiteY14" fmla="*/ 3200400 h 3200400"/>
                      <a:gd name="connsiteX15" fmla="*/ 1667094 w 3031080"/>
                      <a:gd name="connsiteY15" fmla="*/ 3200400 h 3200400"/>
                      <a:gd name="connsiteX16" fmla="*/ 1252846 w 3031080"/>
                      <a:gd name="connsiteY16" fmla="*/ 3200400 h 3200400"/>
                      <a:gd name="connsiteX17" fmla="*/ 747666 w 3031080"/>
                      <a:gd name="connsiteY17" fmla="*/ 3200400 h 3200400"/>
                      <a:gd name="connsiteX18" fmla="*/ 0 w 3031080"/>
                      <a:gd name="connsiteY18" fmla="*/ 3200400 h 3200400"/>
                      <a:gd name="connsiteX19" fmla="*/ 0 w 3031080"/>
                      <a:gd name="connsiteY19" fmla="*/ 2667000 h 3200400"/>
                      <a:gd name="connsiteX20" fmla="*/ 0 w 3031080"/>
                      <a:gd name="connsiteY20" fmla="*/ 2133600 h 3200400"/>
                      <a:gd name="connsiteX21" fmla="*/ 0 w 3031080"/>
                      <a:gd name="connsiteY21" fmla="*/ 1536192 h 3200400"/>
                      <a:gd name="connsiteX22" fmla="*/ 0 w 3031080"/>
                      <a:gd name="connsiteY22" fmla="*/ 1034796 h 3200400"/>
                      <a:gd name="connsiteX23" fmla="*/ 0 w 3031080"/>
                      <a:gd name="connsiteY23" fmla="*/ 533400 h 3200400"/>
                      <a:gd name="connsiteX24" fmla="*/ 0 w 3031080"/>
                      <a:gd name="connsiteY24" fmla="*/ 0 h 320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031080" h="3200400" fill="none" extrusionOk="0">
                        <a:moveTo>
                          <a:pt x="0" y="0"/>
                        </a:moveTo>
                        <a:cubicBezTo>
                          <a:pt x="108961" y="-37396"/>
                          <a:pt x="306031" y="45714"/>
                          <a:pt x="414248" y="0"/>
                        </a:cubicBezTo>
                        <a:cubicBezTo>
                          <a:pt x="522465" y="-45714"/>
                          <a:pt x="710083" y="3206"/>
                          <a:pt x="980049" y="0"/>
                        </a:cubicBezTo>
                        <a:cubicBezTo>
                          <a:pt x="1250015" y="-3206"/>
                          <a:pt x="1321281" y="58950"/>
                          <a:pt x="1515540" y="0"/>
                        </a:cubicBezTo>
                        <a:cubicBezTo>
                          <a:pt x="1709799" y="-58950"/>
                          <a:pt x="1809615" y="25190"/>
                          <a:pt x="1929788" y="0"/>
                        </a:cubicBezTo>
                        <a:cubicBezTo>
                          <a:pt x="2049961" y="-25190"/>
                          <a:pt x="2306209" y="21446"/>
                          <a:pt x="2404657" y="0"/>
                        </a:cubicBezTo>
                        <a:cubicBezTo>
                          <a:pt x="2503105" y="-21446"/>
                          <a:pt x="2893167" y="59651"/>
                          <a:pt x="3031080" y="0"/>
                        </a:cubicBezTo>
                        <a:cubicBezTo>
                          <a:pt x="3087980" y="263181"/>
                          <a:pt x="3002723" y="308895"/>
                          <a:pt x="3031080" y="533400"/>
                        </a:cubicBezTo>
                        <a:cubicBezTo>
                          <a:pt x="3059437" y="757905"/>
                          <a:pt x="3003237" y="791621"/>
                          <a:pt x="3031080" y="1002792"/>
                        </a:cubicBezTo>
                        <a:cubicBezTo>
                          <a:pt x="3058923" y="1213963"/>
                          <a:pt x="3005379" y="1291067"/>
                          <a:pt x="3031080" y="1440180"/>
                        </a:cubicBezTo>
                        <a:cubicBezTo>
                          <a:pt x="3056781" y="1589293"/>
                          <a:pt x="2988672" y="1718048"/>
                          <a:pt x="3031080" y="1909572"/>
                        </a:cubicBezTo>
                        <a:cubicBezTo>
                          <a:pt x="3073488" y="2101096"/>
                          <a:pt x="3014856" y="2201836"/>
                          <a:pt x="3031080" y="2474976"/>
                        </a:cubicBezTo>
                        <a:cubicBezTo>
                          <a:pt x="3047304" y="2748116"/>
                          <a:pt x="2977446" y="3054989"/>
                          <a:pt x="3031080" y="3200400"/>
                        </a:cubicBezTo>
                        <a:cubicBezTo>
                          <a:pt x="2838055" y="3210271"/>
                          <a:pt x="2763497" y="3192505"/>
                          <a:pt x="2616832" y="3200400"/>
                        </a:cubicBezTo>
                        <a:cubicBezTo>
                          <a:pt x="2470167" y="3208295"/>
                          <a:pt x="2326696" y="3177460"/>
                          <a:pt x="2202585" y="3200400"/>
                        </a:cubicBezTo>
                        <a:cubicBezTo>
                          <a:pt x="2078474" y="3223340"/>
                          <a:pt x="1912923" y="3185410"/>
                          <a:pt x="1667094" y="3200400"/>
                        </a:cubicBezTo>
                        <a:cubicBezTo>
                          <a:pt x="1421265" y="3215390"/>
                          <a:pt x="1443586" y="3197429"/>
                          <a:pt x="1252846" y="3200400"/>
                        </a:cubicBezTo>
                        <a:cubicBezTo>
                          <a:pt x="1062106" y="3203371"/>
                          <a:pt x="933076" y="3198659"/>
                          <a:pt x="747666" y="3200400"/>
                        </a:cubicBezTo>
                        <a:cubicBezTo>
                          <a:pt x="562256" y="3202141"/>
                          <a:pt x="212689" y="3179019"/>
                          <a:pt x="0" y="3200400"/>
                        </a:cubicBezTo>
                        <a:cubicBezTo>
                          <a:pt x="-12420" y="2951117"/>
                          <a:pt x="23206" y="2902110"/>
                          <a:pt x="0" y="2667000"/>
                        </a:cubicBezTo>
                        <a:cubicBezTo>
                          <a:pt x="-23206" y="2431890"/>
                          <a:pt x="41738" y="2301543"/>
                          <a:pt x="0" y="2133600"/>
                        </a:cubicBezTo>
                        <a:cubicBezTo>
                          <a:pt x="-41738" y="1965657"/>
                          <a:pt x="2135" y="1728156"/>
                          <a:pt x="0" y="1536192"/>
                        </a:cubicBezTo>
                        <a:cubicBezTo>
                          <a:pt x="-2135" y="1344228"/>
                          <a:pt x="49229" y="1274662"/>
                          <a:pt x="0" y="1034796"/>
                        </a:cubicBezTo>
                        <a:cubicBezTo>
                          <a:pt x="-49229" y="794930"/>
                          <a:pt x="48752" y="698360"/>
                          <a:pt x="0" y="533400"/>
                        </a:cubicBezTo>
                        <a:cubicBezTo>
                          <a:pt x="-48752" y="368440"/>
                          <a:pt x="49104" y="123204"/>
                          <a:pt x="0" y="0"/>
                        </a:cubicBezTo>
                        <a:close/>
                      </a:path>
                      <a:path w="3031080" h="3200400" stroke="0" extrusionOk="0">
                        <a:moveTo>
                          <a:pt x="0" y="0"/>
                        </a:moveTo>
                        <a:cubicBezTo>
                          <a:pt x="164050" y="-43832"/>
                          <a:pt x="360996" y="9203"/>
                          <a:pt x="474869" y="0"/>
                        </a:cubicBezTo>
                        <a:cubicBezTo>
                          <a:pt x="588742" y="-9203"/>
                          <a:pt x="708334" y="32479"/>
                          <a:pt x="889117" y="0"/>
                        </a:cubicBezTo>
                        <a:cubicBezTo>
                          <a:pt x="1069900" y="-32479"/>
                          <a:pt x="1330115" y="18629"/>
                          <a:pt x="1454918" y="0"/>
                        </a:cubicBezTo>
                        <a:cubicBezTo>
                          <a:pt x="1579721" y="-18629"/>
                          <a:pt x="1785780" y="33730"/>
                          <a:pt x="1929788" y="0"/>
                        </a:cubicBezTo>
                        <a:cubicBezTo>
                          <a:pt x="2073796" y="-33730"/>
                          <a:pt x="2236815" y="49083"/>
                          <a:pt x="2404657" y="0"/>
                        </a:cubicBezTo>
                        <a:cubicBezTo>
                          <a:pt x="2572499" y="-49083"/>
                          <a:pt x="2832142" y="29943"/>
                          <a:pt x="3031080" y="0"/>
                        </a:cubicBezTo>
                        <a:cubicBezTo>
                          <a:pt x="3079011" y="198338"/>
                          <a:pt x="2975837" y="246421"/>
                          <a:pt x="3031080" y="469392"/>
                        </a:cubicBezTo>
                        <a:cubicBezTo>
                          <a:pt x="3086323" y="692363"/>
                          <a:pt x="2977951" y="834867"/>
                          <a:pt x="3031080" y="1002792"/>
                        </a:cubicBezTo>
                        <a:cubicBezTo>
                          <a:pt x="3084209" y="1170717"/>
                          <a:pt x="3028714" y="1359531"/>
                          <a:pt x="3031080" y="1472184"/>
                        </a:cubicBezTo>
                        <a:cubicBezTo>
                          <a:pt x="3033446" y="1584837"/>
                          <a:pt x="3007320" y="1826126"/>
                          <a:pt x="3031080" y="1941576"/>
                        </a:cubicBezTo>
                        <a:cubicBezTo>
                          <a:pt x="3054840" y="2057026"/>
                          <a:pt x="2986221" y="2217782"/>
                          <a:pt x="3031080" y="2474976"/>
                        </a:cubicBezTo>
                        <a:cubicBezTo>
                          <a:pt x="3075939" y="2732170"/>
                          <a:pt x="2985352" y="2924540"/>
                          <a:pt x="3031080" y="3200400"/>
                        </a:cubicBezTo>
                        <a:cubicBezTo>
                          <a:pt x="2942865" y="3212520"/>
                          <a:pt x="2769588" y="3188563"/>
                          <a:pt x="2616832" y="3200400"/>
                        </a:cubicBezTo>
                        <a:cubicBezTo>
                          <a:pt x="2464076" y="3212237"/>
                          <a:pt x="2326763" y="3181248"/>
                          <a:pt x="2051031" y="3200400"/>
                        </a:cubicBezTo>
                        <a:cubicBezTo>
                          <a:pt x="1775299" y="3219552"/>
                          <a:pt x="1719155" y="3159847"/>
                          <a:pt x="1606472" y="3200400"/>
                        </a:cubicBezTo>
                        <a:cubicBezTo>
                          <a:pt x="1493789" y="3240953"/>
                          <a:pt x="1267252" y="3144019"/>
                          <a:pt x="1101292" y="3200400"/>
                        </a:cubicBezTo>
                        <a:cubicBezTo>
                          <a:pt x="935332" y="3256781"/>
                          <a:pt x="716551" y="3141842"/>
                          <a:pt x="535491" y="3200400"/>
                        </a:cubicBezTo>
                        <a:cubicBezTo>
                          <a:pt x="354431" y="3258958"/>
                          <a:pt x="233206" y="3179622"/>
                          <a:pt x="0" y="3200400"/>
                        </a:cubicBezTo>
                        <a:cubicBezTo>
                          <a:pt x="-18034" y="3041820"/>
                          <a:pt x="576" y="2863095"/>
                          <a:pt x="0" y="2763012"/>
                        </a:cubicBezTo>
                        <a:cubicBezTo>
                          <a:pt x="-576" y="2662929"/>
                          <a:pt x="53775" y="2438723"/>
                          <a:pt x="0" y="2293620"/>
                        </a:cubicBezTo>
                        <a:cubicBezTo>
                          <a:pt x="-53775" y="2148517"/>
                          <a:pt x="23031" y="1977754"/>
                          <a:pt x="0" y="1792224"/>
                        </a:cubicBezTo>
                        <a:cubicBezTo>
                          <a:pt x="-23031" y="1606694"/>
                          <a:pt x="52896" y="1327094"/>
                          <a:pt x="0" y="1194816"/>
                        </a:cubicBezTo>
                        <a:cubicBezTo>
                          <a:pt x="-52896" y="1062538"/>
                          <a:pt x="53116" y="878107"/>
                          <a:pt x="0" y="661416"/>
                        </a:cubicBezTo>
                        <a:cubicBezTo>
                          <a:pt x="-53116" y="444725"/>
                          <a:pt x="59473" y="256443"/>
                          <a:pt x="0" y="0"/>
                        </a:cubicBezTo>
                        <a:close/>
                      </a:path>
                    </a:pathLst>
                  </a:custGeom>
                  <ask:type>
                    <ask:lineSketchNone/>
                  </ask:type>
                </ask:lineSketchStyleProps>
              </a:ext>
            </a:extLst>
          </a:ln>
        </p:spPr>
        <p:txBody>
          <a:bodyPr vert="horz" lIns="91440" tIns="45720" rIns="91440" bIns="45720" rtlCol="0" anchor="b">
            <a:normAutofit/>
          </a:bodyPr>
          <a:lstStyle/>
          <a:p>
            <a:r>
              <a:rPr lang="en-US" sz="3600" b="1" kern="1200" dirty="0">
                <a:solidFill>
                  <a:schemeClr val="tx1"/>
                </a:solidFill>
                <a:latin typeface="Calibri" panose="020F0502020204030204" pitchFamily="34" charset="0"/>
                <a:ea typeface="Calibri" panose="020F0502020204030204" pitchFamily="34" charset="0"/>
                <a:cs typeface="Calibri" panose="020F0502020204030204" pitchFamily="34" charset="0"/>
              </a:rPr>
              <a:t>Example 2: Pasture Fodder to </a:t>
            </a:r>
            <a:br>
              <a:rPr lang="en-US" sz="3600" b="1" kern="1200" dirty="0">
                <a:solidFill>
                  <a:schemeClr val="tx1"/>
                </a:solidFill>
                <a:latin typeface="Calibri" panose="020F0502020204030204" pitchFamily="34" charset="0"/>
                <a:ea typeface="Calibri" panose="020F0502020204030204" pitchFamily="34" charset="0"/>
                <a:cs typeface="Calibri" panose="020F0502020204030204" pitchFamily="34" charset="0"/>
              </a:rPr>
            </a:br>
            <a:r>
              <a:rPr lang="en-US" sz="3600" b="1" kern="1200" dirty="0">
                <a:solidFill>
                  <a:schemeClr val="tx1"/>
                </a:solidFill>
                <a:latin typeface="Calibri" panose="020F0502020204030204" pitchFamily="34" charset="0"/>
                <a:ea typeface="Calibri" panose="020F0502020204030204" pitchFamily="34" charset="0"/>
                <a:cs typeface="Calibri" panose="020F0502020204030204" pitchFamily="34" charset="0"/>
              </a:rPr>
              <a:t>the Alps</a:t>
            </a:r>
          </a:p>
        </p:txBody>
      </p:sp>
      <p:pic>
        <p:nvPicPr>
          <p:cNvPr id="6" name="Picture 5" descr="This displays maps and charts detailing the production, origin, and importation of fodder (animal feed) for several European countries">
            <a:extLst>
              <a:ext uri="{FF2B5EF4-FFF2-40B4-BE49-F238E27FC236}">
                <a16:creationId xmlns:a16="http://schemas.microsoft.com/office/drawing/2014/main" id="{CB73014B-861B-79FC-78AA-8E69CDA18477}"/>
              </a:ext>
            </a:extLst>
          </p:cNvPr>
          <p:cNvPicPr>
            <a:picLocks noChangeAspect="1"/>
          </p:cNvPicPr>
          <p:nvPr/>
        </p:nvPicPr>
        <p:blipFill>
          <a:blip r:embed="rId3"/>
          <a:stretch>
            <a:fillRect/>
          </a:stretch>
        </p:blipFill>
        <p:spPr>
          <a:xfrm>
            <a:off x="101808" y="88922"/>
            <a:ext cx="8242724" cy="6820251"/>
          </a:xfrm>
          <a:prstGeom prst="rect">
            <a:avLst/>
          </a:prstGeom>
        </p:spPr>
      </p:pic>
      <p:sp>
        <p:nvSpPr>
          <p:cNvPr id="4" name="TextBox 3">
            <a:extLst>
              <a:ext uri="{FF2B5EF4-FFF2-40B4-BE49-F238E27FC236}">
                <a16:creationId xmlns:a16="http://schemas.microsoft.com/office/drawing/2014/main" id="{6F5578F1-97BF-AA56-7279-BBAFF65687BB}"/>
              </a:ext>
            </a:extLst>
          </p:cNvPr>
          <p:cNvSpPr txBox="1"/>
          <p:nvPr/>
        </p:nvSpPr>
        <p:spPr>
          <a:xfrm>
            <a:off x="8576720" y="282939"/>
            <a:ext cx="3291840" cy="923330"/>
          </a:xfrm>
          <a:prstGeom prst="rect">
            <a:avLst/>
          </a:prstGeom>
          <a:noFill/>
        </p:spPr>
        <p:txBody>
          <a:bodyPr wrap="square" rtlCol="0">
            <a:spAutoFit/>
          </a:bodyPr>
          <a:lstStyle/>
          <a:p>
            <a:r>
              <a:rPr lang="en-US" dirty="0">
                <a:latin typeface="Calibri" panose="020F0502020204030204" pitchFamily="34" charset="0"/>
                <a:ea typeface="Calibri" panose="020F0502020204030204" pitchFamily="34" charset="0"/>
                <a:cs typeface="Calibri" panose="020F0502020204030204" pitchFamily="34" charset="0"/>
                <a:sym typeface="Twentieth Century"/>
              </a:rPr>
              <a:t>Schirpke et al. 2019: </a:t>
            </a:r>
            <a:r>
              <a:rPr lang="en-US" i="1" dirty="0">
                <a:latin typeface="Calibri" panose="020F0502020204030204" pitchFamily="34" charset="0"/>
                <a:ea typeface="Calibri" panose="020F0502020204030204" pitchFamily="34" charset="0"/>
                <a:cs typeface="Calibri" panose="020F0502020204030204" pitchFamily="34" charset="0"/>
                <a:sym typeface="Twentieth Century"/>
                <a:hlinkClick r:id="rId4"/>
              </a:rPr>
              <a:t>https://doi.org/10.1038/s41598-019-43229-z</a:t>
            </a:r>
            <a:endParaRPr lang="en-US" dirty="0"/>
          </a:p>
        </p:txBody>
      </p:sp>
    </p:spTree>
    <p:extLst>
      <p:ext uri="{BB962C8B-B14F-4D97-AF65-F5344CB8AC3E}">
        <p14:creationId xmlns:p14="http://schemas.microsoft.com/office/powerpoint/2010/main" val="41898485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EF9802FA-5A66-5D0B-1CC8-6FD56454AF2F}"/>
              </a:ext>
            </a:extLst>
          </p:cNvPr>
          <p:cNvSpPr>
            <a:spLocks noGrp="1"/>
          </p:cNvSpPr>
          <p:nvPr>
            <p:ph type="sldNum" sz="quarter" idx="12"/>
          </p:nvPr>
        </p:nvSpPr>
        <p:spPr>
          <a:xfrm>
            <a:off x="8610600" y="6356350"/>
            <a:ext cx="2743200" cy="365125"/>
          </a:xfrm>
        </p:spPr>
        <p:txBody>
          <a:bodyPr>
            <a:normAutofit/>
          </a:bodyPr>
          <a:lstStyle/>
          <a:p>
            <a:pPr>
              <a:spcAft>
                <a:spcPts val="600"/>
              </a:spcAft>
            </a:pPr>
            <a:fld id="{856227B3-BD4B-B146-9DD9-5D91D71F00EA}" type="slidenum">
              <a:rPr lang="en-US" smtClean="0"/>
              <a:pPr>
                <a:spcAft>
                  <a:spcPts val="600"/>
                </a:spcAft>
              </a:pPr>
              <a:t>8</a:t>
            </a:fld>
            <a:endParaRPr lang="en-US"/>
          </a:p>
        </p:txBody>
      </p:sp>
      <p:sp>
        <p:nvSpPr>
          <p:cNvPr id="6" name="Rectangle 5">
            <a:extLst>
              <a:ext uri="{FF2B5EF4-FFF2-40B4-BE49-F238E27FC236}">
                <a16:creationId xmlns:a16="http://schemas.microsoft.com/office/drawing/2014/main" id="{64B5CBD5-18C1-1BC5-1FE6-86079141B073}"/>
              </a:ext>
              <a:ext uri="{C183D7F6-B498-43B3-948B-1728B52AA6E4}">
                <adec:decorative xmlns:adec="http://schemas.microsoft.com/office/drawing/2017/decorative" val="1"/>
              </a:ext>
            </a:extLst>
          </p:cNvPr>
          <p:cNvSpPr/>
          <p:nvPr/>
        </p:nvSpPr>
        <p:spPr>
          <a:xfrm>
            <a:off x="630936" y="1894446"/>
            <a:ext cx="3826764" cy="45719"/>
          </a:xfrm>
          <a:custGeom>
            <a:avLst/>
            <a:gdLst>
              <a:gd name="csX0" fmla="*/ 0 w 3826764"/>
              <a:gd name="csY0" fmla="*/ 0 h 45719"/>
              <a:gd name="csX1" fmla="*/ 714329 w 3826764"/>
              <a:gd name="csY1" fmla="*/ 0 h 45719"/>
              <a:gd name="csX2" fmla="*/ 1390391 w 3826764"/>
              <a:gd name="csY2" fmla="*/ 0 h 45719"/>
              <a:gd name="csX3" fmla="*/ 2066453 w 3826764"/>
              <a:gd name="csY3" fmla="*/ 0 h 45719"/>
              <a:gd name="csX4" fmla="*/ 2589444 w 3826764"/>
              <a:gd name="csY4" fmla="*/ 0 h 45719"/>
              <a:gd name="csX5" fmla="*/ 3150702 w 3826764"/>
              <a:gd name="csY5" fmla="*/ 0 h 45719"/>
              <a:gd name="csX6" fmla="*/ 3826764 w 3826764"/>
              <a:gd name="csY6" fmla="*/ 0 h 45719"/>
              <a:gd name="csX7" fmla="*/ 3826764 w 3826764"/>
              <a:gd name="csY7" fmla="*/ 45719 h 45719"/>
              <a:gd name="csX8" fmla="*/ 3188970 w 3826764"/>
              <a:gd name="csY8" fmla="*/ 45719 h 45719"/>
              <a:gd name="csX9" fmla="*/ 2665979 w 3826764"/>
              <a:gd name="csY9" fmla="*/ 45719 h 45719"/>
              <a:gd name="csX10" fmla="*/ 2142988 w 3826764"/>
              <a:gd name="csY10" fmla="*/ 45719 h 45719"/>
              <a:gd name="csX11" fmla="*/ 1466926 w 3826764"/>
              <a:gd name="csY11" fmla="*/ 45719 h 45719"/>
              <a:gd name="csX12" fmla="*/ 905667 w 3826764"/>
              <a:gd name="csY12" fmla="*/ 45719 h 45719"/>
              <a:gd name="csX13" fmla="*/ 0 w 3826764"/>
              <a:gd name="csY13" fmla="*/ 45719 h 45719"/>
              <a:gd name="csX14" fmla="*/ 0 w 3826764"/>
              <a:gd name="csY14" fmla="*/ 0 h 4571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3826764" h="45719" fill="none" extrusionOk="0">
                <a:moveTo>
                  <a:pt x="0" y="0"/>
                </a:moveTo>
                <a:cubicBezTo>
                  <a:pt x="323099" y="25652"/>
                  <a:pt x="514920" y="16410"/>
                  <a:pt x="714329" y="0"/>
                </a:cubicBezTo>
                <a:cubicBezTo>
                  <a:pt x="913738" y="-16410"/>
                  <a:pt x="1181290" y="-16438"/>
                  <a:pt x="1390391" y="0"/>
                </a:cubicBezTo>
                <a:cubicBezTo>
                  <a:pt x="1599492" y="16438"/>
                  <a:pt x="1868905" y="-12897"/>
                  <a:pt x="2066453" y="0"/>
                </a:cubicBezTo>
                <a:cubicBezTo>
                  <a:pt x="2264001" y="12897"/>
                  <a:pt x="2364177" y="-16400"/>
                  <a:pt x="2589444" y="0"/>
                </a:cubicBezTo>
                <a:cubicBezTo>
                  <a:pt x="2814711" y="16400"/>
                  <a:pt x="2997538" y="-18853"/>
                  <a:pt x="3150702" y="0"/>
                </a:cubicBezTo>
                <a:cubicBezTo>
                  <a:pt x="3303866" y="18853"/>
                  <a:pt x="3585146" y="1135"/>
                  <a:pt x="3826764" y="0"/>
                </a:cubicBezTo>
                <a:cubicBezTo>
                  <a:pt x="3825766" y="13870"/>
                  <a:pt x="3827879" y="28899"/>
                  <a:pt x="3826764" y="45719"/>
                </a:cubicBezTo>
                <a:cubicBezTo>
                  <a:pt x="3598971" y="54545"/>
                  <a:pt x="3391589" y="66325"/>
                  <a:pt x="3188970" y="45719"/>
                </a:cubicBezTo>
                <a:cubicBezTo>
                  <a:pt x="2986351" y="25113"/>
                  <a:pt x="2869487" y="43489"/>
                  <a:pt x="2665979" y="45719"/>
                </a:cubicBezTo>
                <a:cubicBezTo>
                  <a:pt x="2462471" y="47949"/>
                  <a:pt x="2324605" y="52142"/>
                  <a:pt x="2142988" y="45719"/>
                </a:cubicBezTo>
                <a:cubicBezTo>
                  <a:pt x="1961371" y="39296"/>
                  <a:pt x="1790902" y="16051"/>
                  <a:pt x="1466926" y="45719"/>
                </a:cubicBezTo>
                <a:cubicBezTo>
                  <a:pt x="1142950" y="75387"/>
                  <a:pt x="1130170" y="28819"/>
                  <a:pt x="905667" y="45719"/>
                </a:cubicBezTo>
                <a:cubicBezTo>
                  <a:pt x="681164" y="62619"/>
                  <a:pt x="352565" y="85129"/>
                  <a:pt x="0" y="45719"/>
                </a:cubicBezTo>
                <a:cubicBezTo>
                  <a:pt x="1128" y="27678"/>
                  <a:pt x="-933" y="14384"/>
                  <a:pt x="0" y="0"/>
                </a:cubicBezTo>
                <a:close/>
              </a:path>
              <a:path w="3826764" h="45719" stroke="0" extrusionOk="0">
                <a:moveTo>
                  <a:pt x="0" y="0"/>
                </a:moveTo>
                <a:cubicBezTo>
                  <a:pt x="188055" y="-11574"/>
                  <a:pt x="456151" y="-27975"/>
                  <a:pt x="599526" y="0"/>
                </a:cubicBezTo>
                <a:cubicBezTo>
                  <a:pt x="742901" y="27975"/>
                  <a:pt x="999245" y="-12891"/>
                  <a:pt x="1122517" y="0"/>
                </a:cubicBezTo>
                <a:cubicBezTo>
                  <a:pt x="1245789" y="12891"/>
                  <a:pt x="1664482" y="-54"/>
                  <a:pt x="1836847" y="0"/>
                </a:cubicBezTo>
                <a:cubicBezTo>
                  <a:pt x="2009212" y="54"/>
                  <a:pt x="2186669" y="-11726"/>
                  <a:pt x="2436373" y="0"/>
                </a:cubicBezTo>
                <a:cubicBezTo>
                  <a:pt x="2686077" y="11726"/>
                  <a:pt x="2875390" y="-17666"/>
                  <a:pt x="3035899" y="0"/>
                </a:cubicBezTo>
                <a:cubicBezTo>
                  <a:pt x="3196408" y="17666"/>
                  <a:pt x="3538403" y="-29323"/>
                  <a:pt x="3826764" y="0"/>
                </a:cubicBezTo>
                <a:cubicBezTo>
                  <a:pt x="3827737" y="20926"/>
                  <a:pt x="3825745" y="36494"/>
                  <a:pt x="3826764" y="45719"/>
                </a:cubicBezTo>
                <a:cubicBezTo>
                  <a:pt x="3686721" y="45968"/>
                  <a:pt x="3330892" y="45333"/>
                  <a:pt x="3188970" y="45719"/>
                </a:cubicBezTo>
                <a:cubicBezTo>
                  <a:pt x="3047048" y="46105"/>
                  <a:pt x="2864040" y="64867"/>
                  <a:pt x="2665979" y="45719"/>
                </a:cubicBezTo>
                <a:cubicBezTo>
                  <a:pt x="2467918" y="26571"/>
                  <a:pt x="2314487" y="68813"/>
                  <a:pt x="2028185" y="45719"/>
                </a:cubicBezTo>
                <a:cubicBezTo>
                  <a:pt x="1741883" y="22625"/>
                  <a:pt x="1522278" y="23559"/>
                  <a:pt x="1390391" y="45719"/>
                </a:cubicBezTo>
                <a:cubicBezTo>
                  <a:pt x="1258504" y="67879"/>
                  <a:pt x="1036766" y="30499"/>
                  <a:pt x="790865" y="45719"/>
                </a:cubicBezTo>
                <a:cubicBezTo>
                  <a:pt x="544964" y="60939"/>
                  <a:pt x="345492" y="44117"/>
                  <a:pt x="0" y="45719"/>
                </a:cubicBezTo>
                <a:cubicBezTo>
                  <a:pt x="908" y="29546"/>
                  <a:pt x="-2202" y="11420"/>
                  <a:pt x="0" y="0"/>
                </a:cubicBezTo>
                <a:close/>
              </a:path>
            </a:pathLst>
          </a:custGeom>
          <a:solidFill>
            <a:schemeClr val="accent6"/>
          </a:solidFill>
          <a:ln w="9525">
            <a:solidFill>
              <a:schemeClr val="accent6"/>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9F7C3C-3538-F0BF-3C98-F1479D30F5E4}"/>
              </a:ext>
            </a:extLst>
          </p:cNvPr>
          <p:cNvSpPr>
            <a:spLocks noGrp="1"/>
          </p:cNvSpPr>
          <p:nvPr>
            <p:ph type="title"/>
          </p:nvPr>
        </p:nvSpPr>
        <p:spPr>
          <a:xfrm>
            <a:off x="133951" y="397700"/>
            <a:ext cx="5225840" cy="1143456"/>
          </a:xfrm>
        </p:spPr>
        <p:txBody>
          <a:bodyPr anchor="b">
            <a:normAutofit/>
          </a:bodyPr>
          <a:lstStyle/>
          <a:p>
            <a:r>
              <a:rPr lang="en-US" sz="3600" b="1" dirty="0">
                <a:latin typeface="Calibri" panose="020F0502020204030204" pitchFamily="34" charset="0"/>
                <a:ea typeface="Calibri" panose="020F0502020204030204" pitchFamily="34" charset="0"/>
                <a:cs typeface="Calibri" panose="020F0502020204030204" pitchFamily="34" charset="0"/>
              </a:rPr>
              <a:t>Example 2: Pasture Fodder to the Alps, Continued</a:t>
            </a:r>
          </a:p>
        </p:txBody>
      </p:sp>
      <p:sp>
        <p:nvSpPr>
          <p:cNvPr id="9" name="TextBox 8">
            <a:extLst>
              <a:ext uri="{FF2B5EF4-FFF2-40B4-BE49-F238E27FC236}">
                <a16:creationId xmlns:a16="http://schemas.microsoft.com/office/drawing/2014/main" id="{C4A1918A-B8CE-E57C-9741-3F5D37A2C773}"/>
              </a:ext>
            </a:extLst>
          </p:cNvPr>
          <p:cNvSpPr txBox="1"/>
          <p:nvPr/>
        </p:nvSpPr>
        <p:spPr>
          <a:xfrm>
            <a:off x="320398" y="2092731"/>
            <a:ext cx="4522355" cy="4652556"/>
          </a:xfrm>
          <a:prstGeom prst="rect">
            <a:avLst/>
          </a:prstGeom>
          <a:noFill/>
        </p:spPr>
        <p:txBody>
          <a:bodyPr wrap="square" rtlCol="0">
            <a:spAutoFit/>
          </a:bodyPr>
          <a:lstStyle/>
          <a:p>
            <a:pPr>
              <a:lnSpc>
                <a:spcPct val="90000"/>
              </a:lnSpc>
              <a:spcAft>
                <a:spcPts val="1000"/>
              </a:spcAft>
            </a:pPr>
            <a:r>
              <a:rPr lang="en-US" sz="2000" b="1" dirty="0">
                <a:latin typeface="Calibri" panose="020F0502020204030204" pitchFamily="34" charset="0"/>
                <a:ea typeface="Calibri" panose="020F0502020204030204" pitchFamily="34" charset="0"/>
                <a:cs typeface="Calibri" panose="020F0502020204030204" pitchFamily="34" charset="0"/>
                <a:sym typeface="Twentieth Century"/>
              </a:rPr>
              <a:t>Social actors and processes facilitating connectivity</a:t>
            </a:r>
          </a:p>
          <a:p>
            <a:pPr marL="342900" indent="-342900">
              <a:lnSpc>
                <a:spcPct val="90000"/>
              </a:lnSpc>
              <a:spcAft>
                <a:spcPts val="1000"/>
              </a:spcAft>
              <a:buSzPct val="120000"/>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sym typeface="Twentieth Century"/>
              </a:rPr>
              <a:t>Agricultural producers/industry</a:t>
            </a:r>
          </a:p>
          <a:p>
            <a:pPr marL="342900" indent="-342900">
              <a:lnSpc>
                <a:spcPct val="90000"/>
              </a:lnSpc>
              <a:spcAft>
                <a:spcPts val="1000"/>
              </a:spcAft>
              <a:buSzPct val="120000"/>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sym typeface="Twentieth Century"/>
              </a:rPr>
              <a:t>Transport industry &amp; associated supply chain </a:t>
            </a:r>
          </a:p>
          <a:p>
            <a:pPr marL="342900" indent="-342900">
              <a:lnSpc>
                <a:spcPct val="90000"/>
              </a:lnSpc>
              <a:spcAft>
                <a:spcPts val="1000"/>
              </a:spcAft>
              <a:buSzPct val="120000"/>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sym typeface="Twentieth Century"/>
              </a:rPr>
              <a:t>Movement of materials through water or on land </a:t>
            </a:r>
          </a:p>
          <a:p>
            <a:pPr marL="342900" indent="-342900">
              <a:lnSpc>
                <a:spcPct val="90000"/>
              </a:lnSpc>
              <a:spcAft>
                <a:spcPts val="1000"/>
              </a:spcAft>
              <a:buSzPct val="120000"/>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sym typeface="Twentieth Century"/>
              </a:rPr>
              <a:t>Government regulation of importing/exporting</a:t>
            </a:r>
          </a:p>
          <a:p>
            <a:pPr marL="342900" indent="-342900">
              <a:lnSpc>
                <a:spcPct val="90000"/>
              </a:lnSpc>
              <a:spcAft>
                <a:spcPts val="1000"/>
              </a:spcAft>
              <a:buSzPct val="120000"/>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sym typeface="Twentieth Century"/>
              </a:rPr>
              <a:t>Port authorities </a:t>
            </a:r>
          </a:p>
          <a:p>
            <a:pPr marL="342900" indent="-342900">
              <a:lnSpc>
                <a:spcPct val="90000"/>
              </a:lnSpc>
              <a:spcAft>
                <a:spcPts val="1000"/>
              </a:spcAft>
              <a:buSzPct val="120000"/>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sym typeface="Twentieth Century"/>
              </a:rPr>
              <a:t>Owners of pasture lands </a:t>
            </a:r>
          </a:p>
          <a:p>
            <a:r>
              <a:rPr lang="en-US" sz="2000" b="1" dirty="0">
                <a:latin typeface="Calibri" panose="020F0502020204030204" pitchFamily="34" charset="0"/>
                <a:ea typeface="Calibri" panose="020F0502020204030204" pitchFamily="34" charset="0"/>
                <a:cs typeface="Calibri" panose="020F0502020204030204" pitchFamily="34" charset="0"/>
                <a:sym typeface="Twentieth Century"/>
              </a:rPr>
              <a:t>				</a:t>
            </a:r>
          </a:p>
          <a:p>
            <a:pPr algn="ctr"/>
            <a:r>
              <a:rPr lang="en-US" sz="2000" b="1" dirty="0">
                <a:latin typeface="Calibri" panose="020F0502020204030204" pitchFamily="34" charset="0"/>
                <a:ea typeface="Calibri" panose="020F0502020204030204" pitchFamily="34" charset="0"/>
                <a:cs typeface="Calibri" panose="020F0502020204030204" pitchFamily="34" charset="0"/>
                <a:sym typeface="Twentieth Century"/>
              </a:rPr>
              <a:t>Who/what else? </a:t>
            </a:r>
          </a:p>
        </p:txBody>
      </p:sp>
      <p:pic>
        <p:nvPicPr>
          <p:cNvPr id="12" name="Picture 11" descr="This displays maps and charts detailing the production, origin, and importation of fodder (animal feed) for several European countries">
            <a:extLst>
              <a:ext uri="{FF2B5EF4-FFF2-40B4-BE49-F238E27FC236}">
                <a16:creationId xmlns:a16="http://schemas.microsoft.com/office/drawing/2014/main" id="{86F016B3-837A-A817-8C6F-117E0DE1A136}"/>
              </a:ext>
            </a:extLst>
          </p:cNvPr>
          <p:cNvPicPr>
            <a:picLocks noChangeAspect="1"/>
          </p:cNvPicPr>
          <p:nvPr/>
        </p:nvPicPr>
        <p:blipFill>
          <a:blip r:embed="rId3"/>
          <a:stretch>
            <a:fillRect/>
          </a:stretch>
        </p:blipFill>
        <p:spPr>
          <a:xfrm>
            <a:off x="5163151" y="706581"/>
            <a:ext cx="6894898" cy="5705023"/>
          </a:xfrm>
          <a:prstGeom prst="rect">
            <a:avLst/>
          </a:prstGeom>
        </p:spPr>
      </p:pic>
    </p:spTree>
    <p:extLst>
      <p:ext uri="{BB962C8B-B14F-4D97-AF65-F5344CB8AC3E}">
        <p14:creationId xmlns:p14="http://schemas.microsoft.com/office/powerpoint/2010/main" val="32778322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A4D730D3-21DF-A649-93AC-8F75A2B9B32F}" vid="{B0AA2598-5C6F-5540-895B-2774E0F7575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2674</TotalTime>
  <Words>1333</Words>
  <Application>Microsoft Macintosh PowerPoint</Application>
  <PresentationFormat>Widescreen</PresentationFormat>
  <Paragraphs>89</Paragraphs>
  <Slides>10</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Calibri Light</vt:lpstr>
      <vt:lpstr>Noto Sans Symbols</vt:lpstr>
      <vt:lpstr>Twentieth Century</vt:lpstr>
      <vt:lpstr>Office Theme</vt:lpstr>
      <vt:lpstr>The Spatial Nature of  Ecosystem Services </vt:lpstr>
      <vt:lpstr>Background: Ecosystem Service (ES) Flows</vt:lpstr>
      <vt:lpstr>Background: Spatial Resilience</vt:lpstr>
      <vt:lpstr>Background: Spatial Resilience (continued)</vt:lpstr>
      <vt:lpstr>Background: Networks</vt:lpstr>
      <vt:lpstr>Example 1:  Water from the Alps to Lowlands and Beyond</vt:lpstr>
      <vt:lpstr>Example 1: Water from the Alps to  Lowlands and Beyond, Continued</vt:lpstr>
      <vt:lpstr>Example 2: Pasture Fodder to  the Alps</vt:lpstr>
      <vt:lpstr>Example 2: Pasture Fodder to the Alps, Continued</vt:lpstr>
      <vt:lpstr>Socio-Ecological Networks &amp; Spatial Resilience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Spatial Nature of  Ecosystem Services </dc:title>
  <dc:creator>Alaina Gallagher</dc:creator>
  <cp:lastModifiedBy>Alaina Gallagher</cp:lastModifiedBy>
  <cp:revision>13</cp:revision>
  <dcterms:created xsi:type="dcterms:W3CDTF">2023-02-06T21:10:40Z</dcterms:created>
  <dcterms:modified xsi:type="dcterms:W3CDTF">2026-08-20T02:23:38Z</dcterms:modified>
</cp:coreProperties>
</file>