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Open Sans" panose="020B0606030504020204"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i3ZVPkFaPuNW2RxmSr//KQXAqxZ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F0D9"/>
    <a:srgbClr val="F0FFE9"/>
    <a:srgbClr val="70AD4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4"/>
    <p:restoredTop sz="76084"/>
  </p:normalViewPr>
  <p:slideViewPr>
    <p:cSldViewPr snapToGrid="0">
      <p:cViewPr varScale="1">
        <p:scale>
          <a:sx n="85" d="100"/>
          <a:sy n="85" d="100"/>
        </p:scale>
        <p:origin x="2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dirty="0"/>
              <a:t>Be sure to ask learners to consider what assumptions they believe are influencing their response. </a:t>
            </a:r>
            <a:endParaRPr b="1"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dirty="0"/>
              <a:t>Many people believe that in reality these three are </a:t>
            </a:r>
            <a:r>
              <a:rPr lang="en-US" b="0" i="1" dirty="0"/>
              <a:t>not</a:t>
            </a:r>
            <a:r>
              <a:rPr lang="en-US" b="0" i="0" dirty="0"/>
              <a:t> totally separable. They may represent a continuum, or the learners may feel that some of them are not really separable.  For example, some ethicists and scholars believe the relational values are no different from instrumental in that the viewer “gets” something from the natural feature even it is not monetary. </a:t>
            </a:r>
            <a:endParaRPr b="1" dirty="0"/>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i="0" dirty="0"/>
              <a:t>The d</a:t>
            </a:r>
            <a:r>
              <a:rPr lang="en-US" b="0" dirty="0"/>
              <a:t>irect use of nature with obvious economic value includes fishing and timber extraction. The image at the top left of the created wetland is valued because of it stores water and minimizes flooding in urban areas. It is worth pointing out to the learners that this created wetland (i.e., human-constructed) is a substitution for a natural wetland, and its creation is also a </a:t>
            </a:r>
            <a:r>
              <a:rPr lang="en-US" b="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source of income </a:t>
            </a:r>
            <a:r>
              <a:rPr lang="en-US" b="0" dirty="0"/>
              <a:t>for many environmental consulting firms. </a:t>
            </a:r>
            <a:endParaRPr b="1" dirty="0"/>
          </a:p>
        </p:txBody>
      </p:sp>
      <p:sp>
        <p:nvSpPr>
          <p:cNvPr id="124" name="Google Shape;12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a:t>
            </a:r>
            <a:r>
              <a:rPr lang="en-US" b="1" dirty="0"/>
              <a:t>: </a:t>
            </a:r>
            <a:r>
              <a:rPr lang="en-US" b="0" dirty="0"/>
              <a:t>These images may not be construed by some to be reflective of subjective intrinsic. The elephant in water was selected as an example on the left because its value could depend on where people live. For example, for some people in Africa, elephants  may be dangerous, while people on safaris may view them as having intrinsic value. In the center, the scientist studying the rock formation may view the rock as being intrinsically valuable, but she may be basing this value on her understanding of geologic history. Similarly, the parasitic wasp on the right may have intrinsic value to those who understand that it parasitizes crop and garden pests. </a:t>
            </a:r>
            <a:endParaRPr b="1" dirty="0"/>
          </a:p>
        </p:txBody>
      </p:sp>
      <p:sp>
        <p:nvSpPr>
          <p:cNvPr id="136" name="Google Shape;1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dirty="0"/>
              <a:t>Many images could be used to illustrate intrinsic value. A few beautiful images were selected as examples, but for many people/cultures, nature need not convey </a:t>
            </a:r>
            <a:r>
              <a:rPr lang="en-US" b="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beauty</a:t>
            </a:r>
            <a:r>
              <a:rPr lang="en-US" b="0" dirty="0"/>
              <a:t> to be viewed as inherently valuable. </a:t>
            </a:r>
            <a:endParaRPr b="1" dirty="0"/>
          </a:p>
        </p:txBody>
      </p:sp>
      <p:sp>
        <p:nvSpPr>
          <p:cNvPr id="148" name="Google Shape;14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solidFill>
                  <a:srgbClr val="1C1D1E"/>
                </a:solidFill>
                <a:latin typeface="Open Sans"/>
                <a:ea typeface="Open Sans"/>
                <a:cs typeface="Open Sans"/>
                <a:sym typeface="Open Sans"/>
              </a:rPr>
              <a:t>Notes for Instructor (Useful background): </a:t>
            </a:r>
            <a:r>
              <a:rPr lang="en-US" b="0" i="0" dirty="0">
                <a:solidFill>
                  <a:srgbClr val="1C1D1E"/>
                </a:solidFill>
                <a:latin typeface="Open Sans"/>
                <a:ea typeface="Open Sans"/>
                <a:cs typeface="Open Sans"/>
                <a:sym typeface="Open Sans"/>
              </a:rPr>
              <a:t>Buddhists believe it is critical to be mindful of nature, to live simply, and  to respect the cycle and balance of nature so that everything can continue for future generations—to be positive forces in conservation. Farmers engage with nature and often reflect on the soils value to them or how they “know the soil.”  People walking in nature may value it for spiritual or mental wellness. </a:t>
            </a:r>
            <a:endParaRPr dirty="0"/>
          </a:p>
        </p:txBody>
      </p:sp>
      <p:sp>
        <p:nvSpPr>
          <p:cNvPr id="159" name="Google Shape;15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5" name="Picture 4" descr="The SESYNC logo—the letters SESYNC under a green arch">
            <a:extLst>
              <a:ext uri="{FF2B5EF4-FFF2-40B4-BE49-F238E27FC236}">
                <a16:creationId xmlns:a16="http://schemas.microsoft.com/office/drawing/2014/main" id="{536BCE3A-DDAF-C606-90B7-6C8F8C053DC3}"/>
              </a:ext>
            </a:extLst>
          </p:cNvPr>
          <p:cNvPicPr>
            <a:picLocks noChangeAspect="1"/>
          </p:cNvPicPr>
          <p:nvPr/>
        </p:nvPicPr>
        <p:blipFill>
          <a:blip r:embed="rId3"/>
          <a:stretch>
            <a:fillRect/>
          </a:stretch>
        </p:blipFill>
        <p:spPr>
          <a:xfrm>
            <a:off x="456874" y="361856"/>
            <a:ext cx="3429000" cy="1257300"/>
          </a:xfrm>
          <a:prstGeom prst="rect">
            <a:avLst/>
          </a:prstGeom>
        </p:spPr>
      </p:pic>
      <p:sp>
        <p:nvSpPr>
          <p:cNvPr id="3" name="Title 2">
            <a:extLst>
              <a:ext uri="{FF2B5EF4-FFF2-40B4-BE49-F238E27FC236}">
                <a16:creationId xmlns:a16="http://schemas.microsoft.com/office/drawing/2014/main" id="{E6CF829F-8B1D-A07F-8904-FD9D8ABF2F91}"/>
              </a:ext>
            </a:extLst>
          </p:cNvPr>
          <p:cNvSpPr>
            <a:spLocks noGrp="1"/>
          </p:cNvSpPr>
          <p:nvPr>
            <p:ph type="ctrTitle"/>
          </p:nvPr>
        </p:nvSpPr>
        <p:spPr>
          <a:xfrm>
            <a:off x="1524000" y="1947817"/>
            <a:ext cx="9144000" cy="2387600"/>
          </a:xfrm>
        </p:spPr>
        <p:txBody>
          <a:bodyPr>
            <a:normAutofit fontScale="90000"/>
          </a:bodyPr>
          <a:lstStyle/>
          <a:p>
            <a:r>
              <a:rPr lang="en-US" b="1" dirty="0"/>
              <a:t>Ecosystem Services – Part 3:</a:t>
            </a:r>
            <a:br>
              <a:rPr lang="en-US" b="1" dirty="0"/>
            </a:br>
            <a:r>
              <a:rPr lang="en-US" b="1" dirty="0"/>
              <a:t>Ecosystem Services </a:t>
            </a:r>
            <a:br>
              <a:rPr lang="en-US" b="1" dirty="0"/>
            </a:br>
            <a:r>
              <a:rPr lang="en-US" b="1" dirty="0"/>
              <a:t>vs. Intrinsic Value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F2B65841-E636-48E5-ADB7-98AF6921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DB892895-B184-4F96-ECFA-466300618E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10" name="Title 9">
            <a:extLst>
              <a:ext uri="{FF2B5EF4-FFF2-40B4-BE49-F238E27FC236}">
                <a16:creationId xmlns:a16="http://schemas.microsoft.com/office/drawing/2014/main" id="{0DC3F2A4-840B-C1D1-A1A8-A015601F21B4}"/>
              </a:ext>
            </a:extLst>
          </p:cNvPr>
          <p:cNvSpPr>
            <a:spLocks noGrp="1"/>
          </p:cNvSpPr>
          <p:nvPr>
            <p:ph type="title"/>
          </p:nvPr>
        </p:nvSpPr>
        <p:spPr>
          <a:xfrm>
            <a:off x="749300" y="5213349"/>
            <a:ext cx="10515600" cy="1325563"/>
          </a:xfrm>
        </p:spPr>
        <p:txBody>
          <a:bodyPr/>
          <a:lstStyle/>
          <a:p>
            <a:pPr algn="ctr"/>
            <a:r>
              <a:rPr lang="en-US" b="1" kern="1200" dirty="0">
                <a:solidFill>
                  <a:schemeClr val="tx1"/>
                </a:solidFill>
              </a:rPr>
              <a:t>Do These Have Intrinsic Value?</a:t>
            </a:r>
            <a:endParaRPr lang="en-US" dirty="0"/>
          </a:p>
        </p:txBody>
      </p:sp>
      <p:pic>
        <p:nvPicPr>
          <p:cNvPr id="6" name="Picture 5" descr="Tube worms on a rocky surface underwater">
            <a:extLst>
              <a:ext uri="{FF2B5EF4-FFF2-40B4-BE49-F238E27FC236}">
                <a16:creationId xmlns:a16="http://schemas.microsoft.com/office/drawing/2014/main" id="{C5416CA1-F8B4-2D61-B9A5-A81A4D75A72B}"/>
              </a:ext>
            </a:extLst>
          </p:cNvPr>
          <p:cNvPicPr>
            <a:picLocks noChangeAspect="1"/>
          </p:cNvPicPr>
          <p:nvPr/>
        </p:nvPicPr>
        <p:blipFill>
          <a:blip r:embed="rId3"/>
          <a:stretch>
            <a:fillRect/>
          </a:stretch>
        </p:blipFill>
        <p:spPr>
          <a:xfrm>
            <a:off x="0" y="1960"/>
            <a:ext cx="6007100" cy="4241800"/>
          </a:xfrm>
          <a:prstGeom prst="rect">
            <a:avLst/>
          </a:prstGeom>
        </p:spPr>
      </p:pic>
      <p:pic>
        <p:nvPicPr>
          <p:cNvPr id="4" name="Picture 3" descr="A closeup of a giant wasp on a tree">
            <a:extLst>
              <a:ext uri="{FF2B5EF4-FFF2-40B4-BE49-F238E27FC236}">
                <a16:creationId xmlns:a16="http://schemas.microsoft.com/office/drawing/2014/main" id="{E66BF45B-2DFF-3CDA-442E-C6605929C56F}"/>
              </a:ext>
            </a:extLst>
          </p:cNvPr>
          <p:cNvPicPr>
            <a:picLocks noChangeAspect="1"/>
          </p:cNvPicPr>
          <p:nvPr/>
        </p:nvPicPr>
        <p:blipFill>
          <a:blip r:embed="rId4"/>
          <a:srcRect r="5144"/>
          <a:stretch>
            <a:fillRect/>
          </a:stretch>
        </p:blipFill>
        <p:spPr>
          <a:xfrm>
            <a:off x="6180759" y="0"/>
            <a:ext cx="6008192" cy="424376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7"/>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58086AEC-04C2-4BC4-BFB8-0135965C7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20C3BE3F-B8A9-4DC9-A867-EC91736FA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4" name="Group 143">
            <a:extLst>
              <a:ext uri="{FF2B5EF4-FFF2-40B4-BE49-F238E27FC236}">
                <a16:creationId xmlns:a16="http://schemas.microsoft.com/office/drawing/2014/main" id="{0CA2F3D1-53F2-478B-949B-6D4EA2E4E4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55386"/>
            <a:ext cx="5378624" cy="6402614"/>
            <a:chOff x="-19221" y="197691"/>
            <a:chExt cx="5378624" cy="6402614"/>
          </a:xfrm>
        </p:grpSpPr>
        <p:sp>
          <p:nvSpPr>
            <p:cNvPr id="145" name="Freeform: Shape 144">
              <a:extLst>
                <a:ext uri="{FF2B5EF4-FFF2-40B4-BE49-F238E27FC236}">
                  <a16:creationId xmlns:a16="http://schemas.microsoft.com/office/drawing/2014/main" id="{6E53A4EE-6F9B-4EC8-9840-708F509D9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6" name="Freeform: Shape 145">
              <a:extLst>
                <a:ext uri="{FF2B5EF4-FFF2-40B4-BE49-F238E27FC236}">
                  <a16:creationId xmlns:a16="http://schemas.microsoft.com/office/drawing/2014/main" id="{CD8289AA-777C-4230-BABC-203458BF6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 name="Freeform: Shape 146">
              <a:extLst>
                <a:ext uri="{FF2B5EF4-FFF2-40B4-BE49-F238E27FC236}">
                  <a16:creationId xmlns:a16="http://schemas.microsoft.com/office/drawing/2014/main" id="{39D76777-71BF-4FFF-B568-E58E46EB1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8" name="Freeform: Shape 147">
              <a:extLst>
                <a:ext uri="{FF2B5EF4-FFF2-40B4-BE49-F238E27FC236}">
                  <a16:creationId xmlns:a16="http://schemas.microsoft.com/office/drawing/2014/main" id="{72CDCD53-6393-431A-9E75-109BC8362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9" name="Freeform: Shape 148">
              <a:extLst>
                <a:ext uri="{FF2B5EF4-FFF2-40B4-BE49-F238E27FC236}">
                  <a16:creationId xmlns:a16="http://schemas.microsoft.com/office/drawing/2014/main" id="{DA62198F-7D76-4A2A-9669-40E5E8A3C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Slide Number Placeholder 4">
            <a:extLst>
              <a:ext uri="{FF2B5EF4-FFF2-40B4-BE49-F238E27FC236}">
                <a16:creationId xmlns:a16="http://schemas.microsoft.com/office/drawing/2014/main" id="{D5E6D0E1-DF03-DF9C-345B-B095766D73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D87908A2-8F86-8B8D-1147-369B60855774}"/>
              </a:ext>
            </a:extLst>
          </p:cNvPr>
          <p:cNvSpPr>
            <a:spLocks noGrp="1"/>
          </p:cNvSpPr>
          <p:nvPr>
            <p:ph type="title"/>
          </p:nvPr>
        </p:nvSpPr>
        <p:spPr>
          <a:xfrm>
            <a:off x="561401" y="2278251"/>
            <a:ext cx="5029200" cy="1023385"/>
          </a:xfrm>
        </p:spPr>
        <p:txBody>
          <a:bodyPr>
            <a:normAutofit fontScale="90000"/>
          </a:bodyPr>
          <a:lstStyle/>
          <a:p>
            <a:r>
              <a:rPr lang="en-US" b="1" dirty="0">
                <a:solidFill>
                  <a:schemeClr val="tx1"/>
                </a:solidFill>
              </a:rPr>
              <a:t>Values – How </a:t>
            </a:r>
            <a:br>
              <a:rPr lang="en-US" b="1" dirty="0">
                <a:solidFill>
                  <a:schemeClr val="tx1"/>
                </a:solidFill>
              </a:rPr>
            </a:br>
            <a:r>
              <a:rPr lang="en-US" b="1" dirty="0">
                <a:solidFill>
                  <a:schemeClr val="tx1"/>
                </a:solidFill>
              </a:rPr>
              <a:t>Do  the Following </a:t>
            </a:r>
            <a:br>
              <a:rPr lang="en-US" b="1" dirty="0">
                <a:solidFill>
                  <a:schemeClr val="tx1"/>
                </a:solidFill>
              </a:rPr>
            </a:br>
            <a:r>
              <a:rPr lang="en-US" b="1" dirty="0">
                <a:solidFill>
                  <a:schemeClr val="tx1"/>
                </a:solidFill>
              </a:rPr>
              <a:t>Differ?</a:t>
            </a:r>
            <a:br>
              <a:rPr lang="en-US" b="1" dirty="0">
                <a:solidFill>
                  <a:schemeClr val="tx2"/>
                </a:solidFill>
              </a:rPr>
            </a:br>
            <a:endParaRPr lang="en-US" dirty="0"/>
          </a:p>
        </p:txBody>
      </p:sp>
      <p:sp>
        <p:nvSpPr>
          <p:cNvPr id="4" name="TextBox 3">
            <a:extLst>
              <a:ext uri="{FF2B5EF4-FFF2-40B4-BE49-F238E27FC236}">
                <a16:creationId xmlns:a16="http://schemas.microsoft.com/office/drawing/2014/main" id="{F1E4A2DF-8C04-7DA7-A358-557533C35EAF}"/>
              </a:ext>
            </a:extLst>
          </p:cNvPr>
          <p:cNvSpPr txBox="1"/>
          <p:nvPr/>
        </p:nvSpPr>
        <p:spPr>
          <a:xfrm>
            <a:off x="278969" y="3608789"/>
            <a:ext cx="3673099" cy="1384995"/>
          </a:xfrm>
          <a:prstGeom prst="rect">
            <a:avLst/>
          </a:prstGeom>
          <a:noFill/>
        </p:spPr>
        <p:txBody>
          <a:bodyPr wrap="square" rtlCol="0">
            <a:spAutoFit/>
          </a:bodyPr>
          <a:lstStyle/>
          <a:p>
            <a:r>
              <a:rPr lang="en-US" sz="2800" i="1" dirty="0">
                <a:solidFill>
                  <a:schemeClr val="tx1"/>
                </a:solidFill>
              </a:rPr>
              <a:t>Define each and provide some potential examples.</a:t>
            </a:r>
            <a:endParaRPr lang="en-US" sz="2800" dirty="0"/>
          </a:p>
        </p:txBody>
      </p:sp>
      <p:sp>
        <p:nvSpPr>
          <p:cNvPr id="6" name="Rounded Rectangle 5">
            <a:extLst>
              <a:ext uri="{FF2B5EF4-FFF2-40B4-BE49-F238E27FC236}">
                <a16:creationId xmlns:a16="http://schemas.microsoft.com/office/drawing/2014/main" id="{86E7FFA3-A132-684C-D952-E9F3DC76C520}"/>
              </a:ext>
            </a:extLst>
          </p:cNvPr>
          <p:cNvSpPr/>
          <p:nvPr/>
        </p:nvSpPr>
        <p:spPr>
          <a:xfrm>
            <a:off x="6813683" y="844358"/>
            <a:ext cx="3611105" cy="861970"/>
          </a:xfrm>
          <a:prstGeom prst="roundRect">
            <a:avLst/>
          </a:prstGeom>
          <a:solidFill>
            <a:srgbClr val="70AD47">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Instrumental Value</a:t>
            </a:r>
          </a:p>
        </p:txBody>
      </p:sp>
      <p:sp>
        <p:nvSpPr>
          <p:cNvPr id="16" name="Rounded Rectangle 15">
            <a:extLst>
              <a:ext uri="{FF2B5EF4-FFF2-40B4-BE49-F238E27FC236}">
                <a16:creationId xmlns:a16="http://schemas.microsoft.com/office/drawing/2014/main" id="{02703084-BB9A-82F5-6291-A98DD53AE778}"/>
              </a:ext>
            </a:extLst>
          </p:cNvPr>
          <p:cNvSpPr/>
          <p:nvPr/>
        </p:nvSpPr>
        <p:spPr>
          <a:xfrm>
            <a:off x="6845359" y="2278251"/>
            <a:ext cx="3611105" cy="861970"/>
          </a:xfrm>
          <a:prstGeom prst="roundRect">
            <a:avLst/>
          </a:prstGeom>
          <a:solidFill>
            <a:srgbClr val="70AD47">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Intrinsic Value</a:t>
            </a:r>
          </a:p>
        </p:txBody>
      </p:sp>
      <p:sp>
        <p:nvSpPr>
          <p:cNvPr id="19" name="Rounded Rectangle 18">
            <a:extLst>
              <a:ext uri="{FF2B5EF4-FFF2-40B4-BE49-F238E27FC236}">
                <a16:creationId xmlns:a16="http://schemas.microsoft.com/office/drawing/2014/main" id="{5F4C99C6-3839-3B79-415B-E3FDEB99001B}"/>
              </a:ext>
            </a:extLst>
          </p:cNvPr>
          <p:cNvSpPr/>
          <p:nvPr/>
        </p:nvSpPr>
        <p:spPr>
          <a:xfrm>
            <a:off x="6845358" y="3198094"/>
            <a:ext cx="3611105" cy="1023384"/>
          </a:xfrm>
          <a:prstGeom prst="roundRect">
            <a:avLst/>
          </a:prstGeom>
          <a:solidFill>
            <a:srgbClr val="E2F0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5513" indent="-344488">
              <a:buFont typeface="Arial" panose="020B0604020202020204" pitchFamily="34" charset="0"/>
              <a:buChar char="•"/>
            </a:pPr>
            <a:r>
              <a:rPr lang="en-US" sz="2800" dirty="0">
                <a:solidFill>
                  <a:schemeClr val="tx1"/>
                </a:solidFill>
                <a:latin typeface="Calibri" panose="020F0502020204030204" pitchFamily="34" charset="0"/>
                <a:cs typeface="Calibri" panose="020F0502020204030204" pitchFamily="34" charset="0"/>
              </a:rPr>
              <a:t>Subjective</a:t>
            </a:r>
          </a:p>
          <a:p>
            <a:pPr marL="925513" indent="-344488">
              <a:buFont typeface="Arial" panose="020B0604020202020204" pitchFamily="34" charset="0"/>
              <a:buChar char="•"/>
            </a:pPr>
            <a:r>
              <a:rPr lang="en-US" sz="2800" dirty="0">
                <a:solidFill>
                  <a:schemeClr val="tx1"/>
                </a:solidFill>
                <a:latin typeface="Calibri" panose="020F0502020204030204" pitchFamily="34" charset="0"/>
                <a:cs typeface="Calibri" panose="020F0502020204030204" pitchFamily="34" charset="0"/>
              </a:rPr>
              <a:t>Objective</a:t>
            </a:r>
          </a:p>
        </p:txBody>
      </p:sp>
      <p:sp>
        <p:nvSpPr>
          <p:cNvPr id="20" name="Rounded Rectangle 19">
            <a:extLst>
              <a:ext uri="{FF2B5EF4-FFF2-40B4-BE49-F238E27FC236}">
                <a16:creationId xmlns:a16="http://schemas.microsoft.com/office/drawing/2014/main" id="{25C2AD61-2622-B194-D0CE-15B65925FEC4}"/>
              </a:ext>
            </a:extLst>
          </p:cNvPr>
          <p:cNvSpPr/>
          <p:nvPr/>
        </p:nvSpPr>
        <p:spPr>
          <a:xfrm>
            <a:off x="6845359" y="4549244"/>
            <a:ext cx="3611105" cy="861970"/>
          </a:xfrm>
          <a:prstGeom prst="roundRect">
            <a:avLst/>
          </a:prstGeom>
          <a:solidFill>
            <a:srgbClr val="70AD47">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Relational Value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p:nvSpPr>
          <p:cNvPr id="139" name="sketch line">
            <a:extLst>
              <a:ext uri="{FF2B5EF4-FFF2-40B4-BE49-F238E27FC236}">
                <a16:creationId xmlns:a16="http://schemas.microsoft.com/office/drawing/2014/main" id="{BBECEAC1-4BBC-4815-B44E-D9B231A3F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520" y="260986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6"/>
          </a:solidFill>
          <a:ln w="41275" cap="rnd">
            <a:solidFill>
              <a:schemeClr val="accent6"/>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a:extLst>
              <a:ext uri="{FF2B5EF4-FFF2-40B4-BE49-F238E27FC236}">
                <a16:creationId xmlns:a16="http://schemas.microsoft.com/office/drawing/2014/main" id="{0D914350-649D-754B-6276-74C5607F1305}"/>
              </a:ext>
            </a:extLst>
          </p:cNvPr>
          <p:cNvSpPr>
            <a:spLocks noGrp="1"/>
          </p:cNvSpPr>
          <p:nvPr>
            <p:ph type="sldNum" idx="12"/>
          </p:nvPr>
        </p:nvSpPr>
        <p:spPr>
          <a:xfrm>
            <a:off x="652629" y="6259708"/>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3</a:t>
            </a:fld>
            <a:endParaRPr lang="en-US"/>
          </a:p>
        </p:txBody>
      </p:sp>
      <p:sp>
        <p:nvSpPr>
          <p:cNvPr id="2" name="Title 1">
            <a:extLst>
              <a:ext uri="{FF2B5EF4-FFF2-40B4-BE49-F238E27FC236}">
                <a16:creationId xmlns:a16="http://schemas.microsoft.com/office/drawing/2014/main" id="{93C15069-E9DD-2341-9547-5FC90E13F7DA}"/>
              </a:ext>
            </a:extLst>
          </p:cNvPr>
          <p:cNvSpPr>
            <a:spLocks noGrp="1"/>
          </p:cNvSpPr>
          <p:nvPr>
            <p:ph type="title"/>
          </p:nvPr>
        </p:nvSpPr>
        <p:spPr>
          <a:xfrm>
            <a:off x="731520" y="982712"/>
            <a:ext cx="4648200" cy="1325563"/>
          </a:xfrm>
        </p:spPr>
        <p:txBody>
          <a:bodyPr>
            <a:normAutofit/>
          </a:bodyPr>
          <a:lstStyle/>
          <a:p>
            <a:pPr lvl="0">
              <a:buClr>
                <a:srgbClr val="0070C0"/>
              </a:buClr>
              <a:buSzPts val="3800"/>
            </a:pPr>
            <a:r>
              <a:rPr lang="en-US" b="1" kern="1200" dirty="0">
                <a:solidFill>
                  <a:schemeClr val="tx1"/>
                </a:solidFill>
                <a:latin typeface="Calibri" panose="020F0502020204030204" pitchFamily="34" charset="0"/>
                <a:cs typeface="Calibri" panose="020F0502020204030204" pitchFamily="34" charset="0"/>
              </a:rPr>
              <a:t>Instrumental Value</a:t>
            </a:r>
          </a:p>
        </p:txBody>
      </p:sp>
      <p:sp>
        <p:nvSpPr>
          <p:cNvPr id="3" name="TextBox 2">
            <a:extLst>
              <a:ext uri="{FF2B5EF4-FFF2-40B4-BE49-F238E27FC236}">
                <a16:creationId xmlns:a16="http://schemas.microsoft.com/office/drawing/2014/main" id="{6373B851-5BD8-38ED-545D-380444ED30D9}"/>
              </a:ext>
            </a:extLst>
          </p:cNvPr>
          <p:cNvSpPr txBox="1"/>
          <p:nvPr/>
        </p:nvSpPr>
        <p:spPr>
          <a:xfrm>
            <a:off x="652629" y="2929749"/>
            <a:ext cx="5083444" cy="2891048"/>
          </a:xfrm>
          <a:prstGeom prst="rect">
            <a:avLst/>
          </a:prstGeom>
          <a:noFill/>
        </p:spPr>
        <p:txBody>
          <a:bodyPr wrap="square" rtlCol="0">
            <a:spAutoFit/>
          </a:bodyPr>
          <a:lstStyle/>
          <a:p>
            <a:pPr marL="228600" lvl="0" indent="-228600">
              <a:lnSpc>
                <a:spcPct val="90000"/>
              </a:lnSpc>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Is a derivative value</a:t>
            </a:r>
            <a:endParaRPr lang="en-US" sz="2800" kern="1200" dirty="0">
              <a:solidFill>
                <a:schemeClr val="tx1"/>
              </a:solidFill>
              <a:latin typeface="Calibri" panose="020F0502020204030204" pitchFamily="34" charset="0"/>
              <a:cs typeface="Calibri" panose="020F0502020204030204" pitchFamily="34" charset="0"/>
            </a:endParaRPr>
          </a:p>
          <a:p>
            <a:pPr marL="228600" lvl="0" indent="-228600">
              <a:lnSpc>
                <a:spcPct val="90000"/>
              </a:lnSpc>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Has its value lie in what someone gets from it or what it does</a:t>
            </a:r>
            <a:endParaRPr lang="en-US" sz="2800" kern="1200" dirty="0">
              <a:solidFill>
                <a:schemeClr val="tx1"/>
              </a:solidFill>
              <a:latin typeface="Calibri" panose="020F0502020204030204" pitchFamily="34" charset="0"/>
              <a:cs typeface="Calibri" panose="020F0502020204030204" pitchFamily="34" charset="0"/>
            </a:endParaRPr>
          </a:p>
          <a:p>
            <a:pPr marL="228600" lvl="0" indent="-228600">
              <a:lnSpc>
                <a:spcPct val="90000"/>
              </a:lnSpc>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Is substitutable, replaceable, and compensable</a:t>
            </a:r>
          </a:p>
          <a:p>
            <a:endParaRPr lang="en-US" dirty="0"/>
          </a:p>
        </p:txBody>
      </p:sp>
      <p:pic>
        <p:nvPicPr>
          <p:cNvPr id="10" name="Picture 9" descr="A rain garden between two sidewalks">
            <a:extLst>
              <a:ext uri="{FF2B5EF4-FFF2-40B4-BE49-F238E27FC236}">
                <a16:creationId xmlns:a16="http://schemas.microsoft.com/office/drawing/2014/main" id="{27114280-40AF-61BA-1C16-FE4BEF927016}"/>
              </a:ext>
            </a:extLst>
          </p:cNvPr>
          <p:cNvPicPr>
            <a:picLocks noChangeAspect="1"/>
          </p:cNvPicPr>
          <p:nvPr/>
        </p:nvPicPr>
        <p:blipFill>
          <a:blip r:embed="rId3"/>
          <a:stretch>
            <a:fillRect/>
          </a:stretch>
        </p:blipFill>
        <p:spPr>
          <a:xfrm>
            <a:off x="6388100" y="-12700"/>
            <a:ext cx="2768600" cy="2527300"/>
          </a:xfrm>
          <a:prstGeom prst="rect">
            <a:avLst/>
          </a:prstGeom>
        </p:spPr>
      </p:pic>
      <p:pic>
        <p:nvPicPr>
          <p:cNvPr id="6" name="Picture 5" descr="An excavator clearing wood in a forest">
            <a:extLst>
              <a:ext uri="{FF2B5EF4-FFF2-40B4-BE49-F238E27FC236}">
                <a16:creationId xmlns:a16="http://schemas.microsoft.com/office/drawing/2014/main" id="{41812DBE-FCF5-6219-4165-759F37AE3640}"/>
              </a:ext>
            </a:extLst>
          </p:cNvPr>
          <p:cNvPicPr>
            <a:picLocks noChangeAspect="1"/>
          </p:cNvPicPr>
          <p:nvPr/>
        </p:nvPicPr>
        <p:blipFill>
          <a:blip r:embed="rId4"/>
          <a:stretch>
            <a:fillRect/>
          </a:stretch>
        </p:blipFill>
        <p:spPr>
          <a:xfrm>
            <a:off x="9331452" y="0"/>
            <a:ext cx="2857500" cy="2514600"/>
          </a:xfrm>
          <a:prstGeom prst="rect">
            <a:avLst/>
          </a:prstGeom>
        </p:spPr>
      </p:pic>
      <p:pic>
        <p:nvPicPr>
          <p:cNvPr id="8" name="Picture 7" descr="Three men fishing off a boat">
            <a:extLst>
              <a:ext uri="{FF2B5EF4-FFF2-40B4-BE49-F238E27FC236}">
                <a16:creationId xmlns:a16="http://schemas.microsoft.com/office/drawing/2014/main" id="{D52BBA0E-F6CA-7A34-53FD-3B33E0C06C72}"/>
              </a:ext>
            </a:extLst>
          </p:cNvPr>
          <p:cNvPicPr>
            <a:picLocks noChangeAspect="1"/>
          </p:cNvPicPr>
          <p:nvPr/>
        </p:nvPicPr>
        <p:blipFill>
          <a:blip r:embed="rId5"/>
          <a:stretch>
            <a:fillRect/>
          </a:stretch>
        </p:blipFill>
        <p:spPr>
          <a:xfrm>
            <a:off x="6388100" y="2717796"/>
            <a:ext cx="5803900" cy="4140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useBgFill="1">
        <p:nvSpPr>
          <p:cNvPr id="149" name="Rectangle 148">
            <a:extLst>
              <a:ext uri="{FF2B5EF4-FFF2-40B4-BE49-F238E27FC236}">
                <a16:creationId xmlns:a16="http://schemas.microsoft.com/office/drawing/2014/main" id="{1E9986A5-A7D1-4022-BAC0-885FB7A14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6">
            <a:extLst>
              <a:ext uri="{FF2B5EF4-FFF2-40B4-BE49-F238E27FC236}">
                <a16:creationId xmlns:a16="http://schemas.microsoft.com/office/drawing/2014/main" id="{538ED101-F70B-9DA7-2264-24CEC463BF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81036622-2E5E-FE4D-A6C2-9610836F1D15}"/>
              </a:ext>
            </a:extLst>
          </p:cNvPr>
          <p:cNvSpPr>
            <a:spLocks noGrp="1"/>
          </p:cNvSpPr>
          <p:nvPr>
            <p:ph type="title"/>
          </p:nvPr>
        </p:nvSpPr>
        <p:spPr>
          <a:xfrm>
            <a:off x="652515" y="5030787"/>
            <a:ext cx="3575382" cy="1325563"/>
          </a:xfrm>
        </p:spPr>
        <p:txBody>
          <a:bodyPr>
            <a:normAutofit/>
          </a:bodyPr>
          <a:lstStyle/>
          <a:p>
            <a:r>
              <a:rPr lang="en-US" sz="3600" b="1" dirty="0"/>
              <a:t>Subjective Intrinsic Value</a:t>
            </a:r>
          </a:p>
        </p:txBody>
      </p:sp>
      <p:sp>
        <p:nvSpPr>
          <p:cNvPr id="5" name="TextBox 4">
            <a:extLst>
              <a:ext uri="{FF2B5EF4-FFF2-40B4-BE49-F238E27FC236}">
                <a16:creationId xmlns:a16="http://schemas.microsoft.com/office/drawing/2014/main" id="{497C72A2-42E7-5365-5532-5E8A56572311}"/>
              </a:ext>
            </a:extLst>
          </p:cNvPr>
          <p:cNvSpPr txBox="1"/>
          <p:nvPr/>
        </p:nvSpPr>
        <p:spPr>
          <a:xfrm>
            <a:off x="4227897" y="4536261"/>
            <a:ext cx="7587279" cy="2185214"/>
          </a:xfrm>
          <a:prstGeom prst="rect">
            <a:avLst/>
          </a:prstGeom>
          <a:noFill/>
        </p:spPr>
        <p:txBody>
          <a:bodyPr wrap="square" rtlCol="0">
            <a:spAutoFit/>
          </a:bodyPr>
          <a:lstStyle/>
          <a:p>
            <a:pPr marL="457200" lvl="0" indent="-228600">
              <a:lnSpc>
                <a:spcPct val="90000"/>
              </a:lnSpc>
              <a:spcAft>
                <a:spcPts val="600"/>
              </a:spcAft>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Is a value for something on its own rather than what it “does”</a:t>
            </a:r>
            <a:endParaRPr lang="en-US" sz="2800" kern="1200" dirty="0">
              <a:solidFill>
                <a:schemeClr val="tx1"/>
              </a:solidFill>
              <a:latin typeface="Calibri" panose="020F0502020204030204" pitchFamily="34" charset="0"/>
              <a:cs typeface="Calibri" panose="020F0502020204030204" pitchFamily="34" charset="0"/>
            </a:endParaRPr>
          </a:p>
          <a:p>
            <a:pPr marL="457200" lvl="0" indent="-228600">
              <a:lnSpc>
                <a:spcPct val="90000"/>
              </a:lnSpc>
              <a:spcAft>
                <a:spcPts val="600"/>
              </a:spcAft>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Is created by people through their individual judgements &amp; attitudes</a:t>
            </a:r>
            <a:endParaRPr lang="en-US" sz="2800" kern="1200" dirty="0">
              <a:solidFill>
                <a:schemeClr val="tx1"/>
              </a:solidFill>
              <a:latin typeface="Calibri" panose="020F0502020204030204" pitchFamily="34" charset="0"/>
              <a:cs typeface="Calibri" panose="020F0502020204030204" pitchFamily="34" charset="0"/>
            </a:endParaRPr>
          </a:p>
          <a:p>
            <a:pPr marL="457200" lvl="0" indent="-228600">
              <a:lnSpc>
                <a:spcPct val="90000"/>
              </a:lnSpc>
              <a:spcAft>
                <a:spcPts val="600"/>
              </a:spcAft>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sym typeface="Calibri"/>
              </a:rPr>
              <a:t>Is reason-oriented </a:t>
            </a:r>
            <a:endParaRPr lang="en-US" sz="2800" kern="1200" dirty="0">
              <a:solidFill>
                <a:schemeClr val="tx1"/>
              </a:solidFill>
              <a:latin typeface="Calibri" panose="020F0502020204030204" pitchFamily="34" charset="0"/>
              <a:cs typeface="Calibri" panose="020F0502020204030204" pitchFamily="34" charset="0"/>
            </a:endParaRPr>
          </a:p>
        </p:txBody>
      </p:sp>
      <p:pic>
        <p:nvPicPr>
          <p:cNvPr id="8" name="Picture 7" descr="An elephant submerged in a river spraying itself with water through its trunk">
            <a:extLst>
              <a:ext uri="{FF2B5EF4-FFF2-40B4-BE49-F238E27FC236}">
                <a16:creationId xmlns:a16="http://schemas.microsoft.com/office/drawing/2014/main" id="{9E796C4A-37D3-DA75-B81F-9208BC86ED5E}"/>
              </a:ext>
            </a:extLst>
          </p:cNvPr>
          <p:cNvPicPr>
            <a:picLocks noChangeAspect="1"/>
          </p:cNvPicPr>
          <p:nvPr/>
        </p:nvPicPr>
        <p:blipFill>
          <a:blip r:embed="rId3"/>
          <a:stretch>
            <a:fillRect/>
          </a:stretch>
        </p:blipFill>
        <p:spPr>
          <a:xfrm>
            <a:off x="365" y="-1"/>
            <a:ext cx="3975100" cy="4305300"/>
          </a:xfrm>
          <a:prstGeom prst="rect">
            <a:avLst/>
          </a:prstGeom>
        </p:spPr>
      </p:pic>
      <p:pic>
        <p:nvPicPr>
          <p:cNvPr id="10" name="Picture 9" descr="A female geologist exmaining rocks while holding a laptop ">
            <a:extLst>
              <a:ext uri="{FF2B5EF4-FFF2-40B4-BE49-F238E27FC236}">
                <a16:creationId xmlns:a16="http://schemas.microsoft.com/office/drawing/2014/main" id="{763C8725-CF9A-C90D-4E97-6B035F699522}"/>
              </a:ext>
            </a:extLst>
          </p:cNvPr>
          <p:cNvPicPr>
            <a:picLocks noChangeAspect="1"/>
          </p:cNvPicPr>
          <p:nvPr/>
        </p:nvPicPr>
        <p:blipFill>
          <a:blip r:embed="rId4"/>
          <a:stretch>
            <a:fillRect/>
          </a:stretch>
        </p:blipFill>
        <p:spPr>
          <a:xfrm>
            <a:off x="4157726" y="-1"/>
            <a:ext cx="3873500" cy="4305300"/>
          </a:xfrm>
          <a:prstGeom prst="rect">
            <a:avLst/>
          </a:prstGeom>
        </p:spPr>
      </p:pic>
      <p:pic>
        <p:nvPicPr>
          <p:cNvPr id="14" name="Picture 13" descr="A closeup of a giant wasp on a tree">
            <a:extLst>
              <a:ext uri="{FF2B5EF4-FFF2-40B4-BE49-F238E27FC236}">
                <a16:creationId xmlns:a16="http://schemas.microsoft.com/office/drawing/2014/main" id="{36A16F1E-99A2-F39A-ED57-E689E54F1659}"/>
              </a:ext>
            </a:extLst>
          </p:cNvPr>
          <p:cNvPicPr>
            <a:picLocks noChangeAspect="1"/>
          </p:cNvPicPr>
          <p:nvPr/>
        </p:nvPicPr>
        <p:blipFill>
          <a:blip r:embed="rId5"/>
          <a:stretch>
            <a:fillRect/>
          </a:stretch>
        </p:blipFill>
        <p:spPr>
          <a:xfrm>
            <a:off x="8188452" y="-1"/>
            <a:ext cx="4000500" cy="4305300"/>
          </a:xfrm>
          <a:prstGeom prst="rect">
            <a:avLst/>
          </a:prstGeom>
        </p:spPr>
      </p:pic>
      <p:sp>
        <p:nvSpPr>
          <p:cNvPr id="15" name="Rectangle 14">
            <a:extLst>
              <a:ext uri="{FF2B5EF4-FFF2-40B4-BE49-F238E27FC236}">
                <a16:creationId xmlns:a16="http://schemas.microsoft.com/office/drawing/2014/main" id="{868D29C4-9F71-B4BB-6098-824EED4C2BE1}"/>
              </a:ext>
              <a:ext uri="{C183D7F6-B498-43B3-948B-1728B52AA6E4}">
                <adec:decorative xmlns:adec="http://schemas.microsoft.com/office/drawing/2017/decorative" val="1"/>
              </a:ext>
            </a:extLst>
          </p:cNvPr>
          <p:cNvSpPr/>
          <p:nvPr/>
        </p:nvSpPr>
        <p:spPr>
          <a:xfrm>
            <a:off x="4021935" y="4635144"/>
            <a:ext cx="45719" cy="1893010"/>
          </a:xfrm>
          <a:custGeom>
            <a:avLst/>
            <a:gdLst>
              <a:gd name="csX0" fmla="*/ 0 w 45719"/>
              <a:gd name="csY0" fmla="*/ 0 h 1893010"/>
              <a:gd name="csX1" fmla="*/ 45719 w 45719"/>
              <a:gd name="csY1" fmla="*/ 0 h 1893010"/>
              <a:gd name="csX2" fmla="*/ 45719 w 45719"/>
              <a:gd name="csY2" fmla="*/ 649933 h 1893010"/>
              <a:gd name="csX3" fmla="*/ 45719 w 45719"/>
              <a:gd name="csY3" fmla="*/ 1318797 h 1893010"/>
              <a:gd name="csX4" fmla="*/ 45719 w 45719"/>
              <a:gd name="csY4" fmla="*/ 1893010 h 1893010"/>
              <a:gd name="csX5" fmla="*/ 0 w 45719"/>
              <a:gd name="csY5" fmla="*/ 1893010 h 1893010"/>
              <a:gd name="csX6" fmla="*/ 0 w 45719"/>
              <a:gd name="csY6" fmla="*/ 1262007 h 1893010"/>
              <a:gd name="csX7" fmla="*/ 0 w 45719"/>
              <a:gd name="csY7" fmla="*/ 612073 h 1893010"/>
              <a:gd name="csX8" fmla="*/ 0 w 45719"/>
              <a:gd name="csY8" fmla="*/ 0 h 18930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719" h="1893010" fill="none" extrusionOk="0">
                <a:moveTo>
                  <a:pt x="0" y="0"/>
                </a:moveTo>
                <a:cubicBezTo>
                  <a:pt x="20889" y="1724"/>
                  <a:pt x="23290" y="-2110"/>
                  <a:pt x="45719" y="0"/>
                </a:cubicBezTo>
                <a:cubicBezTo>
                  <a:pt x="73260" y="263055"/>
                  <a:pt x="33059" y="326134"/>
                  <a:pt x="45719" y="649933"/>
                </a:cubicBezTo>
                <a:cubicBezTo>
                  <a:pt x="58379" y="973732"/>
                  <a:pt x="34061" y="1152938"/>
                  <a:pt x="45719" y="1318797"/>
                </a:cubicBezTo>
                <a:cubicBezTo>
                  <a:pt x="57377" y="1484656"/>
                  <a:pt x="73175" y="1663728"/>
                  <a:pt x="45719" y="1893010"/>
                </a:cubicBezTo>
                <a:cubicBezTo>
                  <a:pt x="34133" y="1893524"/>
                  <a:pt x="22293" y="1894317"/>
                  <a:pt x="0" y="1893010"/>
                </a:cubicBezTo>
                <a:cubicBezTo>
                  <a:pt x="31431" y="1720135"/>
                  <a:pt x="-13482" y="1420476"/>
                  <a:pt x="0" y="1262007"/>
                </a:cubicBezTo>
                <a:cubicBezTo>
                  <a:pt x="13482" y="1103538"/>
                  <a:pt x="-21062" y="921209"/>
                  <a:pt x="0" y="612073"/>
                </a:cubicBezTo>
                <a:cubicBezTo>
                  <a:pt x="21062" y="302937"/>
                  <a:pt x="24097" y="302825"/>
                  <a:pt x="0" y="0"/>
                </a:cubicBezTo>
                <a:close/>
              </a:path>
              <a:path w="45719" h="1893010" stroke="0" extrusionOk="0">
                <a:moveTo>
                  <a:pt x="0" y="0"/>
                </a:moveTo>
                <a:cubicBezTo>
                  <a:pt x="18173" y="-1020"/>
                  <a:pt x="31455" y="-343"/>
                  <a:pt x="45719" y="0"/>
                </a:cubicBezTo>
                <a:cubicBezTo>
                  <a:pt x="43952" y="124279"/>
                  <a:pt x="38624" y="301029"/>
                  <a:pt x="45719" y="574213"/>
                </a:cubicBezTo>
                <a:cubicBezTo>
                  <a:pt x="52814" y="847397"/>
                  <a:pt x="45851" y="935113"/>
                  <a:pt x="45719" y="1243077"/>
                </a:cubicBezTo>
                <a:cubicBezTo>
                  <a:pt x="45587" y="1551041"/>
                  <a:pt x="70405" y="1628375"/>
                  <a:pt x="45719" y="1893010"/>
                </a:cubicBezTo>
                <a:cubicBezTo>
                  <a:pt x="25123" y="1892603"/>
                  <a:pt x="9233" y="1893088"/>
                  <a:pt x="0" y="1893010"/>
                </a:cubicBezTo>
                <a:cubicBezTo>
                  <a:pt x="18925" y="1750076"/>
                  <a:pt x="-10937" y="1508334"/>
                  <a:pt x="0" y="1224146"/>
                </a:cubicBezTo>
                <a:cubicBezTo>
                  <a:pt x="10937" y="939958"/>
                  <a:pt x="-18697" y="870474"/>
                  <a:pt x="0" y="555283"/>
                </a:cubicBezTo>
                <a:cubicBezTo>
                  <a:pt x="18697" y="240092"/>
                  <a:pt x="7919" y="227379"/>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16" name="Rectangle 15">
            <a:extLst>
              <a:ext uri="{FF2B5EF4-FFF2-40B4-BE49-F238E27FC236}">
                <a16:creationId xmlns:a16="http://schemas.microsoft.com/office/drawing/2014/main" id="{7533A384-93B6-A41C-608C-1172AC987963}"/>
              </a:ext>
              <a:ext uri="{C183D7F6-B498-43B3-948B-1728B52AA6E4}">
                <adec:decorative xmlns:adec="http://schemas.microsoft.com/office/drawing/2017/decorative" val="1"/>
              </a:ext>
            </a:extLst>
          </p:cNvPr>
          <p:cNvSpPr/>
          <p:nvPr/>
        </p:nvSpPr>
        <p:spPr>
          <a:xfrm flipH="1">
            <a:off x="405477" y="5214903"/>
            <a:ext cx="173590" cy="957329"/>
          </a:xfrm>
          <a:custGeom>
            <a:avLst/>
            <a:gdLst>
              <a:gd name="csX0" fmla="*/ 0 w 173590"/>
              <a:gd name="csY0" fmla="*/ 0 h 957329"/>
              <a:gd name="csX1" fmla="*/ 173590 w 173590"/>
              <a:gd name="csY1" fmla="*/ 0 h 957329"/>
              <a:gd name="csX2" fmla="*/ 173590 w 173590"/>
              <a:gd name="csY2" fmla="*/ 488238 h 957329"/>
              <a:gd name="csX3" fmla="*/ 173590 w 173590"/>
              <a:gd name="csY3" fmla="*/ 957329 h 957329"/>
              <a:gd name="csX4" fmla="*/ 0 w 173590"/>
              <a:gd name="csY4" fmla="*/ 957329 h 957329"/>
              <a:gd name="csX5" fmla="*/ 0 w 173590"/>
              <a:gd name="csY5" fmla="*/ 478665 h 957329"/>
              <a:gd name="csX6" fmla="*/ 0 w 173590"/>
              <a:gd name="csY6" fmla="*/ 0 h 9573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590" h="957329" fill="none" extrusionOk="0">
                <a:moveTo>
                  <a:pt x="0" y="0"/>
                </a:moveTo>
                <a:cubicBezTo>
                  <a:pt x="66843" y="5019"/>
                  <a:pt x="135369" y="1595"/>
                  <a:pt x="173590" y="0"/>
                </a:cubicBezTo>
                <a:cubicBezTo>
                  <a:pt x="184793" y="126439"/>
                  <a:pt x="163886" y="267131"/>
                  <a:pt x="173590" y="488238"/>
                </a:cubicBezTo>
                <a:cubicBezTo>
                  <a:pt x="183294" y="709345"/>
                  <a:pt x="172461" y="735308"/>
                  <a:pt x="173590" y="957329"/>
                </a:cubicBezTo>
                <a:cubicBezTo>
                  <a:pt x="101628" y="953033"/>
                  <a:pt x="77899" y="957292"/>
                  <a:pt x="0" y="957329"/>
                </a:cubicBezTo>
                <a:cubicBezTo>
                  <a:pt x="18309" y="782514"/>
                  <a:pt x="-6718" y="717360"/>
                  <a:pt x="0" y="478665"/>
                </a:cubicBezTo>
                <a:cubicBezTo>
                  <a:pt x="6718" y="239970"/>
                  <a:pt x="21073" y="200183"/>
                  <a:pt x="0" y="0"/>
                </a:cubicBezTo>
                <a:close/>
              </a:path>
              <a:path w="173590" h="957329" stroke="0" extrusionOk="0">
                <a:moveTo>
                  <a:pt x="0" y="0"/>
                </a:moveTo>
                <a:cubicBezTo>
                  <a:pt x="42786" y="1485"/>
                  <a:pt x="110639" y="-1787"/>
                  <a:pt x="173590" y="0"/>
                </a:cubicBezTo>
                <a:cubicBezTo>
                  <a:pt x="194495" y="99167"/>
                  <a:pt x="171587" y="385266"/>
                  <a:pt x="173590" y="488238"/>
                </a:cubicBezTo>
                <a:cubicBezTo>
                  <a:pt x="175593" y="591210"/>
                  <a:pt x="188090" y="817981"/>
                  <a:pt x="173590" y="957329"/>
                </a:cubicBezTo>
                <a:cubicBezTo>
                  <a:pt x="110235" y="960468"/>
                  <a:pt x="78893" y="963546"/>
                  <a:pt x="0" y="957329"/>
                </a:cubicBezTo>
                <a:cubicBezTo>
                  <a:pt x="-12090" y="758577"/>
                  <a:pt x="-3663" y="644507"/>
                  <a:pt x="0" y="459518"/>
                </a:cubicBezTo>
                <a:cubicBezTo>
                  <a:pt x="3663" y="274529"/>
                  <a:pt x="7193" y="128357"/>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852854689">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useBgFill="1">
        <p:nvSpPr>
          <p:cNvPr id="165" name="Rectangle 159">
            <a:extLst>
              <a:ext uri="{FF2B5EF4-FFF2-40B4-BE49-F238E27FC236}">
                <a16:creationId xmlns:a16="http://schemas.microsoft.com/office/drawing/2014/main" id="{6D731904-7733-45B0-902C-289497204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05FB44-A2AB-7620-EF0A-5A9BC17149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2" name="Title 1">
            <a:extLst>
              <a:ext uri="{FF2B5EF4-FFF2-40B4-BE49-F238E27FC236}">
                <a16:creationId xmlns:a16="http://schemas.microsoft.com/office/drawing/2014/main" id="{48E01B0C-D230-AE60-CF3D-50AB71D69C46}"/>
              </a:ext>
            </a:extLst>
          </p:cNvPr>
          <p:cNvSpPr>
            <a:spLocks noGrp="1"/>
          </p:cNvSpPr>
          <p:nvPr>
            <p:ph type="title"/>
          </p:nvPr>
        </p:nvSpPr>
        <p:spPr>
          <a:xfrm>
            <a:off x="857007" y="4884501"/>
            <a:ext cx="3935278" cy="1325563"/>
          </a:xfrm>
        </p:spPr>
        <p:txBody>
          <a:bodyPr>
            <a:normAutofit/>
          </a:bodyPr>
          <a:lstStyle/>
          <a:p>
            <a:pPr lvl="0">
              <a:spcBef>
                <a:spcPct val="0"/>
              </a:spcBef>
              <a:spcAft>
                <a:spcPts val="600"/>
              </a:spcAft>
            </a:pPr>
            <a:r>
              <a:rPr lang="en-US" sz="3600" b="1" kern="1200" dirty="0">
                <a:solidFill>
                  <a:schemeClr val="tx1"/>
                </a:solidFill>
              </a:rPr>
              <a:t>Objective </a:t>
            </a:r>
            <a:br>
              <a:rPr lang="en-US" sz="3600" b="1" kern="1200" dirty="0">
                <a:solidFill>
                  <a:schemeClr val="tx1"/>
                </a:solidFill>
              </a:rPr>
            </a:br>
            <a:r>
              <a:rPr lang="en-US" sz="3600" b="1" kern="1200" dirty="0">
                <a:solidFill>
                  <a:schemeClr val="tx1"/>
                </a:solidFill>
              </a:rPr>
              <a:t>Intrinsic Value</a:t>
            </a:r>
            <a:endParaRPr lang="en-US" sz="3600" kern="1200" dirty="0">
              <a:solidFill>
                <a:schemeClr val="tx1"/>
              </a:solidFill>
            </a:endParaRPr>
          </a:p>
        </p:txBody>
      </p:sp>
      <p:sp>
        <p:nvSpPr>
          <p:cNvPr id="3" name="TextBox 2">
            <a:extLst>
              <a:ext uri="{FF2B5EF4-FFF2-40B4-BE49-F238E27FC236}">
                <a16:creationId xmlns:a16="http://schemas.microsoft.com/office/drawing/2014/main" id="{46C4877D-23BC-7F1B-012D-FE9D389508A1}"/>
              </a:ext>
            </a:extLst>
          </p:cNvPr>
          <p:cNvSpPr txBox="1"/>
          <p:nvPr/>
        </p:nvSpPr>
        <p:spPr>
          <a:xfrm>
            <a:off x="5377912" y="4532042"/>
            <a:ext cx="6493790" cy="2287806"/>
          </a:xfrm>
          <a:prstGeom prst="rect">
            <a:avLst/>
          </a:prstGeom>
          <a:noFill/>
        </p:spPr>
        <p:txBody>
          <a:bodyPr wrap="square" rtlCol="0">
            <a:spAutoFit/>
          </a:bodyPr>
          <a:lstStyle/>
          <a:p>
            <a:pPr marL="228600" lvl="0" indent="-228600">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rPr>
              <a:t>Has inherent value independent of peoples’ judgements or views</a:t>
            </a:r>
          </a:p>
          <a:p>
            <a:pPr marL="228600" lvl="0" indent="-228600">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rPr>
              <a:t>Is not a created value </a:t>
            </a:r>
          </a:p>
          <a:p>
            <a:pPr marL="228600" lvl="0" indent="-228600">
              <a:spcBef>
                <a:spcPts val="1000"/>
              </a:spcBef>
              <a:buClr>
                <a:schemeClr val="dk1"/>
              </a:buClr>
              <a:buSzPts val="2800"/>
              <a:buFont typeface="Arial" panose="020B0604020202020204" pitchFamily="34" charset="0"/>
              <a:buChar char="•"/>
            </a:pPr>
            <a:r>
              <a:rPr lang="en-US" sz="2800" kern="1200" dirty="0">
                <a:solidFill>
                  <a:schemeClr val="tx1"/>
                </a:solidFill>
                <a:latin typeface="Calibri" panose="020F0502020204030204" pitchFamily="34" charset="0"/>
                <a:cs typeface="Calibri" panose="020F0502020204030204" pitchFamily="34" charset="0"/>
              </a:rPr>
              <a:t>May even apply to nature’s rights</a:t>
            </a:r>
          </a:p>
          <a:p>
            <a:endParaRPr lang="en-US" dirty="0"/>
          </a:p>
        </p:txBody>
      </p:sp>
      <p:pic>
        <p:nvPicPr>
          <p:cNvPr id="15" name="Picture 14" descr="Tube worms on a rocky surface underwater">
            <a:extLst>
              <a:ext uri="{FF2B5EF4-FFF2-40B4-BE49-F238E27FC236}">
                <a16:creationId xmlns:a16="http://schemas.microsoft.com/office/drawing/2014/main" id="{585F2B3B-D76A-E476-9B73-1F4D24D5F134}"/>
              </a:ext>
            </a:extLst>
          </p:cNvPr>
          <p:cNvPicPr>
            <a:picLocks noChangeAspect="1"/>
          </p:cNvPicPr>
          <p:nvPr/>
        </p:nvPicPr>
        <p:blipFill>
          <a:blip r:embed="rId3"/>
          <a:stretch>
            <a:fillRect/>
          </a:stretch>
        </p:blipFill>
        <p:spPr>
          <a:xfrm>
            <a:off x="0" y="-4572"/>
            <a:ext cx="4889500" cy="4000500"/>
          </a:xfrm>
          <a:prstGeom prst="rect">
            <a:avLst/>
          </a:prstGeom>
        </p:spPr>
      </p:pic>
      <p:pic>
        <p:nvPicPr>
          <p:cNvPr id="17" name="Picture 16" descr="A snow-covered mountain peak against a blue sky">
            <a:extLst>
              <a:ext uri="{FF2B5EF4-FFF2-40B4-BE49-F238E27FC236}">
                <a16:creationId xmlns:a16="http://schemas.microsoft.com/office/drawing/2014/main" id="{5CF2F723-5CFB-1C5C-8963-3AA6F95CC50D}"/>
              </a:ext>
            </a:extLst>
          </p:cNvPr>
          <p:cNvPicPr>
            <a:picLocks noChangeAspect="1"/>
          </p:cNvPicPr>
          <p:nvPr/>
        </p:nvPicPr>
        <p:blipFill>
          <a:blip r:embed="rId4"/>
          <a:stretch>
            <a:fillRect/>
          </a:stretch>
        </p:blipFill>
        <p:spPr>
          <a:xfrm>
            <a:off x="5175250" y="8128"/>
            <a:ext cx="7112000" cy="3987800"/>
          </a:xfrm>
          <a:prstGeom prst="rect">
            <a:avLst/>
          </a:prstGeom>
        </p:spPr>
      </p:pic>
      <p:sp>
        <p:nvSpPr>
          <p:cNvPr id="7" name="Rectangle 6">
            <a:extLst>
              <a:ext uri="{FF2B5EF4-FFF2-40B4-BE49-F238E27FC236}">
                <a16:creationId xmlns:a16="http://schemas.microsoft.com/office/drawing/2014/main" id="{B94D4B6C-BCE8-8E4E-F92B-4159381E02EE}"/>
              </a:ext>
              <a:ext uri="{C183D7F6-B498-43B3-948B-1728B52AA6E4}">
                <adec:decorative xmlns:adec="http://schemas.microsoft.com/office/drawing/2017/decorative" val="1"/>
              </a:ext>
            </a:extLst>
          </p:cNvPr>
          <p:cNvSpPr/>
          <p:nvPr/>
        </p:nvSpPr>
        <p:spPr>
          <a:xfrm flipH="1">
            <a:off x="529891" y="5068619"/>
            <a:ext cx="173590" cy="957329"/>
          </a:xfrm>
          <a:custGeom>
            <a:avLst/>
            <a:gdLst>
              <a:gd name="csX0" fmla="*/ 0 w 173590"/>
              <a:gd name="csY0" fmla="*/ 0 h 957329"/>
              <a:gd name="csX1" fmla="*/ 173590 w 173590"/>
              <a:gd name="csY1" fmla="*/ 0 h 957329"/>
              <a:gd name="csX2" fmla="*/ 173590 w 173590"/>
              <a:gd name="csY2" fmla="*/ 488238 h 957329"/>
              <a:gd name="csX3" fmla="*/ 173590 w 173590"/>
              <a:gd name="csY3" fmla="*/ 957329 h 957329"/>
              <a:gd name="csX4" fmla="*/ 0 w 173590"/>
              <a:gd name="csY4" fmla="*/ 957329 h 957329"/>
              <a:gd name="csX5" fmla="*/ 0 w 173590"/>
              <a:gd name="csY5" fmla="*/ 478665 h 957329"/>
              <a:gd name="csX6" fmla="*/ 0 w 173590"/>
              <a:gd name="csY6" fmla="*/ 0 h 9573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590" h="957329" fill="none" extrusionOk="0">
                <a:moveTo>
                  <a:pt x="0" y="0"/>
                </a:moveTo>
                <a:cubicBezTo>
                  <a:pt x="66843" y="5019"/>
                  <a:pt x="135369" y="1595"/>
                  <a:pt x="173590" y="0"/>
                </a:cubicBezTo>
                <a:cubicBezTo>
                  <a:pt x="184793" y="126439"/>
                  <a:pt x="163886" y="267131"/>
                  <a:pt x="173590" y="488238"/>
                </a:cubicBezTo>
                <a:cubicBezTo>
                  <a:pt x="183294" y="709345"/>
                  <a:pt x="172461" y="735308"/>
                  <a:pt x="173590" y="957329"/>
                </a:cubicBezTo>
                <a:cubicBezTo>
                  <a:pt x="101628" y="953033"/>
                  <a:pt x="77899" y="957292"/>
                  <a:pt x="0" y="957329"/>
                </a:cubicBezTo>
                <a:cubicBezTo>
                  <a:pt x="18309" y="782514"/>
                  <a:pt x="-6718" y="717360"/>
                  <a:pt x="0" y="478665"/>
                </a:cubicBezTo>
                <a:cubicBezTo>
                  <a:pt x="6718" y="239970"/>
                  <a:pt x="21073" y="200183"/>
                  <a:pt x="0" y="0"/>
                </a:cubicBezTo>
                <a:close/>
              </a:path>
              <a:path w="173590" h="957329" stroke="0" extrusionOk="0">
                <a:moveTo>
                  <a:pt x="0" y="0"/>
                </a:moveTo>
                <a:cubicBezTo>
                  <a:pt x="42786" y="1485"/>
                  <a:pt x="110639" y="-1787"/>
                  <a:pt x="173590" y="0"/>
                </a:cubicBezTo>
                <a:cubicBezTo>
                  <a:pt x="194495" y="99167"/>
                  <a:pt x="171587" y="385266"/>
                  <a:pt x="173590" y="488238"/>
                </a:cubicBezTo>
                <a:cubicBezTo>
                  <a:pt x="175593" y="591210"/>
                  <a:pt x="188090" y="817981"/>
                  <a:pt x="173590" y="957329"/>
                </a:cubicBezTo>
                <a:cubicBezTo>
                  <a:pt x="110235" y="960468"/>
                  <a:pt x="78893" y="963546"/>
                  <a:pt x="0" y="957329"/>
                </a:cubicBezTo>
                <a:cubicBezTo>
                  <a:pt x="-12090" y="758577"/>
                  <a:pt x="-3663" y="644507"/>
                  <a:pt x="0" y="459518"/>
                </a:cubicBezTo>
                <a:cubicBezTo>
                  <a:pt x="3663" y="274529"/>
                  <a:pt x="7193" y="128357"/>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852854689">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13" name="Rectangle 12">
            <a:extLst>
              <a:ext uri="{FF2B5EF4-FFF2-40B4-BE49-F238E27FC236}">
                <a16:creationId xmlns:a16="http://schemas.microsoft.com/office/drawing/2014/main" id="{17D58FA3-03F9-D29C-7B85-2FBA825726E4}"/>
              </a:ext>
              <a:ext uri="{C183D7F6-B498-43B3-948B-1728B52AA6E4}">
                <adec:decorative xmlns:adec="http://schemas.microsoft.com/office/drawing/2017/decorative" val="1"/>
              </a:ext>
            </a:extLst>
          </p:cNvPr>
          <p:cNvSpPr/>
          <p:nvPr/>
        </p:nvSpPr>
        <p:spPr>
          <a:xfrm>
            <a:off x="4972254" y="4600779"/>
            <a:ext cx="45719" cy="1893010"/>
          </a:xfrm>
          <a:custGeom>
            <a:avLst/>
            <a:gdLst>
              <a:gd name="csX0" fmla="*/ 0 w 45719"/>
              <a:gd name="csY0" fmla="*/ 0 h 1893010"/>
              <a:gd name="csX1" fmla="*/ 45719 w 45719"/>
              <a:gd name="csY1" fmla="*/ 0 h 1893010"/>
              <a:gd name="csX2" fmla="*/ 45719 w 45719"/>
              <a:gd name="csY2" fmla="*/ 649933 h 1893010"/>
              <a:gd name="csX3" fmla="*/ 45719 w 45719"/>
              <a:gd name="csY3" fmla="*/ 1318797 h 1893010"/>
              <a:gd name="csX4" fmla="*/ 45719 w 45719"/>
              <a:gd name="csY4" fmla="*/ 1893010 h 1893010"/>
              <a:gd name="csX5" fmla="*/ 0 w 45719"/>
              <a:gd name="csY5" fmla="*/ 1893010 h 1893010"/>
              <a:gd name="csX6" fmla="*/ 0 w 45719"/>
              <a:gd name="csY6" fmla="*/ 1262007 h 1893010"/>
              <a:gd name="csX7" fmla="*/ 0 w 45719"/>
              <a:gd name="csY7" fmla="*/ 612073 h 1893010"/>
              <a:gd name="csX8" fmla="*/ 0 w 45719"/>
              <a:gd name="csY8" fmla="*/ 0 h 18930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719" h="1893010" fill="none" extrusionOk="0">
                <a:moveTo>
                  <a:pt x="0" y="0"/>
                </a:moveTo>
                <a:cubicBezTo>
                  <a:pt x="20889" y="1724"/>
                  <a:pt x="23290" y="-2110"/>
                  <a:pt x="45719" y="0"/>
                </a:cubicBezTo>
                <a:cubicBezTo>
                  <a:pt x="73260" y="263055"/>
                  <a:pt x="33059" y="326134"/>
                  <a:pt x="45719" y="649933"/>
                </a:cubicBezTo>
                <a:cubicBezTo>
                  <a:pt x="58379" y="973732"/>
                  <a:pt x="34061" y="1152938"/>
                  <a:pt x="45719" y="1318797"/>
                </a:cubicBezTo>
                <a:cubicBezTo>
                  <a:pt x="57377" y="1484656"/>
                  <a:pt x="73175" y="1663728"/>
                  <a:pt x="45719" y="1893010"/>
                </a:cubicBezTo>
                <a:cubicBezTo>
                  <a:pt x="34133" y="1893524"/>
                  <a:pt x="22293" y="1894317"/>
                  <a:pt x="0" y="1893010"/>
                </a:cubicBezTo>
                <a:cubicBezTo>
                  <a:pt x="31431" y="1720135"/>
                  <a:pt x="-13482" y="1420476"/>
                  <a:pt x="0" y="1262007"/>
                </a:cubicBezTo>
                <a:cubicBezTo>
                  <a:pt x="13482" y="1103538"/>
                  <a:pt x="-21062" y="921209"/>
                  <a:pt x="0" y="612073"/>
                </a:cubicBezTo>
                <a:cubicBezTo>
                  <a:pt x="21062" y="302937"/>
                  <a:pt x="24097" y="302825"/>
                  <a:pt x="0" y="0"/>
                </a:cubicBezTo>
                <a:close/>
              </a:path>
              <a:path w="45719" h="1893010" stroke="0" extrusionOk="0">
                <a:moveTo>
                  <a:pt x="0" y="0"/>
                </a:moveTo>
                <a:cubicBezTo>
                  <a:pt x="18173" y="-1020"/>
                  <a:pt x="31455" y="-343"/>
                  <a:pt x="45719" y="0"/>
                </a:cubicBezTo>
                <a:cubicBezTo>
                  <a:pt x="43952" y="124279"/>
                  <a:pt x="38624" y="301029"/>
                  <a:pt x="45719" y="574213"/>
                </a:cubicBezTo>
                <a:cubicBezTo>
                  <a:pt x="52814" y="847397"/>
                  <a:pt x="45851" y="935113"/>
                  <a:pt x="45719" y="1243077"/>
                </a:cubicBezTo>
                <a:cubicBezTo>
                  <a:pt x="45587" y="1551041"/>
                  <a:pt x="70405" y="1628375"/>
                  <a:pt x="45719" y="1893010"/>
                </a:cubicBezTo>
                <a:cubicBezTo>
                  <a:pt x="25123" y="1892603"/>
                  <a:pt x="9233" y="1893088"/>
                  <a:pt x="0" y="1893010"/>
                </a:cubicBezTo>
                <a:cubicBezTo>
                  <a:pt x="18925" y="1750076"/>
                  <a:pt x="-10937" y="1508334"/>
                  <a:pt x="0" y="1224146"/>
                </a:cubicBezTo>
                <a:cubicBezTo>
                  <a:pt x="10937" y="939958"/>
                  <a:pt x="-18697" y="870474"/>
                  <a:pt x="0" y="555283"/>
                </a:cubicBezTo>
                <a:cubicBezTo>
                  <a:pt x="18697" y="240092"/>
                  <a:pt x="7919" y="227379"/>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459C6E91-C5D5-BBA6-11B0-64606F45A0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905B559C-FFF6-4D03-4E85-CB619AF77F1E}"/>
              </a:ext>
            </a:extLst>
          </p:cNvPr>
          <p:cNvSpPr>
            <a:spLocks noGrp="1"/>
          </p:cNvSpPr>
          <p:nvPr>
            <p:ph type="title"/>
          </p:nvPr>
        </p:nvSpPr>
        <p:spPr>
          <a:xfrm>
            <a:off x="767610" y="4760127"/>
            <a:ext cx="3299889" cy="1325563"/>
          </a:xfrm>
        </p:spPr>
        <p:txBody>
          <a:bodyPr>
            <a:normAutofit/>
          </a:bodyPr>
          <a:lstStyle/>
          <a:p>
            <a:r>
              <a:rPr lang="en-US" sz="3600" b="1" kern="1200" dirty="0">
                <a:solidFill>
                  <a:schemeClr val="tx1"/>
                </a:solidFill>
              </a:rPr>
              <a:t>Relational Values</a:t>
            </a:r>
            <a:endParaRPr lang="en-US" sz="3600" dirty="0"/>
          </a:p>
        </p:txBody>
      </p:sp>
      <p:sp>
        <p:nvSpPr>
          <p:cNvPr id="6" name="TextBox 5">
            <a:extLst>
              <a:ext uri="{FF2B5EF4-FFF2-40B4-BE49-F238E27FC236}">
                <a16:creationId xmlns:a16="http://schemas.microsoft.com/office/drawing/2014/main" id="{20429A78-FC29-F494-BB3F-1468D4D2939C}"/>
              </a:ext>
            </a:extLst>
          </p:cNvPr>
          <p:cNvSpPr txBox="1"/>
          <p:nvPr/>
        </p:nvSpPr>
        <p:spPr>
          <a:xfrm>
            <a:off x="4510007" y="4645671"/>
            <a:ext cx="7236437" cy="2031325"/>
          </a:xfrm>
          <a:prstGeom prst="rect">
            <a:avLst/>
          </a:prstGeom>
          <a:noFill/>
        </p:spPr>
        <p:txBody>
          <a:bodyPr wrap="square" rtlCol="0">
            <a:spAutoFit/>
          </a:bodyPr>
          <a:lstStyle/>
          <a:p>
            <a:pPr marL="628650" indent="-285750">
              <a:buSzPts val="2800"/>
              <a:buFont typeface="Arial" panose="020B0604020202020204" pitchFamily="34" charset="0"/>
              <a:buChar char="•"/>
            </a:pPr>
            <a:r>
              <a:rPr lang="en-US" sz="2800" dirty="0">
                <a:latin typeface="Calibri"/>
                <a:ea typeface="Calibri"/>
                <a:cs typeface="Calibri"/>
                <a:sym typeface="Calibri"/>
              </a:rPr>
              <a:t>Are determined by a person’s interactions with and responsibility to nature</a:t>
            </a:r>
          </a:p>
          <a:p>
            <a:pPr marL="628650" indent="-285750">
              <a:buSzPts val="2800"/>
              <a:buFont typeface="Arial" panose="020B0604020202020204" pitchFamily="34" charset="0"/>
              <a:buChar char="•"/>
            </a:pPr>
            <a:r>
              <a:rPr lang="en-US" sz="2800" dirty="0">
                <a:latin typeface="Calibri"/>
                <a:ea typeface="Calibri"/>
                <a:cs typeface="Calibri"/>
                <a:sym typeface="Calibri"/>
              </a:rPr>
              <a:t>Are prominent across many cultures and times</a:t>
            </a:r>
          </a:p>
          <a:p>
            <a:endParaRPr lang="en-US" dirty="0"/>
          </a:p>
        </p:txBody>
      </p:sp>
      <p:pic>
        <p:nvPicPr>
          <p:cNvPr id="14" name="Picture 13" descr="A man stopped along a trail in a forest with tall skinny trees">
            <a:extLst>
              <a:ext uri="{FF2B5EF4-FFF2-40B4-BE49-F238E27FC236}">
                <a16:creationId xmlns:a16="http://schemas.microsoft.com/office/drawing/2014/main" id="{C9EF1A32-892B-324C-6F90-9172969E7C36}"/>
              </a:ext>
            </a:extLst>
          </p:cNvPr>
          <p:cNvPicPr>
            <a:picLocks noChangeAspect="1"/>
          </p:cNvPicPr>
          <p:nvPr/>
        </p:nvPicPr>
        <p:blipFill>
          <a:blip r:embed="rId3"/>
          <a:stretch>
            <a:fillRect/>
          </a:stretch>
        </p:blipFill>
        <p:spPr>
          <a:xfrm>
            <a:off x="364" y="-2"/>
            <a:ext cx="3975100" cy="4305300"/>
          </a:xfrm>
          <a:prstGeom prst="rect">
            <a:avLst/>
          </a:prstGeom>
        </p:spPr>
      </p:pic>
      <p:pic>
        <p:nvPicPr>
          <p:cNvPr id="10" name="Picture 9" descr="A man and woman standing in a river praying, showing the spiritual connection many have to nature. ">
            <a:extLst>
              <a:ext uri="{FF2B5EF4-FFF2-40B4-BE49-F238E27FC236}">
                <a16:creationId xmlns:a16="http://schemas.microsoft.com/office/drawing/2014/main" id="{7F307F39-5184-2E4A-1190-5E53DCB63649}"/>
              </a:ext>
            </a:extLst>
          </p:cNvPr>
          <p:cNvPicPr>
            <a:picLocks noChangeAspect="1"/>
          </p:cNvPicPr>
          <p:nvPr/>
        </p:nvPicPr>
        <p:blipFill>
          <a:blip r:embed="rId4"/>
          <a:stretch>
            <a:fillRect/>
          </a:stretch>
        </p:blipFill>
        <p:spPr>
          <a:xfrm>
            <a:off x="4159250" y="0"/>
            <a:ext cx="3873500" cy="4305300"/>
          </a:xfrm>
          <a:prstGeom prst="rect">
            <a:avLst/>
          </a:prstGeom>
        </p:spPr>
      </p:pic>
      <p:pic>
        <p:nvPicPr>
          <p:cNvPr id="12" name="Picture 11" descr="A woman holding a basket of seeds about to plant them in the soil">
            <a:extLst>
              <a:ext uri="{FF2B5EF4-FFF2-40B4-BE49-F238E27FC236}">
                <a16:creationId xmlns:a16="http://schemas.microsoft.com/office/drawing/2014/main" id="{335EBC0A-D82B-7D14-1A9E-457264E6AFB1}"/>
              </a:ext>
            </a:extLst>
          </p:cNvPr>
          <p:cNvPicPr>
            <a:picLocks noChangeAspect="1"/>
          </p:cNvPicPr>
          <p:nvPr/>
        </p:nvPicPr>
        <p:blipFill>
          <a:blip r:embed="rId5"/>
          <a:stretch>
            <a:fillRect/>
          </a:stretch>
        </p:blipFill>
        <p:spPr>
          <a:xfrm>
            <a:off x="8213488" y="0"/>
            <a:ext cx="4000500" cy="4305300"/>
          </a:xfrm>
          <a:prstGeom prst="rect">
            <a:avLst/>
          </a:prstGeom>
        </p:spPr>
      </p:pic>
      <p:sp>
        <p:nvSpPr>
          <p:cNvPr id="8" name="Rectangle 7">
            <a:extLst>
              <a:ext uri="{FF2B5EF4-FFF2-40B4-BE49-F238E27FC236}">
                <a16:creationId xmlns:a16="http://schemas.microsoft.com/office/drawing/2014/main" id="{458FB749-2762-11B7-AB9E-1BDDF7C8A9A9}"/>
              </a:ext>
              <a:ext uri="{C183D7F6-B498-43B3-948B-1728B52AA6E4}">
                <adec:decorative xmlns:adec="http://schemas.microsoft.com/office/drawing/2017/decorative" val="1"/>
              </a:ext>
            </a:extLst>
          </p:cNvPr>
          <p:cNvSpPr/>
          <p:nvPr/>
        </p:nvSpPr>
        <p:spPr>
          <a:xfrm flipH="1">
            <a:off x="409097" y="4944243"/>
            <a:ext cx="173590" cy="957329"/>
          </a:xfrm>
          <a:custGeom>
            <a:avLst/>
            <a:gdLst>
              <a:gd name="csX0" fmla="*/ 0 w 173590"/>
              <a:gd name="csY0" fmla="*/ 0 h 957329"/>
              <a:gd name="csX1" fmla="*/ 173590 w 173590"/>
              <a:gd name="csY1" fmla="*/ 0 h 957329"/>
              <a:gd name="csX2" fmla="*/ 173590 w 173590"/>
              <a:gd name="csY2" fmla="*/ 488238 h 957329"/>
              <a:gd name="csX3" fmla="*/ 173590 w 173590"/>
              <a:gd name="csY3" fmla="*/ 957329 h 957329"/>
              <a:gd name="csX4" fmla="*/ 0 w 173590"/>
              <a:gd name="csY4" fmla="*/ 957329 h 957329"/>
              <a:gd name="csX5" fmla="*/ 0 w 173590"/>
              <a:gd name="csY5" fmla="*/ 478665 h 957329"/>
              <a:gd name="csX6" fmla="*/ 0 w 173590"/>
              <a:gd name="csY6" fmla="*/ 0 h 95732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590" h="957329" fill="none" extrusionOk="0">
                <a:moveTo>
                  <a:pt x="0" y="0"/>
                </a:moveTo>
                <a:cubicBezTo>
                  <a:pt x="66843" y="5019"/>
                  <a:pt x="135369" y="1595"/>
                  <a:pt x="173590" y="0"/>
                </a:cubicBezTo>
                <a:cubicBezTo>
                  <a:pt x="184793" y="126439"/>
                  <a:pt x="163886" y="267131"/>
                  <a:pt x="173590" y="488238"/>
                </a:cubicBezTo>
                <a:cubicBezTo>
                  <a:pt x="183294" y="709345"/>
                  <a:pt x="172461" y="735308"/>
                  <a:pt x="173590" y="957329"/>
                </a:cubicBezTo>
                <a:cubicBezTo>
                  <a:pt x="101628" y="953033"/>
                  <a:pt x="77899" y="957292"/>
                  <a:pt x="0" y="957329"/>
                </a:cubicBezTo>
                <a:cubicBezTo>
                  <a:pt x="18309" y="782514"/>
                  <a:pt x="-6718" y="717360"/>
                  <a:pt x="0" y="478665"/>
                </a:cubicBezTo>
                <a:cubicBezTo>
                  <a:pt x="6718" y="239970"/>
                  <a:pt x="21073" y="200183"/>
                  <a:pt x="0" y="0"/>
                </a:cubicBezTo>
                <a:close/>
              </a:path>
              <a:path w="173590" h="957329" stroke="0" extrusionOk="0">
                <a:moveTo>
                  <a:pt x="0" y="0"/>
                </a:moveTo>
                <a:cubicBezTo>
                  <a:pt x="42786" y="1485"/>
                  <a:pt x="110639" y="-1787"/>
                  <a:pt x="173590" y="0"/>
                </a:cubicBezTo>
                <a:cubicBezTo>
                  <a:pt x="194495" y="99167"/>
                  <a:pt x="171587" y="385266"/>
                  <a:pt x="173590" y="488238"/>
                </a:cubicBezTo>
                <a:cubicBezTo>
                  <a:pt x="175593" y="591210"/>
                  <a:pt x="188090" y="817981"/>
                  <a:pt x="173590" y="957329"/>
                </a:cubicBezTo>
                <a:cubicBezTo>
                  <a:pt x="110235" y="960468"/>
                  <a:pt x="78893" y="963546"/>
                  <a:pt x="0" y="957329"/>
                </a:cubicBezTo>
                <a:cubicBezTo>
                  <a:pt x="-12090" y="758577"/>
                  <a:pt x="-3663" y="644507"/>
                  <a:pt x="0" y="459518"/>
                </a:cubicBezTo>
                <a:cubicBezTo>
                  <a:pt x="3663" y="274529"/>
                  <a:pt x="7193" y="128357"/>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852854689">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7" name="Rectangle 6">
            <a:extLst>
              <a:ext uri="{FF2B5EF4-FFF2-40B4-BE49-F238E27FC236}">
                <a16:creationId xmlns:a16="http://schemas.microsoft.com/office/drawing/2014/main" id="{33733911-4076-E1FE-BF9C-D5A7980DAA42}"/>
              </a:ext>
              <a:ext uri="{C183D7F6-B498-43B3-948B-1728B52AA6E4}">
                <adec:decorative xmlns:adec="http://schemas.microsoft.com/office/drawing/2017/decorative" val="1"/>
              </a:ext>
            </a:extLst>
          </p:cNvPr>
          <p:cNvSpPr/>
          <p:nvPr/>
        </p:nvSpPr>
        <p:spPr>
          <a:xfrm>
            <a:off x="4094442" y="4476404"/>
            <a:ext cx="45719" cy="1893010"/>
          </a:xfrm>
          <a:custGeom>
            <a:avLst/>
            <a:gdLst>
              <a:gd name="csX0" fmla="*/ 0 w 45719"/>
              <a:gd name="csY0" fmla="*/ 0 h 1893010"/>
              <a:gd name="csX1" fmla="*/ 45719 w 45719"/>
              <a:gd name="csY1" fmla="*/ 0 h 1893010"/>
              <a:gd name="csX2" fmla="*/ 45719 w 45719"/>
              <a:gd name="csY2" fmla="*/ 649933 h 1893010"/>
              <a:gd name="csX3" fmla="*/ 45719 w 45719"/>
              <a:gd name="csY3" fmla="*/ 1318797 h 1893010"/>
              <a:gd name="csX4" fmla="*/ 45719 w 45719"/>
              <a:gd name="csY4" fmla="*/ 1893010 h 1893010"/>
              <a:gd name="csX5" fmla="*/ 0 w 45719"/>
              <a:gd name="csY5" fmla="*/ 1893010 h 1893010"/>
              <a:gd name="csX6" fmla="*/ 0 w 45719"/>
              <a:gd name="csY6" fmla="*/ 1262007 h 1893010"/>
              <a:gd name="csX7" fmla="*/ 0 w 45719"/>
              <a:gd name="csY7" fmla="*/ 612073 h 1893010"/>
              <a:gd name="csX8" fmla="*/ 0 w 45719"/>
              <a:gd name="csY8" fmla="*/ 0 h 18930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719" h="1893010" fill="none" extrusionOk="0">
                <a:moveTo>
                  <a:pt x="0" y="0"/>
                </a:moveTo>
                <a:cubicBezTo>
                  <a:pt x="20889" y="1724"/>
                  <a:pt x="23290" y="-2110"/>
                  <a:pt x="45719" y="0"/>
                </a:cubicBezTo>
                <a:cubicBezTo>
                  <a:pt x="73260" y="263055"/>
                  <a:pt x="33059" y="326134"/>
                  <a:pt x="45719" y="649933"/>
                </a:cubicBezTo>
                <a:cubicBezTo>
                  <a:pt x="58379" y="973732"/>
                  <a:pt x="34061" y="1152938"/>
                  <a:pt x="45719" y="1318797"/>
                </a:cubicBezTo>
                <a:cubicBezTo>
                  <a:pt x="57377" y="1484656"/>
                  <a:pt x="73175" y="1663728"/>
                  <a:pt x="45719" y="1893010"/>
                </a:cubicBezTo>
                <a:cubicBezTo>
                  <a:pt x="34133" y="1893524"/>
                  <a:pt x="22293" y="1894317"/>
                  <a:pt x="0" y="1893010"/>
                </a:cubicBezTo>
                <a:cubicBezTo>
                  <a:pt x="31431" y="1720135"/>
                  <a:pt x="-13482" y="1420476"/>
                  <a:pt x="0" y="1262007"/>
                </a:cubicBezTo>
                <a:cubicBezTo>
                  <a:pt x="13482" y="1103538"/>
                  <a:pt x="-21062" y="921209"/>
                  <a:pt x="0" y="612073"/>
                </a:cubicBezTo>
                <a:cubicBezTo>
                  <a:pt x="21062" y="302937"/>
                  <a:pt x="24097" y="302825"/>
                  <a:pt x="0" y="0"/>
                </a:cubicBezTo>
                <a:close/>
              </a:path>
              <a:path w="45719" h="1893010" stroke="0" extrusionOk="0">
                <a:moveTo>
                  <a:pt x="0" y="0"/>
                </a:moveTo>
                <a:cubicBezTo>
                  <a:pt x="18173" y="-1020"/>
                  <a:pt x="31455" y="-343"/>
                  <a:pt x="45719" y="0"/>
                </a:cubicBezTo>
                <a:cubicBezTo>
                  <a:pt x="43952" y="124279"/>
                  <a:pt x="38624" y="301029"/>
                  <a:pt x="45719" y="574213"/>
                </a:cubicBezTo>
                <a:cubicBezTo>
                  <a:pt x="52814" y="847397"/>
                  <a:pt x="45851" y="935113"/>
                  <a:pt x="45719" y="1243077"/>
                </a:cubicBezTo>
                <a:cubicBezTo>
                  <a:pt x="45587" y="1551041"/>
                  <a:pt x="70405" y="1628375"/>
                  <a:pt x="45719" y="1893010"/>
                </a:cubicBezTo>
                <a:cubicBezTo>
                  <a:pt x="25123" y="1892603"/>
                  <a:pt x="9233" y="1893088"/>
                  <a:pt x="0" y="1893010"/>
                </a:cubicBezTo>
                <a:cubicBezTo>
                  <a:pt x="18925" y="1750076"/>
                  <a:pt x="-10937" y="1508334"/>
                  <a:pt x="0" y="1224146"/>
                </a:cubicBezTo>
                <a:cubicBezTo>
                  <a:pt x="10937" y="939958"/>
                  <a:pt x="-18697" y="870474"/>
                  <a:pt x="0" y="555283"/>
                </a:cubicBezTo>
                <a:cubicBezTo>
                  <a:pt x="18697" y="240092"/>
                  <a:pt x="7919" y="227379"/>
                  <a:pt x="0" y="0"/>
                </a:cubicBezTo>
                <a:close/>
              </a:path>
            </a:pathLst>
          </a:custGeom>
          <a:solidFill>
            <a:schemeClr val="accent6"/>
          </a:solidFill>
          <a:ln>
            <a:solidFill>
              <a:schemeClr val="accent6"/>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1342</TotalTime>
  <Words>584</Words>
  <Application>Microsoft Macintosh PowerPoint</Application>
  <PresentationFormat>Widescreen</PresentationFormat>
  <Paragraphs>42</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Open Sans</vt:lpstr>
      <vt:lpstr>Calibri</vt:lpstr>
      <vt:lpstr>Office Theme</vt:lpstr>
      <vt:lpstr>Ecosystem Services – Part 3: Ecosystem Services  vs. Intrinsic Value </vt:lpstr>
      <vt:lpstr>Do These Have Intrinsic Value?</vt:lpstr>
      <vt:lpstr>Values – How  Do  the Following  Differ? </vt:lpstr>
      <vt:lpstr>Instrumental Value</vt:lpstr>
      <vt:lpstr>Subjective Intrinsic Value</vt:lpstr>
      <vt:lpstr>Objective  Intrinsic Value</vt:lpstr>
      <vt:lpstr>Relational Values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Services – Part 3: Ecosystem Services vs. Intrinsic Value </dc:title>
  <dc:creator>Margaret A. Palmer</dc:creator>
  <cp:lastModifiedBy>Alaina Gallagher</cp:lastModifiedBy>
  <cp:revision>4</cp:revision>
  <dcterms:created xsi:type="dcterms:W3CDTF">2023-03-08T18:19:46Z</dcterms:created>
  <dcterms:modified xsi:type="dcterms:W3CDTF">2026-08-18T15:07:14Z</dcterms:modified>
</cp:coreProperties>
</file>