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7"/>
  </p:notesMasterIdLst>
  <p:sldIdLst>
    <p:sldId id="256" r:id="rId2"/>
    <p:sldId id="257" r:id="rId3"/>
    <p:sldId id="258" r:id="rId4"/>
    <p:sldId id="262" r:id="rId5"/>
    <p:sldId id="263" r:id="rId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 roundtripDataSignature="AMtx7mg8p2P83zStwSj28RyGnzTqVTyud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66E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86445" autoAdjust="0"/>
  </p:normalViewPr>
  <p:slideViewPr>
    <p:cSldViewPr snapToGrid="0">
      <p:cViewPr varScale="1">
        <p:scale>
          <a:sx n="76" d="100"/>
          <a:sy n="76" d="100"/>
        </p:scale>
        <p:origin x="200" y="7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customschemas.google.com/relationships/presentationmetadata" Target="metadata"/><Relationship Id="rId4" Type="http://schemas.openxmlformats.org/officeDocument/2006/relationships/slide" Target="slides/slide3.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 </a:t>
            </a:r>
            <a:r>
              <a:rPr lang="en-US" dirty="0"/>
              <a:t>While many solutions begin with perceiving and evaluating problems, university administrators like to celebrate successes and promote them to the broader community. Perceiving the needs of people in positions of power (empathy) is important for gaining their support. So, as learners survey their campus and community, what existing initiatives or features of green infrastructure might be invoked to argue for new investments? That is, where and how has your institution already succeeded in supporting sustainable development and building community?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i="0" dirty="0"/>
              <a:t>For those inside academia, it can be unfamiliar and disorienting to explain scientific research to non-academics. Learners may enjoy exercising some </a:t>
            </a:r>
            <a:r>
              <a:rPr lang="en-US" sz="1400" i="1" dirty="0"/>
              <a:t>meta-perception</a:t>
            </a:r>
            <a:r>
              <a:rPr lang="en-US" sz="1400" i="0" dirty="0"/>
              <a:t> before engaging with outside stakeholders; that is: how does this person or group perceive </a:t>
            </a:r>
            <a:r>
              <a:rPr lang="en-US" sz="1400" i="1" dirty="0"/>
              <a:t>me</a:t>
            </a:r>
            <a:r>
              <a:rPr lang="en-US" sz="1400" i="0" dirty="0"/>
              <a:t>? The answer may change radically depending on the stakeholder. (Consider, for example, the different perceptions of industry insiders versus Indigenous groups.) Practicing meta-perception and self-reflexivity can strengthen your ethos when speaking and listening to a variety of stakeholders. </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For those learners who are preparing for an academic research career, it will be important to seek out your institution’s supports, both traditional and non-traditional. When choosing among jobs, it may be worthwhile to choose an institution that is open to rewarding actionable research and community impact, not just publication/citation measures. How would this kind of cultural and structural change happen at traditional R1 institutions? </a:t>
            </a:r>
            <a:endParaRPr sz="1400" dirty="0"/>
          </a:p>
        </p:txBody>
      </p:sp>
      <p:sp>
        <p:nvSpPr>
          <p:cNvPr id="120" name="Google Shape;12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dirty="0"/>
              <a:t>: This is a good time to ask learners to list the groups on campus and in your community that may serve as facilitators. List them quickly: sustainability office, interdisciplinary centers and faculty, student interest and advocacy groups, community groups, local nonprofits, local businesses, etc.  </a:t>
            </a:r>
            <a:endParaRPr sz="1400" dirty="0"/>
          </a:p>
        </p:txBody>
      </p:sp>
      <p:sp>
        <p:nvSpPr>
          <p:cNvPr id="134" name="Google Shape;134;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extLst>
      <p:ext uri="{BB962C8B-B14F-4D97-AF65-F5344CB8AC3E}">
        <p14:creationId xmlns:p14="http://schemas.microsoft.com/office/powerpoint/2010/main" val="3754714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In the planning stages for a project, leave time to dream and brainstorm best-case scenarios as well as problems. What is your group’s highest aim for the project, and what could its best impacts be in given time frames (3, 5, 10, 50 years)? How could your project work as a seed that sprouts roots and branches far into your community and region? </a:t>
            </a:r>
            <a:endParaRPr sz="1400" dirty="0"/>
          </a:p>
        </p:txBody>
      </p:sp>
      <p:sp>
        <p:nvSpPr>
          <p:cNvPr id="147" name="Google Shape;14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2322328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2.0/deed.en" TargetMode="External"/><Relationship Id="rId5" Type="http://schemas.openxmlformats.org/officeDocument/2006/relationships/image" Target="../media/image4.jpg"/><Relationship Id="rId4" Type="http://schemas.openxmlformats.org/officeDocument/2006/relationships/hyperlink" Target="https://www.sesync.org/resources/what-actionable-research"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hyperlink" Target="https://doi.org/10.1111/csp2.29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hyperlink" Target="https://doi.org/10.1111/csp2.29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hyperlink" Target="https://doi.org/10.1111/csp2.29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3" name="Picture 2" descr="The SESYNC Logo - the letters SESYNC under a green arch">
            <a:extLst>
              <a:ext uri="{FF2B5EF4-FFF2-40B4-BE49-F238E27FC236}">
                <a16:creationId xmlns:a16="http://schemas.microsoft.com/office/drawing/2014/main" id="{486BC53C-7959-5E0A-18C9-F426AEC2915D}"/>
              </a:ext>
            </a:extLst>
          </p:cNvPr>
          <p:cNvPicPr>
            <a:picLocks noChangeAspect="1"/>
          </p:cNvPicPr>
          <p:nvPr/>
        </p:nvPicPr>
        <p:blipFill>
          <a:blip r:embed="rId3"/>
          <a:stretch>
            <a:fillRect/>
          </a:stretch>
        </p:blipFill>
        <p:spPr>
          <a:xfrm>
            <a:off x="511873" y="333348"/>
            <a:ext cx="3428571" cy="1257143"/>
          </a:xfrm>
          <a:prstGeom prst="rect">
            <a:avLst/>
          </a:prstGeom>
        </p:spPr>
      </p:pic>
      <p:sp>
        <p:nvSpPr>
          <p:cNvPr id="6" name="TextBox 5">
            <a:extLst>
              <a:ext uri="{FF2B5EF4-FFF2-40B4-BE49-F238E27FC236}">
                <a16:creationId xmlns:a16="http://schemas.microsoft.com/office/drawing/2014/main" id="{821EA635-B1DC-B9B5-9FDC-1E3EE32D328B}"/>
              </a:ext>
            </a:extLst>
          </p:cNvPr>
          <p:cNvSpPr txBox="1"/>
          <p:nvPr/>
        </p:nvSpPr>
        <p:spPr>
          <a:xfrm>
            <a:off x="-165566" y="1905506"/>
            <a:ext cx="5676680" cy="2308324"/>
          </a:xfrm>
          <a:prstGeom prst="rect">
            <a:avLst/>
          </a:prstGeom>
          <a:noFill/>
        </p:spPr>
        <p:txBody>
          <a:bodyPr wrap="square" rtlCol="0">
            <a:spAutoFit/>
          </a:bodyPr>
          <a:lstStyle/>
          <a:p>
            <a:pPr algn="ctr"/>
            <a:r>
              <a:rPr lang="en-US" sz="4800" b="1" dirty="0">
                <a:latin typeface="Calibri" panose="020F0502020204030204" pitchFamily="34" charset="0"/>
                <a:ea typeface="Calibri" panose="020F0502020204030204" pitchFamily="34" charset="0"/>
                <a:cs typeface="Calibri" panose="020F0502020204030204" pitchFamily="34" charset="0"/>
              </a:rPr>
              <a:t>Creating </a:t>
            </a:r>
            <a:br>
              <a:rPr lang="en-US" sz="4800" b="1" dirty="0">
                <a:latin typeface="Calibri" panose="020F0502020204030204" pitchFamily="34" charset="0"/>
                <a:ea typeface="Calibri" panose="020F0502020204030204" pitchFamily="34" charset="0"/>
                <a:cs typeface="Calibri" panose="020F0502020204030204" pitchFamily="34" charset="0"/>
              </a:rPr>
            </a:br>
            <a:r>
              <a:rPr lang="en-US" sz="4800" b="1" dirty="0">
                <a:latin typeface="Calibri" panose="020F0502020204030204" pitchFamily="34" charset="0"/>
                <a:ea typeface="Calibri" panose="020F0502020204030204" pitchFamily="34" charset="0"/>
                <a:cs typeface="Calibri" panose="020F0502020204030204" pitchFamily="34" charset="0"/>
              </a:rPr>
              <a:t>Actionable Science on  Campus</a:t>
            </a:r>
            <a:r>
              <a:rPr lang="en-US" sz="4800" b="1" dirty="0">
                <a:solidFill>
                  <a:srgbClr val="76923C"/>
                </a:solidFill>
                <a:latin typeface="Calibri" panose="020F0502020204030204" pitchFamily="34" charset="0"/>
                <a:ea typeface="Calibri" panose="020F0502020204030204" pitchFamily="34" charset="0"/>
                <a:cs typeface="Calibri" panose="020F0502020204030204" pitchFamily="34" charset="0"/>
              </a:rPr>
              <a:t> </a:t>
            </a:r>
            <a:endParaRPr lang="en-US" sz="4800"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 wooden painted sign for the Edible Campus UNC Garden, an initiative at the University of North Carolina at Chapel Hill. It depicts a butterfly, vegetable and fruit plants, and a flower.">
            <a:extLst>
              <a:ext uri="{FF2B5EF4-FFF2-40B4-BE49-F238E27FC236}">
                <a16:creationId xmlns:a16="http://schemas.microsoft.com/office/drawing/2014/main" id="{5AC235B9-621D-D9F3-8418-40EC5182972F}"/>
              </a:ext>
            </a:extLst>
          </p:cNvPr>
          <p:cNvPicPr>
            <a:picLocks noChangeAspect="1"/>
          </p:cNvPicPr>
          <p:nvPr/>
        </p:nvPicPr>
        <p:blipFill>
          <a:blip r:embed="rId4"/>
          <a:stretch>
            <a:fillRect/>
          </a:stretch>
        </p:blipFill>
        <p:spPr>
          <a:xfrm>
            <a:off x="5241364" y="595372"/>
            <a:ext cx="6590476" cy="4952381"/>
          </a:xfrm>
          <a:prstGeom prst="rect">
            <a:avLst/>
          </a:prstGeom>
        </p:spPr>
      </p:pic>
      <p:sp>
        <p:nvSpPr>
          <p:cNvPr id="9" name="TextBox 8">
            <a:extLst>
              <a:ext uri="{FF2B5EF4-FFF2-40B4-BE49-F238E27FC236}">
                <a16:creationId xmlns:a16="http://schemas.microsoft.com/office/drawing/2014/main" id="{14D5DA31-E4F1-710E-B97C-2F70FA535799}"/>
              </a:ext>
            </a:extLst>
          </p:cNvPr>
          <p:cNvSpPr txBox="1"/>
          <p:nvPr/>
        </p:nvSpPr>
        <p:spPr>
          <a:xfrm>
            <a:off x="5319186" y="5724452"/>
            <a:ext cx="6590476" cy="830997"/>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The University of North Carolina at Chapel Hill’s series of edible gardens complements their Dining Facilities and serves environmental justice and ecosystem health priorities. Photo by Heidi Scott, 2023. </a:t>
            </a:r>
          </a:p>
        </p:txBody>
      </p:sp>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0" y="4322879"/>
            <a:ext cx="3378428" cy="253512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934750-2099-1CAB-A22A-BA0859B0F08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4" name="Title 3">
            <a:extLst>
              <a:ext uri="{FF2B5EF4-FFF2-40B4-BE49-F238E27FC236}">
                <a16:creationId xmlns:a16="http://schemas.microsoft.com/office/drawing/2014/main" id="{B8D2100D-75C2-1ED2-A6C1-936E6C9585C2}"/>
              </a:ext>
            </a:extLst>
          </p:cNvPr>
          <p:cNvSpPr txBox="1">
            <a:spLocks noGrp="1"/>
          </p:cNvSpPr>
          <p:nvPr>
            <p:ph type="title" idx="4294967295"/>
          </p:nvPr>
        </p:nvSpPr>
        <p:spPr>
          <a:xfrm>
            <a:off x="3881336" y="504586"/>
            <a:ext cx="622570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Solutions-Oriented Research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TextBox 8">
            <a:extLst>
              <a:ext uri="{FF2B5EF4-FFF2-40B4-BE49-F238E27FC236}">
                <a16:creationId xmlns:a16="http://schemas.microsoft.com/office/drawing/2014/main" id="{6F233433-05C3-C091-B552-6BC28F6A9B95}"/>
              </a:ext>
            </a:extLst>
          </p:cNvPr>
          <p:cNvSpPr txBox="1"/>
          <p:nvPr/>
        </p:nvSpPr>
        <p:spPr>
          <a:xfrm>
            <a:off x="3445475" y="1078481"/>
            <a:ext cx="6536725" cy="646331"/>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What Is Actionable Research? Explainer by Boyd: </a:t>
            </a:r>
            <a:br>
              <a:rPr lang="en-US" sz="1800" dirty="0">
                <a:latin typeface="Calibri" panose="020F0502020204030204" pitchFamily="34" charset="0"/>
                <a:ea typeface="Calibri" panose="020F0502020204030204" pitchFamily="34" charset="0"/>
                <a:cs typeface="Calibri" panose="020F0502020204030204" pitchFamily="34" charset="0"/>
              </a:rPr>
            </a:br>
            <a:r>
              <a:rPr lang="en-US" sz="1800" dirty="0">
                <a:latin typeface="Calibri" panose="020F0502020204030204" pitchFamily="34" charset="0"/>
                <a:ea typeface="Calibri" panose="020F0502020204030204" pitchFamily="34" charset="0"/>
                <a:cs typeface="Calibri" panose="020F0502020204030204" pitchFamily="34" charset="0"/>
                <a:hlinkClick r:id="rId4"/>
              </a:rPr>
              <a:t>https://www.sesync.org/resources/what-actionable-research</a:t>
            </a:r>
            <a:r>
              <a:rPr lang="en-US" sz="1800" dirty="0">
                <a:latin typeface="Calibri" panose="020F0502020204030204" pitchFamily="34" charset="0"/>
                <a:ea typeface="Calibri" panose="020F0502020204030204" pitchFamily="34" charset="0"/>
                <a:cs typeface="Calibri" panose="020F0502020204030204" pitchFamily="34" charset="0"/>
              </a:rPr>
              <a:t> </a:t>
            </a:r>
          </a:p>
        </p:txBody>
      </p:sp>
      <p:pic>
        <p:nvPicPr>
          <p:cNvPr id="7" name="Picture 6" descr="An outdoor public space featuring a walking bridge over a creek or a river">
            <a:extLst>
              <a:ext uri="{FF2B5EF4-FFF2-40B4-BE49-F238E27FC236}">
                <a16:creationId xmlns:a16="http://schemas.microsoft.com/office/drawing/2014/main" id="{9C660CA7-81D1-0E91-3FEF-D26AE841ABD6}"/>
              </a:ext>
            </a:extLst>
          </p:cNvPr>
          <p:cNvPicPr>
            <a:picLocks noChangeAspect="1"/>
          </p:cNvPicPr>
          <p:nvPr/>
        </p:nvPicPr>
        <p:blipFill>
          <a:blip r:embed="rId5"/>
          <a:stretch>
            <a:fillRect/>
          </a:stretch>
        </p:blipFill>
        <p:spPr>
          <a:xfrm>
            <a:off x="-3" y="1821272"/>
            <a:ext cx="12192000" cy="1695450"/>
          </a:xfrm>
          <a:prstGeom prst="rect">
            <a:avLst/>
          </a:prstGeom>
        </p:spPr>
      </p:pic>
      <p:sp>
        <p:nvSpPr>
          <p:cNvPr id="8" name="TextBox 7">
            <a:extLst>
              <a:ext uri="{FF2B5EF4-FFF2-40B4-BE49-F238E27FC236}">
                <a16:creationId xmlns:a16="http://schemas.microsoft.com/office/drawing/2014/main" id="{21EB3E57-377D-644A-0692-D07BBE26E4B7}"/>
              </a:ext>
            </a:extLst>
          </p:cNvPr>
          <p:cNvSpPr txBox="1"/>
          <p:nvPr/>
        </p:nvSpPr>
        <p:spPr>
          <a:xfrm>
            <a:off x="2019452" y="3516722"/>
            <a:ext cx="8375515" cy="338554"/>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Image by the Massachusetts Department of Environmental Protection via Wikimedia, </a:t>
            </a:r>
            <a:r>
              <a:rPr lang="en-US" sz="1600" u="sng" dirty="0">
                <a:solidFill>
                  <a:srgbClr val="166EC5"/>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2.0</a:t>
            </a:r>
            <a:r>
              <a:rPr lang="en-US" sz="1600" dirty="0">
                <a:latin typeface="Calibri" panose="020F0502020204030204" pitchFamily="34" charset="0"/>
                <a:ea typeface="Calibri" panose="020F0502020204030204" pitchFamily="34" charset="0"/>
                <a:cs typeface="Calibri" panose="020F0502020204030204" pitchFamily="34" charset="0"/>
              </a:rPr>
              <a:t>. </a:t>
            </a:r>
          </a:p>
        </p:txBody>
      </p:sp>
      <p:sp>
        <p:nvSpPr>
          <p:cNvPr id="5" name="TextBox 4">
            <a:extLst>
              <a:ext uri="{FF2B5EF4-FFF2-40B4-BE49-F238E27FC236}">
                <a16:creationId xmlns:a16="http://schemas.microsoft.com/office/drawing/2014/main" id="{7383E5A2-CD33-2B51-C7C0-9BB556A83070}"/>
              </a:ext>
            </a:extLst>
          </p:cNvPr>
          <p:cNvSpPr txBox="1"/>
          <p:nvPr/>
        </p:nvSpPr>
        <p:spPr>
          <a:xfrm>
            <a:off x="150776" y="3990545"/>
            <a:ext cx="11890443" cy="2800767"/>
          </a:xfrm>
          <a:prstGeom prst="rect">
            <a:avLst/>
          </a:prstGeom>
          <a:noFill/>
        </p:spPr>
        <p:txBody>
          <a:bodyPr wrap="square" rtlCol="0">
            <a:spAutoFit/>
          </a:bodyPr>
          <a:lstStyle/>
          <a:p>
            <a:pPr marL="457200" lvl="0" indent="-355600">
              <a:buSzPct val="120000"/>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Actionable socio-environmental (S-E) research depends on moving </a:t>
            </a:r>
            <a:r>
              <a:rPr lang="en-US" sz="2200" b="1" dirty="0">
                <a:latin typeface="Calibri" panose="020F0502020204030204" pitchFamily="34" charset="0"/>
                <a:ea typeface="Calibri" panose="020F0502020204030204" pitchFamily="34" charset="0"/>
                <a:cs typeface="Calibri" panose="020F0502020204030204" pitchFamily="34" charset="0"/>
              </a:rPr>
              <a:t>beyond problem formulation</a:t>
            </a:r>
            <a:r>
              <a:rPr lang="en-US" sz="2200" dirty="0">
                <a:latin typeface="Calibri" panose="020F0502020204030204" pitchFamily="34" charset="0"/>
                <a:ea typeface="Calibri" panose="020F0502020204030204" pitchFamily="34" charset="0"/>
                <a:cs typeface="Calibri" panose="020F0502020204030204" pitchFamily="34" charset="0"/>
              </a:rPr>
              <a:t> to face the challenge of </a:t>
            </a:r>
            <a:r>
              <a:rPr lang="en-US" sz="2200" b="1" dirty="0">
                <a:latin typeface="Calibri" panose="020F0502020204030204" pitchFamily="34" charset="0"/>
                <a:ea typeface="Calibri" panose="020F0502020204030204" pitchFamily="34" charset="0"/>
                <a:cs typeface="Calibri" panose="020F0502020204030204" pitchFamily="34" charset="0"/>
              </a:rPr>
              <a:t>what can be done </a:t>
            </a:r>
            <a:r>
              <a:rPr lang="en-US" sz="2200" dirty="0">
                <a:latin typeface="Calibri" panose="020F0502020204030204" pitchFamily="34" charset="0"/>
                <a:ea typeface="Calibri" panose="020F0502020204030204" pitchFamily="34" charset="0"/>
                <a:cs typeface="Calibri" panose="020F0502020204030204" pitchFamily="34" charset="0"/>
              </a:rPr>
              <a:t>to solve or alleviate S-E problems. </a:t>
            </a:r>
          </a:p>
          <a:p>
            <a:pPr marL="469900" lvl="0" indent="-342900">
              <a:buSzPct val="120000"/>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57200" lvl="0" indent="-355600">
              <a:buSzPct val="120000"/>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The </a:t>
            </a:r>
            <a:r>
              <a:rPr lang="en-US" sz="2200" b="1" dirty="0">
                <a:latin typeface="Calibri" panose="020F0502020204030204" pitchFamily="34" charset="0"/>
                <a:ea typeface="Calibri" panose="020F0502020204030204" pitchFamily="34" charset="0"/>
                <a:cs typeface="Calibri" panose="020F0502020204030204" pitchFamily="34" charset="0"/>
              </a:rPr>
              <a:t>realm of solutions </a:t>
            </a:r>
            <a:r>
              <a:rPr lang="en-US" sz="2200" dirty="0">
                <a:latin typeface="Calibri" panose="020F0502020204030204" pitchFamily="34" charset="0"/>
                <a:ea typeface="Calibri" panose="020F0502020204030204" pitchFamily="34" charset="0"/>
                <a:cs typeface="Calibri" panose="020F0502020204030204" pitchFamily="34" charset="0"/>
              </a:rPr>
              <a:t>exists at a complex intersection among scientific research, cultural norms, social behaviors, individual psychology, institutional will, policy making, and governance. </a:t>
            </a:r>
          </a:p>
          <a:p>
            <a:pPr marL="469900" lvl="0" indent="-342900">
              <a:buSzPct val="120000"/>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61963" lvl="0" indent="-360363">
              <a:buSzPct val="120000"/>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This work is </a:t>
            </a:r>
            <a:r>
              <a:rPr lang="en-US" sz="2200" b="1" dirty="0">
                <a:latin typeface="Calibri" panose="020F0502020204030204" pitchFamily="34" charset="0"/>
                <a:ea typeface="Calibri" panose="020F0502020204030204" pitchFamily="34" charset="0"/>
                <a:cs typeface="Calibri" panose="020F0502020204030204" pitchFamily="34" charset="0"/>
              </a:rPr>
              <a:t>interdisciplinary</a:t>
            </a:r>
            <a:r>
              <a:rPr lang="en-US" sz="2200" dirty="0">
                <a:latin typeface="Calibri" panose="020F0502020204030204" pitchFamily="34" charset="0"/>
                <a:ea typeface="Calibri" panose="020F0502020204030204" pitchFamily="34" charset="0"/>
                <a:cs typeface="Calibri" panose="020F0502020204030204" pitchFamily="34" charset="0"/>
              </a:rPr>
              <a:t> and requires </a:t>
            </a:r>
            <a:r>
              <a:rPr lang="en-US" sz="2200" b="1" dirty="0">
                <a:latin typeface="Calibri" panose="020F0502020204030204" pitchFamily="34" charset="0"/>
                <a:ea typeface="Calibri" panose="020F0502020204030204" pitchFamily="34" charset="0"/>
                <a:cs typeface="Calibri" panose="020F0502020204030204" pitchFamily="34" charset="0"/>
              </a:rPr>
              <a:t>listening to voices outside of academia</a:t>
            </a:r>
            <a:r>
              <a:rPr lang="en-US" sz="2200" dirty="0">
                <a:latin typeface="Calibri" panose="020F0502020204030204" pitchFamily="34" charset="0"/>
                <a:ea typeface="Calibri" panose="020F0502020204030204" pitchFamily="34" charset="0"/>
                <a:cs typeface="Calibri" panose="020F0502020204030204" pitchFamily="34" charset="0"/>
              </a:rPr>
              <a:t>, including local citizens and tribes, business and industry, policy makers, and environmental managers.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D939D1-7FDD-7419-CD33-41BB7899A6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4" name="Title 3">
            <a:extLst>
              <a:ext uri="{FF2B5EF4-FFF2-40B4-BE49-F238E27FC236}">
                <a16:creationId xmlns:a16="http://schemas.microsoft.com/office/drawing/2014/main" id="{3690BCDB-A25E-0B17-D8B8-1FD020CA6649}"/>
              </a:ext>
            </a:extLst>
          </p:cNvPr>
          <p:cNvSpPr txBox="1">
            <a:spLocks noGrp="1"/>
          </p:cNvSpPr>
          <p:nvPr>
            <p:ph type="title" idx="4294967295"/>
          </p:nvPr>
        </p:nvSpPr>
        <p:spPr>
          <a:xfrm>
            <a:off x="2092253" y="865107"/>
            <a:ext cx="953310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Best Practices for Achieving Actionable Science</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TextBox 8">
            <a:extLst>
              <a:ext uri="{FF2B5EF4-FFF2-40B4-BE49-F238E27FC236}">
                <a16:creationId xmlns:a16="http://schemas.microsoft.com/office/drawing/2014/main" id="{24A46BF5-9173-5E0E-4581-C0C0AF1F7102}"/>
              </a:ext>
            </a:extLst>
          </p:cNvPr>
          <p:cNvSpPr txBox="1"/>
          <p:nvPr/>
        </p:nvSpPr>
        <p:spPr>
          <a:xfrm>
            <a:off x="4052890" y="1450267"/>
            <a:ext cx="5785504" cy="369332"/>
          </a:xfrm>
          <a:prstGeom prst="rect">
            <a:avLst/>
          </a:prstGeom>
          <a:noFill/>
        </p:spPr>
        <p:txBody>
          <a:bodyPr wrap="square" rtlCol="0">
            <a:spAutoFit/>
          </a:bodyPr>
          <a:lstStyle/>
          <a:p>
            <a:pPr lvl="0" algn="ctr"/>
            <a:r>
              <a:rPr lang="da-DK" sz="1800" dirty="0">
                <a:latin typeface="Calibri" panose="020F0502020204030204" pitchFamily="34" charset="0"/>
                <a:ea typeface="Calibri" panose="020F0502020204030204" pitchFamily="34" charset="0"/>
                <a:cs typeface="Calibri" panose="020F0502020204030204" pitchFamily="34" charset="0"/>
              </a:rPr>
              <a:t>Gerber et al. 2020: </a:t>
            </a:r>
            <a:r>
              <a:rPr lang="da-DK" sz="1800" dirty="0">
                <a:latin typeface="Calibri" panose="020F0502020204030204" pitchFamily="34" charset="0"/>
                <a:ea typeface="Calibri" panose="020F0502020204030204" pitchFamily="34" charset="0"/>
                <a:cs typeface="Calibri" panose="020F0502020204030204" pitchFamily="34" charset="0"/>
                <a:hlinkClick r:id="rId4"/>
              </a:rPr>
              <a:t>https://doi.org/10.1111/csp2.295</a:t>
            </a:r>
            <a:endParaRPr lang="da-DK" sz="18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58F30E0-2CD6-699A-C739-B6A7D6E6A480}"/>
              </a:ext>
            </a:extLst>
          </p:cNvPr>
          <p:cNvSpPr txBox="1"/>
          <p:nvPr/>
        </p:nvSpPr>
        <p:spPr>
          <a:xfrm>
            <a:off x="953310" y="2055229"/>
            <a:ext cx="5308060" cy="4042132"/>
          </a:xfrm>
          <a:prstGeom prst="rect">
            <a:avLst/>
          </a:prstGeom>
          <a:noFill/>
        </p:spPr>
        <p:txBody>
          <a:bodyPr wrap="square" rtlCol="0">
            <a:spAutoFit/>
          </a:bodyPr>
          <a:lstStyle/>
          <a:p>
            <a:pPr lvl="0">
              <a:spcAft>
                <a:spcPts val="1000"/>
              </a:spcAft>
            </a:pPr>
            <a:r>
              <a:rPr lang="en-US" sz="2400" b="1" dirty="0">
                <a:latin typeface="Calibri" panose="020F0502020204030204" pitchFamily="34" charset="0"/>
                <a:ea typeface="Calibri" panose="020F0502020204030204" pitchFamily="34" charset="0"/>
                <a:cs typeface="Calibri" panose="020F0502020204030204" pitchFamily="34" charset="0"/>
              </a:rPr>
              <a:t>Individual Practices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50" lvl="0" indent="-285750">
              <a:buSzPct val="120000"/>
              <a:buFont typeface="Arial"/>
              <a:buChar char="•"/>
            </a:pPr>
            <a:r>
              <a:rPr lang="en-US" sz="2400" dirty="0">
                <a:latin typeface="Calibri" panose="020F0502020204030204" pitchFamily="34" charset="0"/>
                <a:ea typeface="Calibri" panose="020F0502020204030204" pitchFamily="34" charset="0"/>
                <a:cs typeface="Calibri" panose="020F0502020204030204" pitchFamily="34" charset="0"/>
              </a:rPr>
              <a:t>Engage in collaboration</a:t>
            </a:r>
          </a:p>
          <a:p>
            <a:pPr marL="285750" lvl="0" indent="-285750">
              <a:buSzPct val="120000"/>
              <a:buFont typeface="Arial"/>
              <a:buChar char="•"/>
            </a:pPr>
            <a:r>
              <a:rPr lang="en-US" sz="2400" dirty="0">
                <a:latin typeface="Calibri" panose="020F0502020204030204" pitchFamily="34" charset="0"/>
                <a:ea typeface="Calibri" panose="020F0502020204030204" pitchFamily="34" charset="0"/>
                <a:cs typeface="Calibri" panose="020F0502020204030204" pitchFamily="34" charset="0"/>
              </a:rPr>
              <a:t>Practice empathy</a:t>
            </a:r>
          </a:p>
          <a:p>
            <a:pPr marL="285750" lvl="0" indent="-285750">
              <a:buSzPct val="120000"/>
              <a:buFont typeface="Arial"/>
              <a:buChar char="•"/>
            </a:pPr>
            <a:r>
              <a:rPr lang="en-US" sz="2400" dirty="0">
                <a:latin typeface="Calibri" panose="020F0502020204030204" pitchFamily="34" charset="0"/>
                <a:ea typeface="Calibri" panose="020F0502020204030204" pitchFamily="34" charset="0"/>
                <a:cs typeface="Calibri" panose="020F0502020204030204" pitchFamily="34" charset="0"/>
              </a:rPr>
              <a:t>Build trusting relationships</a:t>
            </a:r>
          </a:p>
          <a:p>
            <a:pPr marL="285750" lvl="0" indent="-285750">
              <a:buSzPct val="120000"/>
              <a:buFont typeface="Arial"/>
              <a:buChar char="•"/>
            </a:pPr>
            <a:r>
              <a:rPr lang="en-US" sz="2400" dirty="0">
                <a:latin typeface="Calibri" panose="020F0502020204030204" pitchFamily="34" charset="0"/>
                <a:ea typeface="Calibri" panose="020F0502020204030204" pitchFamily="34" charset="0"/>
                <a:cs typeface="Calibri" panose="020F0502020204030204" pitchFamily="34" charset="0"/>
              </a:rPr>
              <a:t>Use diverse communication methods</a:t>
            </a:r>
          </a:p>
          <a:p>
            <a:pPr marL="285750" lvl="0" indent="-285750">
              <a:buSzPts val="2800"/>
              <a:buFont typeface="Arial"/>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lvl="0">
              <a:spcAft>
                <a:spcPts val="1000"/>
              </a:spcAft>
            </a:pPr>
            <a:r>
              <a:rPr lang="en-US" sz="2400" b="1" dirty="0">
                <a:latin typeface="Calibri" panose="020F0502020204030204" pitchFamily="34" charset="0"/>
                <a:ea typeface="Calibri" panose="020F0502020204030204" pitchFamily="34" charset="0"/>
                <a:cs typeface="Calibri" panose="020F0502020204030204" pitchFamily="34" charset="0"/>
              </a:rPr>
              <a:t>Organizational (University) Practices</a:t>
            </a:r>
          </a:p>
          <a:p>
            <a:pPr marL="34290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Reward producers of actionable science</a:t>
            </a:r>
          </a:p>
          <a:p>
            <a:pPr marL="34290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Support early-career researchers</a:t>
            </a:r>
          </a:p>
        </p:txBody>
      </p:sp>
      <p:pic>
        <p:nvPicPr>
          <p:cNvPr id="7" name="Picture 6" descr="a researcher organizing equipment and supplies on a remite area, surrounded by camping equipment">
            <a:extLst>
              <a:ext uri="{FF2B5EF4-FFF2-40B4-BE49-F238E27FC236}">
                <a16:creationId xmlns:a16="http://schemas.microsoft.com/office/drawing/2014/main" id="{BF5EF97D-89F0-F8EA-6C07-570D40017899}"/>
              </a:ext>
            </a:extLst>
          </p:cNvPr>
          <p:cNvPicPr>
            <a:picLocks noChangeAspect="1"/>
          </p:cNvPicPr>
          <p:nvPr/>
        </p:nvPicPr>
        <p:blipFill>
          <a:blip r:embed="rId5"/>
          <a:stretch>
            <a:fillRect/>
          </a:stretch>
        </p:blipFill>
        <p:spPr>
          <a:xfrm>
            <a:off x="6826379" y="2293058"/>
            <a:ext cx="4676775" cy="3114675"/>
          </a:xfrm>
          <a:prstGeom prst="rect">
            <a:avLst/>
          </a:prstGeom>
        </p:spPr>
      </p:pic>
      <p:sp>
        <p:nvSpPr>
          <p:cNvPr id="8" name="TextBox 7">
            <a:extLst>
              <a:ext uri="{FF2B5EF4-FFF2-40B4-BE49-F238E27FC236}">
                <a16:creationId xmlns:a16="http://schemas.microsoft.com/office/drawing/2014/main" id="{B1CB7D39-18C2-C819-FB09-57C52F85497F}"/>
              </a:ext>
            </a:extLst>
          </p:cNvPr>
          <p:cNvSpPr txBox="1"/>
          <p:nvPr/>
        </p:nvSpPr>
        <p:spPr>
          <a:xfrm>
            <a:off x="6945642" y="5470739"/>
            <a:ext cx="4438250" cy="584775"/>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Avian researcher in Denali National Park. </a:t>
            </a:r>
          </a:p>
          <a:p>
            <a:pPr lvl="0" algn="ctr"/>
            <a:r>
              <a:rPr lang="en-US" sz="1600" dirty="0">
                <a:latin typeface="Calibri" panose="020F0502020204030204" pitchFamily="34" charset="0"/>
                <a:ea typeface="Calibri" panose="020F0502020204030204" pitchFamily="34" charset="0"/>
                <a:cs typeface="Calibri" panose="020F0502020204030204" pitchFamily="34" charset="0"/>
              </a:rPr>
              <a:t>Photo by the National Park Service, Public Domain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A8BD4D8-F48F-CCBE-3F78-15266CD7D95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4" name="Title 3">
            <a:extLst>
              <a:ext uri="{FF2B5EF4-FFF2-40B4-BE49-F238E27FC236}">
                <a16:creationId xmlns:a16="http://schemas.microsoft.com/office/drawing/2014/main" id="{0BA32B0C-5713-F0F9-E183-F0F54749E70B}"/>
              </a:ext>
            </a:extLst>
          </p:cNvPr>
          <p:cNvSpPr txBox="1">
            <a:spLocks noGrp="1"/>
          </p:cNvSpPr>
          <p:nvPr>
            <p:ph type="title" idx="4294967295"/>
          </p:nvPr>
        </p:nvSpPr>
        <p:spPr>
          <a:xfrm>
            <a:off x="2152271" y="809362"/>
            <a:ext cx="877714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Barriers and Boundary Organizations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TextBox 1">
            <a:extLst>
              <a:ext uri="{FF2B5EF4-FFF2-40B4-BE49-F238E27FC236}">
                <a16:creationId xmlns:a16="http://schemas.microsoft.com/office/drawing/2014/main" id="{8B186DF7-19DD-6337-EC83-8AF92B54C8B2}"/>
              </a:ext>
            </a:extLst>
          </p:cNvPr>
          <p:cNvSpPr txBox="1"/>
          <p:nvPr/>
        </p:nvSpPr>
        <p:spPr>
          <a:xfrm>
            <a:off x="3648091" y="1336042"/>
            <a:ext cx="5785504" cy="369332"/>
          </a:xfrm>
          <a:prstGeom prst="rect">
            <a:avLst/>
          </a:prstGeom>
          <a:noFill/>
        </p:spPr>
        <p:txBody>
          <a:bodyPr wrap="square" rtlCol="0">
            <a:spAutoFit/>
          </a:bodyPr>
          <a:lstStyle/>
          <a:p>
            <a:pPr lvl="0" algn="ctr"/>
            <a:r>
              <a:rPr lang="da-DK" sz="1800" dirty="0">
                <a:latin typeface="Calibri" panose="020F0502020204030204" pitchFamily="34" charset="0"/>
                <a:ea typeface="Calibri" panose="020F0502020204030204" pitchFamily="34" charset="0"/>
                <a:cs typeface="Calibri" panose="020F0502020204030204" pitchFamily="34" charset="0"/>
              </a:rPr>
              <a:t>Gerber et al. 2020: </a:t>
            </a:r>
            <a:r>
              <a:rPr lang="da-DK" sz="1800" dirty="0">
                <a:latin typeface="Calibri" panose="020F0502020204030204" pitchFamily="34" charset="0"/>
                <a:ea typeface="Calibri" panose="020F0502020204030204" pitchFamily="34" charset="0"/>
                <a:cs typeface="Calibri" panose="020F0502020204030204" pitchFamily="34" charset="0"/>
                <a:hlinkClick r:id="rId4"/>
              </a:rPr>
              <a:t>https://doi.org/10.1111/csp2.295</a:t>
            </a:r>
            <a:endParaRPr lang="da-DK" sz="1800"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Two people in park that resembles a Japanese garden featuring a walking bridge, bamboo plants and a pond with koi fish in it">
            <a:extLst>
              <a:ext uri="{FF2B5EF4-FFF2-40B4-BE49-F238E27FC236}">
                <a16:creationId xmlns:a16="http://schemas.microsoft.com/office/drawing/2014/main" id="{F7FEBF5C-EC2F-A55F-FCFE-C645AF2FD3B4}"/>
              </a:ext>
            </a:extLst>
          </p:cNvPr>
          <p:cNvPicPr>
            <a:picLocks noChangeAspect="1"/>
          </p:cNvPicPr>
          <p:nvPr/>
        </p:nvPicPr>
        <p:blipFill>
          <a:blip r:embed="rId5"/>
          <a:stretch>
            <a:fillRect/>
          </a:stretch>
        </p:blipFill>
        <p:spPr>
          <a:xfrm>
            <a:off x="0" y="1896960"/>
            <a:ext cx="12192000" cy="1885950"/>
          </a:xfrm>
          <a:prstGeom prst="rect">
            <a:avLst/>
          </a:prstGeom>
        </p:spPr>
      </p:pic>
      <p:sp>
        <p:nvSpPr>
          <p:cNvPr id="5" name="TextBox 4">
            <a:extLst>
              <a:ext uri="{FF2B5EF4-FFF2-40B4-BE49-F238E27FC236}">
                <a16:creationId xmlns:a16="http://schemas.microsoft.com/office/drawing/2014/main" id="{885DC626-D87A-11BE-8353-C83B0AEF45B4}"/>
              </a:ext>
            </a:extLst>
          </p:cNvPr>
          <p:cNvSpPr txBox="1"/>
          <p:nvPr/>
        </p:nvSpPr>
        <p:spPr>
          <a:xfrm>
            <a:off x="9065741" y="3782910"/>
            <a:ext cx="3126259" cy="323165"/>
          </a:xfrm>
          <a:prstGeom prst="rect">
            <a:avLst/>
          </a:prstGeom>
          <a:solidFill>
            <a:srgbClr val="FFFFFF">
              <a:alpha val="70196"/>
            </a:srgbClr>
          </a:solidFill>
        </p:spPr>
        <p:txBody>
          <a:bodyPr wrap="square" rtlCol="0">
            <a:spAutoFit/>
          </a:bodyPr>
          <a:lstStyle/>
          <a:p>
            <a:pPr algn="r"/>
            <a:r>
              <a:rPr lang="en-US" sz="1500" dirty="0">
                <a:latin typeface="Calibri" panose="020F0502020204030204" pitchFamily="34" charset="0"/>
                <a:cs typeface="Calibri" panose="020F0502020204030204" pitchFamily="34" charset="0"/>
              </a:rPr>
              <a:t>Wikimedia Commons, Public Domain</a:t>
            </a:r>
          </a:p>
        </p:txBody>
      </p:sp>
      <p:sp>
        <p:nvSpPr>
          <p:cNvPr id="6" name="TextBox 5">
            <a:extLst>
              <a:ext uri="{FF2B5EF4-FFF2-40B4-BE49-F238E27FC236}">
                <a16:creationId xmlns:a16="http://schemas.microsoft.com/office/drawing/2014/main" id="{164DDA8E-7003-BF1C-57AF-70E7EBFC13E6}"/>
              </a:ext>
            </a:extLst>
          </p:cNvPr>
          <p:cNvSpPr txBox="1"/>
          <p:nvPr/>
        </p:nvSpPr>
        <p:spPr>
          <a:xfrm>
            <a:off x="347152" y="4165428"/>
            <a:ext cx="4858539" cy="2308324"/>
          </a:xfrm>
          <a:prstGeom prst="rect">
            <a:avLst/>
          </a:prstGeom>
          <a:noFill/>
        </p:spPr>
        <p:txBody>
          <a:bodyPr wrap="square" rtlCol="0">
            <a:spAutoFit/>
          </a:bodyPr>
          <a:lstStyle/>
          <a:p>
            <a:r>
              <a:rPr lang="en-US" sz="2400" b="1" dirty="0">
                <a:latin typeface="Calibri" panose="020F0502020204030204" pitchFamily="34" charset="0"/>
                <a:ea typeface="Calibri" panose="020F0502020204030204" pitchFamily="34" charset="0"/>
                <a:cs typeface="Calibri" panose="020F0502020204030204" pitchFamily="34" charset="0"/>
              </a:rPr>
              <a:t>Organizational Barriers:</a:t>
            </a:r>
            <a:endParaRPr lang="en-US" sz="2400" dirty="0">
              <a:latin typeface="Calibri" panose="020F0502020204030204" pitchFamily="34" charset="0"/>
              <a:ea typeface="Calibri" panose="020F0502020204030204" pitchFamily="34" charset="0"/>
              <a:cs typeface="Calibri" panose="020F0502020204030204" pitchFamily="34" charset="0"/>
            </a:endParaRPr>
          </a:p>
          <a:p>
            <a:r>
              <a:rPr lang="en-US" sz="2400" dirty="0">
                <a:latin typeface="Calibri" panose="020F0502020204030204" pitchFamily="34" charset="0"/>
                <a:ea typeface="Calibri" panose="020F0502020204030204" pitchFamily="34" charset="0"/>
                <a:cs typeface="Calibri" panose="020F0502020204030204" pitchFamily="34" charset="0"/>
              </a:rPr>
              <a:t>Lack of professional rewards:</a:t>
            </a:r>
          </a:p>
          <a:p>
            <a:pPr marL="342900" lvl="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Funding</a:t>
            </a:r>
          </a:p>
          <a:p>
            <a:pPr marL="342900" lvl="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Time</a:t>
            </a:r>
          </a:p>
          <a:p>
            <a:pPr marL="342900" lvl="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Structural support</a:t>
            </a:r>
          </a:p>
          <a:p>
            <a:pPr marL="342900" lvl="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Recognition and promotion</a:t>
            </a:r>
          </a:p>
        </p:txBody>
      </p:sp>
      <p:sp>
        <p:nvSpPr>
          <p:cNvPr id="7" name="TextBox 6">
            <a:extLst>
              <a:ext uri="{FF2B5EF4-FFF2-40B4-BE49-F238E27FC236}">
                <a16:creationId xmlns:a16="http://schemas.microsoft.com/office/drawing/2014/main" id="{2AE98D4C-2EDE-E53C-98DC-28845F4AEF46}"/>
              </a:ext>
            </a:extLst>
          </p:cNvPr>
          <p:cNvSpPr txBox="1"/>
          <p:nvPr/>
        </p:nvSpPr>
        <p:spPr>
          <a:xfrm>
            <a:off x="6096000" y="4090687"/>
            <a:ext cx="5601083" cy="2677656"/>
          </a:xfrm>
          <a:prstGeom prst="rect">
            <a:avLst/>
          </a:prstGeom>
          <a:noFill/>
        </p:spPr>
        <p:txBody>
          <a:bodyPr wrap="square" rtlCol="0">
            <a:spAutoFit/>
          </a:bodyPr>
          <a:lstStyle/>
          <a:p>
            <a:r>
              <a:rPr lang="en-US" sz="2400" b="1" dirty="0">
                <a:latin typeface="Calibri" panose="020F0502020204030204" pitchFamily="34" charset="0"/>
                <a:ea typeface="Calibri" panose="020F0502020204030204" pitchFamily="34" charset="0"/>
                <a:cs typeface="Calibri" panose="020F0502020204030204" pitchFamily="34" charset="0"/>
              </a:rPr>
              <a:t>Boundary Organizations:</a:t>
            </a:r>
            <a:endParaRPr lang="en-US" sz="2400" dirty="0">
              <a:latin typeface="Calibri" panose="020F0502020204030204" pitchFamily="34" charset="0"/>
              <a:ea typeface="Calibri" panose="020F0502020204030204" pitchFamily="34" charset="0"/>
              <a:cs typeface="Calibri" panose="020F0502020204030204" pitchFamily="34" charset="0"/>
            </a:endParaRPr>
          </a:p>
          <a:p>
            <a:r>
              <a:rPr lang="en-US" sz="2400" dirty="0">
                <a:latin typeface="Calibri" panose="020F0502020204030204" pitchFamily="34" charset="0"/>
                <a:ea typeface="Calibri" panose="020F0502020204030204" pitchFamily="34" charset="0"/>
                <a:cs typeface="Calibri" panose="020F0502020204030204" pitchFamily="34" charset="0"/>
              </a:rPr>
              <a:t>Act as intermediaries and facilitators:</a:t>
            </a:r>
          </a:p>
          <a:p>
            <a:pPr marL="342900" lvl="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NPOs, sustainability offices, think tanks</a:t>
            </a:r>
          </a:p>
          <a:p>
            <a:pPr marL="342900" lvl="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Exist between science and policy</a:t>
            </a:r>
          </a:p>
          <a:p>
            <a:pPr marL="342900" lvl="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Host generalists who unite knowledge</a:t>
            </a:r>
          </a:p>
          <a:p>
            <a:pPr marL="342900" lvl="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Encourage open dialogues between producers and users</a:t>
            </a:r>
          </a:p>
        </p:txBody>
      </p:sp>
    </p:spTree>
    <p:extLst>
      <p:ext uri="{BB962C8B-B14F-4D97-AF65-F5344CB8AC3E}">
        <p14:creationId xmlns:p14="http://schemas.microsoft.com/office/powerpoint/2010/main" val="796997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FBBE3D-4E98-8E61-FA32-FF8FEE4013C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3" name="Title 2">
            <a:extLst>
              <a:ext uri="{FF2B5EF4-FFF2-40B4-BE49-F238E27FC236}">
                <a16:creationId xmlns:a16="http://schemas.microsoft.com/office/drawing/2014/main" id="{E3C5C8BD-3BFE-25CC-A8D8-D57776602958}"/>
              </a:ext>
            </a:extLst>
          </p:cNvPr>
          <p:cNvSpPr txBox="1">
            <a:spLocks noGrp="1"/>
          </p:cNvSpPr>
          <p:nvPr>
            <p:ph type="title" idx="4294967295"/>
          </p:nvPr>
        </p:nvSpPr>
        <p:spPr>
          <a:xfrm>
            <a:off x="3150404" y="628584"/>
            <a:ext cx="675099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Actionable Science Outcomes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C60249E6-20AC-BB78-04E5-23C070EFD16C}"/>
              </a:ext>
            </a:extLst>
          </p:cNvPr>
          <p:cNvSpPr txBox="1"/>
          <p:nvPr/>
        </p:nvSpPr>
        <p:spPr>
          <a:xfrm>
            <a:off x="3633149" y="1186882"/>
            <a:ext cx="5785504" cy="369332"/>
          </a:xfrm>
          <a:prstGeom prst="rect">
            <a:avLst/>
          </a:prstGeom>
          <a:noFill/>
        </p:spPr>
        <p:txBody>
          <a:bodyPr wrap="square" rtlCol="0">
            <a:spAutoFit/>
          </a:bodyPr>
          <a:lstStyle/>
          <a:p>
            <a:pPr lvl="0" algn="ctr"/>
            <a:r>
              <a:rPr lang="da-DK" sz="1800" dirty="0">
                <a:latin typeface="Calibri" panose="020F0502020204030204" pitchFamily="34" charset="0"/>
                <a:ea typeface="Calibri" panose="020F0502020204030204" pitchFamily="34" charset="0"/>
                <a:cs typeface="Calibri" panose="020F0502020204030204" pitchFamily="34" charset="0"/>
              </a:rPr>
              <a:t>Gerber et al. 2020: </a:t>
            </a:r>
            <a:r>
              <a:rPr lang="da-DK" sz="1800" dirty="0">
                <a:latin typeface="Calibri" panose="020F0502020204030204" pitchFamily="34" charset="0"/>
                <a:ea typeface="Calibri" panose="020F0502020204030204" pitchFamily="34" charset="0"/>
                <a:cs typeface="Calibri" panose="020F0502020204030204" pitchFamily="34" charset="0"/>
                <a:hlinkClick r:id="rId4"/>
              </a:rPr>
              <a:t>https://doi.org/10.1111/csp2.295</a:t>
            </a:r>
            <a:endParaRPr lang="da-DK"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People in a garden that features a moon crossing bridge spanning a clam green pond sorrounded by dense vegetation">
            <a:extLst>
              <a:ext uri="{FF2B5EF4-FFF2-40B4-BE49-F238E27FC236}">
                <a16:creationId xmlns:a16="http://schemas.microsoft.com/office/drawing/2014/main" id="{4121A13C-8B5C-2A98-8D81-D60274FE7E83}"/>
              </a:ext>
            </a:extLst>
          </p:cNvPr>
          <p:cNvPicPr>
            <a:picLocks noChangeAspect="1"/>
          </p:cNvPicPr>
          <p:nvPr/>
        </p:nvPicPr>
        <p:blipFill>
          <a:blip r:embed="rId5"/>
          <a:stretch>
            <a:fillRect/>
          </a:stretch>
        </p:blipFill>
        <p:spPr>
          <a:xfrm>
            <a:off x="0" y="1733973"/>
            <a:ext cx="12192000" cy="1931208"/>
          </a:xfrm>
          <a:prstGeom prst="rect">
            <a:avLst/>
          </a:prstGeom>
        </p:spPr>
      </p:pic>
      <p:sp>
        <p:nvSpPr>
          <p:cNvPr id="8" name="TextBox 7">
            <a:extLst>
              <a:ext uri="{FF2B5EF4-FFF2-40B4-BE49-F238E27FC236}">
                <a16:creationId xmlns:a16="http://schemas.microsoft.com/office/drawing/2014/main" id="{894553B0-BA64-E91D-7380-C01A76014CB7}"/>
              </a:ext>
            </a:extLst>
          </p:cNvPr>
          <p:cNvSpPr txBox="1"/>
          <p:nvPr/>
        </p:nvSpPr>
        <p:spPr>
          <a:xfrm>
            <a:off x="0" y="3665181"/>
            <a:ext cx="3126259" cy="323165"/>
          </a:xfrm>
          <a:prstGeom prst="rect">
            <a:avLst/>
          </a:prstGeom>
          <a:solidFill>
            <a:srgbClr val="FFFFFF">
              <a:alpha val="70196"/>
            </a:srgbClr>
          </a:solidFill>
        </p:spPr>
        <p:txBody>
          <a:bodyPr wrap="square" rtlCol="0">
            <a:spAutoFit/>
          </a:bodyPr>
          <a:lstStyle/>
          <a:p>
            <a:r>
              <a:rPr lang="en-US" sz="1500" dirty="0">
                <a:latin typeface="Calibri" panose="020F0502020204030204" pitchFamily="34" charset="0"/>
                <a:cs typeface="Calibri" panose="020F0502020204030204" pitchFamily="34" charset="0"/>
              </a:rPr>
              <a:t>Wikimedia Commons, Public Domain</a:t>
            </a:r>
          </a:p>
        </p:txBody>
      </p:sp>
      <p:sp>
        <p:nvSpPr>
          <p:cNvPr id="4" name="TextBox 3">
            <a:extLst>
              <a:ext uri="{FF2B5EF4-FFF2-40B4-BE49-F238E27FC236}">
                <a16:creationId xmlns:a16="http://schemas.microsoft.com/office/drawing/2014/main" id="{8987EDBF-3B78-506A-BF93-402CD1AC58DB}"/>
              </a:ext>
            </a:extLst>
          </p:cNvPr>
          <p:cNvSpPr txBox="1"/>
          <p:nvPr/>
        </p:nvSpPr>
        <p:spPr>
          <a:xfrm>
            <a:off x="176719" y="4205734"/>
            <a:ext cx="11838562" cy="2308324"/>
          </a:xfrm>
          <a:prstGeom prst="rect">
            <a:avLst/>
          </a:prstGeom>
          <a:noFill/>
        </p:spPr>
        <p:txBody>
          <a:bodyPr wrap="square" rtlCol="0">
            <a:spAutoFit/>
          </a:bodyPr>
          <a:lstStyle/>
          <a:p>
            <a:pPr lvl="0"/>
            <a:r>
              <a:rPr lang="en-US" sz="2400" dirty="0">
                <a:latin typeface="Calibri" panose="020F0502020204030204" pitchFamily="34" charset="0"/>
                <a:ea typeface="Calibri" panose="020F0502020204030204" pitchFamily="34" charset="0"/>
                <a:cs typeface="Calibri" panose="020F0502020204030204" pitchFamily="34" charset="0"/>
              </a:rPr>
              <a:t>Best practices for organizations and individual researchers cause these </a:t>
            </a:r>
            <a:r>
              <a:rPr lang="en-US" sz="2400" b="1" dirty="0">
                <a:latin typeface="Calibri" panose="020F0502020204030204" pitchFamily="34" charset="0"/>
                <a:ea typeface="Calibri" panose="020F0502020204030204" pitchFamily="34" charset="0"/>
                <a:cs typeface="Calibri" panose="020F0502020204030204" pitchFamily="34" charset="0"/>
              </a:rPr>
              <a:t>desirable outcomes</a:t>
            </a:r>
            <a:r>
              <a:rPr lang="en-US" sz="2400" dirty="0">
                <a:latin typeface="Calibri" panose="020F0502020204030204" pitchFamily="34" charset="0"/>
                <a:ea typeface="Calibri" panose="020F0502020204030204" pitchFamily="34" charset="0"/>
                <a:cs typeface="Calibri" panose="020F0502020204030204" pitchFamily="34" charset="0"/>
              </a:rPr>
              <a:t>:</a:t>
            </a:r>
          </a:p>
          <a:p>
            <a:pPr lvl="0" algn="ct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Knowledge is </a:t>
            </a:r>
            <a:r>
              <a:rPr lang="en-US" sz="2400" b="1" dirty="0">
                <a:latin typeface="Calibri" panose="020F0502020204030204" pitchFamily="34" charset="0"/>
                <a:ea typeface="Calibri" panose="020F0502020204030204" pitchFamily="34" charset="0"/>
                <a:cs typeface="Calibri" panose="020F0502020204030204" pitchFamily="34" charset="0"/>
              </a:rPr>
              <a:t>adopted</a:t>
            </a:r>
            <a:r>
              <a:rPr lang="en-US" sz="2400" dirty="0">
                <a:latin typeface="Calibri" panose="020F0502020204030204" pitchFamily="34" charset="0"/>
                <a:ea typeface="Calibri" panose="020F0502020204030204" pitchFamily="34" charset="0"/>
                <a:cs typeface="Calibri" panose="020F0502020204030204" pitchFamily="34" charset="0"/>
              </a:rPr>
              <a:t> by decision-makers.</a:t>
            </a:r>
          </a:p>
          <a:p>
            <a:pPr marL="342900" lvl="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Programmatic outcomes are </a:t>
            </a:r>
            <a:r>
              <a:rPr lang="en-US" sz="2400" b="1" dirty="0">
                <a:latin typeface="Calibri" panose="020F0502020204030204" pitchFamily="34" charset="0"/>
                <a:ea typeface="Calibri" panose="020F0502020204030204" pitchFamily="34" charset="0"/>
                <a:cs typeface="Calibri" panose="020F0502020204030204" pitchFamily="34" charset="0"/>
              </a:rPr>
              <a:t>accomplished.</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The knowledge itself becomes </a:t>
            </a:r>
            <a:r>
              <a:rPr lang="en-US" sz="2400" b="1" dirty="0">
                <a:latin typeface="Calibri" panose="020F0502020204030204" pitchFamily="34" charset="0"/>
                <a:ea typeface="Calibri" panose="020F0502020204030204" pitchFamily="34" charset="0"/>
                <a:cs typeface="Calibri" panose="020F0502020204030204" pitchFamily="34" charset="0"/>
              </a:rPr>
              <a:t>sustainable</a:t>
            </a:r>
            <a:r>
              <a:rPr lang="en-US" sz="2400" dirty="0">
                <a:latin typeface="Calibri" panose="020F0502020204030204" pitchFamily="34" charset="0"/>
                <a:ea typeface="Calibri" panose="020F0502020204030204" pitchFamily="34" charset="0"/>
                <a:cs typeface="Calibri" panose="020F0502020204030204" pitchFamily="34" charset="0"/>
              </a:rPr>
              <a:t>: it’s regularly and continually </a:t>
            </a:r>
            <a:r>
              <a:rPr lang="en-US" sz="2400" b="1" dirty="0">
                <a:latin typeface="Calibri" panose="020F0502020204030204" pitchFamily="34" charset="0"/>
                <a:ea typeface="Calibri" panose="020F0502020204030204" pitchFamily="34" charset="0"/>
                <a:cs typeface="Calibri" panose="020F0502020204030204" pitchFamily="34" charset="0"/>
              </a:rPr>
              <a:t>used</a:t>
            </a:r>
            <a:r>
              <a:rPr lang="en-US" sz="2400" dirty="0">
                <a:latin typeface="Calibri" panose="020F0502020204030204" pitchFamily="34" charset="0"/>
                <a:ea typeface="Calibri" panose="020F0502020204030204" pitchFamily="34" charset="0"/>
                <a:cs typeface="Calibri" panose="020F0502020204030204" pitchFamily="34" charset="0"/>
              </a:rPr>
              <a:t> and </a:t>
            </a:r>
            <a:r>
              <a:rPr lang="en-US" sz="2400" b="1" dirty="0">
                <a:latin typeface="Calibri" panose="020F0502020204030204" pitchFamily="34" charset="0"/>
                <a:ea typeface="Calibri" panose="020F0502020204030204" pitchFamily="34" charset="0"/>
                <a:cs typeface="Calibri" panose="020F0502020204030204" pitchFamily="34" charset="0"/>
              </a:rPr>
              <a:t>updated.</a:t>
            </a:r>
            <a:r>
              <a:rPr lang="en-US" sz="24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23306165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761</Words>
  <Application>Microsoft Macintosh PowerPoint</Application>
  <PresentationFormat>Widescreen</PresentationFormat>
  <Paragraphs>59</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PowerPoint Presentation</vt:lpstr>
      <vt:lpstr>Solutions-Oriented Research </vt:lpstr>
      <vt:lpstr>Best Practices for Achieving Actionable Science</vt:lpstr>
      <vt:lpstr>Barriers and Boundary Organizations</vt:lpstr>
      <vt:lpstr>Actionable Science Outcomes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Creating Actionable Science on Campus  </dc:title>
  <dc:creator>Heidi CM Scott</dc:creator>
  <cp:lastModifiedBy>Alaina Gallagher</cp:lastModifiedBy>
  <cp:revision>14</cp:revision>
  <dcterms:created xsi:type="dcterms:W3CDTF">2022-09-28T11:57:10Z</dcterms:created>
  <dcterms:modified xsi:type="dcterms:W3CDTF">2026-08-17T13:50:22Z</dcterms:modified>
</cp:coreProperties>
</file>