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1" roundtripDataSignature="AMtx7mjBPveSEXq9AX9OisP0v+PmSkWu8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8043" autoAdjust="0"/>
    <p:restoredTop sz="86438" autoAdjust="0"/>
  </p:normalViewPr>
  <p:slideViewPr>
    <p:cSldViewPr snapToGrid="0">
      <p:cViewPr varScale="1">
        <p:scale>
          <a:sx n="105" d="100"/>
          <a:sy n="105" d="100"/>
        </p:scale>
        <p:origin x="496" y="17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customschemas.google.com/relationships/presentationmetadata" Target="metadata"/><Relationship Id="rId5" Type="http://schemas.openxmlformats.org/officeDocument/2006/relationships/slide" Target="slides/slide4.xml"/><Relationship Id="rId15" Type="http://schemas.openxmlformats.org/officeDocument/2006/relationships/tableStyles" Target="tableStyles.xml"/><Relationship Id="rId4" Type="http://schemas.openxmlformats.org/officeDocument/2006/relationships/slide" Target="slides/slide3.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b="1" dirty="0"/>
              <a:t>: </a:t>
            </a:r>
            <a:r>
              <a:rPr lang="en-US" dirty="0"/>
              <a:t>The deeper green areas on the map represent higher demographic populations of Indigenous peoples. For Western scientists working in the white zone (very little Indigenous citizenry), what could be some approaches to integrating and learning from IK pathways? </a:t>
            </a: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 </a:t>
            </a:r>
            <a:r>
              <a:rPr lang="en-US" sz="1400" i="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It’s important to emphasize that WS, which originates from Euro-colonial </a:t>
            </a:r>
            <a:r>
              <a:rPr lang="en-US" sz="1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cultures,</a:t>
            </a:r>
            <a:r>
              <a:rPr lang="en-US" sz="1400" i="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 </a:t>
            </a:r>
            <a:r>
              <a:rPr lang="en-US" sz="1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should </a:t>
            </a:r>
            <a:r>
              <a:rPr lang="en-US" sz="1400" i="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not reinscribe abusive histories of colonization, appropriation, and erasure </a:t>
            </a:r>
            <a:r>
              <a:rPr lang="en-US" sz="1400" dirty="0"/>
              <a:t>that are inherent in the histories of Western-Indigenous contact</a:t>
            </a:r>
            <a:r>
              <a:rPr lang="en-US" sz="1400" i="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a:t>
            </a:r>
            <a:r>
              <a:rPr lang="en-US" sz="1400" i="0" dirty="0"/>
              <a:t> </a:t>
            </a:r>
            <a:r>
              <a:rPr lang="en-US" sz="1400" dirty="0"/>
              <a:t>Therefore,</a:t>
            </a:r>
            <a:r>
              <a:rPr lang="en-US" sz="1400" i="0" dirty="0"/>
              <a:t> this co-evolution is as much about designing research around IK values systems as it is about specific approaches to observation, data gathering, and interpretation. In IK, the “data” cannot be extracted from its context, it cannot be commodified, and it cannot be used to promote Western values of profit, privatization, and individualism.  </a:t>
            </a:r>
            <a:endParaRPr sz="1400" dirty="0"/>
          </a:p>
        </p:txBody>
      </p:sp>
      <p:sp>
        <p:nvSpPr>
          <p:cNvPr id="107" name="Google Shape;10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Learners may find it interesting to consider how these guidelines relate to conversations about “consent.” When WS desires access to Indigenous lands to conduct research, scientists must not only ask consent for their inquiry, but must co-design their research approach around Indigenous practices, priorities, and future benefit. </a:t>
            </a:r>
            <a:endParaRPr sz="1400" dirty="0"/>
          </a:p>
        </p:txBody>
      </p:sp>
      <p:sp>
        <p:nvSpPr>
          <p:cNvPr id="119" name="Google Shape;119;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Learners may find this metaphor accessible and appealing. Consider </a:t>
            </a:r>
            <a:r>
              <a:rPr lang="en-US" sz="1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analyzing</a:t>
            </a:r>
            <a:r>
              <a:rPr lang="en-US" sz="1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 it from multiple perspectives, while utilizing possible past knowledge. How do the plants benefit from one another’s physical and chemical properties? (Hint to instructor: the height of the corn both enables light penetration and protection from predators of the beans; the beans provide an anoxic environment for bacteria that fix </a:t>
            </a:r>
            <a:r>
              <a:rPr lang="en-US" sz="1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nitrogen</a:t>
            </a:r>
            <a:r>
              <a:rPr lang="en-US" sz="1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 and enable its uptake to all three plants; and the squash provides protection from pests, as well as </a:t>
            </a:r>
            <a:r>
              <a:rPr lang="en-US" sz="1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moisture</a:t>
            </a:r>
            <a:r>
              <a:rPr lang="en-US" sz="1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 retention for the soil.) </a:t>
            </a:r>
            <a:r>
              <a:rPr lang="en-US" sz="1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How do the consumers of these plants benefit from eating them in </a:t>
            </a:r>
            <a:r>
              <a:rPr lang="en-US" sz="1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
                  </a:ext>
                </a:extLst>
              </a:rPr>
              <a:t>tandem? (Hint to instructor: the complementary amino acid profiles of these plants create complete proteins.)</a:t>
            </a:r>
            <a:r>
              <a:rPr lang="en-US" sz="1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 How do these biophysical benefits to both plants and people contribute to the metaphor? </a:t>
            </a:r>
            <a:endParaRPr sz="1400" dirty="0"/>
          </a:p>
        </p:txBody>
      </p:sp>
      <p:sp>
        <p:nvSpPr>
          <p:cNvPr id="131" name="Google Shape;13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400"/>
          </a:p>
        </p:txBody>
      </p:sp>
      <p:sp>
        <p:nvSpPr>
          <p:cNvPr id="143" name="Google Shape;143;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a:t>
            </a:r>
            <a:r>
              <a:rPr lang="en-US" sz="1400" dirty="0"/>
              <a:t> Observe how the action period (knowledge gathering) of the IK-Science co-evolution is stage #5 out of 6. This late entry shows how important it is for Indigenous communities to lead the way in the early stages of definition, governance, design, and sharing. Note also that this 1-6 is not terminal, but iterative: after gathering and unification, there will be repeated cycles of research design innovation, sharing, and re-formulation of objectives. That is the essence of co-evolution: external conditions affect the research design and thus allow for the evolution of the collaboration throughout time. </a:t>
            </a:r>
            <a:endParaRPr sz="1400" dirty="0"/>
          </a:p>
        </p:txBody>
      </p:sp>
      <p:sp>
        <p:nvSpPr>
          <p:cNvPr id="153" name="Google Shape;153;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creativecommons.org/licenses/by-sa/4.0/deed.en"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creativecommons.org/licenses/by-sa/4.0/deed.en" TargetMode="Externa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creativecommons.org/licenses/by/2.0/deed.en" TargetMode="External"/><Relationship Id="rId5" Type="http://schemas.openxmlformats.org/officeDocument/2006/relationships/image" Target="../media/image5.jpg"/><Relationship Id="rId4" Type="http://schemas.openxmlformats.org/officeDocument/2006/relationships/hyperlink" Target="https://doi.org/10.1016/j.scitotenv.2022.156566"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creativecommons.org/licenses/by-sa/4.0/deed.en"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doi.org/10.1139/as-2019-0011"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doi.org/10.1139/as-2019-0011" TargetMode="External"/><Relationship Id="rId5" Type="http://schemas.openxmlformats.org/officeDocument/2006/relationships/hyperlink" Target="https://arcticonnexion.ca/project/taloyoak-climate-fish/" TargetMode="Externa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pic>
        <p:nvPicPr>
          <p:cNvPr id="3" name="Picture 2" descr="The SESYNC logo - the letters SESYNC under a green arch">
            <a:extLst>
              <a:ext uri="{FF2B5EF4-FFF2-40B4-BE49-F238E27FC236}">
                <a16:creationId xmlns:a16="http://schemas.microsoft.com/office/drawing/2014/main" id="{35777E4E-7F74-092D-9DE0-C9F50A5C62A1}"/>
              </a:ext>
            </a:extLst>
          </p:cNvPr>
          <p:cNvPicPr>
            <a:picLocks noChangeAspect="1"/>
          </p:cNvPicPr>
          <p:nvPr/>
        </p:nvPicPr>
        <p:blipFill>
          <a:blip r:embed="rId3"/>
          <a:stretch>
            <a:fillRect/>
          </a:stretch>
        </p:blipFill>
        <p:spPr>
          <a:xfrm>
            <a:off x="273063" y="287206"/>
            <a:ext cx="3428571" cy="1257143"/>
          </a:xfrm>
          <a:prstGeom prst="rect">
            <a:avLst/>
          </a:prstGeom>
        </p:spPr>
      </p:pic>
      <p:grpSp>
        <p:nvGrpSpPr>
          <p:cNvPr id="91" name="Google Shape;91;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2" name="Google Shape;92;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97" name="Google Shape;97;p1">
            <a:extLst>
              <a:ext uri="{C183D7F6-B498-43B3-948B-1728B52AA6E4}">
                <adec:decorative xmlns:adec="http://schemas.microsoft.com/office/drawing/2017/decorative" val="1"/>
              </a:ext>
            </a:extLst>
          </p:cNvPr>
          <p:cNvGrpSpPr/>
          <p:nvPr/>
        </p:nvGrpSpPr>
        <p:grpSpPr>
          <a:xfrm rot="10800000" flipH="1">
            <a:off x="-305" y="4322879"/>
            <a:ext cx="3378428" cy="2535121"/>
            <a:chOff x="-305" y="-1"/>
            <a:chExt cx="3832880" cy="2876136"/>
          </a:xfrm>
        </p:grpSpPr>
        <p:sp>
          <p:nvSpPr>
            <p:cNvPr id="98" name="Google Shape;98;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1"/>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5" name="Title 4">
            <a:extLst>
              <a:ext uri="{FF2B5EF4-FFF2-40B4-BE49-F238E27FC236}">
                <a16:creationId xmlns:a16="http://schemas.microsoft.com/office/drawing/2014/main" id="{0BD535DB-236A-38A5-3F06-F1FA6E33864A}"/>
              </a:ext>
            </a:extLst>
          </p:cNvPr>
          <p:cNvSpPr>
            <a:spLocks noGrp="1"/>
          </p:cNvSpPr>
          <p:nvPr>
            <p:ph type="ctrTitle"/>
          </p:nvPr>
        </p:nvSpPr>
        <p:spPr>
          <a:xfrm>
            <a:off x="1181716" y="2358659"/>
            <a:ext cx="5556309" cy="2387600"/>
          </a:xfrm>
        </p:spPr>
        <p:txBody>
          <a:bodyPr>
            <a:normAutofit fontScale="90000"/>
          </a:bodyPr>
          <a:lstStyle/>
          <a:p>
            <a:r>
              <a:rPr lang="en-US" sz="5400" b="1" dirty="0">
                <a:solidFill>
                  <a:schemeClr val="tx1"/>
                </a:solidFill>
                <a:latin typeface="Calibri" panose="020F0502020204030204" pitchFamily="34" charset="0"/>
                <a:ea typeface="Calibri" panose="020F0502020204030204" pitchFamily="34" charset="0"/>
                <a:cs typeface="Calibri" panose="020F0502020204030204" pitchFamily="34" charset="0"/>
              </a:rPr>
              <a:t>Co-Evolutions: </a:t>
            </a:r>
            <a:br>
              <a:rPr lang="en-US" sz="5400" b="1" dirty="0">
                <a:latin typeface="Calibri" panose="020F0502020204030204" pitchFamily="34" charset="0"/>
                <a:ea typeface="Calibri" panose="020F0502020204030204" pitchFamily="34" charset="0"/>
                <a:cs typeface="Calibri" panose="020F0502020204030204" pitchFamily="34" charset="0"/>
              </a:rPr>
            </a:br>
            <a:r>
              <a:rPr lang="en-US" sz="5400" b="1" dirty="0">
                <a:latin typeface="Calibri" panose="020F0502020204030204" pitchFamily="34" charset="0"/>
                <a:ea typeface="Calibri" panose="020F0502020204030204" pitchFamily="34" charset="0"/>
                <a:cs typeface="Calibri" panose="020F0502020204030204" pitchFamily="34" charset="0"/>
              </a:rPr>
              <a:t>Indigenous Knowledge (IK) and Scientific Research</a:t>
            </a:r>
            <a:r>
              <a:rPr lang="en-US" sz="5400" dirty="0">
                <a:latin typeface="Calibri" panose="020F0502020204030204" pitchFamily="34" charset="0"/>
                <a:ea typeface="Calibri" panose="020F0502020204030204" pitchFamily="34" charset="0"/>
                <a:cs typeface="Calibri" panose="020F0502020204030204" pitchFamily="34" charset="0"/>
              </a:rPr>
              <a:t> </a:t>
            </a:r>
            <a:r>
              <a:rPr lang="en-US" sz="5400" b="1" dirty="0">
                <a:solidFill>
                  <a:srgbClr val="76923C"/>
                </a:solidFill>
                <a:latin typeface="Calibri" panose="020F0502020204030204" pitchFamily="34" charset="0"/>
                <a:ea typeface="Calibri" panose="020F0502020204030204" pitchFamily="34" charset="0"/>
                <a:cs typeface="Calibri" panose="020F0502020204030204" pitchFamily="34" charset="0"/>
                <a:sym typeface="Arial"/>
              </a:rPr>
              <a:t> </a:t>
            </a:r>
            <a:endParaRPr lang="en-US" sz="54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 map that illustrates the Indigenous territories, population densities, and land management agreements across North America.">
            <a:extLst>
              <a:ext uri="{FF2B5EF4-FFF2-40B4-BE49-F238E27FC236}">
                <a16:creationId xmlns:a16="http://schemas.microsoft.com/office/drawing/2014/main" id="{A31B6496-ADA7-3D26-A36A-2544615761DD}"/>
              </a:ext>
            </a:extLst>
          </p:cNvPr>
          <p:cNvPicPr>
            <a:picLocks noChangeAspect="1"/>
          </p:cNvPicPr>
          <p:nvPr/>
        </p:nvPicPr>
        <p:blipFill>
          <a:blip r:embed="rId4"/>
          <a:stretch>
            <a:fillRect/>
          </a:stretch>
        </p:blipFill>
        <p:spPr>
          <a:xfrm>
            <a:off x="6925365" y="544774"/>
            <a:ext cx="4553585" cy="5515745"/>
          </a:xfrm>
          <a:prstGeom prst="rect">
            <a:avLst/>
          </a:prstGeom>
        </p:spPr>
      </p:pic>
      <p:sp>
        <p:nvSpPr>
          <p:cNvPr id="8" name="TextBox 7">
            <a:extLst>
              <a:ext uri="{FF2B5EF4-FFF2-40B4-BE49-F238E27FC236}">
                <a16:creationId xmlns:a16="http://schemas.microsoft.com/office/drawing/2014/main" id="{1358E76B-1081-3EE7-D67A-F6664608A457}"/>
              </a:ext>
            </a:extLst>
          </p:cNvPr>
          <p:cNvSpPr txBox="1"/>
          <p:nvPr/>
        </p:nvSpPr>
        <p:spPr>
          <a:xfrm>
            <a:off x="6926280" y="6070885"/>
            <a:ext cx="4552670" cy="738664"/>
          </a:xfrm>
          <a:prstGeom prst="rect">
            <a:avLst/>
          </a:prstGeom>
          <a:noFill/>
        </p:spPr>
        <p:txBody>
          <a:bodyPr wrap="square" rtlCol="0">
            <a:spAutoFit/>
          </a:bodyPr>
          <a:lstStyle/>
          <a:p>
            <a:pPr lvl="0" algn="ctr"/>
            <a:r>
              <a:rPr lang="en-US" dirty="0">
                <a:latin typeface="Calibri" panose="020F0502020204030204" pitchFamily="34" charset="0"/>
                <a:ea typeface="Calibri" panose="020F0502020204030204" pitchFamily="34" charset="0"/>
                <a:cs typeface="Calibri" panose="020F0502020204030204" pitchFamily="34" charset="0"/>
              </a:rPr>
              <a:t>Map of the population density and territories of Indigenous peoples of North America at the beginning of the 21st century. Image by </a:t>
            </a:r>
            <a:r>
              <a:rPr lang="en-US" dirty="0" err="1">
                <a:latin typeface="Calibri" panose="020F0502020204030204" pitchFamily="34" charset="0"/>
                <a:ea typeface="Calibri" panose="020F0502020204030204" pitchFamily="34" charset="0"/>
                <a:cs typeface="Calibri" panose="020F0502020204030204" pitchFamily="34" charset="0"/>
              </a:rPr>
              <a:t>Fährtenleser</a:t>
            </a:r>
            <a:r>
              <a:rPr lang="en-US" dirty="0">
                <a:latin typeface="Calibri" panose="020F0502020204030204" pitchFamily="34" charset="0"/>
                <a:ea typeface="Calibri" panose="020F0502020204030204" pitchFamily="34" charset="0"/>
                <a:cs typeface="Calibri" panose="020F0502020204030204" pitchFamily="34" charset="0"/>
              </a:rPr>
              <a:t>, </a:t>
            </a:r>
            <a:r>
              <a:rPr lang="en-US" u="sng"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4.0</a:t>
            </a:r>
            <a:r>
              <a:rPr lang="en-US" dirty="0">
                <a:latin typeface="Calibri" panose="020F0502020204030204" pitchFamily="34" charset="0"/>
                <a:ea typeface="Calibri" panose="020F0502020204030204" pitchFamily="34" charset="0"/>
                <a:cs typeface="Calibri" panose="020F0502020204030204" pitchFamily="34" charset="0"/>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96A926B-129B-978C-C8AF-DB5A0CD58ACF}"/>
              </a:ext>
            </a:extLst>
          </p:cNvPr>
          <p:cNvSpPr>
            <a:spLocks noGrp="1"/>
          </p:cNvSpPr>
          <p:nvPr>
            <p:ph type="sldNum" idx="12"/>
          </p:nvPr>
        </p:nvSpPr>
        <p:spPr>
          <a:xfrm>
            <a:off x="8725763" y="6492875"/>
            <a:ext cx="2743200" cy="365125"/>
          </a:xfrm>
        </p:spPr>
        <p:txBody>
          <a:bodyPr/>
          <a:lstStyle/>
          <a:p>
            <a:pPr marL="0" lvl="0" indent="0" algn="r" rtl="0">
              <a:spcBef>
                <a:spcPts val="0"/>
              </a:spcBef>
              <a:spcAft>
                <a:spcPts val="0"/>
              </a:spcAft>
              <a:buNone/>
            </a:pPr>
            <a:fld id="{00000000-1234-1234-1234-123412341234}" type="slidenum">
              <a:rPr lang="en-US" smtClean="0"/>
              <a:t>1</a:t>
            </a:fld>
            <a:endParaRPr lang="en-US" dirty="0"/>
          </a:p>
        </p:txBody>
      </p:sp>
      <p:sp>
        <p:nvSpPr>
          <p:cNvPr id="3" name="Title 2">
            <a:extLst>
              <a:ext uri="{FF2B5EF4-FFF2-40B4-BE49-F238E27FC236}">
                <a16:creationId xmlns:a16="http://schemas.microsoft.com/office/drawing/2014/main" id="{460490B1-9F7F-428A-94BC-5A7ABEC98A61}"/>
              </a:ext>
            </a:extLst>
          </p:cNvPr>
          <p:cNvSpPr txBox="1">
            <a:spLocks noGrp="1"/>
          </p:cNvSpPr>
          <p:nvPr>
            <p:ph type="title" idx="4294967295"/>
          </p:nvPr>
        </p:nvSpPr>
        <p:spPr>
          <a:xfrm>
            <a:off x="3245618" y="683288"/>
            <a:ext cx="721471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What Is Indigenous Knowledge (IK)? </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6DFE7DB5-01CA-9CA0-21D7-12019786C006}"/>
              </a:ext>
            </a:extLst>
          </p:cNvPr>
          <p:cNvSpPr txBox="1"/>
          <p:nvPr/>
        </p:nvSpPr>
        <p:spPr>
          <a:xfrm>
            <a:off x="557044" y="1621735"/>
            <a:ext cx="11451180" cy="3159839"/>
          </a:xfrm>
          <a:prstGeom prst="rect">
            <a:avLst/>
          </a:prstGeom>
          <a:noFill/>
        </p:spPr>
        <p:txBody>
          <a:bodyPr wrap="square" rtlCol="0">
            <a:spAutoFit/>
          </a:bodyPr>
          <a:lstStyle/>
          <a:p>
            <a:pPr marL="457200" lvl="0" indent="-355600">
              <a:spcAft>
                <a:spcPts val="1400"/>
              </a:spcAft>
              <a:buSzPts val="2000"/>
              <a:buFont typeface="Arial"/>
              <a:buChar char="●"/>
            </a:pPr>
            <a:r>
              <a:rPr lang="en-US" sz="2200" dirty="0">
                <a:latin typeface="Calibri" panose="020F0502020204030204" pitchFamily="34" charset="0"/>
                <a:ea typeface="Calibri" panose="020F0502020204030204" pitchFamily="34" charset="0"/>
                <a:cs typeface="Calibri" panose="020F0502020204030204" pitchFamily="34" charset="0"/>
              </a:rPr>
              <a:t>A distinct and complex body of knowledge based on millennia of Indigenous land stewardship, holistic cultural values, close observation, and evolving contemporary perspectives.</a:t>
            </a:r>
          </a:p>
          <a:p>
            <a:pPr marL="457200" lvl="0" indent="-355600">
              <a:spcAft>
                <a:spcPts val="1400"/>
              </a:spcAft>
              <a:buSzPts val="2000"/>
              <a:buFont typeface="Arial"/>
              <a:buChar char="●"/>
            </a:pPr>
            <a:r>
              <a:rPr lang="en-US" sz="2200" dirty="0">
                <a:latin typeface="Calibri" panose="020F0502020204030204" pitchFamily="34" charset="0"/>
                <a:ea typeface="Calibri" panose="020F0502020204030204" pitchFamily="34" charset="0"/>
                <a:cs typeface="Calibri" panose="020F0502020204030204" pitchFamily="34" charset="0"/>
              </a:rPr>
              <a:t>An epistemology distinct from Western Science (WS) in that it emphasizes: inherent values rather than economic or utilitarian ones, whole systems perception rather than reductionism, and ethics based on sustainable human dwelling rather than extraction for profit or </a:t>
            </a:r>
            <a:r>
              <a:rPr lang="en-US" sz="2200" dirty="0">
                <a:latin typeface="Calibri" panose="020F0502020204030204" pitchFamily="34" charset="0"/>
                <a:ea typeface="Calibri" panose="020F0502020204030204" pitchFamily="34" charset="0"/>
                <a:cs typeface="Calibri" panose="020F0502020204030204" pitchFamily="34" charset="0"/>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protection from humans</a:t>
            </a:r>
            <a:r>
              <a:rPr lang="en-US" sz="2200" dirty="0">
                <a:latin typeface="Calibri" panose="020F0502020204030204" pitchFamily="34" charset="0"/>
                <a:ea typeface="Calibri" panose="020F0502020204030204" pitchFamily="34" charset="0"/>
                <a:cs typeface="Calibri" panose="020F0502020204030204" pitchFamily="34" charset="0"/>
              </a:rPr>
              <a:t> (i.e., National Parks that exclude human habitation).</a:t>
            </a:r>
          </a:p>
          <a:p>
            <a:pPr marL="457200" lvl="0" indent="-355600">
              <a:buSzPts val="2000"/>
              <a:buFont typeface="Arial"/>
              <a:buChar char="●"/>
            </a:pPr>
            <a:r>
              <a:rPr lang="en-US" sz="2200" dirty="0">
                <a:latin typeface="Calibri" panose="020F0502020204030204" pitchFamily="34" charset="0"/>
                <a:ea typeface="Calibri" panose="020F0502020204030204" pitchFamily="34" charset="0"/>
                <a:cs typeface="Calibri" panose="020F0502020204030204" pitchFamily="34" charset="0"/>
              </a:rPr>
              <a:t>IK is owned by its knowledge-makers and must not be appropriated by Western science to achieve Western goals; instead, the practice of IK supports Indigenous values and governance. </a:t>
            </a:r>
          </a:p>
        </p:txBody>
      </p:sp>
      <p:pic>
        <p:nvPicPr>
          <p:cNvPr id="6" name="Picture 5" descr="a lansdscape pf distinctful coloful houses situated aling a coastline wiht large icebergs visible in the surrounding area">
            <a:extLst>
              <a:ext uri="{FF2B5EF4-FFF2-40B4-BE49-F238E27FC236}">
                <a16:creationId xmlns:a16="http://schemas.microsoft.com/office/drawing/2014/main" id="{DE39052E-93AD-91DE-EC94-7F45E0570CAA}"/>
              </a:ext>
            </a:extLst>
          </p:cNvPr>
          <p:cNvPicPr>
            <a:picLocks noChangeAspect="1"/>
          </p:cNvPicPr>
          <p:nvPr/>
        </p:nvPicPr>
        <p:blipFill>
          <a:blip r:embed="rId4"/>
          <a:stretch>
            <a:fillRect/>
          </a:stretch>
        </p:blipFill>
        <p:spPr>
          <a:xfrm>
            <a:off x="13397" y="4808145"/>
            <a:ext cx="12192000" cy="1743075"/>
          </a:xfrm>
          <a:prstGeom prst="rect">
            <a:avLst/>
          </a:prstGeom>
        </p:spPr>
      </p:pic>
      <p:sp>
        <p:nvSpPr>
          <p:cNvPr id="7" name="TextBox 6">
            <a:extLst>
              <a:ext uri="{FF2B5EF4-FFF2-40B4-BE49-F238E27FC236}">
                <a16:creationId xmlns:a16="http://schemas.microsoft.com/office/drawing/2014/main" id="{1E2047BC-F8EF-AA38-E13C-2DED0F2B0BE5}"/>
              </a:ext>
            </a:extLst>
          </p:cNvPr>
          <p:cNvSpPr txBox="1"/>
          <p:nvPr/>
        </p:nvSpPr>
        <p:spPr>
          <a:xfrm>
            <a:off x="1758461" y="6519446"/>
            <a:ext cx="8701873" cy="338554"/>
          </a:xfrm>
          <a:prstGeom prst="rect">
            <a:avLst/>
          </a:prstGeom>
          <a:noFill/>
        </p:spPr>
        <p:txBody>
          <a:bodyPr wrap="square" rtlCol="0">
            <a:spAutoFit/>
          </a:bodyPr>
          <a:lstStyle/>
          <a:p>
            <a:pPr lvl="0" algn="ctr"/>
            <a:r>
              <a:rPr lang="en-US" sz="1600" dirty="0">
                <a:latin typeface="Calibri" panose="020F0502020204030204" pitchFamily="34" charset="0"/>
                <a:ea typeface="Calibri" panose="020F0502020204030204" pitchFamily="34" charset="0"/>
                <a:cs typeface="Calibri" panose="020F0502020204030204" pitchFamily="34" charset="0"/>
              </a:rPr>
              <a:t>Houses in </a:t>
            </a:r>
            <a:r>
              <a:rPr lang="en-US" sz="1600" dirty="0" err="1">
                <a:latin typeface="Calibri" panose="020F0502020204030204" pitchFamily="34" charset="0"/>
                <a:ea typeface="Calibri" panose="020F0502020204030204" pitchFamily="34" charset="0"/>
                <a:cs typeface="Calibri" panose="020F0502020204030204" pitchFamily="34" charset="0"/>
              </a:rPr>
              <a:t>Quaanaac</a:t>
            </a:r>
            <a:r>
              <a:rPr lang="en-US" sz="1600" dirty="0">
                <a:latin typeface="Calibri" panose="020F0502020204030204" pitchFamily="34" charset="0"/>
                <a:ea typeface="Calibri" panose="020F0502020204030204" pitchFamily="34" charset="0"/>
                <a:cs typeface="Calibri" panose="020F0502020204030204" pitchFamily="34" charset="0"/>
              </a:rPr>
              <a:t>, Greenland. Unaltered photo by Helene Brochmann via Wikimedia, </a:t>
            </a:r>
            <a:r>
              <a:rPr lang="en-US" sz="1600" u="sng"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4.0</a:t>
            </a:r>
            <a:r>
              <a:rPr lang="en-US" sz="1600" dirty="0">
                <a:latin typeface="Calibri" panose="020F0502020204030204" pitchFamily="34" charset="0"/>
                <a:ea typeface="Calibri" panose="020F0502020204030204" pitchFamily="34" charset="0"/>
                <a:cs typeface="Calibri" panose="020F0502020204030204" pitchFamily="34"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0"/>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449A053-8E0B-388E-190C-2DE456AD6DFD}"/>
              </a:ext>
            </a:extLst>
          </p:cNvPr>
          <p:cNvSpPr>
            <a:spLocks noGrp="1"/>
          </p:cNvSpPr>
          <p:nvPr>
            <p:ph type="sldNum" idx="12"/>
          </p:nvPr>
        </p:nvSpPr>
        <p:spPr>
          <a:xfrm>
            <a:off x="8728668" y="6495722"/>
            <a:ext cx="2743200" cy="365125"/>
          </a:xfrm>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4" name="Title 3">
            <a:extLst>
              <a:ext uri="{FF2B5EF4-FFF2-40B4-BE49-F238E27FC236}">
                <a16:creationId xmlns:a16="http://schemas.microsoft.com/office/drawing/2014/main" id="{9702C1DC-8736-ADFB-DA55-FF10D0BD37F3}"/>
              </a:ext>
            </a:extLst>
          </p:cNvPr>
          <p:cNvSpPr txBox="1">
            <a:spLocks noGrp="1"/>
          </p:cNvSpPr>
          <p:nvPr>
            <p:ph type="title" idx="4294967295"/>
          </p:nvPr>
        </p:nvSpPr>
        <p:spPr>
          <a:xfrm>
            <a:off x="3574750" y="593840"/>
            <a:ext cx="573760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IK and WS in Relationship</a:t>
            </a:r>
          </a:p>
        </p:txBody>
      </p:sp>
      <p:sp>
        <p:nvSpPr>
          <p:cNvPr id="6" name="TextBox 5">
            <a:extLst>
              <a:ext uri="{FF2B5EF4-FFF2-40B4-BE49-F238E27FC236}">
                <a16:creationId xmlns:a16="http://schemas.microsoft.com/office/drawing/2014/main" id="{B5CE0399-8707-FA4B-EBDF-0C04A84FF164}"/>
              </a:ext>
            </a:extLst>
          </p:cNvPr>
          <p:cNvSpPr txBox="1"/>
          <p:nvPr/>
        </p:nvSpPr>
        <p:spPr>
          <a:xfrm>
            <a:off x="2605083" y="1164502"/>
            <a:ext cx="7676941" cy="338554"/>
          </a:xfrm>
          <a:prstGeom prst="rect">
            <a:avLst/>
          </a:prstGeom>
          <a:noFill/>
        </p:spPr>
        <p:txBody>
          <a:bodyPr wrap="square" rtlCol="0">
            <a:spAutoFit/>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Houde et al. </a:t>
            </a:r>
            <a:r>
              <a:rPr lang="en-US" sz="1600" dirty="0">
                <a:solidFill>
                  <a:srgbClr val="2E2E2E"/>
                </a:solidFill>
                <a:latin typeface="Calibri" panose="020F0502020204030204" pitchFamily="34" charset="0"/>
                <a:ea typeface="Calibri" panose="020F0502020204030204" pitchFamily="34" charset="0"/>
                <a:cs typeface="Calibri" panose="020F0502020204030204" pitchFamily="34" charset="0"/>
              </a:rPr>
              <a:t>2022: </a:t>
            </a:r>
            <a:r>
              <a:rPr lang="en-US" sz="1600" u="sng" dirty="0">
                <a:latin typeface="Calibri" panose="020F0502020204030204" pitchFamily="34" charset="0"/>
                <a:cs typeface="Calibri" panose="020F0502020204030204" pitchFamily="34" charset="0"/>
                <a:hlinkClick r:id="rId4"/>
              </a:rPr>
              <a:t>https://doi.org/10.1016/j.scitotenv.2022.156566</a:t>
            </a:r>
            <a:endParaRPr lang="en-US" sz="1600" dirty="0">
              <a:solidFill>
                <a:srgbClr val="2E2E2E"/>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2B30BADA-B3DC-84D9-9CF0-EFF282E076F4}"/>
              </a:ext>
            </a:extLst>
          </p:cNvPr>
          <p:cNvSpPr txBox="1"/>
          <p:nvPr/>
        </p:nvSpPr>
        <p:spPr>
          <a:xfrm>
            <a:off x="720132" y="1672333"/>
            <a:ext cx="10751736" cy="3139321"/>
          </a:xfrm>
          <a:prstGeom prst="rect">
            <a:avLst/>
          </a:prstGeom>
          <a:noFill/>
        </p:spPr>
        <p:txBody>
          <a:bodyPr wrap="square" rtlCol="0">
            <a:spAutoFit/>
          </a:bodyPr>
          <a:lstStyle/>
          <a:p>
            <a:pPr marL="457200" lvl="0" indent="-355600">
              <a:buSzPts val="2000"/>
              <a:buFont typeface="Arial"/>
              <a:buChar char="●"/>
            </a:pPr>
            <a:r>
              <a:rPr lang="en-US" sz="2200" dirty="0">
                <a:latin typeface="Calibri" panose="020F0502020204030204" pitchFamily="34" charset="0"/>
                <a:ea typeface="Calibri" panose="020F0502020204030204" pitchFamily="34" charset="0"/>
                <a:cs typeface="Calibri" panose="020F0502020204030204" pitchFamily="34" charset="0"/>
              </a:rPr>
              <a:t>IK is not a new “tool” in scientific epistemology. It is a sovereign and distinct approach to knowing that can be complementary to Western </a:t>
            </a:r>
            <a:r>
              <a:rPr lang="en-US" sz="2200" dirty="0">
                <a:latin typeface="Calibri" panose="020F0502020204030204" pitchFamily="34" charset="0"/>
                <a:ea typeface="Calibri" panose="020F0502020204030204" pitchFamily="34" charset="0"/>
                <a:cs typeface="Calibri" panose="020F0502020204030204" pitchFamily="34" charset="0"/>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science</a:t>
            </a:r>
            <a:r>
              <a:rPr lang="en-US" sz="2200" dirty="0">
                <a:latin typeface="Calibri" panose="020F0502020204030204" pitchFamily="34" charset="0"/>
                <a:ea typeface="Calibri" panose="020F0502020204030204" pitchFamily="34" charset="0"/>
                <a:cs typeface="Calibri" panose="020F0502020204030204" pitchFamily="34" charset="0"/>
              </a:rPr>
              <a:t> and enhanced by modern technology.</a:t>
            </a:r>
          </a:p>
          <a:p>
            <a:pPr marL="342900" lvl="0" indent="-215900">
              <a:buSzPts val="2000"/>
            </a:pPr>
            <a:endParaRPr lang="en-US" sz="2200" dirty="0">
              <a:latin typeface="Calibri" panose="020F0502020204030204" pitchFamily="34" charset="0"/>
              <a:ea typeface="Calibri" panose="020F0502020204030204" pitchFamily="34" charset="0"/>
              <a:cs typeface="Calibri" panose="020F0502020204030204" pitchFamily="34" charset="0"/>
            </a:endParaRPr>
          </a:p>
          <a:p>
            <a:pPr marL="457200" lvl="0" indent="-355600">
              <a:buSzPts val="2000"/>
              <a:buFont typeface="Arial"/>
              <a:buChar char="●"/>
            </a:pPr>
            <a:r>
              <a:rPr lang="en-US" sz="2200" dirty="0">
                <a:latin typeface="Calibri" panose="020F0502020204030204" pitchFamily="34" charset="0"/>
                <a:ea typeface="Calibri" panose="020F0502020204030204" pitchFamily="34" charset="0"/>
                <a:cs typeface="Calibri" panose="020F0502020204030204" pitchFamily="34" charset="0"/>
              </a:rPr>
              <a:t>Co-created knowledge that does not appropriate or colonize IK should:</a:t>
            </a:r>
          </a:p>
          <a:p>
            <a:pPr marL="914400" lvl="0" indent="-355600">
              <a:buSzPts val="2000"/>
              <a:buFont typeface="Arial"/>
              <a:buChar char="●"/>
            </a:pPr>
            <a:r>
              <a:rPr lang="en-US" sz="2200" dirty="0">
                <a:latin typeface="Calibri" panose="020F0502020204030204" pitchFamily="34" charset="0"/>
                <a:ea typeface="Calibri" panose="020F0502020204030204" pitchFamily="34" charset="0"/>
                <a:cs typeface="Calibri" panose="020F0502020204030204" pitchFamily="34" charset="0"/>
              </a:rPr>
              <a:t>Empower the Indigenous community to determine the reason to conduct research</a:t>
            </a:r>
          </a:p>
          <a:p>
            <a:pPr marL="914400" lvl="0" indent="-355600">
              <a:buSzPts val="2000"/>
              <a:buFont typeface="Arial"/>
              <a:buChar char="●"/>
            </a:pPr>
            <a:r>
              <a:rPr lang="en-US" sz="2200" dirty="0">
                <a:latin typeface="Calibri" panose="020F0502020204030204" pitchFamily="34" charset="0"/>
                <a:ea typeface="Calibri" panose="020F0502020204030204" pitchFamily="34" charset="0"/>
                <a:cs typeface="Calibri" panose="020F0502020204030204" pitchFamily="34" charset="0"/>
              </a:rPr>
              <a:t>Address a community-identified issue based on their needs, priorities, and interests</a:t>
            </a:r>
          </a:p>
          <a:p>
            <a:pPr marL="914400" lvl="0" indent="-355600">
              <a:buSzPts val="2000"/>
              <a:buFont typeface="Arial"/>
              <a:buChar char="●"/>
            </a:pPr>
            <a:r>
              <a:rPr lang="en-US" sz="2200" dirty="0">
                <a:latin typeface="Calibri" panose="020F0502020204030204" pitchFamily="34" charset="0"/>
                <a:ea typeface="Calibri" panose="020F0502020204030204" pitchFamily="34" charset="0"/>
                <a:cs typeface="Calibri" panose="020F0502020204030204" pitchFamily="34" charset="0"/>
              </a:rPr>
              <a:t>Involve the community at all stages: planning, implementing, monitoring, interpreting, communicating, governing, and decision-making.</a:t>
            </a:r>
          </a:p>
        </p:txBody>
      </p:sp>
      <p:pic>
        <p:nvPicPr>
          <p:cNvPr id="9" name="Picture 8" descr="An aerial view of a very colorful ice capped mountain range">
            <a:extLst>
              <a:ext uri="{FF2B5EF4-FFF2-40B4-BE49-F238E27FC236}">
                <a16:creationId xmlns:a16="http://schemas.microsoft.com/office/drawing/2014/main" id="{9CB23609-3700-0290-194F-7A851E93190A}"/>
              </a:ext>
            </a:extLst>
          </p:cNvPr>
          <p:cNvPicPr>
            <a:picLocks noChangeAspect="1"/>
          </p:cNvPicPr>
          <p:nvPr/>
        </p:nvPicPr>
        <p:blipFill>
          <a:blip r:embed="rId5"/>
          <a:stretch>
            <a:fillRect/>
          </a:stretch>
        </p:blipFill>
        <p:spPr>
          <a:xfrm>
            <a:off x="0" y="4752647"/>
            <a:ext cx="12192000" cy="1743075"/>
          </a:xfrm>
          <a:prstGeom prst="rect">
            <a:avLst/>
          </a:prstGeom>
        </p:spPr>
      </p:pic>
      <p:sp>
        <p:nvSpPr>
          <p:cNvPr id="10" name="TextBox 9">
            <a:extLst>
              <a:ext uri="{FF2B5EF4-FFF2-40B4-BE49-F238E27FC236}">
                <a16:creationId xmlns:a16="http://schemas.microsoft.com/office/drawing/2014/main" id="{AB7FB43D-0BF6-DCBD-94DE-423F1ED4EF72}"/>
              </a:ext>
            </a:extLst>
          </p:cNvPr>
          <p:cNvSpPr txBox="1"/>
          <p:nvPr/>
        </p:nvSpPr>
        <p:spPr>
          <a:xfrm>
            <a:off x="2879641" y="6495722"/>
            <a:ext cx="6432718" cy="338554"/>
          </a:xfrm>
          <a:prstGeom prst="rect">
            <a:avLst/>
          </a:prstGeom>
          <a:noFill/>
        </p:spPr>
        <p:txBody>
          <a:bodyPr wrap="square" rtlCol="0">
            <a:spAutoFit/>
          </a:bodyPr>
          <a:lstStyle/>
          <a:p>
            <a:pPr lvl="0" algn="ctr"/>
            <a:r>
              <a:rPr lang="en-US" sz="1600" dirty="0">
                <a:latin typeface="Calibri" panose="020F0502020204030204" pitchFamily="34" charset="0"/>
                <a:ea typeface="Calibri" panose="020F0502020204030204" pitchFamily="34" charset="0"/>
                <a:cs typeface="Calibri" panose="020F0502020204030204" pitchFamily="34" charset="0"/>
              </a:rPr>
              <a:t>Western Arctic National Parklands. Unaltered photo via Wikimedia, </a:t>
            </a:r>
            <a:r>
              <a:rPr lang="en-US" sz="1600" u="sng"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2.0</a:t>
            </a:r>
            <a:r>
              <a:rPr lang="en-US" sz="1600"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2"/>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92E9F5-4835-63D5-687F-A9538930954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3" name="Title 2">
            <a:extLst>
              <a:ext uri="{FF2B5EF4-FFF2-40B4-BE49-F238E27FC236}">
                <a16:creationId xmlns:a16="http://schemas.microsoft.com/office/drawing/2014/main" id="{1B694BBC-8FFE-B551-3007-3BB4FB89B343}"/>
              </a:ext>
            </a:extLst>
          </p:cNvPr>
          <p:cNvSpPr txBox="1">
            <a:spLocks noGrp="1"/>
          </p:cNvSpPr>
          <p:nvPr>
            <p:ph type="title" idx="4294967295"/>
          </p:nvPr>
        </p:nvSpPr>
        <p:spPr>
          <a:xfrm>
            <a:off x="1577041" y="633804"/>
            <a:ext cx="10299561"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How </a:t>
            </a:r>
            <a:r>
              <a:rPr lang="en-US" sz="36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C</a:t>
            </a: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an Indigenous Knowledge </a:t>
            </a:r>
            <a:b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and Science Co-Evolve? (Kimmerer)</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F98E6E55-7C2E-4B7C-7170-5B4B3B7B8A36}"/>
              </a:ext>
            </a:extLst>
          </p:cNvPr>
          <p:cNvSpPr txBox="1"/>
          <p:nvPr/>
        </p:nvSpPr>
        <p:spPr>
          <a:xfrm>
            <a:off x="375217" y="1834133"/>
            <a:ext cx="8674654" cy="4585871"/>
          </a:xfrm>
          <a:prstGeom prst="rect">
            <a:avLst/>
          </a:prstGeom>
          <a:noFill/>
        </p:spPr>
        <p:txBody>
          <a:bodyPr wrap="square" rtlCol="0">
            <a:spAutoFit/>
          </a:bodyPr>
          <a:lstStyle/>
          <a:p>
            <a:pPr lvl="0">
              <a:spcAft>
                <a:spcPts val="1200"/>
              </a:spcAft>
            </a:pPr>
            <a:r>
              <a:rPr lang="en-US" sz="2200" dirty="0">
                <a:latin typeface="Calibri" panose="020F0502020204030204" pitchFamily="34" charset="0"/>
                <a:ea typeface="Calibri" panose="020F0502020204030204" pitchFamily="34" charset="0"/>
                <a:cs typeface="Calibri" panose="020F0502020204030204" pitchFamily="34" charset="0"/>
              </a:rPr>
              <a:t>Writer, Biologist, and Potawatomi tribal member </a:t>
            </a:r>
            <a:r>
              <a:rPr lang="en-US" sz="2200" b="1" dirty="0">
                <a:latin typeface="Calibri" panose="020F0502020204030204" pitchFamily="34" charset="0"/>
                <a:ea typeface="Calibri" panose="020F0502020204030204" pitchFamily="34" charset="0"/>
                <a:cs typeface="Calibri" panose="020F0502020204030204" pitchFamily="34" charset="0"/>
              </a:rPr>
              <a:t>Robin Wall Kimmerer </a:t>
            </a:r>
            <a:r>
              <a:rPr lang="en-US" sz="2200" dirty="0">
                <a:latin typeface="Calibri" panose="020F0502020204030204" pitchFamily="34" charset="0"/>
                <a:ea typeface="Calibri" panose="020F0502020204030204" pitchFamily="34" charset="0"/>
                <a:cs typeface="Calibri" panose="020F0502020204030204" pitchFamily="34" charset="0"/>
              </a:rPr>
              <a:t>uses the </a:t>
            </a:r>
            <a:r>
              <a:rPr lang="en-US" sz="2200" b="1" dirty="0">
                <a:latin typeface="Calibri" panose="020F0502020204030204" pitchFamily="34" charset="0"/>
                <a:ea typeface="Calibri" panose="020F0502020204030204" pitchFamily="34" charset="0"/>
                <a:cs typeface="Calibri" panose="020F0502020204030204" pitchFamily="34" charset="0"/>
              </a:rPr>
              <a:t>Three Sisters Garden* </a:t>
            </a:r>
            <a:r>
              <a:rPr lang="en-US" sz="2200" dirty="0">
                <a:latin typeface="Calibri" panose="020F0502020204030204" pitchFamily="34" charset="0"/>
                <a:ea typeface="Calibri" panose="020F0502020204030204" pitchFamily="34" charset="0"/>
                <a:cs typeface="Calibri" panose="020F0502020204030204" pitchFamily="34" charset="0"/>
              </a:rPr>
              <a:t>to describe IK and Science co-evolution:</a:t>
            </a:r>
          </a:p>
          <a:p>
            <a:pPr marL="342900" lvl="0" indent="-342900">
              <a:spcAft>
                <a:spcPts val="1200"/>
              </a:spcAft>
              <a:buSzPts val="2000"/>
              <a:buFont typeface="Arial"/>
              <a:buChar char="•"/>
            </a:pPr>
            <a:r>
              <a:rPr lang="en-US" sz="2200" b="1" dirty="0">
                <a:latin typeface="Calibri" panose="020F0502020204030204" pitchFamily="34" charset="0"/>
                <a:ea typeface="Calibri" panose="020F0502020204030204" pitchFamily="34" charset="0"/>
                <a:cs typeface="Calibri" panose="020F0502020204030204" pitchFamily="34" charset="0"/>
              </a:rPr>
              <a:t>Corn</a:t>
            </a:r>
            <a:r>
              <a:rPr lang="en-US" sz="2200" dirty="0">
                <a:latin typeface="Calibri" panose="020F0502020204030204" pitchFamily="34" charset="0"/>
                <a:ea typeface="Calibri" panose="020F0502020204030204" pitchFamily="34" charset="0"/>
                <a:cs typeface="Calibri" panose="020F0502020204030204" pitchFamily="34" charset="0"/>
              </a:rPr>
              <a:t>: Indigenous values, ethics, and procedures: the “physical and spiritual framework” for ethical inquiry</a:t>
            </a:r>
          </a:p>
          <a:p>
            <a:pPr marL="342900" lvl="0" indent="-342900">
              <a:spcAft>
                <a:spcPts val="1200"/>
              </a:spcAft>
              <a:buSzPts val="2000"/>
              <a:buFont typeface="Arial"/>
              <a:buChar char="•"/>
            </a:pPr>
            <a:r>
              <a:rPr lang="en-US" sz="2200" b="1" dirty="0">
                <a:latin typeface="Calibri" panose="020F0502020204030204" pitchFamily="34" charset="0"/>
                <a:ea typeface="Calibri" panose="020F0502020204030204" pitchFamily="34" charset="0"/>
                <a:cs typeface="Calibri" panose="020F0502020204030204" pitchFamily="34" charset="0"/>
              </a:rPr>
              <a:t>Beans</a:t>
            </a:r>
            <a:r>
              <a:rPr lang="en-US" sz="2200" dirty="0">
                <a:latin typeface="Calibri" panose="020F0502020204030204" pitchFamily="34" charset="0"/>
                <a:ea typeface="Calibri" panose="020F0502020204030204" pitchFamily="34" charset="0"/>
                <a:cs typeface="Calibri" panose="020F0502020204030204" pitchFamily="34" charset="0"/>
              </a:rPr>
              <a:t>: Western Science methods, tools, energy: a “double helix” of inquiry</a:t>
            </a:r>
          </a:p>
          <a:p>
            <a:pPr marL="342900" lvl="0" indent="-342900">
              <a:spcAft>
                <a:spcPts val="1200"/>
              </a:spcAft>
              <a:buSzPts val="2000"/>
              <a:buFont typeface="Arial"/>
              <a:buChar char="•"/>
            </a:pPr>
            <a:r>
              <a:rPr lang="en-US" sz="2200" b="1" dirty="0">
                <a:latin typeface="Calibri" panose="020F0502020204030204" pitchFamily="34" charset="0"/>
                <a:ea typeface="Calibri" panose="020F0502020204030204" pitchFamily="34" charset="0"/>
                <a:cs typeface="Calibri" panose="020F0502020204030204" pitchFamily="34" charset="0"/>
              </a:rPr>
              <a:t>Squash</a:t>
            </a:r>
            <a:r>
              <a:rPr lang="en-US" sz="2200" dirty="0">
                <a:latin typeface="Calibri" panose="020F0502020204030204" pitchFamily="34" charset="0"/>
                <a:ea typeface="Calibri" panose="020F0502020204030204" pitchFamily="34" charset="0"/>
                <a:cs typeface="Calibri" panose="020F0502020204030204" pitchFamily="34" charset="0"/>
              </a:rPr>
              <a:t>: “ethical habitat for coexistence and mutual flourishing”: respect, communication, and reciprocity (139)</a:t>
            </a:r>
          </a:p>
          <a:p>
            <a:pPr lvl="0"/>
            <a:r>
              <a:rPr lang="en-US" sz="2200" dirty="0">
                <a:latin typeface="Calibri" panose="020F0502020204030204" pitchFamily="34" charset="0"/>
                <a:ea typeface="Calibri" panose="020F0502020204030204" pitchFamily="34" charset="0"/>
                <a:cs typeface="Calibri" panose="020F0502020204030204" pitchFamily="34" charset="0"/>
              </a:rPr>
              <a:t>(Kimmerer, R. W. (2015). </a:t>
            </a:r>
            <a:r>
              <a:rPr lang="en-US" sz="2200" i="1" dirty="0">
                <a:latin typeface="Calibri" panose="020F0502020204030204" pitchFamily="34" charset="0"/>
                <a:ea typeface="Calibri" panose="020F0502020204030204" pitchFamily="34" charset="0"/>
                <a:cs typeface="Calibri" panose="020F0502020204030204" pitchFamily="34" charset="0"/>
              </a:rPr>
              <a:t>Braiding Sweetgrass</a:t>
            </a:r>
            <a:r>
              <a:rPr lang="en-US" sz="2200" dirty="0">
                <a:latin typeface="Calibri" panose="020F0502020204030204" pitchFamily="34" charset="0"/>
                <a:ea typeface="Calibri" panose="020F0502020204030204" pitchFamily="34" charset="0"/>
                <a:cs typeface="Calibri" panose="020F0502020204030204" pitchFamily="34" charset="0"/>
              </a:rPr>
              <a:t>. Milkweed Editions.)</a:t>
            </a:r>
          </a:p>
          <a:p>
            <a:pPr lvl="0"/>
            <a:endParaRPr lang="en-US" sz="1800" dirty="0">
              <a:latin typeface="Calibri" panose="020F0502020204030204" pitchFamily="34" charset="0"/>
              <a:ea typeface="Calibri" panose="020F0502020204030204" pitchFamily="34" charset="0"/>
              <a:cs typeface="Calibri" panose="020F0502020204030204" pitchFamily="34" charset="0"/>
            </a:endParaRPr>
          </a:p>
          <a:p>
            <a:pPr lvl="0"/>
            <a:r>
              <a:rPr lang="en-US" sz="1800" i="1" dirty="0">
                <a:latin typeface="Calibri" panose="020F0502020204030204" pitchFamily="34" charset="0"/>
                <a:ea typeface="Calibri" panose="020F0502020204030204" pitchFamily="34" charset="0"/>
                <a:cs typeface="Calibri" panose="020F0502020204030204" pitchFamily="34" charset="0"/>
              </a:rPr>
              <a:t>*The phrase “Three Sisters Garden” is the native legend of how the crops corn, beans, and squash came to be grown together in many native cultures. </a:t>
            </a:r>
          </a:p>
        </p:txBody>
      </p:sp>
      <p:pic>
        <p:nvPicPr>
          <p:cNvPr id="6" name="Picture 5" descr="illustrates the three sisters garden where corn, beans, and squash are planted together in a mound to nuture each other">
            <a:extLst>
              <a:ext uri="{FF2B5EF4-FFF2-40B4-BE49-F238E27FC236}">
                <a16:creationId xmlns:a16="http://schemas.microsoft.com/office/drawing/2014/main" id="{727A813E-E85F-362A-F643-0E8ABA2EAA0C}"/>
              </a:ext>
            </a:extLst>
          </p:cNvPr>
          <p:cNvPicPr>
            <a:picLocks noChangeAspect="1"/>
          </p:cNvPicPr>
          <p:nvPr/>
        </p:nvPicPr>
        <p:blipFill>
          <a:blip r:embed="rId4"/>
          <a:srcRect l="3844" t="8550" r="3425"/>
          <a:stretch>
            <a:fillRect/>
          </a:stretch>
        </p:blipFill>
        <p:spPr>
          <a:xfrm>
            <a:off x="8797778" y="1786159"/>
            <a:ext cx="3136015" cy="4085862"/>
          </a:xfrm>
          <a:prstGeom prst="rect">
            <a:avLst/>
          </a:prstGeom>
        </p:spPr>
      </p:pic>
      <p:sp>
        <p:nvSpPr>
          <p:cNvPr id="7" name="TextBox 6">
            <a:extLst>
              <a:ext uri="{FF2B5EF4-FFF2-40B4-BE49-F238E27FC236}">
                <a16:creationId xmlns:a16="http://schemas.microsoft.com/office/drawing/2014/main" id="{D0BFD891-5E2F-5251-6A44-A16E073C9529}"/>
              </a:ext>
            </a:extLst>
          </p:cNvPr>
          <p:cNvSpPr txBox="1"/>
          <p:nvPr/>
        </p:nvSpPr>
        <p:spPr>
          <a:xfrm>
            <a:off x="9049871" y="5824047"/>
            <a:ext cx="2631831" cy="338554"/>
          </a:xfrm>
          <a:prstGeom prst="rect">
            <a:avLst/>
          </a:prstGeom>
          <a:noFill/>
        </p:spPr>
        <p:txBody>
          <a:bodyPr wrap="square" rtlCol="0">
            <a:spAutoFit/>
          </a:bodyPr>
          <a:lstStyle/>
          <a:p>
            <a:pPr lvl="0"/>
            <a:r>
              <a:rPr lang="en-US" sz="1600" dirty="0">
                <a:latin typeface="Calibri" panose="020F0502020204030204" pitchFamily="34" charset="0"/>
                <a:ea typeface="Calibri" panose="020F0502020204030204" pitchFamily="34" charset="0"/>
                <a:cs typeface="Calibri" panose="020F0502020204030204" pitchFamily="34" charset="0"/>
              </a:rPr>
              <a:t>Graphic by Garlan Miles, </a:t>
            </a:r>
            <a:r>
              <a:rPr lang="en-US" sz="1600" u="sng" dirty="0">
                <a:solidFill>
                  <a:schemeClr val="accent5">
                    <a:lumMod val="75000"/>
                  </a:schemeClr>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4.0</a:t>
            </a:r>
            <a:r>
              <a:rPr lang="en-US" sz="1600" dirty="0">
                <a:latin typeface="Calibri" panose="020F0502020204030204" pitchFamily="34" charset="0"/>
                <a:ea typeface="Calibri" panose="020F0502020204030204" pitchFamily="34" charset="0"/>
                <a:cs typeface="Calibri" panose="020F0502020204030204" pitchFamily="34" charset="0"/>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4"/>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EC82F7D-04B2-2E1F-55EB-4B6D81F26EC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4" name="Title 3">
            <a:extLst>
              <a:ext uri="{FF2B5EF4-FFF2-40B4-BE49-F238E27FC236}">
                <a16:creationId xmlns:a16="http://schemas.microsoft.com/office/drawing/2014/main" id="{C1D42C3E-8A19-4781-53C1-A22028E515CB}"/>
              </a:ext>
            </a:extLst>
          </p:cNvPr>
          <p:cNvSpPr txBox="1">
            <a:spLocks noGrp="1"/>
          </p:cNvSpPr>
          <p:nvPr>
            <p:ph type="title" idx="4294967295"/>
          </p:nvPr>
        </p:nvSpPr>
        <p:spPr>
          <a:xfrm>
            <a:off x="3157536" y="649025"/>
            <a:ext cx="760011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How Can Indigenous Knowledge and Science Co-Evolve? </a:t>
            </a:r>
            <a:r>
              <a:rPr lang="en-US" sz="36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(Schott)</a:t>
            </a:r>
            <a:endParaRPr kumimoji="0" lang="en-US" sz="3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TextBox 4">
            <a:extLst>
              <a:ext uri="{FF2B5EF4-FFF2-40B4-BE49-F238E27FC236}">
                <a16:creationId xmlns:a16="http://schemas.microsoft.com/office/drawing/2014/main" id="{06D2E556-DA65-7C5E-EA56-9DF38D39AB23}"/>
              </a:ext>
            </a:extLst>
          </p:cNvPr>
          <p:cNvSpPr txBox="1"/>
          <p:nvPr/>
        </p:nvSpPr>
        <p:spPr>
          <a:xfrm>
            <a:off x="2060158" y="1736963"/>
            <a:ext cx="9284677" cy="338554"/>
          </a:xfrm>
          <a:prstGeom prst="rect">
            <a:avLst/>
          </a:prstGeom>
          <a:noFill/>
        </p:spPr>
        <p:txBody>
          <a:bodyPr wrap="square" rtlCol="0">
            <a:spAutoFit/>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Schott et al. 2020: </a:t>
            </a:r>
            <a:r>
              <a:rPr lang="en-US" sz="1600" dirty="0">
                <a:latin typeface="Calibri" panose="020F0502020204030204" pitchFamily="34" charset="0"/>
                <a:cs typeface="Calibri" panose="020F0502020204030204" pitchFamily="34" charset="0"/>
              </a:rPr>
              <a:t> </a:t>
            </a:r>
            <a:r>
              <a:rPr lang="en-US" sz="1600" u="sng" dirty="0">
                <a:latin typeface="Calibri" panose="020F0502020204030204" pitchFamily="34" charset="0"/>
                <a:cs typeface="Calibri" panose="020F0502020204030204" pitchFamily="34" charset="0"/>
                <a:hlinkClick r:id="rId4"/>
              </a:rPr>
              <a:t>https://doi.org/10.1139/as-2019-0011</a:t>
            </a:r>
            <a:r>
              <a:rPr lang="en-US" sz="1600" dirty="0">
                <a:latin typeface="Calibri" panose="020F0502020204030204" pitchFamily="34" charset="0"/>
                <a:ea typeface="Calibri" panose="020F0502020204030204" pitchFamily="34" charset="0"/>
                <a:cs typeface="Calibri" panose="020F0502020204030204" pitchFamily="34" charset="0"/>
              </a:rPr>
              <a:t> </a:t>
            </a:r>
          </a:p>
        </p:txBody>
      </p:sp>
      <p:sp>
        <p:nvSpPr>
          <p:cNvPr id="6" name="TextBox 5">
            <a:extLst>
              <a:ext uri="{FF2B5EF4-FFF2-40B4-BE49-F238E27FC236}">
                <a16:creationId xmlns:a16="http://schemas.microsoft.com/office/drawing/2014/main" id="{FF2DCFD9-EE36-94B7-038E-F5DCE336E308}"/>
              </a:ext>
            </a:extLst>
          </p:cNvPr>
          <p:cNvSpPr txBox="1"/>
          <p:nvPr/>
        </p:nvSpPr>
        <p:spPr>
          <a:xfrm>
            <a:off x="328246" y="2174667"/>
            <a:ext cx="11747213" cy="4683333"/>
          </a:xfrm>
          <a:prstGeom prst="rect">
            <a:avLst/>
          </a:prstGeom>
          <a:noFill/>
        </p:spPr>
        <p:txBody>
          <a:bodyPr wrap="square" rtlCol="0">
            <a:spAutoFit/>
          </a:bodyPr>
          <a:lstStyle/>
          <a:p>
            <a:pPr lvl="0">
              <a:spcAft>
                <a:spcPts val="1000"/>
              </a:spcAft>
            </a:pPr>
            <a:r>
              <a:rPr lang="en-US" sz="2000" dirty="0">
                <a:latin typeface="Calibri" panose="020F0502020204030204" pitchFamily="34" charset="0"/>
                <a:ea typeface="Calibri" panose="020F0502020204030204" pitchFamily="34" charset="0"/>
                <a:cs typeface="Calibri" panose="020F0502020204030204" pitchFamily="34" charset="0"/>
              </a:rPr>
              <a:t>Schott et al. describe a framework based on the following guiding principles:</a:t>
            </a:r>
          </a:p>
          <a:p>
            <a:pPr lvl="0">
              <a:spcAft>
                <a:spcPts val="1000"/>
              </a:spcAft>
            </a:pPr>
            <a:r>
              <a:rPr lang="en-US" sz="2000" dirty="0">
                <a:latin typeface="Calibri" panose="020F0502020204030204" pitchFamily="34" charset="0"/>
                <a:ea typeface="Calibri" panose="020F0502020204030204" pitchFamily="34" charset="0"/>
                <a:cs typeface="Calibri" panose="020F0502020204030204" pitchFamily="34" charset="0"/>
              </a:rPr>
              <a:t>1.    The delineation of common objectives that could change throughout the process.</a:t>
            </a:r>
          </a:p>
          <a:p>
            <a:pPr marL="457200" lvl="0" indent="-457200">
              <a:spcAft>
                <a:spcPts val="1000"/>
              </a:spcAft>
              <a:buAutoNum type="arabicPeriod" startAt="2"/>
            </a:pPr>
            <a:r>
              <a:rPr lang="en-US" sz="2000" dirty="0">
                <a:latin typeface="Calibri" panose="020F0502020204030204" pitchFamily="34" charset="0"/>
                <a:ea typeface="Calibri" panose="020F0502020204030204" pitchFamily="34" charset="0"/>
                <a:cs typeface="Calibri" panose="020F0502020204030204" pitchFamily="34" charset="0"/>
              </a:rPr>
              <a:t>The creation of a </a:t>
            </a:r>
            <a:r>
              <a:rPr lang="en-US" sz="2000" b="1" dirty="0">
                <a:latin typeface="Calibri" panose="020F0502020204030204" pitchFamily="34" charset="0"/>
                <a:ea typeface="Calibri" panose="020F0502020204030204" pitchFamily="34" charset="0"/>
                <a:cs typeface="Calibri" panose="020F0502020204030204" pitchFamily="34" charset="0"/>
              </a:rPr>
              <a:t>governance structure </a:t>
            </a:r>
            <a:r>
              <a:rPr lang="en-US" sz="2000" dirty="0">
                <a:latin typeface="Calibri" panose="020F0502020204030204" pitchFamily="34" charset="0"/>
                <a:ea typeface="Calibri" panose="020F0502020204030204" pitchFamily="34" charset="0"/>
                <a:cs typeface="Calibri" panose="020F0502020204030204" pitchFamily="34" charset="0"/>
              </a:rPr>
              <a:t>and steering committee for the research and learning process.</a:t>
            </a:r>
          </a:p>
          <a:p>
            <a:pPr marL="458788" lvl="0" indent="-447675">
              <a:spcAft>
                <a:spcPts val="1000"/>
              </a:spcAft>
            </a:pPr>
            <a:r>
              <a:rPr lang="en-US" sz="2000" dirty="0">
                <a:latin typeface="Calibri" panose="020F0502020204030204" pitchFamily="34" charset="0"/>
                <a:ea typeface="Calibri" panose="020F0502020204030204" pitchFamily="34" charset="0"/>
                <a:cs typeface="Calibri" panose="020F0502020204030204" pitchFamily="34" charset="0"/>
              </a:rPr>
              <a:t>3.     An acknowledgement that </a:t>
            </a:r>
            <a:r>
              <a:rPr lang="en-US" sz="2000" b="1" dirty="0">
                <a:latin typeface="Calibri" panose="020F0502020204030204" pitchFamily="34" charset="0"/>
                <a:ea typeface="Calibri" panose="020F0502020204030204" pitchFamily="34" charset="0"/>
                <a:cs typeface="Calibri" panose="020F0502020204030204" pitchFamily="34" charset="0"/>
              </a:rPr>
              <a:t>capacity building </a:t>
            </a:r>
            <a:r>
              <a:rPr lang="en-US" sz="2000" dirty="0">
                <a:latin typeface="Calibri" panose="020F0502020204030204" pitchFamily="34" charset="0"/>
                <a:ea typeface="Calibri" panose="020F0502020204030204" pitchFamily="34" charset="0"/>
                <a:cs typeface="Calibri" panose="020F0502020204030204" pitchFamily="34" charset="0"/>
              </a:rPr>
              <a:t>is important for both sides: IK, such as elder-youth knowledge     transfer, as well as WS [Western Science].</a:t>
            </a:r>
          </a:p>
          <a:p>
            <a:pPr lvl="0">
              <a:spcAft>
                <a:spcPts val="1000"/>
              </a:spcAft>
            </a:pPr>
            <a:r>
              <a:rPr lang="en-US" sz="2000" dirty="0">
                <a:latin typeface="Calibri" panose="020F0502020204030204" pitchFamily="34" charset="0"/>
                <a:ea typeface="Calibri" panose="020F0502020204030204" pitchFamily="34" charset="0"/>
                <a:cs typeface="Calibri" panose="020F0502020204030204" pitchFamily="34" charset="0"/>
              </a:rPr>
              <a:t>4.     The effective </a:t>
            </a:r>
            <a:r>
              <a:rPr lang="en-US" sz="2000" b="1" dirty="0">
                <a:latin typeface="Calibri" panose="020F0502020204030204" pitchFamily="34" charset="0"/>
                <a:ea typeface="Calibri" panose="020F0502020204030204" pitchFamily="34" charset="0"/>
                <a:cs typeface="Calibri" panose="020F0502020204030204" pitchFamily="34" charset="0"/>
              </a:rPr>
              <a:t>sharing</a:t>
            </a:r>
            <a:r>
              <a:rPr lang="en-US" sz="2000" dirty="0">
                <a:latin typeface="Calibri" panose="020F0502020204030204" pitchFamily="34" charset="0"/>
                <a:ea typeface="Calibri" panose="020F0502020204030204" pitchFamily="34" charset="0"/>
                <a:cs typeface="Calibri" panose="020F0502020204030204" pitchFamily="34" charset="0"/>
              </a:rPr>
              <a:t> and </a:t>
            </a:r>
            <a:r>
              <a:rPr lang="en-US" sz="2000" b="1" dirty="0">
                <a:latin typeface="Calibri" panose="020F0502020204030204" pitchFamily="34" charset="0"/>
                <a:ea typeface="Calibri" panose="020F0502020204030204" pitchFamily="34" charset="0"/>
                <a:cs typeface="Calibri" panose="020F0502020204030204" pitchFamily="34" charset="0"/>
              </a:rPr>
              <a:t>collective interpretation </a:t>
            </a:r>
            <a:r>
              <a:rPr lang="en-US" sz="2000" dirty="0">
                <a:latin typeface="Calibri" panose="020F0502020204030204" pitchFamily="34" charset="0"/>
                <a:ea typeface="Calibri" panose="020F0502020204030204" pitchFamily="34" charset="0"/>
                <a:cs typeface="Calibri" panose="020F0502020204030204" pitchFamily="34" charset="0"/>
              </a:rPr>
              <a:t>of knowledge and data analysis.</a:t>
            </a:r>
          </a:p>
          <a:p>
            <a:pPr marL="457200" lvl="0" indent="-457200">
              <a:spcAft>
                <a:spcPts val="1000"/>
              </a:spcAft>
              <a:buAutoNum type="arabicPeriod" startAt="5"/>
            </a:pPr>
            <a:r>
              <a:rPr lang="en-US" sz="2000" dirty="0">
                <a:latin typeface="Calibri" panose="020F0502020204030204" pitchFamily="34" charset="0"/>
                <a:ea typeface="Calibri" panose="020F0502020204030204" pitchFamily="34" charset="0"/>
                <a:cs typeface="Calibri" panose="020F0502020204030204" pitchFamily="34" charset="0"/>
              </a:rPr>
              <a:t>The </a:t>
            </a:r>
            <a:r>
              <a:rPr lang="en-US" sz="2000" b="1" dirty="0">
                <a:latin typeface="Calibri" panose="020F0502020204030204" pitchFamily="34" charset="0"/>
                <a:ea typeface="Calibri" panose="020F0502020204030204" pitchFamily="34" charset="0"/>
                <a:cs typeface="Calibri" panose="020F0502020204030204" pitchFamily="34" charset="0"/>
              </a:rPr>
              <a:t>mutual co-existence </a:t>
            </a:r>
            <a:r>
              <a:rPr lang="en-US" sz="2000" dirty="0">
                <a:latin typeface="Calibri" panose="020F0502020204030204" pitchFamily="34" charset="0"/>
                <a:ea typeface="Calibri" panose="020F0502020204030204" pitchFamily="34" charset="0"/>
                <a:cs typeface="Calibri" panose="020F0502020204030204" pitchFamily="34" charset="0"/>
              </a:rPr>
              <a:t>of both knowledge systems, with neither one dominating.</a:t>
            </a:r>
          </a:p>
          <a:p>
            <a:pPr marL="458788" lvl="0" indent="-458788">
              <a:spcAft>
                <a:spcPts val="1000"/>
              </a:spcAft>
            </a:pPr>
            <a:r>
              <a:rPr lang="en-US" sz="2000" dirty="0">
                <a:latin typeface="Calibri" panose="020F0502020204030204" pitchFamily="34" charset="0"/>
                <a:ea typeface="Calibri" panose="020F0502020204030204" pitchFamily="34" charset="0"/>
                <a:cs typeface="Calibri" panose="020F0502020204030204" pitchFamily="34" charset="0"/>
              </a:rPr>
              <a:t>6.     </a:t>
            </a:r>
            <a:r>
              <a:rPr lang="en-US" sz="2000" b="1" dirty="0">
                <a:latin typeface="Calibri" panose="020F0502020204030204" pitchFamily="34" charset="0"/>
                <a:ea typeface="Calibri" panose="020F0502020204030204" pitchFamily="34" charset="0"/>
                <a:cs typeface="Calibri" panose="020F0502020204030204" pitchFamily="34" charset="0"/>
              </a:rPr>
              <a:t>Beneficial</a:t>
            </a:r>
            <a:r>
              <a:rPr lang="en-US" sz="2000" dirty="0">
                <a:latin typeface="Calibri" panose="020F0502020204030204" pitchFamily="34" charset="0"/>
                <a:ea typeface="Calibri" panose="020F0502020204030204" pitchFamily="34" charset="0"/>
                <a:cs typeface="Calibri" panose="020F0502020204030204" pitchFamily="34" charset="0"/>
              </a:rPr>
              <a:t> </a:t>
            </a:r>
            <a:r>
              <a:rPr lang="en-US" sz="2000" b="1" dirty="0">
                <a:latin typeface="Calibri" panose="020F0502020204030204" pitchFamily="34" charset="0"/>
                <a:ea typeface="Calibri" panose="020F0502020204030204" pitchFamily="34" charset="0"/>
                <a:cs typeface="Calibri" panose="020F0502020204030204" pitchFamily="34" charset="0"/>
              </a:rPr>
              <a:t>outcomes</a:t>
            </a:r>
            <a:r>
              <a:rPr lang="en-US" sz="2000" dirty="0">
                <a:latin typeface="Calibri" panose="020F0502020204030204" pitchFamily="34" charset="0"/>
                <a:ea typeface="Calibri" panose="020F0502020204030204" pitchFamily="34" charset="0"/>
                <a:cs typeface="Calibri" panose="020F0502020204030204" pitchFamily="34" charset="0"/>
              </a:rPr>
              <a:t> that empower IK holders in the decision-making process and advance their prosperity.</a:t>
            </a:r>
          </a:p>
          <a:p>
            <a:pPr marL="458788" lvl="0" indent="-458788">
              <a:spcAft>
                <a:spcPts val="1000"/>
              </a:spcAft>
            </a:pPr>
            <a:r>
              <a:rPr lang="en-US" sz="2000" dirty="0">
                <a:latin typeface="Calibri" panose="020F0502020204030204" pitchFamily="34" charset="0"/>
                <a:ea typeface="Calibri" panose="020F0502020204030204" pitchFamily="34" charset="0"/>
                <a:cs typeface="Calibri" panose="020F0502020204030204" pitchFamily="34" charset="0"/>
              </a:rPr>
              <a:t>7.     The enhancement of </a:t>
            </a:r>
            <a:r>
              <a:rPr lang="en-US" sz="2000" b="1" dirty="0">
                <a:latin typeface="Calibri" panose="020F0502020204030204" pitchFamily="34" charset="0"/>
                <a:ea typeface="Calibri" panose="020F0502020204030204" pitchFamily="34" charset="0"/>
                <a:cs typeface="Calibri" panose="020F0502020204030204" pitchFamily="34" charset="0"/>
              </a:rPr>
              <a:t>collective learning, governance, and management practices </a:t>
            </a:r>
            <a:r>
              <a:rPr lang="en-US" sz="2000" dirty="0">
                <a:latin typeface="Calibri" panose="020F0502020204030204" pitchFamily="34" charset="0"/>
                <a:ea typeface="Calibri" panose="020F0502020204030204" pitchFamily="34" charset="0"/>
                <a:cs typeface="Calibri" panose="020F0502020204030204" pitchFamily="34" charset="0"/>
              </a:rPr>
              <a:t>including the implications of the research process and findings on Indigenous and non-Indigenous governance and relationship with the resource.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4"/>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E5A3C9-0514-B809-FC53-7C05B98AD91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4" name="TextBox 3">
            <a:extLst>
              <a:ext uri="{FF2B5EF4-FFF2-40B4-BE49-F238E27FC236}">
                <a16:creationId xmlns:a16="http://schemas.microsoft.com/office/drawing/2014/main" id="{3427AA4F-73ED-B049-C646-7BA0523BBA10}"/>
              </a:ext>
            </a:extLst>
          </p:cNvPr>
          <p:cNvSpPr txBox="1"/>
          <p:nvPr/>
        </p:nvSpPr>
        <p:spPr>
          <a:xfrm>
            <a:off x="451241" y="2135604"/>
            <a:ext cx="6943411" cy="4585871"/>
          </a:xfrm>
          <a:prstGeom prst="rect">
            <a:avLst/>
          </a:prstGeom>
          <a:noFill/>
        </p:spPr>
        <p:txBody>
          <a:bodyPr wrap="square" rtlCol="0">
            <a:spAutoFit/>
          </a:bodyPr>
          <a:lstStyle/>
          <a:p>
            <a:pPr lvl="0">
              <a:spcAft>
                <a:spcPts val="1000"/>
              </a:spcAft>
            </a:pPr>
            <a:r>
              <a:rPr lang="en-US" sz="2200" dirty="0">
                <a:latin typeface="Calibri" panose="020F0502020204030204" pitchFamily="34" charset="0"/>
                <a:ea typeface="Calibri" panose="020F0502020204030204" pitchFamily="34" charset="0"/>
                <a:cs typeface="Calibri" panose="020F0502020204030204" pitchFamily="34" charset="0"/>
              </a:rPr>
              <a:t>Schott et al. (2020) describe six stages to knowledge co-evolution:</a:t>
            </a:r>
          </a:p>
          <a:p>
            <a:pPr marL="457200" lvl="0" indent="-457200">
              <a:spcAft>
                <a:spcPts val="1000"/>
              </a:spcAft>
              <a:buSzPts val="2000"/>
              <a:buFont typeface="+mj-lt"/>
              <a:buAutoNum type="arabicPeriod"/>
            </a:pPr>
            <a:r>
              <a:rPr lang="en-US" sz="2200" dirty="0">
                <a:latin typeface="Calibri" panose="020F0502020204030204" pitchFamily="34" charset="0"/>
                <a:ea typeface="Calibri" panose="020F0502020204030204" pitchFamily="34" charset="0"/>
                <a:cs typeface="Calibri" panose="020F0502020204030204" pitchFamily="34" charset="0"/>
              </a:rPr>
              <a:t>Origination of the collaboration and defining collective research</a:t>
            </a:r>
          </a:p>
          <a:p>
            <a:pPr marL="457200" lvl="0" indent="-457200">
              <a:spcAft>
                <a:spcPts val="1000"/>
              </a:spcAft>
              <a:buSzPts val="2000"/>
              <a:buFont typeface="+mj-lt"/>
              <a:buAutoNum type="arabicPeriod"/>
            </a:pPr>
            <a:r>
              <a:rPr lang="en-US" sz="2200" dirty="0">
                <a:latin typeface="Calibri" panose="020F0502020204030204" pitchFamily="34" charset="0"/>
                <a:ea typeface="Calibri" panose="020F0502020204030204" pitchFamily="34" charset="0"/>
                <a:cs typeface="Calibri" panose="020F0502020204030204" pitchFamily="34" charset="0"/>
              </a:rPr>
              <a:t>A governance structure that guides the research, the findings, and potential implementations</a:t>
            </a:r>
          </a:p>
          <a:p>
            <a:pPr marL="457200" lvl="0" indent="-457200">
              <a:spcAft>
                <a:spcPts val="1000"/>
              </a:spcAft>
              <a:buSzPts val="2000"/>
              <a:buFont typeface="+mj-lt"/>
              <a:buAutoNum type="arabicPeriod"/>
            </a:pPr>
            <a:r>
              <a:rPr lang="en-US" sz="2200" dirty="0">
                <a:latin typeface="Calibri" panose="020F0502020204030204" pitchFamily="34" charset="0"/>
                <a:ea typeface="Calibri" panose="020F0502020204030204" pitchFamily="34" charset="0"/>
                <a:cs typeface="Calibri" panose="020F0502020204030204" pitchFamily="34" charset="0"/>
              </a:rPr>
              <a:t>Knowledge sharing </a:t>
            </a:r>
            <a:r>
              <a:rPr lang="en-US" sz="2200" dirty="0">
                <a:latin typeface="Calibri" panose="020F0502020204030204" pitchFamily="34" charset="0"/>
                <a:ea typeface="Calibri" panose="020F0502020204030204" pitchFamily="34" charset="0"/>
                <a:cs typeface="Calibri" panose="020F0502020204030204" pitchFamily="34" charset="0"/>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rPr>
              <a:t>between IK </a:t>
            </a:r>
            <a:r>
              <a:rPr lang="en-US" sz="2200" dirty="0">
                <a:latin typeface="Calibri" panose="020F0502020204030204" pitchFamily="34" charset="0"/>
                <a:ea typeface="Calibri" panose="020F0502020204030204" pitchFamily="34" charset="0"/>
                <a:cs typeface="Calibri" panose="020F0502020204030204" pitchFamily="34" charset="0"/>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practitioners and Western scientists</a:t>
            </a:r>
          </a:p>
          <a:p>
            <a:pPr marL="457200" lvl="0" indent="-457200">
              <a:spcAft>
                <a:spcPts val="1000"/>
              </a:spcAft>
              <a:buSzPts val="2000"/>
              <a:buFont typeface="+mj-lt"/>
              <a:buAutoNum type="arabicPeriod"/>
            </a:pPr>
            <a:r>
              <a:rPr lang="en-US" sz="2200" dirty="0">
                <a:latin typeface="Calibri" panose="020F0502020204030204" pitchFamily="34" charset="0"/>
                <a:ea typeface="Calibri" panose="020F0502020204030204" pitchFamily="34" charset="0"/>
                <a:cs typeface="Calibri" panose="020F0502020204030204" pitchFamily="34" charset="0"/>
              </a:rPr>
              <a:t>Formulation of research objectives</a:t>
            </a:r>
          </a:p>
          <a:p>
            <a:pPr marL="457200" lvl="0" indent="-457200">
              <a:spcAft>
                <a:spcPts val="1000"/>
              </a:spcAft>
              <a:buSzPts val="2000"/>
              <a:buFont typeface="+mj-lt"/>
              <a:buAutoNum type="arabicPeriod"/>
            </a:pPr>
            <a:r>
              <a:rPr lang="en-US" sz="2200" dirty="0">
                <a:latin typeface="Calibri" panose="020F0502020204030204" pitchFamily="34" charset="0"/>
                <a:ea typeface="Calibri" panose="020F0502020204030204" pitchFamily="34" charset="0"/>
                <a:cs typeface="Calibri" panose="020F0502020204030204" pitchFamily="34" charset="0"/>
              </a:rPr>
              <a:t>Knowledge gathering</a:t>
            </a:r>
          </a:p>
          <a:p>
            <a:pPr marL="457200" lvl="0" indent="-457200">
              <a:spcAft>
                <a:spcPts val="1000"/>
              </a:spcAft>
              <a:buSzPts val="2000"/>
              <a:buFont typeface="+mj-lt"/>
              <a:buAutoNum type="arabicPeriod"/>
            </a:pPr>
            <a:r>
              <a:rPr lang="en-US" sz="2200" dirty="0">
                <a:latin typeface="Calibri" panose="020F0502020204030204" pitchFamily="34" charset="0"/>
                <a:ea typeface="Calibri" panose="020F0502020204030204" pitchFamily="34" charset="0"/>
                <a:cs typeface="Calibri" panose="020F0502020204030204" pitchFamily="34" charset="0"/>
              </a:rPr>
              <a:t>Knowledge unification</a:t>
            </a:r>
          </a:p>
        </p:txBody>
      </p:sp>
      <p:pic>
        <p:nvPicPr>
          <p:cNvPr id="6" name="Picture 5" descr="a person crouched by a small waterfall cascading over rocks in a hilly landscape">
            <a:extLst>
              <a:ext uri="{FF2B5EF4-FFF2-40B4-BE49-F238E27FC236}">
                <a16:creationId xmlns:a16="http://schemas.microsoft.com/office/drawing/2014/main" id="{6788984A-8B5A-8D44-21C6-BE6344FBEA5A}"/>
              </a:ext>
            </a:extLst>
          </p:cNvPr>
          <p:cNvPicPr>
            <a:picLocks noChangeAspect="1"/>
          </p:cNvPicPr>
          <p:nvPr/>
        </p:nvPicPr>
        <p:blipFill>
          <a:blip r:embed="rId4"/>
          <a:stretch>
            <a:fillRect/>
          </a:stretch>
        </p:blipFill>
        <p:spPr>
          <a:xfrm>
            <a:off x="7892661" y="2122893"/>
            <a:ext cx="3124218" cy="4168364"/>
          </a:xfrm>
          <a:prstGeom prst="rect">
            <a:avLst/>
          </a:prstGeom>
        </p:spPr>
      </p:pic>
      <p:sp>
        <p:nvSpPr>
          <p:cNvPr id="7" name="TextBox 6">
            <a:extLst>
              <a:ext uri="{FF2B5EF4-FFF2-40B4-BE49-F238E27FC236}">
                <a16:creationId xmlns:a16="http://schemas.microsoft.com/office/drawing/2014/main" id="{66CDE691-2BA9-54F5-34D1-424C1A2053C3}"/>
              </a:ext>
            </a:extLst>
          </p:cNvPr>
          <p:cNvSpPr txBox="1"/>
          <p:nvPr/>
        </p:nvSpPr>
        <p:spPr>
          <a:xfrm>
            <a:off x="7949925" y="6246524"/>
            <a:ext cx="3009691" cy="523220"/>
          </a:xfrm>
          <a:prstGeom prst="rect">
            <a:avLst/>
          </a:prstGeom>
          <a:noFill/>
        </p:spPr>
        <p:txBody>
          <a:bodyPr wrap="square" rtlCol="0">
            <a:spAutoFit/>
          </a:bodyPr>
          <a:lstStyle/>
          <a:p>
            <a:pPr lvl="0" algn="ctr"/>
            <a:r>
              <a:rPr lang="en-US" dirty="0">
                <a:latin typeface="Calibri" panose="020F0502020204030204" pitchFamily="34" charset="0"/>
                <a:ea typeface="Calibri" panose="020F0502020204030204" pitchFamily="34" charset="0"/>
                <a:cs typeface="Calibri" panose="020F0502020204030204" pitchFamily="34" charset="0"/>
              </a:rPr>
              <a:t>Image from </a:t>
            </a:r>
            <a:r>
              <a:rPr lang="en-US" u="sng" dirty="0">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ArctiConnexion</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Taloyoak</a:t>
            </a:r>
            <a:r>
              <a:rPr lang="en-US" dirty="0">
                <a:latin typeface="Calibri" panose="020F0502020204030204" pitchFamily="34" charset="0"/>
                <a:ea typeface="Calibri" panose="020F0502020204030204" pitchFamily="34" charset="0"/>
                <a:cs typeface="Calibri" panose="020F0502020204030204" pitchFamily="34" charset="0"/>
              </a:rPr>
              <a:t> Climate &amp; Fish Project</a:t>
            </a:r>
          </a:p>
        </p:txBody>
      </p:sp>
      <p:sp>
        <p:nvSpPr>
          <p:cNvPr id="5" name="Title 3">
            <a:extLst>
              <a:ext uri="{FF2B5EF4-FFF2-40B4-BE49-F238E27FC236}">
                <a16:creationId xmlns:a16="http://schemas.microsoft.com/office/drawing/2014/main" id="{F81898FB-912D-20B5-67B7-64A189A6F9EA}"/>
              </a:ext>
            </a:extLst>
          </p:cNvPr>
          <p:cNvSpPr txBox="1">
            <a:spLocks noGrp="1"/>
          </p:cNvSpPr>
          <p:nvPr>
            <p:ph type="title" idx="4294967295"/>
          </p:nvPr>
        </p:nvSpPr>
        <p:spPr>
          <a:xfrm>
            <a:off x="3242061" y="507711"/>
            <a:ext cx="760011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How Can Indigenous Knowledge and Science Co-Evolve? (Schott cont’d)</a:t>
            </a:r>
            <a:endParaRPr kumimoji="0" lang="en-US" sz="3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8" name="TextBox 7">
            <a:extLst>
              <a:ext uri="{FF2B5EF4-FFF2-40B4-BE49-F238E27FC236}">
                <a16:creationId xmlns:a16="http://schemas.microsoft.com/office/drawing/2014/main" id="{D327BB5F-B8A0-2321-2997-80EF13255FB9}"/>
              </a:ext>
            </a:extLst>
          </p:cNvPr>
          <p:cNvSpPr txBox="1"/>
          <p:nvPr/>
        </p:nvSpPr>
        <p:spPr>
          <a:xfrm>
            <a:off x="2069123" y="1609420"/>
            <a:ext cx="9284677" cy="338554"/>
          </a:xfrm>
          <a:prstGeom prst="rect">
            <a:avLst/>
          </a:prstGeom>
          <a:noFill/>
        </p:spPr>
        <p:txBody>
          <a:bodyPr wrap="square" rtlCol="0">
            <a:spAutoFit/>
          </a:bodyPr>
          <a:lstStyle/>
          <a:p>
            <a:pPr algn="ctr"/>
            <a:r>
              <a:rPr lang="en-US" sz="1600" dirty="0">
                <a:latin typeface="Calibri" panose="020F0502020204030204" pitchFamily="34" charset="0"/>
                <a:ea typeface="Calibri" panose="020F0502020204030204" pitchFamily="34" charset="0"/>
                <a:cs typeface="Calibri" panose="020F0502020204030204" pitchFamily="34" charset="0"/>
              </a:rPr>
              <a:t>Schott et al. 2020: </a:t>
            </a:r>
            <a:r>
              <a:rPr lang="en-US" sz="1600" dirty="0">
                <a:latin typeface="Calibri" panose="020F0502020204030204" pitchFamily="34" charset="0"/>
                <a:cs typeface="Calibri" panose="020F0502020204030204" pitchFamily="34" charset="0"/>
              </a:rPr>
              <a:t> </a:t>
            </a:r>
            <a:r>
              <a:rPr lang="en-US" sz="1600" u="sng" dirty="0">
                <a:latin typeface="Calibri" panose="020F0502020204030204" pitchFamily="34" charset="0"/>
                <a:cs typeface="Calibri" panose="020F0502020204030204" pitchFamily="34" charset="0"/>
                <a:hlinkClick r:id="rId6"/>
              </a:rPr>
              <a:t>https://doi.org/10.1139/as-2019-0011</a:t>
            </a:r>
            <a:r>
              <a:rPr lang="en-US" sz="1600" dirty="0">
                <a:latin typeface="Calibri" panose="020F0502020204030204" pitchFamily="34" charset="0"/>
                <a:ea typeface="Calibri" panose="020F0502020204030204" pitchFamily="34" charset="0"/>
                <a:cs typeface="Calibri" panose="020F0502020204030204" pitchFamily="34" charset="0"/>
              </a:rPr>
              <a:t> </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TotalTime>
  <Words>1191</Words>
  <Application>Microsoft Macintosh PowerPoint</Application>
  <PresentationFormat>Widescreen</PresentationFormat>
  <Paragraphs>60</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Co-Evolutions:  Indigenous Knowledge (IK) and Scientific Research  </vt:lpstr>
      <vt:lpstr>What Is Indigenous Knowledge (IK)? </vt:lpstr>
      <vt:lpstr>IK and WS in Relationship</vt:lpstr>
      <vt:lpstr>How Can Indigenous Knowledge  and Science Co-Evolve? (Kimmerer)</vt:lpstr>
      <vt:lpstr>How Can Indigenous Knowledge and Science Co-Evolve? (Schott)</vt:lpstr>
      <vt:lpstr>How Can Indigenous Knowledge and Science Co-Evolve? (Schott cont’d)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Co-Evolutions:  Indigenous Knowledge and Scientific Research</dc:title>
  <dc:creator>Heidi CM Scott</dc:creator>
  <cp:lastModifiedBy>Alaina Gallagher</cp:lastModifiedBy>
  <cp:revision>18</cp:revision>
  <dcterms:created xsi:type="dcterms:W3CDTF">2022-09-28T11:57:10Z</dcterms:created>
  <dcterms:modified xsi:type="dcterms:W3CDTF">2026-06-24T15:20:05Z</dcterms:modified>
</cp:coreProperties>
</file>