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20"/>
  </p:notesMasterIdLst>
  <p:sldIdLst>
    <p:sldId id="256" r:id="rId2"/>
    <p:sldId id="274" r:id="rId3"/>
    <p:sldId id="275" r:id="rId4"/>
    <p:sldId id="276" r:id="rId5"/>
    <p:sldId id="260" r:id="rId6"/>
    <p:sldId id="277" r:id="rId7"/>
    <p:sldId id="279" r:id="rId8"/>
    <p:sldId id="263" r:id="rId9"/>
    <p:sldId id="264" r:id="rId10"/>
    <p:sldId id="265" r:id="rId11"/>
    <p:sldId id="266" r:id="rId12"/>
    <p:sldId id="280" r:id="rId13"/>
    <p:sldId id="281" r:id="rId14"/>
    <p:sldId id="269" r:id="rId15"/>
    <p:sldId id="270" r:id="rId16"/>
    <p:sldId id="271" r:id="rId17"/>
    <p:sldId id="272" r:id="rId18"/>
    <p:sldId id="27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jG2Puc1/bYVG94h15ERdS+Paja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4A49"/>
    <a:srgbClr val="D18631"/>
    <a:srgbClr val="C57727"/>
    <a:srgbClr val="D2924B"/>
    <a:srgbClr val="4C98B1"/>
    <a:srgbClr val="66ACC4"/>
    <a:srgbClr val="4589DC"/>
    <a:srgbClr val="775CA0"/>
    <a:srgbClr val="3280C0"/>
    <a:srgbClr val="ED5A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12" autoAdjust="0"/>
    <p:restoredTop sz="86436" autoAdjust="0"/>
  </p:normalViewPr>
  <p:slideViewPr>
    <p:cSldViewPr snapToGrid="0">
      <p:cViewPr varScale="1">
        <p:scale>
          <a:sx n="84" d="100"/>
          <a:sy n="84" d="100"/>
        </p:scale>
        <p:origin x="208" y="4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112"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b="1" i="0" u="none" dirty="0"/>
              <a:t>: </a:t>
            </a:r>
            <a:r>
              <a:rPr lang="en-US" i="0" u="none" dirty="0"/>
              <a:t>You may wish to ask participants to come up with something that will stabilize these positive feedbacks (i.e., introduce the idea of </a:t>
            </a:r>
            <a:r>
              <a:rPr lang="en-US" b="1" i="0" u="none" dirty="0"/>
              <a:t>negative feedback loops)</a:t>
            </a:r>
            <a:r>
              <a:rPr lang="en-US" i="0" u="none" dirty="0"/>
              <a:t>. Examples include increased cloudiness, cloud seeding in order to cause precipitation, an increase in net primary production, and increases in CO</a:t>
            </a:r>
            <a:r>
              <a:rPr lang="en-US" i="0" u="none" baseline="-25000" dirty="0"/>
              <a:t>2</a:t>
            </a:r>
            <a:r>
              <a:rPr lang="en-US" i="0" u="none" dirty="0"/>
              <a:t> storage in the ocean. ALL are very complicated with unintended consequences being likely, which participants should  consider when evaluating many proposed mitigation options.   </a:t>
            </a:r>
            <a:endParaRPr i="1" u="sng" dirty="0"/>
          </a:p>
        </p:txBody>
      </p:sp>
      <p:sp>
        <p:nvSpPr>
          <p:cNvPr id="184" name="Google Shape;18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b="1" i="0" u="none" dirty="0"/>
              <a:t>: </a:t>
            </a:r>
            <a:r>
              <a:rPr lang="en-US" i="0" u="none" dirty="0"/>
              <a:t>Query the students based on total emissions by country, as well as per capita.   </a:t>
            </a:r>
            <a:endParaRPr i="1" u="sng" dirty="0"/>
          </a:p>
        </p:txBody>
      </p:sp>
      <p:sp>
        <p:nvSpPr>
          <p:cNvPr id="210" name="Google Shape;21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marR="0" lvl="0" indent="-12700"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u="none" dirty="0"/>
              <a:t>Notes for Instructor</a:t>
            </a:r>
            <a:r>
              <a:rPr lang="en-US" i="1" u="none" dirty="0"/>
              <a:t>: </a:t>
            </a:r>
            <a:r>
              <a:rPr lang="en-US" i="0" u="none" dirty="0"/>
              <a:t>These data show total CO</a:t>
            </a:r>
            <a:r>
              <a:rPr lang="en-US" i="0" u="none" baseline="-25000" dirty="0"/>
              <a:t>2</a:t>
            </a:r>
            <a:r>
              <a:rPr lang="en-US" i="0" u="none" dirty="0"/>
              <a:t> emissions in millions of tons by country. In general, developed nations have the highest emissions, mostly due to energy industries that burn fossil fuels for electricity. The data and map developed (open access) by Our World in Data are from Jones et al. (2023) and are documented here: https://</a:t>
            </a:r>
            <a:r>
              <a:rPr lang="en-US" i="0" u="none" dirty="0" err="1"/>
              <a:t>ourworldindata.org</a:t>
            </a:r>
            <a:r>
              <a:rPr lang="en-US" i="0" u="none" dirty="0"/>
              <a:t>/greenhouse-gas-emissions. Make sure learners note not only that the U.S. is high but so is China so that on the per capita slide (next one) learners see that </a:t>
            </a:r>
            <a:r>
              <a:rPr lang="en-US" b="1" i="0" u="none" dirty="0"/>
              <a:t>China changes (less per capita) </a:t>
            </a:r>
            <a:r>
              <a:rPr lang="en-US" i="0" u="none" dirty="0"/>
              <a:t>as does the tiny country to the southeast of Saudi Arabia (</a:t>
            </a:r>
            <a:r>
              <a:rPr lang="en-US" b="1" i="0" u="none" dirty="0"/>
              <a:t>Qatar more per capita</a:t>
            </a:r>
            <a:r>
              <a:rPr lang="en-US" i="0" u="none" dirty="0"/>
              <a:t>) and </a:t>
            </a:r>
            <a:r>
              <a:rPr lang="en-US" b="1" i="0" u="none" dirty="0"/>
              <a:t>Libya (more per capita</a:t>
            </a:r>
            <a:r>
              <a:rPr lang="en-US" i="0" u="none" dirty="0"/>
              <a:t>).  </a:t>
            </a:r>
            <a:endParaRPr lang="en-US" i="1" u="sng"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0074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b="1" i="1" u="none" dirty="0"/>
              <a:t>Notes for Instructor: </a:t>
            </a:r>
            <a:r>
              <a:rPr lang="en-US" i="0" u="none" dirty="0"/>
              <a:t>These data show total CO</a:t>
            </a:r>
            <a:r>
              <a:rPr lang="en-US" i="0" u="none" baseline="-25000" dirty="0"/>
              <a:t>2</a:t>
            </a:r>
            <a:r>
              <a:rPr lang="en-US" i="0" u="none" dirty="0"/>
              <a:t> emissions in millions of tons by country. In general, developed nations have the highest emissions, mostly due to energy industries that burn fossil fuels for electricity. The data and map (open access) produced by Our World in Data and their sources are provided here: https://</a:t>
            </a:r>
            <a:r>
              <a:rPr lang="en-US" i="0" u="none" dirty="0" err="1"/>
              <a:t>ourworldindata.org</a:t>
            </a:r>
            <a:r>
              <a:rPr lang="en-US" i="0" u="none" dirty="0"/>
              <a:t>/</a:t>
            </a:r>
            <a:r>
              <a:rPr lang="en-US" i="0" u="none" dirty="0" err="1"/>
              <a:t>grapher</a:t>
            </a:r>
            <a:r>
              <a:rPr lang="en-US" i="0" u="none" dirty="0"/>
              <a:t>/co-emissions-per-capita. </a:t>
            </a:r>
            <a:endParaRPr lang="en-US" i="1" u="sng" dirty="0"/>
          </a:p>
          <a:p>
            <a:pPr marL="0" lvl="0" indent="0" algn="l" rtl="0">
              <a:spcBef>
                <a:spcPts val="0"/>
              </a:spcBef>
              <a:spcAft>
                <a:spcPts val="0"/>
              </a:spcAft>
              <a:buNone/>
            </a:pPr>
            <a:r>
              <a:rPr lang="en-US" dirty="0"/>
              <a:t>Note on high-emitting countries: Emissions are strongly tied to wealth! Qatar, which is very wealthy (but has high inequality), has started cooling outdoor spaces!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6161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0" u="none" dirty="0"/>
              <a:t>: Ask the learner to describe what is meant by these three choices. Then go over the choices that were presented in the Hook (step </a:t>
            </a:r>
            <a:endParaRPr i="1" u="sng" dirty="0"/>
          </a:p>
        </p:txBody>
      </p:sp>
      <p:sp>
        <p:nvSpPr>
          <p:cNvPr id="234" name="Google Shape;23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Instructors</a:t>
            </a:r>
            <a:r>
              <a:rPr lang="en-US" b="1" u="none" dirty="0"/>
              <a:t>: </a:t>
            </a:r>
            <a:r>
              <a:rPr lang="en-US" u="none" dirty="0"/>
              <a:t>C</a:t>
            </a:r>
            <a:r>
              <a:rPr lang="en-US" dirty="0"/>
              <a:t>ountries agreed that developed countries should take the lead in financing changes; the above list is from the UN Climate Change site: https://</a:t>
            </a:r>
            <a:r>
              <a:rPr lang="en-US" dirty="0" err="1"/>
              <a:t>unfccc.int</a:t>
            </a:r>
            <a:r>
              <a:rPr lang="en-US" dirty="0"/>
              <a:t>/process-and-meetings/the-</a:t>
            </a:r>
            <a:r>
              <a:rPr lang="en-US" dirty="0" err="1"/>
              <a:t>paris</a:t>
            </a:r>
            <a:r>
              <a:rPr lang="en-US" dirty="0"/>
              <a:t>-agreement; the Council of the Parties is an official decision-making body of the United Nations. It is worth letting the participants know that leaders—particularly scientific ones—have more recently stressed the need to reduce warming to 1.5 degrees Celsius by the end of this century; however, achieving that is unlikely.  </a:t>
            </a:r>
            <a:endParaRPr dirty="0"/>
          </a:p>
        </p:txBody>
      </p:sp>
      <p:sp>
        <p:nvSpPr>
          <p:cNvPr id="246" name="Google Shape;24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i="0" u="none" dirty="0"/>
              <a:t>The index is calculated regularly by work between three non-profits: </a:t>
            </a:r>
            <a:r>
              <a:rPr lang="en-US" b="0" i="0" dirty="0" err="1">
                <a:solidFill>
                  <a:srgbClr val="455F7C"/>
                </a:solidFill>
                <a:latin typeface="Open Sans"/>
                <a:ea typeface="Open Sans"/>
                <a:cs typeface="Open Sans"/>
                <a:sym typeface="Open Sans"/>
              </a:rPr>
              <a:t>Germanwatch</a:t>
            </a:r>
            <a:r>
              <a:rPr lang="en-US" b="0" i="0" dirty="0">
                <a:solidFill>
                  <a:srgbClr val="455F7C"/>
                </a:solidFill>
                <a:latin typeface="Open Sans"/>
                <a:ea typeface="Open Sans"/>
                <a:cs typeface="Open Sans"/>
                <a:sym typeface="Open Sans"/>
              </a:rPr>
              <a:t>, the </a:t>
            </a:r>
            <a:r>
              <a:rPr lang="en-US" b="0" i="0" dirty="0" err="1">
                <a:solidFill>
                  <a:srgbClr val="455F7C"/>
                </a:solidFill>
                <a:latin typeface="Open Sans"/>
                <a:ea typeface="Open Sans"/>
                <a:cs typeface="Open Sans"/>
                <a:sym typeface="Open Sans"/>
              </a:rPr>
              <a:t>NewClimate</a:t>
            </a:r>
            <a:r>
              <a:rPr lang="en-US" b="0" i="0" dirty="0">
                <a:solidFill>
                  <a:srgbClr val="455F7C"/>
                </a:solidFill>
                <a:latin typeface="Open Sans"/>
                <a:ea typeface="Open Sans"/>
                <a:cs typeface="Open Sans"/>
                <a:sym typeface="Open Sans"/>
              </a:rPr>
              <a:t> Institute, and the Climate Action Network.  </a:t>
            </a:r>
            <a:endParaRPr i="1" u="sng" dirty="0"/>
          </a:p>
        </p:txBody>
      </p:sp>
      <p:sp>
        <p:nvSpPr>
          <p:cNvPr id="256" name="Google Shape;25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6" name="Google Shape;2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5" name="Google Shape;27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 </a:t>
            </a:r>
            <a:r>
              <a:rPr lang="en-US" i="0" u="none" dirty="0"/>
              <a:t>This slide is for prompting learners the to complete Hook (step 2 in the lesson). Have the learners jot down how they would categorize each of these 10 choices. Note: For some of these choices, it will be unclear which category they fall into or if they are effective. These categories will be discussed toward the end of the session. </a:t>
            </a:r>
            <a:endParaRPr i="0" u="sng" dirty="0"/>
          </a:p>
        </p:txBody>
      </p:sp>
      <p:sp>
        <p:nvSpPr>
          <p:cNvPr id="109" name="Google Shape;10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552334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i="0" u="none" dirty="0"/>
              <a:t>See next slide for the answer.</a:t>
            </a:r>
            <a:endParaRPr i="0" u="none" dirty="0"/>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401022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lgn="l"/>
            <a:r>
              <a:rPr lang="en-US" b="1" i="1" u="none" dirty="0">
                <a:solidFill>
                  <a:srgbClr val="222222"/>
                </a:solidFill>
                <a:latin typeface="Open Sans"/>
                <a:ea typeface="Open Sans"/>
                <a:cs typeface="Open Sans"/>
                <a:sym typeface="Open Sans"/>
              </a:rPr>
              <a:t>Notes for Instructor</a:t>
            </a:r>
            <a:r>
              <a:rPr lang="en-US" b="1" i="0" u="none" dirty="0">
                <a:solidFill>
                  <a:srgbClr val="222222"/>
                </a:solidFill>
                <a:latin typeface="Open Sans"/>
                <a:ea typeface="Open Sans"/>
                <a:cs typeface="Open Sans"/>
                <a:sym typeface="Open Sans"/>
              </a:rPr>
              <a:t>: </a:t>
            </a:r>
            <a:r>
              <a:rPr lang="en-US" sz="1800" b="0" i="0" dirty="0">
                <a:solidFill>
                  <a:srgbClr val="222222"/>
                </a:solidFill>
                <a:effectLst/>
                <a:latin typeface="Open Sans" panose="020B0606030504020204" pitchFamily="34" charset="0"/>
              </a:rPr>
              <a:t>Background: Other gases, like oxygen and nitrogen, don’t interfere with infrared waves in the atmosphere because molecules are picky about the range of wavelengths that they interact with. For example, in </a:t>
            </a:r>
            <a:r>
              <a:rPr lang="en-US" sz="1800" b="1" i="0" dirty="0">
                <a:solidFill>
                  <a:srgbClr val="222222"/>
                </a:solidFill>
                <a:effectLst/>
                <a:latin typeface="Open Sans" panose="020B0606030504020204" pitchFamily="34" charset="0"/>
              </a:rPr>
              <a:t>gaseous forms</a:t>
            </a:r>
            <a:r>
              <a:rPr lang="en-US" sz="1800" b="0" i="0" dirty="0">
                <a:solidFill>
                  <a:srgbClr val="222222"/>
                </a:solidFill>
                <a:effectLst/>
                <a:latin typeface="Open Sans" panose="020B0606030504020204" pitchFamily="34" charset="0"/>
              </a:rPr>
              <a:t> oxygen (O</a:t>
            </a:r>
            <a:r>
              <a:rPr lang="en-US" sz="1800" b="0" i="0" baseline="-25000" dirty="0">
                <a:solidFill>
                  <a:srgbClr val="222222"/>
                </a:solidFill>
                <a:effectLst/>
                <a:latin typeface="Open Sans" panose="020B0606030504020204" pitchFamily="34" charset="0"/>
              </a:rPr>
              <a:t>2</a:t>
            </a:r>
            <a:r>
              <a:rPr lang="en-US" sz="1800" b="0" i="0" dirty="0">
                <a:solidFill>
                  <a:srgbClr val="222222"/>
                </a:solidFill>
                <a:effectLst/>
                <a:latin typeface="Open Sans" panose="020B0606030504020204" pitchFamily="34" charset="0"/>
              </a:rPr>
              <a:t>) and nitrogen (N</a:t>
            </a:r>
            <a:r>
              <a:rPr lang="en-US" sz="1800" b="0" i="0" baseline="-25000" dirty="0">
                <a:solidFill>
                  <a:srgbClr val="222222"/>
                </a:solidFill>
                <a:effectLst/>
                <a:latin typeface="Open Sans" panose="020B0606030504020204" pitchFamily="34" charset="0"/>
              </a:rPr>
              <a:t>2</a:t>
            </a:r>
            <a:r>
              <a:rPr lang="en-US" sz="1800" b="0" i="0" dirty="0">
                <a:solidFill>
                  <a:srgbClr val="222222"/>
                </a:solidFill>
                <a:effectLst/>
                <a:latin typeface="Open Sans" panose="020B0606030504020204" pitchFamily="34" charset="0"/>
              </a:rPr>
              <a:t>) absorb energy that has tightly packed wavelengths of around 200 nanometers (nm) or less, </a:t>
            </a:r>
            <a:r>
              <a:rPr lang="en-US" b="0" i="0" dirty="0">
                <a:solidFill>
                  <a:srgbClr val="222222"/>
                </a:solidFill>
                <a:latin typeface="Open Sans"/>
                <a:ea typeface="Open Sans"/>
                <a:cs typeface="Open Sans"/>
                <a:sym typeface="Open Sans"/>
              </a:rPr>
              <a:t>whereas infrared energy travels at wider and lazier wavelengths of 700 to 1,000,000 nanometers. Those ranges don’t overlap, so to oxygen and nitrogen, it’s as if the infrared waves don’t even exist; they let the waves (and heat) pass freely through the atmosphere</a:t>
            </a:r>
            <a:r>
              <a:rPr lang="en-US" b="1" i="0" dirty="0">
                <a:solidFill>
                  <a:srgbClr val="222222"/>
                </a:solidFill>
                <a:latin typeface="Open Sans"/>
                <a:ea typeface="Open Sans"/>
                <a:cs typeface="Open Sans"/>
                <a:sym typeface="Open Sans"/>
              </a:rPr>
              <a:t>.  But GHG molecules absorb the infrared waves at wavelengths of 2,000 to 15,000 nm. </a:t>
            </a:r>
            <a:endParaRPr b="1" dirty="0"/>
          </a:p>
        </p:txBody>
      </p:sp>
      <p:sp>
        <p:nvSpPr>
          <p:cNvPr id="125" name="Google Shape;12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048731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Instructors: </a:t>
            </a:r>
            <a:r>
              <a:rPr lang="en-US" i="1" u="none" dirty="0"/>
              <a:t>S</a:t>
            </a:r>
            <a:r>
              <a:rPr lang="en-US" i="0" u="none" dirty="0"/>
              <a:t>ee the next slide for answer. </a:t>
            </a:r>
            <a:endParaRPr i="0" u="none" dirty="0"/>
          </a:p>
        </p:txBody>
      </p:sp>
      <p:sp>
        <p:nvSpPr>
          <p:cNvPr id="136" name="Google Shape;13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Instructors: </a:t>
            </a:r>
            <a:r>
              <a:rPr lang="en-US" i="0" u="none" dirty="0"/>
              <a:t>Learners who are new to the topic tend to forget that many of the gases are taken up naturally by ecosystems. For CO</a:t>
            </a:r>
            <a:r>
              <a:rPr lang="en-US" i="0" u="none" baseline="-25000" dirty="0"/>
              <a:t>2</a:t>
            </a:r>
            <a:r>
              <a:rPr lang="en-US" i="0" u="none" dirty="0"/>
              <a:t>, this take-up includes by soils, oceans, plants photosynthesizing, etc. These processes are the basis for natural sources of mitigation. For CH4, this includes soils and the atmosphere by Cl and hydroxyl [OH] ions. The next slide indicates the relative contributions from different sources. </a:t>
            </a:r>
            <a:endParaRPr i="1" u="sng" dirty="0"/>
          </a:p>
        </p:txBody>
      </p:sp>
      <p:sp>
        <p:nvSpPr>
          <p:cNvPr id="145" name="Google Shape;1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794755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indent="-12700"/>
            <a:r>
              <a:rPr lang="en-US" b="1" i="1" dirty="0"/>
              <a:t>Notes for Instructor</a:t>
            </a:r>
            <a:r>
              <a:rPr lang="en-US" i="1" dirty="0"/>
              <a:t>: </a:t>
            </a:r>
            <a:r>
              <a:rPr lang="en-US" dirty="0"/>
              <a:t>Both figures provide information for all GHGs combined in CO</a:t>
            </a:r>
            <a:r>
              <a:rPr lang="en-US" baseline="-25000" dirty="0"/>
              <a:t>2</a:t>
            </a:r>
            <a:r>
              <a:rPr lang="en-US" dirty="0"/>
              <a:t>-equivalents i.e., their global warming potentials (GWP). GWP is a gas’s </a:t>
            </a:r>
            <a:r>
              <a:rPr lang="en-US" dirty="0">
                <a:solidFill>
                  <a:srgbClr val="333333"/>
                </a:solidFill>
                <a:latin typeface="Open Sans"/>
                <a:ea typeface="Open Sans"/>
                <a:cs typeface="Open Sans"/>
                <a:sym typeface="Open Sans"/>
              </a:rPr>
              <a:t>potency, molecule for molecule, considering how long it remains active in the atmosphere. So, for example, CH</a:t>
            </a:r>
            <a:r>
              <a:rPr lang="en-US" baseline="-25000" dirty="0">
                <a:solidFill>
                  <a:srgbClr val="333333"/>
                </a:solidFill>
                <a:latin typeface="Open Sans"/>
                <a:ea typeface="Open Sans"/>
                <a:cs typeface="Open Sans"/>
                <a:sym typeface="Open Sans"/>
              </a:rPr>
              <a:t>4</a:t>
            </a:r>
            <a:r>
              <a:rPr lang="en-US" dirty="0">
                <a:solidFill>
                  <a:srgbClr val="333333"/>
                </a:solidFill>
                <a:latin typeface="Open Sans"/>
                <a:ea typeface="Open Sans"/>
                <a:cs typeface="Open Sans"/>
                <a:sym typeface="Open Sans"/>
              </a:rPr>
              <a:t> is a stronger GHG than CO</a:t>
            </a:r>
            <a:r>
              <a:rPr lang="en-US" baseline="-25000" dirty="0">
                <a:solidFill>
                  <a:srgbClr val="333333"/>
                </a:solidFill>
                <a:latin typeface="Open Sans"/>
                <a:ea typeface="Open Sans"/>
                <a:cs typeface="Open Sans"/>
                <a:sym typeface="Open Sans"/>
              </a:rPr>
              <a:t>2</a:t>
            </a:r>
            <a:r>
              <a:rPr lang="en-US" dirty="0">
                <a:solidFill>
                  <a:srgbClr val="333333"/>
                </a:solidFill>
                <a:latin typeface="Open Sans"/>
                <a:ea typeface="Open Sans"/>
                <a:cs typeface="Open Sans"/>
                <a:sym typeface="Open Sans"/>
              </a:rPr>
              <a:t>, but it doesn’t persist in the atmosphere as long. </a:t>
            </a:r>
            <a:endParaRPr lang="en-US" i="1" u="sng" dirty="0"/>
          </a:p>
          <a:p>
            <a:pPr marL="12700" indent="-12700"/>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5835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0" u="none" dirty="0"/>
              <a:t>: It is important for learners to recognize that natural sources have changed little since 1850, so the increase in temperature is almost entirely due to anthropogenic sources. </a:t>
            </a:r>
            <a:endParaRPr i="1" u="sng" dirty="0"/>
          </a:p>
        </p:txBody>
      </p:sp>
      <p:sp>
        <p:nvSpPr>
          <p:cNvPr id="168" name="Google Shape;1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i="1" u="none" dirty="0"/>
              <a:t>Notes for Instructor: </a:t>
            </a:r>
            <a:r>
              <a:rPr lang="en-US" i="0" u="none" dirty="0"/>
              <a:t>See the next slide for the answer. </a:t>
            </a:r>
            <a:endParaRPr i="0" u="sng" dirty="0"/>
          </a:p>
          <a:p>
            <a:pPr marL="0" lvl="0" indent="0" algn="l" rtl="0">
              <a:spcBef>
                <a:spcPts val="0"/>
              </a:spcBef>
              <a:spcAft>
                <a:spcPts val="0"/>
              </a:spcAft>
              <a:buNone/>
            </a:pPr>
            <a:endParaRPr dirty="0"/>
          </a:p>
        </p:txBody>
      </p:sp>
      <p:sp>
        <p:nvSpPr>
          <p:cNvPr id="177" name="Google Shape;17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
          <p:cNvSpPr>
            <a:spLocks noGrp="1"/>
          </p:cNvSpPr>
          <p:nvPr>
            <p:ph type="pic" idx="2"/>
          </p:nvPr>
        </p:nvSpPr>
        <p:spPr>
          <a:xfrm>
            <a:off x="5183188" y="987425"/>
            <a:ext cx="6172200" cy="4873625"/>
          </a:xfrm>
          <a:prstGeom prst="rect">
            <a:avLst/>
          </a:prstGeom>
          <a:noFill/>
          <a:ln>
            <a:noFill/>
          </a:ln>
        </p:spPr>
      </p:sp>
      <p:sp>
        <p:nvSpPr>
          <p:cNvPr id="68" name="Google Shape;68;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statista.com/chart/28816/climate-change-performance-index/" TargetMode="Externa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doi.org/10.1016/j.accre.2018.12.003"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8A43745C-2D8A-27F1-F6A0-47B10A2D4188}"/>
              </a:ext>
            </a:extLst>
          </p:cNvPr>
          <p:cNvPicPr>
            <a:picLocks noChangeAspect="1"/>
          </p:cNvPicPr>
          <p:nvPr/>
        </p:nvPicPr>
        <p:blipFill>
          <a:blip r:embed="rId3"/>
          <a:stretch>
            <a:fillRect/>
          </a:stretch>
        </p:blipFill>
        <p:spPr>
          <a:xfrm>
            <a:off x="152829" y="136526"/>
            <a:ext cx="3075113" cy="1127542"/>
          </a:xfrm>
          <a:prstGeom prst="rect">
            <a:avLst/>
          </a:prstGeom>
        </p:spPr>
      </p:pic>
      <p:sp>
        <p:nvSpPr>
          <p:cNvPr id="5" name="TextBox 4">
            <a:extLst>
              <a:ext uri="{FF2B5EF4-FFF2-40B4-BE49-F238E27FC236}">
                <a16:creationId xmlns:a16="http://schemas.microsoft.com/office/drawing/2014/main" id="{C31D9598-5BC5-2874-FEF8-7CFAA519203B}"/>
              </a:ext>
            </a:extLst>
          </p:cNvPr>
          <p:cNvSpPr txBox="1"/>
          <p:nvPr/>
        </p:nvSpPr>
        <p:spPr>
          <a:xfrm>
            <a:off x="0" y="1318604"/>
            <a:ext cx="12393976" cy="1261884"/>
          </a:xfrm>
          <a:prstGeom prst="rect">
            <a:avLst/>
          </a:prstGeom>
          <a:noFill/>
        </p:spPr>
        <p:txBody>
          <a:bodyPr wrap="square" rtlCol="0">
            <a:spAutoFit/>
          </a:bodyPr>
          <a:lstStyle/>
          <a:p>
            <a:pPr algn="ctr"/>
            <a:r>
              <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rPr>
              <a:t>Climate </a:t>
            </a: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Change</a:t>
            </a:r>
            <a:r>
              <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rPr>
              <a:t> and Choices:</a:t>
            </a:r>
            <a:br>
              <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rPr>
              <a:t>Change Behavior, Mitigate, or Adapt </a:t>
            </a:r>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People outside in a protest with signs stating climate emergency, Stop Adani, renewables by 2030, and no new coal or gas">
            <a:extLst>
              <a:ext uri="{FF2B5EF4-FFF2-40B4-BE49-F238E27FC236}">
                <a16:creationId xmlns:a16="http://schemas.microsoft.com/office/drawing/2014/main" id="{B9F2FF53-6141-1B98-3A4B-81C60318270D}"/>
              </a:ext>
            </a:extLst>
          </p:cNvPr>
          <p:cNvPicPr>
            <a:picLocks noChangeAspect="1"/>
          </p:cNvPicPr>
          <p:nvPr/>
        </p:nvPicPr>
        <p:blipFill>
          <a:blip r:embed="rId4"/>
          <a:stretch>
            <a:fillRect/>
          </a:stretch>
        </p:blipFill>
        <p:spPr>
          <a:xfrm>
            <a:off x="3539942" y="2642045"/>
            <a:ext cx="5619750" cy="3743325"/>
          </a:xfrm>
          <a:prstGeom prst="rect">
            <a:avLst/>
          </a:prstGeom>
        </p:spPr>
      </p:pic>
      <p:sp>
        <p:nvSpPr>
          <p:cNvPr id="8" name="TextBox 7">
            <a:extLst>
              <a:ext uri="{FF2B5EF4-FFF2-40B4-BE49-F238E27FC236}">
                <a16:creationId xmlns:a16="http://schemas.microsoft.com/office/drawing/2014/main" id="{41539B42-A729-B14E-7E3E-75AEFCC23808}"/>
              </a:ext>
            </a:extLst>
          </p:cNvPr>
          <p:cNvSpPr txBox="1"/>
          <p:nvPr/>
        </p:nvSpPr>
        <p:spPr>
          <a:xfrm>
            <a:off x="5079316" y="6384146"/>
            <a:ext cx="4483865" cy="338554"/>
          </a:xfrm>
          <a:prstGeom prst="rect">
            <a:avLst/>
          </a:prstGeom>
          <a:noFill/>
        </p:spPr>
        <p:txBody>
          <a:bodyPr wrap="square" rtlCol="0">
            <a:spAutoFit/>
          </a:bodyPr>
          <a:lstStyle/>
          <a:p>
            <a:pPr lvl="0"/>
            <a:r>
              <a:rPr lang="en-US" sz="1600" dirty="0">
                <a:solidFill>
                  <a:schemeClr val="dk1"/>
                </a:solidFill>
                <a:latin typeface="Calibri"/>
                <a:ea typeface="Calibri"/>
                <a:cs typeface="Calibri"/>
                <a:sym typeface="Calibri"/>
              </a:rPr>
              <a:t>Source: Wikimedia Commons</a:t>
            </a:r>
            <a:endParaRPr lang="en-US" sz="1600" dirty="0"/>
          </a:p>
        </p:txBody>
      </p:sp>
      <p:sp>
        <p:nvSpPr>
          <p:cNvPr id="4" name="Date Placeholder 3">
            <a:extLst>
              <a:ext uri="{FF2B5EF4-FFF2-40B4-BE49-F238E27FC236}">
                <a16:creationId xmlns:a16="http://schemas.microsoft.com/office/drawing/2014/main" id="{E605E2AD-C6F6-CD4B-E280-2B37703142E6}"/>
              </a:ext>
            </a:extLst>
          </p:cNvPr>
          <p:cNvSpPr>
            <a:spLocks noGrp="1"/>
          </p:cNvSpPr>
          <p:nvPr>
            <p:ph type="dt" idx="10"/>
          </p:nvPr>
        </p:nvSpPr>
        <p:spPr/>
        <p:txBody>
          <a:bodyPr/>
          <a:lstStyle/>
          <a:p>
            <a:r>
              <a:rPr lang="en-US" dirty="0"/>
              <a:t>7/26/23</a:t>
            </a:r>
          </a:p>
        </p:txBody>
      </p:sp>
      <p:grpSp>
        <p:nvGrpSpPr>
          <p:cNvPr id="92" name="Google Shape;92;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3" name="Google Shape;93;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8" name="Google Shape;98;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9" name="Google Shape;99;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1F0225-3F39-2137-E0E5-1FC5CD74C8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3" name="Title 2">
            <a:extLst>
              <a:ext uri="{FF2B5EF4-FFF2-40B4-BE49-F238E27FC236}">
                <a16:creationId xmlns:a16="http://schemas.microsoft.com/office/drawing/2014/main" id="{1DBAE0D7-15A0-9CCA-0CD4-3923AD44F65C}"/>
              </a:ext>
            </a:extLst>
          </p:cNvPr>
          <p:cNvSpPr txBox="1">
            <a:spLocks noGrp="1"/>
          </p:cNvSpPr>
          <p:nvPr>
            <p:ph type="title" idx="4294967295"/>
          </p:nvPr>
        </p:nvSpPr>
        <p:spPr>
          <a:xfrm>
            <a:off x="4259191" y="560104"/>
            <a:ext cx="505169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Positive Feedback Loops</a:t>
            </a:r>
            <a:endPar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itle 3">
            <a:extLst>
              <a:ext uri="{FF2B5EF4-FFF2-40B4-BE49-F238E27FC236}">
                <a16:creationId xmlns:a16="http://schemas.microsoft.com/office/drawing/2014/main" id="{680D1384-6CB1-C367-7DDA-34C1343DC375}"/>
              </a:ext>
            </a:extLst>
          </p:cNvPr>
          <p:cNvSpPr txBox="1">
            <a:spLocks/>
          </p:cNvSpPr>
          <p:nvPr/>
        </p:nvSpPr>
        <p:spPr>
          <a:xfrm>
            <a:off x="1123356" y="1447689"/>
            <a:ext cx="10464041" cy="12177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marR="0" lvl="0" indent="-228600" algn="l" defTabSz="914400" rtl="0" eaLnBrk="1" fontAlgn="auto" latinLnBrk="0" hangingPunct="1">
              <a:lnSpc>
                <a:spcPct val="90000"/>
              </a:lnSpc>
              <a:spcBef>
                <a:spcPts val="0"/>
              </a:spcBef>
              <a:spcAft>
                <a:spcPts val="0"/>
              </a:spcAft>
              <a:buClr>
                <a:schemeClr val="dk1"/>
              </a:buClr>
              <a:buSzPts val="24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Feedback loops are circular processes in which a system’s </a:t>
            </a:r>
            <a:r>
              <a:rPr kumimoji="0" lang="en-US" sz="2400" b="0" i="0" u="sng"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output</a:t>
            </a: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serves as </a:t>
            </a:r>
            <a:r>
              <a:rPr kumimoji="0" lang="en-US" sz="2400" b="0" i="0" u="sng"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input</a:t>
            </a: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to that same system.</a:t>
            </a:r>
          </a:p>
          <a:p>
            <a:pPr marL="228600" marR="0" lvl="0" indent="-2286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Positive feedbacks are reinforcing. </a:t>
            </a:r>
          </a:p>
        </p:txBody>
      </p:sp>
      <p:pic>
        <p:nvPicPr>
          <p:cNvPr id="7" name="Picture 6" descr="A feedback loop depicting warming, evaporation, moisture, and vapor absorbing heat from the earth">
            <a:extLst>
              <a:ext uri="{FF2B5EF4-FFF2-40B4-BE49-F238E27FC236}">
                <a16:creationId xmlns:a16="http://schemas.microsoft.com/office/drawing/2014/main" id="{4D6554B9-4ACA-A468-062D-C8E074D19D32}"/>
              </a:ext>
            </a:extLst>
          </p:cNvPr>
          <p:cNvPicPr>
            <a:picLocks noChangeAspect="1"/>
          </p:cNvPicPr>
          <p:nvPr/>
        </p:nvPicPr>
        <p:blipFill>
          <a:blip r:embed="rId4"/>
          <a:srcRect l="7358"/>
          <a:stretch>
            <a:fillRect/>
          </a:stretch>
        </p:blipFill>
        <p:spPr>
          <a:xfrm>
            <a:off x="0" y="3089275"/>
            <a:ext cx="5706256" cy="3632200"/>
          </a:xfrm>
          <a:prstGeom prst="rect">
            <a:avLst/>
          </a:prstGeom>
        </p:spPr>
      </p:pic>
      <p:pic>
        <p:nvPicPr>
          <p:cNvPr id="10" name="Picture 9" descr="Another feedback loop indicating warming, permafrost melting, soil being exposed to heat">
            <a:extLst>
              <a:ext uri="{FF2B5EF4-FFF2-40B4-BE49-F238E27FC236}">
                <a16:creationId xmlns:a16="http://schemas.microsoft.com/office/drawing/2014/main" id="{199B4BF9-36B0-9C66-AC31-980F3B405423}"/>
              </a:ext>
            </a:extLst>
          </p:cNvPr>
          <p:cNvPicPr>
            <a:picLocks noChangeAspect="1"/>
          </p:cNvPicPr>
          <p:nvPr/>
        </p:nvPicPr>
        <p:blipFill>
          <a:blip r:embed="rId5"/>
          <a:srcRect l="2626" r="3650"/>
          <a:stretch>
            <a:fillRect/>
          </a:stretch>
        </p:blipFill>
        <p:spPr>
          <a:xfrm>
            <a:off x="5879497" y="2906713"/>
            <a:ext cx="6312503" cy="36321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8C9859-FF4A-59B8-A8CE-C0D4C364A07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5" name="Title 4">
            <a:extLst>
              <a:ext uri="{FF2B5EF4-FFF2-40B4-BE49-F238E27FC236}">
                <a16:creationId xmlns:a16="http://schemas.microsoft.com/office/drawing/2014/main" id="{0FA60ED1-7126-6FF9-7859-9F8B81E08E5A}"/>
              </a:ext>
            </a:extLst>
          </p:cNvPr>
          <p:cNvSpPr txBox="1">
            <a:spLocks noGrp="1"/>
          </p:cNvSpPr>
          <p:nvPr>
            <p:ph type="title" idx="4294967295"/>
          </p:nvPr>
        </p:nvSpPr>
        <p:spPr>
          <a:xfrm>
            <a:off x="571041" y="2085800"/>
            <a:ext cx="11049918"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Which countries are emitting the most GHGs – total and per capita?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0201 greenhouse gas emissions. China and the US are the highest emitters">
            <a:extLst>
              <a:ext uri="{FF2B5EF4-FFF2-40B4-BE49-F238E27FC236}">
                <a16:creationId xmlns:a16="http://schemas.microsoft.com/office/drawing/2014/main" id="{8499676F-E0A8-7459-A4C7-E5CC77EA4A64}"/>
              </a:ext>
            </a:extLst>
          </p:cNvPr>
          <p:cNvPicPr>
            <a:picLocks noChangeAspect="1"/>
          </p:cNvPicPr>
          <p:nvPr/>
        </p:nvPicPr>
        <p:blipFill>
          <a:blip r:embed="rId3"/>
          <a:stretch>
            <a:fillRect/>
          </a:stretch>
        </p:blipFill>
        <p:spPr>
          <a:xfrm>
            <a:off x="118672" y="39936"/>
            <a:ext cx="10374037" cy="6778128"/>
          </a:xfrm>
          <a:prstGeom prst="rect">
            <a:avLst/>
          </a:prstGeom>
        </p:spPr>
      </p:pic>
      <p:sp>
        <p:nvSpPr>
          <p:cNvPr id="2" name="Slide Number Placeholder 1">
            <a:extLst>
              <a:ext uri="{FF2B5EF4-FFF2-40B4-BE49-F238E27FC236}">
                <a16:creationId xmlns:a16="http://schemas.microsoft.com/office/drawing/2014/main" id="{99D93A8D-2CA4-C61B-8960-CD21737E80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6" name="Title 4">
            <a:extLst>
              <a:ext uri="{FF2B5EF4-FFF2-40B4-BE49-F238E27FC236}">
                <a16:creationId xmlns:a16="http://schemas.microsoft.com/office/drawing/2014/main" id="{F36F953B-E839-09A9-C32C-E824CCBE508C}"/>
              </a:ext>
            </a:extLst>
          </p:cNvPr>
          <p:cNvSpPr txBox="1">
            <a:spLocks noGrp="1"/>
          </p:cNvSpPr>
          <p:nvPr>
            <p:ph type="title" idx="4294967295"/>
          </p:nvPr>
        </p:nvSpPr>
        <p:spPr>
          <a:xfrm>
            <a:off x="9222090" y="1080466"/>
            <a:ext cx="2541238" cy="1323439"/>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Total </a:t>
            </a:r>
            <a:br>
              <a:rPr kumimoji="0" lang="en-US" sz="40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40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Emissions </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530896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09246A-2D69-B06C-541B-B844CEB9E6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pic>
        <p:nvPicPr>
          <p:cNvPr id="3" name="Picture 2" descr="2021 annual carbon dioxide emissions. Higher in North America, Australia, and parts of the Middle East. Lower in parts of Africa and Asia">
            <a:extLst>
              <a:ext uri="{FF2B5EF4-FFF2-40B4-BE49-F238E27FC236}">
                <a16:creationId xmlns:a16="http://schemas.microsoft.com/office/drawing/2014/main" id="{EE7EE6D3-DFDF-C68A-7C94-BCF296D22B5A}"/>
              </a:ext>
            </a:extLst>
          </p:cNvPr>
          <p:cNvPicPr>
            <a:picLocks noChangeAspect="1"/>
          </p:cNvPicPr>
          <p:nvPr/>
        </p:nvPicPr>
        <p:blipFill>
          <a:blip r:embed="rId3"/>
          <a:stretch>
            <a:fillRect/>
          </a:stretch>
        </p:blipFill>
        <p:spPr>
          <a:xfrm>
            <a:off x="0" y="56197"/>
            <a:ext cx="10379492" cy="6745605"/>
          </a:xfrm>
          <a:prstGeom prst="rect">
            <a:avLst/>
          </a:prstGeom>
        </p:spPr>
      </p:pic>
      <p:sp>
        <p:nvSpPr>
          <p:cNvPr id="5" name="Title 5">
            <a:extLst>
              <a:ext uri="{FF2B5EF4-FFF2-40B4-BE49-F238E27FC236}">
                <a16:creationId xmlns:a16="http://schemas.microsoft.com/office/drawing/2014/main" id="{C2D19272-17B2-FD6E-B21F-462BC99906A8}"/>
              </a:ext>
            </a:extLst>
          </p:cNvPr>
          <p:cNvSpPr txBox="1">
            <a:spLocks noGrp="1"/>
          </p:cNvSpPr>
          <p:nvPr>
            <p:ph type="title" idx="4294967295"/>
          </p:nvPr>
        </p:nvSpPr>
        <p:spPr>
          <a:xfrm>
            <a:off x="9329743" y="1611971"/>
            <a:ext cx="266608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Per Capita </a:t>
            </a:r>
            <a:b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Emissions </a:t>
            </a:r>
            <a:endPar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536230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3EA24D-1525-3EBA-D2BB-16B0B3BA18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3" name="Title 2">
            <a:extLst>
              <a:ext uri="{FF2B5EF4-FFF2-40B4-BE49-F238E27FC236}">
                <a16:creationId xmlns:a16="http://schemas.microsoft.com/office/drawing/2014/main" id="{713DE9D5-E17F-F98D-DEC9-D9717DC56A1A}"/>
              </a:ext>
            </a:extLst>
          </p:cNvPr>
          <p:cNvSpPr txBox="1">
            <a:spLocks noGrp="1"/>
          </p:cNvSpPr>
          <p:nvPr>
            <p:ph type="title" idx="4294967295"/>
          </p:nvPr>
        </p:nvSpPr>
        <p:spPr>
          <a:xfrm>
            <a:off x="2095183" y="501650"/>
            <a:ext cx="906688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are the choices? </a:t>
            </a:r>
            <a:b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does mitigation differ from adaptation? </a:t>
            </a:r>
          </a:p>
        </p:txBody>
      </p:sp>
      <p:sp>
        <p:nvSpPr>
          <p:cNvPr id="4" name="TextBox 3">
            <a:extLst>
              <a:ext uri="{FF2B5EF4-FFF2-40B4-BE49-F238E27FC236}">
                <a16:creationId xmlns:a16="http://schemas.microsoft.com/office/drawing/2014/main" id="{DD1D0094-1956-E655-047E-060D48C06252}"/>
              </a:ext>
            </a:extLst>
          </p:cNvPr>
          <p:cNvSpPr txBox="1"/>
          <p:nvPr/>
        </p:nvSpPr>
        <p:spPr>
          <a:xfrm>
            <a:off x="3951525" y="1995803"/>
            <a:ext cx="5354198" cy="1512209"/>
          </a:xfrm>
          <a:prstGeom prst="rect">
            <a:avLst/>
          </a:prstGeom>
          <a:noFill/>
        </p:spPr>
        <p:txBody>
          <a:bodyPr wrap="square" rtlCol="0">
            <a:spAutoFit/>
          </a:bodyPr>
          <a:lstStyle/>
          <a:p>
            <a:pPr marL="228600" lvl="0" indent="-228600">
              <a:lnSpc>
                <a:spcPct val="90000"/>
              </a:lnSpc>
              <a:buClr>
                <a:schemeClr val="dk1"/>
              </a:buClr>
              <a:buSzPts val="2400"/>
              <a:buChar char="•"/>
            </a:pPr>
            <a:r>
              <a:rPr lang="en-US" sz="2800" dirty="0">
                <a:latin typeface="Calibri" panose="020F0502020204030204" pitchFamily="34" charset="0"/>
                <a:ea typeface="Calibri" panose="020F0502020204030204" pitchFamily="34" charset="0"/>
                <a:cs typeface="Calibri" panose="020F0502020204030204" pitchFamily="34" charset="0"/>
              </a:rPr>
              <a:t>Change behaviors to reduce GHGs</a:t>
            </a:r>
          </a:p>
          <a:p>
            <a:pPr marL="228600" lvl="0" indent="-228600">
              <a:lnSpc>
                <a:spcPct val="90000"/>
              </a:lnSpc>
              <a:spcBef>
                <a:spcPts val="1000"/>
              </a:spcBef>
              <a:buClr>
                <a:schemeClr val="dk1"/>
              </a:buClr>
              <a:buSzPts val="2400"/>
              <a:buChar char="•"/>
            </a:pPr>
            <a:r>
              <a:rPr lang="en-US" sz="2800" dirty="0">
                <a:latin typeface="Calibri" panose="020F0502020204030204" pitchFamily="34" charset="0"/>
                <a:ea typeface="Calibri" panose="020F0502020204030204" pitchFamily="34" charset="0"/>
                <a:cs typeface="Calibri" panose="020F0502020204030204" pitchFamily="34" charset="0"/>
              </a:rPr>
              <a:t>Mitigate to reduce GHGs</a:t>
            </a:r>
          </a:p>
          <a:p>
            <a:pPr marL="228600" lvl="0" indent="-228600">
              <a:lnSpc>
                <a:spcPct val="90000"/>
              </a:lnSpc>
              <a:spcBef>
                <a:spcPts val="1000"/>
              </a:spcBef>
              <a:buClr>
                <a:schemeClr val="dk1"/>
              </a:buClr>
              <a:buSzPts val="2400"/>
              <a:buChar char="•"/>
            </a:pPr>
            <a:r>
              <a:rPr lang="en-US" sz="2800" dirty="0">
                <a:latin typeface="Calibri" panose="020F0502020204030204" pitchFamily="34" charset="0"/>
                <a:ea typeface="Calibri" panose="020F0502020204030204" pitchFamily="34" charset="0"/>
                <a:cs typeface="Calibri" panose="020F0502020204030204" pitchFamily="34" charset="0"/>
              </a:rPr>
              <a:t>Adapt to reduce the impacts </a:t>
            </a:r>
          </a:p>
        </p:txBody>
      </p:sp>
      <p:pic>
        <p:nvPicPr>
          <p:cNvPr id="7" name="Picture 6" descr="several people riding bicycles on an urban street">
            <a:extLst>
              <a:ext uri="{FF2B5EF4-FFF2-40B4-BE49-F238E27FC236}">
                <a16:creationId xmlns:a16="http://schemas.microsoft.com/office/drawing/2014/main" id="{A28AC2D6-2D02-0D34-26E1-6DFD0C009C03}"/>
              </a:ext>
            </a:extLst>
          </p:cNvPr>
          <p:cNvPicPr>
            <a:picLocks noChangeAspect="1"/>
          </p:cNvPicPr>
          <p:nvPr/>
        </p:nvPicPr>
        <p:blipFill>
          <a:blip r:embed="rId4"/>
          <a:stretch>
            <a:fillRect/>
          </a:stretch>
        </p:blipFill>
        <p:spPr>
          <a:xfrm>
            <a:off x="555490" y="3811270"/>
            <a:ext cx="3517392" cy="2545080"/>
          </a:xfrm>
          <a:prstGeom prst="rect">
            <a:avLst/>
          </a:prstGeom>
        </p:spPr>
      </p:pic>
      <p:pic>
        <p:nvPicPr>
          <p:cNvPr id="9" name="Picture 8" descr="a lone wind turbine on a grassy hill">
            <a:extLst>
              <a:ext uri="{FF2B5EF4-FFF2-40B4-BE49-F238E27FC236}">
                <a16:creationId xmlns:a16="http://schemas.microsoft.com/office/drawing/2014/main" id="{5EF7EAE7-213B-CAB8-5C43-253FA8925C73}"/>
              </a:ext>
            </a:extLst>
          </p:cNvPr>
          <p:cNvPicPr>
            <a:picLocks noChangeAspect="1"/>
          </p:cNvPicPr>
          <p:nvPr/>
        </p:nvPicPr>
        <p:blipFill>
          <a:blip r:embed="rId5"/>
          <a:stretch>
            <a:fillRect/>
          </a:stretch>
        </p:blipFill>
        <p:spPr>
          <a:xfrm>
            <a:off x="4356192" y="3787071"/>
            <a:ext cx="3524250" cy="2562225"/>
          </a:xfrm>
          <a:prstGeom prst="rect">
            <a:avLst/>
          </a:prstGeom>
        </p:spPr>
      </p:pic>
      <p:pic>
        <p:nvPicPr>
          <p:cNvPr id="11" name="Picture 10" descr="a rasied house on pilings">
            <a:extLst>
              <a:ext uri="{FF2B5EF4-FFF2-40B4-BE49-F238E27FC236}">
                <a16:creationId xmlns:a16="http://schemas.microsoft.com/office/drawing/2014/main" id="{61DCDCE0-BA19-FF21-3B37-3F40BF86B882}"/>
              </a:ext>
            </a:extLst>
          </p:cNvPr>
          <p:cNvPicPr>
            <a:picLocks noChangeAspect="1"/>
          </p:cNvPicPr>
          <p:nvPr/>
        </p:nvPicPr>
        <p:blipFill>
          <a:blip r:embed="rId6"/>
          <a:stretch>
            <a:fillRect/>
          </a:stretch>
        </p:blipFill>
        <p:spPr>
          <a:xfrm>
            <a:off x="8171016" y="3787070"/>
            <a:ext cx="3524250" cy="2562225"/>
          </a:xfrm>
          <a:prstGeom prst="rect">
            <a:avLst/>
          </a:prstGeom>
        </p:spPr>
      </p:pic>
      <p:sp>
        <p:nvSpPr>
          <p:cNvPr id="12" name="TextBox 11">
            <a:extLst>
              <a:ext uri="{FF2B5EF4-FFF2-40B4-BE49-F238E27FC236}">
                <a16:creationId xmlns:a16="http://schemas.microsoft.com/office/drawing/2014/main" id="{3F858FDF-3BA7-2F23-D276-1F7BEA8B6A83}"/>
              </a:ext>
            </a:extLst>
          </p:cNvPr>
          <p:cNvSpPr txBox="1"/>
          <p:nvPr/>
        </p:nvSpPr>
        <p:spPr>
          <a:xfrm>
            <a:off x="4164230" y="6415272"/>
            <a:ext cx="4355022" cy="319088"/>
          </a:xfrm>
          <a:prstGeom prst="rect">
            <a:avLst/>
          </a:prstGeom>
          <a:noFill/>
        </p:spPr>
        <p:txBody>
          <a:bodyPr wrap="square" rtlCol="0">
            <a:spAutoFit/>
          </a:bodyPr>
          <a:lstStyle/>
          <a:p>
            <a:pPr lvl="0"/>
            <a:r>
              <a:rPr lang="en-US" dirty="0">
                <a:solidFill>
                  <a:schemeClr val="dk1"/>
                </a:solidFill>
                <a:latin typeface="Calibri"/>
                <a:ea typeface="Calibri"/>
                <a:cs typeface="Calibri"/>
                <a:sym typeface="Calibri"/>
              </a:rPr>
              <a:t>Sources: </a:t>
            </a:r>
            <a:r>
              <a:rPr lang="en-US" i="1" dirty="0">
                <a:solidFill>
                  <a:schemeClr val="dk1"/>
                </a:solidFill>
                <a:latin typeface="Calibri"/>
                <a:ea typeface="Calibri"/>
                <a:cs typeface="Calibri"/>
                <a:sym typeface="Calibri"/>
              </a:rPr>
              <a:t>Wikipedia &amp; Wikimedia Creative Commons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3E8949-E74D-DC94-7824-C7955694FE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3" name="Title 2">
            <a:extLst>
              <a:ext uri="{FF2B5EF4-FFF2-40B4-BE49-F238E27FC236}">
                <a16:creationId xmlns:a16="http://schemas.microsoft.com/office/drawing/2014/main" id="{3DA51D9C-DAD8-0916-D542-2478D7CCF092}"/>
              </a:ext>
            </a:extLst>
          </p:cNvPr>
          <p:cNvSpPr txBox="1">
            <a:spLocks noGrp="1"/>
          </p:cNvSpPr>
          <p:nvPr>
            <p:ph type="title" idx="4294967295"/>
          </p:nvPr>
        </p:nvSpPr>
        <p:spPr>
          <a:xfrm>
            <a:off x="2787268" y="651626"/>
            <a:ext cx="7116896" cy="5909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92D050"/>
              </a:buClr>
              <a:buSzPts val="4400"/>
              <a:buFont typeface="Arial"/>
              <a:buNone/>
              <a:tabLst/>
              <a:defRPr/>
            </a:pPr>
            <a:r>
              <a:rPr kumimoji="0" lang="en-US" sz="3600" b="1" i="0" u="none" strike="noStrike" kern="0" cap="none" spc="0" normalizeH="0" baseline="0" noProof="0" dirty="0">
                <a:ln>
                  <a:noFill/>
                </a:ln>
                <a:solidFill>
                  <a:schemeClr val="tx1"/>
                </a:solidFill>
                <a:effectLst/>
                <a:uLnTx/>
                <a:uFillTx/>
                <a:latin typeface="Calibri"/>
                <a:ea typeface="Calibri"/>
                <a:cs typeface="Calibri"/>
                <a:sym typeface="Calibri"/>
              </a:rPr>
              <a:t>International Policy </a:t>
            </a:r>
            <a:endParaRPr kumimoji="0" lang="en-US" sz="3600" b="1" i="1" u="none" strike="noStrike" kern="0" cap="none" spc="0" normalizeH="0" baseline="0" noProof="0" dirty="0">
              <a:ln>
                <a:noFill/>
              </a:ln>
              <a:solidFill>
                <a:srgbClr val="92D050"/>
              </a:solidFill>
              <a:effectLst/>
              <a:uLnTx/>
              <a:uFillTx/>
              <a:latin typeface="Calibri"/>
              <a:ea typeface="Calibri"/>
              <a:cs typeface="Calibri"/>
              <a:sym typeface="Calibri"/>
            </a:endParaRPr>
          </a:p>
        </p:txBody>
      </p:sp>
      <p:sp>
        <p:nvSpPr>
          <p:cNvPr id="4" name="TextBox 3">
            <a:extLst>
              <a:ext uri="{FF2B5EF4-FFF2-40B4-BE49-F238E27FC236}">
                <a16:creationId xmlns:a16="http://schemas.microsoft.com/office/drawing/2014/main" id="{EADDD81C-473A-068E-DB03-41E0DA6B01CE}"/>
              </a:ext>
            </a:extLst>
          </p:cNvPr>
          <p:cNvSpPr txBox="1"/>
          <p:nvPr/>
        </p:nvSpPr>
        <p:spPr>
          <a:xfrm>
            <a:off x="1055783" y="1514197"/>
            <a:ext cx="7158826" cy="2343206"/>
          </a:xfrm>
          <a:prstGeom prst="rect">
            <a:avLst/>
          </a:prstGeom>
          <a:noFill/>
        </p:spPr>
        <p:txBody>
          <a:bodyPr wrap="square" rtlCol="0">
            <a:spAutoFit/>
          </a:bodyPr>
          <a:lstStyle/>
          <a:p>
            <a:pPr lvl="0">
              <a:lnSpc>
                <a:spcPct val="90000"/>
              </a:lnSpc>
              <a:buClr>
                <a:srgbClr val="92D050"/>
              </a:buClr>
              <a:buSzPts val="2800"/>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Features of the Paris Agreement:</a:t>
            </a:r>
          </a:p>
          <a:p>
            <a:pPr marL="228600" lvl="0" indent="-228600">
              <a:lnSpc>
                <a:spcPct val="90000"/>
              </a:lnSpc>
              <a:spcBef>
                <a:spcPts val="1000"/>
              </a:spcBef>
              <a:buClr>
                <a:srgbClr val="424245"/>
              </a:buClr>
              <a:buSzPts val="240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It is a legally binding, international treaty on climate change. </a:t>
            </a: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8600" lvl="0" indent="-228600">
              <a:lnSpc>
                <a:spcPct val="90000"/>
              </a:lnSpc>
              <a:spcBef>
                <a:spcPts val="1000"/>
              </a:spcBef>
              <a:buClr>
                <a:srgbClr val="424245"/>
              </a:buClr>
              <a:buSzPts val="240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It was adopted by 196 Parties at the UN Climate Change Conference (</a:t>
            </a:r>
            <a:r>
              <a:rPr lang="en-US" sz="2400" i="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COP21</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in Paris on 12 December 2015; it entered into force on 4 November 2016. </a:t>
            </a: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62C3E28-229B-DDDF-1CF5-3411B5B1B76E}"/>
              </a:ext>
            </a:extLst>
          </p:cNvPr>
          <p:cNvSpPr txBox="1"/>
          <p:nvPr/>
        </p:nvSpPr>
        <p:spPr>
          <a:xfrm>
            <a:off x="1055783" y="3887199"/>
            <a:ext cx="10915391" cy="2558649"/>
          </a:xfrm>
          <a:prstGeom prst="rect">
            <a:avLst/>
          </a:prstGeom>
          <a:noFill/>
        </p:spPr>
        <p:txBody>
          <a:bodyPr wrap="square" rtlCol="0">
            <a:spAutoFit/>
          </a:bodyPr>
          <a:lstStyle/>
          <a:p>
            <a:pPr marL="228600" lvl="0" indent="-228600">
              <a:lnSpc>
                <a:spcPct val="90000"/>
              </a:lnSpc>
              <a:spcBef>
                <a:spcPts val="1000"/>
              </a:spcBef>
              <a:buClr>
                <a:srgbClr val="424245"/>
              </a:buClr>
              <a:buSzPts val="240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Its overarching goal is to hold “the increase in the global average temperature to well below 2°C above pre-industrial levels” and pursue efforts “to limit the temperature increase to 1.5°C above pre-industrial levels.”</a:t>
            </a: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8600" lvl="0" indent="-228600">
              <a:lnSpc>
                <a:spcPct val="90000"/>
              </a:lnSpc>
              <a:spcBef>
                <a:spcPts val="1000"/>
              </a:spcBef>
              <a:buClr>
                <a:srgbClr val="424245"/>
              </a:buClr>
              <a:buSzPts val="240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Countries regularly submit national action plans (“nationally determined contributions” [NDCs] to meet accord agreements). </a:t>
            </a: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8600" lvl="0" indent="-228600">
              <a:lnSpc>
                <a:spcPct val="90000"/>
              </a:lnSpc>
              <a:spcBef>
                <a:spcPts val="1000"/>
              </a:spcBef>
              <a:buClr>
                <a:srgbClr val="424245"/>
              </a:buClr>
              <a:buSzPts val="240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The U.S. </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re-</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signed the agreement in 2021.</a:t>
            </a:r>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pic>
        <p:nvPicPr>
          <p:cNvPr id="6" name="Picture 5" descr="a group of people standingand  clapping at the Paris Agreement">
            <a:extLst>
              <a:ext uri="{FF2B5EF4-FFF2-40B4-BE49-F238E27FC236}">
                <a16:creationId xmlns:a16="http://schemas.microsoft.com/office/drawing/2014/main" id="{B0653355-727E-181E-A9A6-9006B24DC521}"/>
              </a:ext>
            </a:extLst>
          </p:cNvPr>
          <p:cNvPicPr>
            <a:picLocks noChangeAspect="1"/>
          </p:cNvPicPr>
          <p:nvPr/>
        </p:nvPicPr>
        <p:blipFill>
          <a:blip r:embed="rId4"/>
          <a:srcRect l="6409"/>
          <a:stretch>
            <a:fillRect/>
          </a:stretch>
        </p:blipFill>
        <p:spPr>
          <a:xfrm>
            <a:off x="8214609" y="1452500"/>
            <a:ext cx="3795063" cy="2194960"/>
          </a:xfrm>
          <a:prstGeom prst="rect">
            <a:avLst/>
          </a:prstGeom>
        </p:spPr>
      </p:pic>
      <p:sp>
        <p:nvSpPr>
          <p:cNvPr id="7" name="TextBox 6">
            <a:extLst>
              <a:ext uri="{FF2B5EF4-FFF2-40B4-BE49-F238E27FC236}">
                <a16:creationId xmlns:a16="http://schemas.microsoft.com/office/drawing/2014/main" id="{CD360C13-B81F-79CB-D24F-A97820F041C4}"/>
              </a:ext>
            </a:extLst>
          </p:cNvPr>
          <p:cNvSpPr txBox="1"/>
          <p:nvPr/>
        </p:nvSpPr>
        <p:spPr>
          <a:xfrm>
            <a:off x="9073369" y="3598543"/>
            <a:ext cx="2897805" cy="307777"/>
          </a:xfrm>
          <a:prstGeom prst="rect">
            <a:avLst/>
          </a:prstGeom>
          <a:noFill/>
        </p:spPr>
        <p:txBody>
          <a:bodyPr wrap="square" rtlCol="0">
            <a:spAutoFit/>
          </a:bodyPr>
          <a:lstStyle/>
          <a:p>
            <a:pPr lvl="0"/>
            <a:r>
              <a:rPr lang="en-US" dirty="0">
                <a:solidFill>
                  <a:schemeClr val="tx1"/>
                </a:solidFill>
                <a:latin typeface="Calibri"/>
                <a:ea typeface="Calibri"/>
                <a:cs typeface="Calibri"/>
                <a:sym typeface="Calibri"/>
              </a:rPr>
              <a:t>Source: Wikipedia Commons</a:t>
            </a:r>
            <a:endParaRPr lang="en-US"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267677-82D1-6163-8AEF-B689CA3231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
        <p:nvSpPr>
          <p:cNvPr id="3" name="Title 2">
            <a:extLst>
              <a:ext uri="{FF2B5EF4-FFF2-40B4-BE49-F238E27FC236}">
                <a16:creationId xmlns:a16="http://schemas.microsoft.com/office/drawing/2014/main" id="{72C8254B-4703-42C0-78EB-039457FAC375}"/>
              </a:ext>
            </a:extLst>
          </p:cNvPr>
          <p:cNvSpPr txBox="1">
            <a:spLocks noGrp="1"/>
          </p:cNvSpPr>
          <p:nvPr>
            <p:ph type="title" idx="4294967295"/>
          </p:nvPr>
        </p:nvSpPr>
        <p:spPr>
          <a:xfrm>
            <a:off x="2667152" y="278472"/>
            <a:ext cx="817050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Climate Change </a:t>
            </a:r>
            <a:b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Performance  Index (CCPI) </a:t>
            </a:r>
            <a:endPar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4669FA07-EB96-68C9-87C8-D107DFF1824F}"/>
              </a:ext>
            </a:extLst>
          </p:cNvPr>
          <p:cNvSpPr txBox="1"/>
          <p:nvPr/>
        </p:nvSpPr>
        <p:spPr>
          <a:xfrm>
            <a:off x="1169232" y="1460379"/>
            <a:ext cx="10539475" cy="1550168"/>
          </a:xfrm>
          <a:prstGeom prst="rect">
            <a:avLst/>
          </a:prstGeom>
          <a:noFill/>
        </p:spPr>
        <p:txBody>
          <a:bodyPr wrap="square" rtlCol="0">
            <a:spAutoFit/>
          </a:bodyPr>
          <a:lstStyle/>
          <a:p>
            <a:pPr marL="228600" lvl="0" indent="-228600">
              <a:lnSpc>
                <a:spcPct val="90000"/>
              </a:lnSpc>
              <a:buClr>
                <a:schemeClr val="dk1"/>
              </a:buClr>
              <a:buSzPts val="2400"/>
              <a:buChar char="•"/>
            </a:pPr>
            <a:r>
              <a:rPr lang="en-US" sz="2400" dirty="0">
                <a:latin typeface="Calibri" panose="020F0502020204030204" pitchFamily="34" charset="0"/>
                <a:ea typeface="Calibri" panose="020F0502020204030204" pitchFamily="34" charset="0"/>
                <a:cs typeface="Calibri" panose="020F0502020204030204" pitchFamily="34" charset="0"/>
                <a:sym typeface="Calibri"/>
              </a:rPr>
              <a:t>The index estimates “climate change performance” of countries that together account for 92% of global GHG emissions.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28600" lvl="0" indent="-228600">
              <a:lnSpc>
                <a:spcPct val="90000"/>
              </a:lnSpc>
              <a:spcBef>
                <a:spcPts val="1000"/>
              </a:spcBef>
              <a:buClr>
                <a:schemeClr val="dk1"/>
              </a:buClr>
              <a:buSzPts val="2400"/>
              <a:buChar char="•"/>
            </a:pPr>
            <a:r>
              <a:rPr lang="en-US" sz="2400" dirty="0">
                <a:latin typeface="Calibri" panose="020F0502020204030204" pitchFamily="34" charset="0"/>
                <a:ea typeface="Calibri" panose="020F0502020204030204" pitchFamily="34" charset="0"/>
                <a:cs typeface="Calibri" panose="020F0502020204030204" pitchFamily="34" charset="0"/>
                <a:sym typeface="Calibri"/>
              </a:rPr>
              <a:t>Performance is assessed in four categories: GHG Emissions, Renewable Energy, Energy Use, and Climate Policy.</a:t>
            </a:r>
          </a:p>
        </p:txBody>
      </p:sp>
      <p:pic>
        <p:nvPicPr>
          <p:cNvPr id="6" name="Picture 5" descr="a map of the world depicting climate change performance of countries performance. The majority of the world ranked very low">
            <a:extLst>
              <a:ext uri="{FF2B5EF4-FFF2-40B4-BE49-F238E27FC236}">
                <a16:creationId xmlns:a16="http://schemas.microsoft.com/office/drawing/2014/main" id="{AB714CCD-51AE-55D4-F1BA-19447EB0E346}"/>
              </a:ext>
            </a:extLst>
          </p:cNvPr>
          <p:cNvPicPr>
            <a:picLocks noChangeAspect="1"/>
          </p:cNvPicPr>
          <p:nvPr/>
        </p:nvPicPr>
        <p:blipFill>
          <a:blip r:embed="rId4"/>
          <a:stretch>
            <a:fillRect/>
          </a:stretch>
        </p:blipFill>
        <p:spPr>
          <a:xfrm>
            <a:off x="2438857" y="3010547"/>
            <a:ext cx="7314285" cy="3784127"/>
          </a:xfrm>
          <a:prstGeom prst="rect">
            <a:avLst/>
          </a:prstGeom>
        </p:spPr>
      </p:pic>
      <p:sp>
        <p:nvSpPr>
          <p:cNvPr id="7" name="TextBox 6">
            <a:extLst>
              <a:ext uri="{FF2B5EF4-FFF2-40B4-BE49-F238E27FC236}">
                <a16:creationId xmlns:a16="http://schemas.microsoft.com/office/drawing/2014/main" id="{4FF60836-EF3B-93AD-7820-1AFE22363819}"/>
              </a:ext>
            </a:extLst>
          </p:cNvPr>
          <p:cNvSpPr txBox="1"/>
          <p:nvPr/>
        </p:nvSpPr>
        <p:spPr>
          <a:xfrm>
            <a:off x="9753142" y="5063688"/>
            <a:ext cx="1955566" cy="1292662"/>
          </a:xfrm>
          <a:prstGeom prst="rect">
            <a:avLst/>
          </a:prstGeom>
          <a:noFill/>
        </p:spPr>
        <p:txBody>
          <a:bodyPr wrap="square" rtlCol="0">
            <a:spAutoFit/>
          </a:bodyPr>
          <a:lstStyle/>
          <a:p>
            <a:pPr lvl="0"/>
            <a:r>
              <a:rPr lang="fr-FR" dirty="0">
                <a:solidFill>
                  <a:schemeClr val="dk1"/>
                </a:solidFill>
                <a:latin typeface="Calibri"/>
                <a:ea typeface="Calibri"/>
                <a:cs typeface="Calibri"/>
                <a:sym typeface="Calibri"/>
              </a:rPr>
              <a:t>Source: </a:t>
            </a:r>
            <a:r>
              <a:rPr lang="fr-FR" dirty="0">
                <a:solidFill>
                  <a:schemeClr val="dk1"/>
                </a:solidFill>
                <a:latin typeface="Calibri"/>
                <a:ea typeface="Calibri"/>
                <a:cs typeface="Calibri"/>
                <a:sym typeface="Calibri"/>
                <a:hlinkClick r:id="rId5"/>
              </a:rPr>
              <a:t>https://www.statista.com/chart/28816/climate-change-performance-index/</a:t>
            </a:r>
            <a:endParaRPr lang="fr-FR" dirty="0">
              <a:solidFill>
                <a:schemeClr val="dk1"/>
              </a:solidFill>
              <a:latin typeface="Calibri"/>
              <a:ea typeface="Calibri"/>
              <a:cs typeface="Calibri"/>
              <a:sym typeface="Calibri"/>
            </a:endParaRPr>
          </a:p>
          <a:p>
            <a:pPr lvl="0"/>
            <a:endParaRPr lang="fr-FR"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E9DD4D-F254-68FE-EF2D-ECE4594B1C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3" name="Title 2">
            <a:extLst>
              <a:ext uri="{FF2B5EF4-FFF2-40B4-BE49-F238E27FC236}">
                <a16:creationId xmlns:a16="http://schemas.microsoft.com/office/drawing/2014/main" id="{E614B13E-B050-4DA4-2674-8223892DAFE7}"/>
              </a:ext>
            </a:extLst>
          </p:cNvPr>
          <p:cNvSpPr txBox="1">
            <a:spLocks noGrp="1"/>
          </p:cNvSpPr>
          <p:nvPr>
            <p:ph type="title" idx="4294967295"/>
          </p:nvPr>
        </p:nvSpPr>
        <p:spPr>
          <a:xfrm>
            <a:off x="3966691" y="491852"/>
            <a:ext cx="550786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Group Project Assignment:</a:t>
            </a: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A92034E1-8C3A-E4BE-67F1-FAD40B87E514}"/>
              </a:ext>
            </a:extLst>
          </p:cNvPr>
          <p:cNvSpPr txBox="1"/>
          <p:nvPr/>
        </p:nvSpPr>
        <p:spPr>
          <a:xfrm>
            <a:off x="1207910" y="1301869"/>
            <a:ext cx="10363200" cy="523220"/>
          </a:xfrm>
          <a:prstGeom prst="rect">
            <a:avLst/>
          </a:prstGeom>
          <a:noFill/>
        </p:spPr>
        <p:txBody>
          <a:bodyPr wrap="square" rtlCol="0">
            <a:spAutoFit/>
          </a:bodyPr>
          <a:lstStyle/>
          <a:p>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Regional and Country–Level Strategies for Mitigation and Adaptation</a:t>
            </a:r>
            <a:endParaRPr lang="en-US" sz="2800" dirty="0"/>
          </a:p>
        </p:txBody>
      </p:sp>
      <p:sp>
        <p:nvSpPr>
          <p:cNvPr id="4" name="TextBox 3">
            <a:extLst>
              <a:ext uri="{FF2B5EF4-FFF2-40B4-BE49-F238E27FC236}">
                <a16:creationId xmlns:a16="http://schemas.microsoft.com/office/drawing/2014/main" id="{3377DD86-C8AF-8607-9DE2-A173082794A1}"/>
              </a:ext>
            </a:extLst>
          </p:cNvPr>
          <p:cNvSpPr txBox="1"/>
          <p:nvPr/>
        </p:nvSpPr>
        <p:spPr>
          <a:xfrm>
            <a:off x="1418166" y="1825089"/>
            <a:ext cx="9942689" cy="2702343"/>
          </a:xfrm>
          <a:prstGeom prst="rect">
            <a:avLst/>
          </a:prstGeom>
          <a:noFill/>
        </p:spPr>
        <p:txBody>
          <a:bodyPr wrap="square" rtlCol="0">
            <a:spAutoFit/>
          </a:bodyPr>
          <a:lstStyle/>
          <a:p>
            <a:pPr marL="342900" lvl="0" indent="-342900">
              <a:lnSpc>
                <a:spcPct val="107000"/>
              </a:lnSpc>
              <a:spcAft>
                <a:spcPts val="1000"/>
              </a:spcAft>
              <a:buClrTx/>
              <a:buSzPts val="2400"/>
              <a:buFont typeface="Arial" panose="020B0604020202020204" pitchFamily="34" charset="0"/>
              <a:buChar char="•"/>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Describe the causes </a:t>
            </a: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(ultimate/proximate), environmental impacts, and social or economic impacts associated with an environmental topic.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1000"/>
              </a:spcAft>
              <a:buClrTx/>
              <a:buSzPts val="2400"/>
              <a:buFont typeface="Arial" panose="020B0604020202020204" pitchFamily="34" charset="0"/>
              <a:buChar char="•"/>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Propose two mitigation strategies </a:t>
            </a: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that could be deployed to reduce or eliminate impacts.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Tx/>
              <a:buSzPts val="2400"/>
              <a:buFont typeface="Arial" panose="020B0604020202020204" pitchFamily="34" charset="0"/>
              <a:buChar char="•"/>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Propose two adaptation strategies </a:t>
            </a: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that would foster coping with or being resilient to the impacts associated with your topic</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463447B-59F4-1E6F-8129-EEB1794B9C90}"/>
              </a:ext>
            </a:extLst>
          </p:cNvPr>
          <p:cNvSpPr txBox="1"/>
          <p:nvPr/>
        </p:nvSpPr>
        <p:spPr>
          <a:xfrm>
            <a:off x="1418166" y="4767094"/>
            <a:ext cx="9656234" cy="1954381"/>
          </a:xfrm>
          <a:prstGeom prst="rect">
            <a:avLst/>
          </a:prstGeom>
          <a:noFill/>
        </p:spPr>
        <p:txBody>
          <a:bodyPr wrap="square" rtlCol="0">
            <a:spAutoFit/>
          </a:bodyPr>
          <a:lstStyle/>
          <a:p>
            <a:pPr lvl="0">
              <a:spcAft>
                <a:spcPts val="1000"/>
              </a:spcAft>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For each of the two types of strategies: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Aft>
                <a:spcPts val="1000"/>
              </a:spcAft>
              <a:buClr>
                <a:schemeClr val="dk1"/>
              </a:buClr>
              <a:buSzPts val="2000"/>
              <a:buFont typeface="Noto Sans Symbols"/>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Avoid strategies that were discussed during the session.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Aft>
                <a:spcPts val="1000"/>
              </a:spcAft>
              <a:buClr>
                <a:schemeClr val="dk1"/>
              </a:buClr>
              <a:buSzPts val="2000"/>
              <a:buFont typeface="Noto Sans Symbols"/>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Focus on regional or country scales.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buClr>
                <a:schemeClr val="dk1"/>
              </a:buClr>
              <a:buSzPts val="2000"/>
              <a:buFont typeface="Noto Sans Symbols"/>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List at least two citable sources that informed the two types of strategies</a:t>
            </a:r>
            <a:r>
              <a:rPr lang="en-US" sz="20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F93FFB-9F12-0ACB-0D6D-945F9B04DB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3" name="Title 2">
            <a:extLst>
              <a:ext uri="{FF2B5EF4-FFF2-40B4-BE49-F238E27FC236}">
                <a16:creationId xmlns:a16="http://schemas.microsoft.com/office/drawing/2014/main" id="{37C999FE-4310-E609-CC5F-0F51A3127B09}"/>
              </a:ext>
            </a:extLst>
          </p:cNvPr>
          <p:cNvSpPr txBox="1">
            <a:spLocks noGrp="1"/>
          </p:cNvSpPr>
          <p:nvPr>
            <p:ph type="title" idx="4294967295"/>
          </p:nvPr>
        </p:nvSpPr>
        <p:spPr>
          <a:xfrm>
            <a:off x="2528248" y="801417"/>
            <a:ext cx="8274756" cy="5909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92D050"/>
              </a:buClr>
              <a:buSzPts val="4400"/>
              <a:buFont typeface="Arial"/>
              <a:buNone/>
              <a:tabLst/>
              <a:defRPr/>
            </a:pPr>
            <a:r>
              <a:rPr kumimoji="0" lang="en-US" sz="3600" b="1" i="0" u="none" strike="noStrike" kern="0" cap="none" spc="0" normalizeH="0" baseline="0" noProof="0" dirty="0">
                <a:ln>
                  <a:noFill/>
                </a:ln>
                <a:solidFill>
                  <a:schemeClr val="tx1"/>
                </a:solidFill>
                <a:effectLst/>
                <a:uLnTx/>
                <a:uFillTx/>
                <a:latin typeface="Calibri"/>
                <a:ea typeface="Calibri"/>
                <a:cs typeface="Calibri"/>
                <a:sym typeface="Calibri"/>
              </a:rPr>
              <a:t>Group Project Assignment – </a:t>
            </a:r>
            <a:r>
              <a:rPr kumimoji="0" lang="en-US" sz="3600" b="1" i="1" u="none" strike="noStrike" kern="0" cap="none" spc="0" normalizeH="0" baseline="0" noProof="0" dirty="0">
                <a:ln>
                  <a:noFill/>
                </a:ln>
                <a:solidFill>
                  <a:schemeClr val="tx1"/>
                </a:solidFill>
                <a:effectLst/>
                <a:uLnTx/>
                <a:uFillTx/>
                <a:latin typeface="Calibri"/>
                <a:ea typeface="Calibri"/>
                <a:cs typeface="Calibri"/>
                <a:sym typeface="Calibri"/>
              </a:rPr>
              <a:t>Topics </a:t>
            </a:r>
            <a:endParaRPr kumimoji="0" lang="en-US" sz="3600" b="1" i="0" u="none" strike="noStrike" kern="0" cap="none" spc="0" normalizeH="0" baseline="0" noProof="0" dirty="0">
              <a:ln>
                <a:noFill/>
              </a:ln>
              <a:solidFill>
                <a:schemeClr val="tx1"/>
              </a:solidFill>
              <a:effectLst/>
              <a:uLnTx/>
              <a:uFillTx/>
              <a:latin typeface="Arial"/>
              <a:ea typeface="Arial"/>
              <a:cs typeface="Arial"/>
              <a:sym typeface="Arial"/>
            </a:endParaRPr>
          </a:p>
        </p:txBody>
      </p:sp>
      <p:sp>
        <p:nvSpPr>
          <p:cNvPr id="4" name="TextBox 3">
            <a:extLst>
              <a:ext uri="{FF2B5EF4-FFF2-40B4-BE49-F238E27FC236}">
                <a16:creationId xmlns:a16="http://schemas.microsoft.com/office/drawing/2014/main" id="{6EC8C5F6-C1C9-264E-E3A4-F74A9F0514A1}"/>
              </a:ext>
            </a:extLst>
          </p:cNvPr>
          <p:cNvSpPr txBox="1"/>
          <p:nvPr/>
        </p:nvSpPr>
        <p:spPr>
          <a:xfrm>
            <a:off x="1320800" y="1634860"/>
            <a:ext cx="4775200" cy="4421723"/>
          </a:xfrm>
          <a:prstGeom prst="rect">
            <a:avLst/>
          </a:prstGeom>
          <a:noFill/>
        </p:spPr>
        <p:txBody>
          <a:bodyPr wrap="square" rtlCol="0">
            <a:spAutoFit/>
          </a:bodyPr>
          <a:lstStyle/>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Sea rise and coastal flooding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Saltwater intrusion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Melting Arctic ice</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Food-production systems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Pests and agriculture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Pastoral production systems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Water security – drought and/or rainfall timing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Water security – flooding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Desertification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chemeClr val="dk1"/>
              </a:buClr>
              <a:buSzPts val="2400"/>
              <a:buFont typeface="Calibri"/>
              <a:buAutoNum type="arabicPeriod"/>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Wildfire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DE16FCC-52FE-504C-C235-C8CE4EF84612}"/>
              </a:ext>
            </a:extLst>
          </p:cNvPr>
          <p:cNvSpPr txBox="1"/>
          <p:nvPr/>
        </p:nvSpPr>
        <p:spPr>
          <a:xfrm>
            <a:off x="6557734" y="1663487"/>
            <a:ext cx="5065889" cy="4421723"/>
          </a:xfrm>
          <a:prstGeom prst="rect">
            <a:avLst/>
          </a:prstGeom>
          <a:noFill/>
        </p:spPr>
        <p:txBody>
          <a:bodyPr wrap="square" rtlCol="0">
            <a:spAutoFit/>
          </a:bodyPr>
          <a:lstStyle/>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11. Hurricanes </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12. Urban heat</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13. Air quality </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14. Infectious disease</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15. Human migration </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16. Tropical biodiversity loss </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17. Plant phenological shifts (e.g., timing of flowering)</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18. Subsistence or artisanal fishing </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19. Ocean acidification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20. Harmful algal blooms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0"/>
        <p:cNvGrpSpPr/>
        <p:nvPr/>
      </p:nvGrpSpPr>
      <p:grpSpPr>
        <a:xfrm>
          <a:off x="0" y="0"/>
          <a:ext cx="0" cy="0"/>
          <a:chOff x="0" y="0"/>
          <a:chExt cx="0" cy="0"/>
        </a:xfrm>
      </p:grpSpPr>
      <p:pic>
        <p:nvPicPr>
          <p:cNvPr id="4" name="Picture 3" descr="An aerial view of flooded land and a list of choices that individuals can make to mitigate or adapt. &#13;&#10;These include: taking public transportation; relocating to higher ground; shifting to geothermal energy; purchasing carbon credits; moving to a cooler city; planting heat-tolerant crops; installing solar panels; becoming a vegetarian; reducing waste; and using less fertilizer.">
            <a:extLst>
              <a:ext uri="{FF2B5EF4-FFF2-40B4-BE49-F238E27FC236}">
                <a16:creationId xmlns:a16="http://schemas.microsoft.com/office/drawing/2014/main" id="{72440916-6D3C-D37A-47B3-D7C796D94FA6}"/>
              </a:ext>
            </a:extLst>
          </p:cNvPr>
          <p:cNvPicPr>
            <a:picLocks noChangeAspect="1"/>
          </p:cNvPicPr>
          <p:nvPr/>
        </p:nvPicPr>
        <p:blipFill>
          <a:blip r:embed="rId3"/>
          <a:srcRect b="19"/>
          <a:stretch>
            <a:fillRect/>
          </a:stretch>
        </p:blipFill>
        <p:spPr>
          <a:xfrm>
            <a:off x="20" y="20386"/>
            <a:ext cx="12158009" cy="6837613"/>
          </a:xfrm>
          <a:prstGeom prst="rect">
            <a:avLst/>
          </a:prstGeom>
        </p:spPr>
      </p:pic>
      <p:sp>
        <p:nvSpPr>
          <p:cNvPr id="2" name="Slide Number Placeholder 1">
            <a:extLst>
              <a:ext uri="{FF2B5EF4-FFF2-40B4-BE49-F238E27FC236}">
                <a16:creationId xmlns:a16="http://schemas.microsoft.com/office/drawing/2014/main" id="{55368B54-1BF2-CABB-3D6D-90246D7F30A7}"/>
              </a:ext>
            </a:extLst>
          </p:cNvPr>
          <p:cNvSpPr>
            <a:spLocks noGrp="1"/>
          </p:cNvSpPr>
          <p:nvPr>
            <p:ph type="title" idx="4294967295"/>
          </p:nvPr>
        </p:nvSpPr>
        <p:spPr>
          <a:xfrm>
            <a:off x="11622088" y="6356350"/>
            <a:ext cx="536575" cy="365125"/>
          </a:xfrm>
          <a:prstGeom prst="rect">
            <a:avLst/>
          </a:prstGeom>
          <a:noFill/>
          <a:ln>
            <a:noFill/>
            <a:prstDash/>
          </a:ln>
          <a:effectLst/>
        </p:spPr>
        <p:txBody>
          <a:bodyPr rot="0" spcFirstLastPara="1"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r" defTabSz="914400" rtl="0" eaLnBrk="1" fontAlgn="auto" latinLnBrk="0" hangingPunct="1">
              <a:lnSpc>
                <a:spcPct val="100000"/>
              </a:lnSpc>
              <a:spcBef>
                <a:spcPts val="0"/>
              </a:spcBef>
              <a:spcAft>
                <a:spcPts val="600"/>
              </a:spcAft>
              <a:buClr>
                <a:srgbClr val="000000"/>
              </a:buClr>
              <a:buSzTx/>
              <a:buFont typeface="Arial"/>
              <a:buNone/>
              <a:tabLst/>
              <a:defRPr/>
            </a:pPr>
            <a:fld id="{00000000-1234-1234-1234-123412341234}" type="slidenum">
              <a:rPr kumimoji="0" lang="en-US" sz="1200" b="0" i="0" u="none" strike="noStrike" kern="1200" cap="none" spc="0" normalizeH="0" baseline="0" noProof="0" smtClean="0">
                <a:ln>
                  <a:noFill/>
                </a:ln>
                <a:solidFill>
                  <a:schemeClr val="bg1"/>
                </a:solidFill>
                <a:effectLst/>
                <a:uLnTx/>
                <a:uFillTx/>
                <a:latin typeface="+mn-lt"/>
                <a:ea typeface="+mn-ea"/>
                <a:cs typeface="+mn-cs"/>
                <a:sym typeface="Calibri"/>
              </a:rPr>
              <a:pPr marL="0" marR="0" lvl="0" indent="0" algn="r" defTabSz="914400" rtl="0" eaLnBrk="1" fontAlgn="auto" latinLnBrk="0" hangingPunct="1">
                <a:lnSpc>
                  <a:spcPct val="100000"/>
                </a:lnSpc>
                <a:spcBef>
                  <a:spcPts val="0"/>
                </a:spcBef>
                <a:spcAft>
                  <a:spcPts val="600"/>
                </a:spcAft>
                <a:buClr>
                  <a:srgbClr val="000000"/>
                </a:buClr>
                <a:buSzTx/>
                <a:buFont typeface="Arial"/>
                <a:buNone/>
                <a:tabLst/>
                <a:defRPr/>
              </a:pPr>
              <a:t>1</a:t>
            </a:fld>
            <a:endParaRPr kumimoji="0" lang="en-US" sz="1200" b="0" i="0" u="none" strike="noStrike" kern="1200" cap="none" spc="0" normalizeH="0" baseline="0" noProof="0" dirty="0">
              <a:ln>
                <a:noFill/>
              </a:ln>
              <a:solidFill>
                <a:schemeClr val="bg1"/>
              </a:solidFill>
              <a:effectLst/>
              <a:uLnTx/>
              <a:uFillTx/>
              <a:latin typeface="+mn-lt"/>
              <a:ea typeface="+mn-ea"/>
              <a:cs typeface="+mn-cs"/>
              <a:sym typeface="Calibri"/>
            </a:endParaRPr>
          </a:p>
        </p:txBody>
      </p:sp>
    </p:spTree>
    <p:extLst>
      <p:ext uri="{BB962C8B-B14F-4D97-AF65-F5344CB8AC3E}">
        <p14:creationId xmlns:p14="http://schemas.microsoft.com/office/powerpoint/2010/main" val="342572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7"/>
        <p:cNvGrpSpPr/>
        <p:nvPr/>
      </p:nvGrpSpPr>
      <p:grpSpPr>
        <a:xfrm>
          <a:off x="0" y="0"/>
          <a:ext cx="0" cy="0"/>
          <a:chOff x="0" y="0"/>
          <a:chExt cx="0" cy="0"/>
        </a:xfrm>
      </p:grpSpPr>
      <p:pic>
        <p:nvPicPr>
          <p:cNvPr id="5" name="Picture 4" descr="A view of part of the Earth’s atmosphere  from space">
            <a:extLst>
              <a:ext uri="{FF2B5EF4-FFF2-40B4-BE49-F238E27FC236}">
                <a16:creationId xmlns:a16="http://schemas.microsoft.com/office/drawing/2014/main" id="{D88D031F-0B73-4E42-CDCB-6594DFB56925}"/>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5">
            <a:extLst>
              <a:ext uri="{FF2B5EF4-FFF2-40B4-BE49-F238E27FC236}">
                <a16:creationId xmlns:a16="http://schemas.microsoft.com/office/drawing/2014/main" id="{E46BDA8C-9158-C59E-8901-3DCE7093F0BD}"/>
              </a:ext>
            </a:extLst>
          </p:cNvPr>
          <p:cNvSpPr txBox="1">
            <a:spLocks noGrp="1"/>
          </p:cNvSpPr>
          <p:nvPr>
            <p:ph type="title" idx="4294967295"/>
          </p:nvPr>
        </p:nvSpPr>
        <p:spPr>
          <a:xfrm>
            <a:off x="1" y="5138420"/>
            <a:ext cx="1219199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the physical process behind the warming effect of greenhouse gases (GHGs)?</a:t>
            </a:r>
            <a:endParaRPr kumimoji="0" lang="en-US" sz="36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E7309235-D534-973C-4C5A-8575F2F8DD52}"/>
              </a:ext>
            </a:extLst>
          </p:cNvPr>
          <p:cNvSpPr txBox="1"/>
          <p:nvPr/>
        </p:nvSpPr>
        <p:spPr>
          <a:xfrm>
            <a:off x="3095740" y="6444486"/>
            <a:ext cx="5475383" cy="307777"/>
          </a:xfrm>
          <a:prstGeom prst="rect">
            <a:avLst/>
          </a:prstGeom>
          <a:noFill/>
        </p:spPr>
        <p:txBody>
          <a:bodyPr wrap="square" rtlCol="0">
            <a:spAutoFit/>
          </a:bodyPr>
          <a:lstStyle/>
          <a:p>
            <a:pPr lvl="0" algn="ctr">
              <a:spcAft>
                <a:spcPts val="600"/>
              </a:spcAft>
            </a:pPr>
            <a:r>
              <a:rPr lang="en-US">
                <a:solidFill>
                  <a:srgbClr val="FFFFFF"/>
                </a:solidFill>
                <a:latin typeface="Calibri" panose="020F0502020204030204" pitchFamily="34" charset="0"/>
                <a:ea typeface="Calibri" panose="020F0502020204030204" pitchFamily="34" charset="0"/>
                <a:cs typeface="Calibri" panose="020F0502020204030204" pitchFamily="34" charset="0"/>
                <a:sym typeface="Calibri"/>
              </a:rPr>
              <a:t>Source: NASA.gov</a:t>
            </a:r>
            <a:endParaRPr lang="en-US"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69A35D34-CF82-2A09-72AB-36CFD2ADDD1C}"/>
              </a:ext>
            </a:extLst>
          </p:cNvPr>
          <p:cNvSpPr>
            <a:spLocks noGrp="1"/>
          </p:cNvSpPr>
          <p:nvPr>
            <p:ph type="sldNum" idx="12"/>
          </p:nvPr>
        </p:nvSpPr>
        <p:spPr>
          <a:xfrm>
            <a:off x="10432972" y="6444486"/>
            <a:ext cx="920827" cy="365125"/>
          </a:xfrm>
        </p:spPr>
        <p:txBody>
          <a:bodyPr/>
          <a:lstStyle/>
          <a:p>
            <a:pPr marL="0" lvl="0" indent="0" algn="r" rtl="0">
              <a:spcBef>
                <a:spcPts val="0"/>
              </a:spcBef>
              <a:spcAft>
                <a:spcPts val="0"/>
              </a:spcAft>
              <a:buNone/>
            </a:pPr>
            <a:fld id="{00000000-1234-1234-1234-123412341234}" type="slidenum">
              <a:rPr lang="en-US" smtClean="0"/>
              <a:t>2</a:t>
            </a:fld>
            <a:endParaRPr lang="en-US"/>
          </a:p>
        </p:txBody>
      </p:sp>
    </p:spTree>
    <p:extLst>
      <p:ext uri="{BB962C8B-B14F-4D97-AF65-F5344CB8AC3E}">
        <p14:creationId xmlns:p14="http://schemas.microsoft.com/office/powerpoint/2010/main" val="27960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F411F4-99C8-AC3F-B05C-1ACAFBC385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3" name="Title 2">
            <a:extLst>
              <a:ext uri="{FF2B5EF4-FFF2-40B4-BE49-F238E27FC236}">
                <a16:creationId xmlns:a16="http://schemas.microsoft.com/office/drawing/2014/main" id="{C54BAA07-02F4-1259-771D-E4732A4F4B22}"/>
              </a:ext>
            </a:extLst>
          </p:cNvPr>
          <p:cNvSpPr txBox="1">
            <a:spLocks noGrp="1"/>
          </p:cNvSpPr>
          <p:nvPr>
            <p:ph type="title" idx="4294967295"/>
          </p:nvPr>
        </p:nvSpPr>
        <p:spPr>
          <a:xfrm>
            <a:off x="6170029" y="72253"/>
            <a:ext cx="317327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Warming Effect</a:t>
            </a:r>
            <a:endPar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7E199569-02BC-B620-6C54-B0B92AAE6B25}"/>
              </a:ext>
            </a:extLst>
          </p:cNvPr>
          <p:cNvSpPr txBox="1"/>
          <p:nvPr/>
        </p:nvSpPr>
        <p:spPr>
          <a:xfrm>
            <a:off x="3432606" y="582525"/>
            <a:ext cx="8648119" cy="830997"/>
          </a:xfrm>
          <a:prstGeom prst="rect">
            <a:avLst/>
          </a:prstGeom>
          <a:noFill/>
        </p:spPr>
        <p:txBody>
          <a:bodyPr wrap="square" rtlCol="0">
            <a:spAutoFit/>
          </a:bodyPr>
          <a:lstStyle/>
          <a:p>
            <a:pPr lvl="0"/>
            <a:r>
              <a:rPr lang="en-US" sz="2400" dirty="0">
                <a:solidFill>
                  <a:schemeClr val="dk1"/>
                </a:solidFill>
                <a:latin typeface="Calibri"/>
                <a:ea typeface="Calibri"/>
                <a:cs typeface="Calibri"/>
                <a:sym typeface="Calibri"/>
              </a:rPr>
              <a:t>Molecules of greenhouse gasses—carbon dioxide (CO</a:t>
            </a:r>
            <a:r>
              <a:rPr lang="en-US" sz="2400" baseline="-25000" dirty="0">
                <a:solidFill>
                  <a:schemeClr val="dk1"/>
                </a:solidFill>
                <a:latin typeface="Calibri"/>
                <a:ea typeface="Calibri"/>
                <a:cs typeface="Calibri"/>
                <a:sym typeface="Calibri"/>
              </a:rPr>
              <a:t>2</a:t>
            </a:r>
            <a:r>
              <a:rPr lang="en-US" sz="2400" dirty="0">
                <a:solidFill>
                  <a:schemeClr val="dk1"/>
                </a:solidFill>
                <a:latin typeface="Calibri"/>
                <a:ea typeface="Calibri"/>
                <a:cs typeface="Calibri"/>
                <a:sym typeface="Calibri"/>
              </a:rPr>
              <a:t>), methane (CH</a:t>
            </a:r>
            <a:r>
              <a:rPr lang="en-US" sz="2400" baseline="-25000" dirty="0">
                <a:solidFill>
                  <a:schemeClr val="dk1"/>
                </a:solidFill>
                <a:latin typeface="Calibri"/>
                <a:ea typeface="Calibri"/>
                <a:cs typeface="Calibri"/>
                <a:sym typeface="Calibri"/>
              </a:rPr>
              <a:t>4</a:t>
            </a:r>
            <a:r>
              <a:rPr lang="en-US" sz="2400" dirty="0">
                <a:solidFill>
                  <a:schemeClr val="dk1"/>
                </a:solidFill>
                <a:latin typeface="Calibri"/>
                <a:ea typeface="Calibri"/>
                <a:cs typeface="Calibri"/>
                <a:sym typeface="Calibri"/>
              </a:rPr>
              <a:t>), nitrous oxide (N</a:t>
            </a:r>
            <a:r>
              <a:rPr lang="en-US" sz="2400" baseline="-25000" dirty="0">
                <a:solidFill>
                  <a:schemeClr val="dk1"/>
                </a:solidFill>
                <a:latin typeface="Calibri"/>
                <a:ea typeface="Calibri"/>
                <a:cs typeface="Calibri"/>
                <a:sym typeface="Calibri"/>
              </a:rPr>
              <a:t>2</a:t>
            </a:r>
            <a:r>
              <a:rPr lang="en-US" sz="2400" dirty="0">
                <a:solidFill>
                  <a:schemeClr val="dk1"/>
                </a:solidFill>
                <a:latin typeface="Calibri"/>
                <a:ea typeface="Calibri"/>
                <a:cs typeface="Calibri"/>
                <a:sym typeface="Calibri"/>
              </a:rPr>
              <a:t>O)—trap infrared radiation from the sun.  </a:t>
            </a:r>
            <a:endParaRPr lang="en-US" sz="2400" dirty="0"/>
          </a:p>
        </p:txBody>
      </p:sp>
      <p:sp>
        <p:nvSpPr>
          <p:cNvPr id="11" name="TextBox 10">
            <a:extLst>
              <a:ext uri="{FF2B5EF4-FFF2-40B4-BE49-F238E27FC236}">
                <a16:creationId xmlns:a16="http://schemas.microsoft.com/office/drawing/2014/main" id="{9A7FE5A2-A509-94D8-D0F1-0E3A46F87AF7}"/>
              </a:ext>
            </a:extLst>
          </p:cNvPr>
          <p:cNvSpPr txBox="1"/>
          <p:nvPr/>
        </p:nvSpPr>
        <p:spPr>
          <a:xfrm>
            <a:off x="152896" y="1539436"/>
            <a:ext cx="3279710" cy="461665"/>
          </a:xfrm>
          <a:prstGeom prst="rect">
            <a:avLst/>
          </a:prstGeom>
          <a:noFill/>
        </p:spPr>
        <p:txBody>
          <a:bodyPr wrap="square" rtlCol="0">
            <a:spAutoFit/>
          </a:bodyPr>
          <a:lstStyle/>
          <a:p>
            <a:pPr lvl="0" algn="ct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Steps of the effect:</a:t>
            </a:r>
            <a:endPar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2" name="TextBox 11">
            <a:extLst>
              <a:ext uri="{FF2B5EF4-FFF2-40B4-BE49-F238E27FC236}">
                <a16:creationId xmlns:a16="http://schemas.microsoft.com/office/drawing/2014/main" id="{6BE8F24E-4F6A-4D1E-7F5E-F5EE3B2594E2}"/>
              </a:ext>
            </a:extLst>
          </p:cNvPr>
          <p:cNvSpPr txBox="1"/>
          <p:nvPr/>
        </p:nvSpPr>
        <p:spPr>
          <a:xfrm>
            <a:off x="180668" y="2001101"/>
            <a:ext cx="3251938" cy="4242187"/>
          </a:xfrm>
          <a:prstGeom prst="rect">
            <a:avLst/>
          </a:prstGeom>
          <a:solidFill>
            <a:schemeClr val="accent6">
              <a:lumMod val="20000"/>
              <a:lumOff val="80000"/>
            </a:schemeClr>
          </a:solidFill>
        </p:spPr>
        <p:txBody>
          <a:bodyPr wrap="square" rtlCol="0">
            <a:spAutoFit/>
          </a:bodyPr>
          <a:lstStyle/>
          <a:p>
            <a:pPr marL="342900" indent="-342900">
              <a:spcAft>
                <a:spcPts val="1000"/>
              </a:spcAft>
              <a:buClr>
                <a:schemeClr val="dk1"/>
              </a:buClr>
              <a:buSzPts val="2400"/>
              <a:buFont typeface="Arial"/>
              <a:buChar char="•"/>
            </a:pPr>
            <a:r>
              <a:rPr lang="en-US" sz="23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Solar radiation (heat) is absorbed by the atmosphere and the earth’s surface.</a:t>
            </a:r>
            <a:endParaRPr lang="en-US" sz="23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1000"/>
              </a:spcAft>
              <a:buClr>
                <a:schemeClr val="dk1"/>
              </a:buClr>
              <a:buSzPts val="2400"/>
              <a:buFont typeface="Arial"/>
              <a:buChar char="•"/>
            </a:pPr>
            <a:r>
              <a:rPr lang="en-US" sz="23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 heat is re-radiated as infrared waves. </a:t>
            </a:r>
            <a:endParaRPr lang="en-US" sz="2300" dirty="0">
              <a:latin typeface="Calibri" panose="020F0502020204030204" pitchFamily="34" charset="0"/>
              <a:ea typeface="Calibri" panose="020F0502020204030204" pitchFamily="34" charset="0"/>
              <a:cs typeface="Calibri" panose="020F0502020204030204" pitchFamily="34" charset="0"/>
            </a:endParaRPr>
          </a:p>
          <a:p>
            <a:pPr marL="342900" lvl="0" indent="-342900">
              <a:buClr>
                <a:schemeClr val="dk1"/>
              </a:buClr>
              <a:buSzPts val="2400"/>
              <a:buFont typeface="Arial"/>
              <a:buChar char="•"/>
            </a:pPr>
            <a:r>
              <a:rPr lang="en-US" sz="23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When GHGs are present, molecules are excited, and they trap heat that warms the earth.  </a:t>
            </a:r>
            <a:endParaRPr lang="en-US" sz="23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n illustration of the greenhouse effect, demonstrating how atmospheric gases trap heat near the Earth's surface">
            <a:extLst>
              <a:ext uri="{FF2B5EF4-FFF2-40B4-BE49-F238E27FC236}">
                <a16:creationId xmlns:a16="http://schemas.microsoft.com/office/drawing/2014/main" id="{D1B8B829-790F-AAD1-D62C-C38AD7B2DD16}"/>
              </a:ext>
            </a:extLst>
          </p:cNvPr>
          <p:cNvPicPr>
            <a:picLocks noChangeAspect="1"/>
          </p:cNvPicPr>
          <p:nvPr/>
        </p:nvPicPr>
        <p:blipFill>
          <a:blip r:embed="rId3"/>
          <a:stretch>
            <a:fillRect/>
          </a:stretch>
        </p:blipFill>
        <p:spPr>
          <a:xfrm>
            <a:off x="3790440" y="1487783"/>
            <a:ext cx="7932448" cy="4925915"/>
          </a:xfrm>
          <a:prstGeom prst="rect">
            <a:avLst/>
          </a:prstGeom>
        </p:spPr>
      </p:pic>
      <p:sp>
        <p:nvSpPr>
          <p:cNvPr id="13" name="TextBox 12">
            <a:extLst>
              <a:ext uri="{FF2B5EF4-FFF2-40B4-BE49-F238E27FC236}">
                <a16:creationId xmlns:a16="http://schemas.microsoft.com/office/drawing/2014/main" id="{29BF8C6C-73B1-10D4-5A08-4E5B88172F1E}"/>
              </a:ext>
            </a:extLst>
          </p:cNvPr>
          <p:cNvSpPr txBox="1"/>
          <p:nvPr/>
        </p:nvSpPr>
        <p:spPr>
          <a:xfrm>
            <a:off x="6096000" y="6413698"/>
            <a:ext cx="3977089" cy="307777"/>
          </a:xfrm>
          <a:prstGeom prst="rect">
            <a:avLst/>
          </a:prstGeom>
          <a:noFill/>
        </p:spPr>
        <p:txBody>
          <a:bodyPr wrap="square" rtlCol="0">
            <a:spAutoFit/>
          </a:bodyPr>
          <a:lstStyle/>
          <a:p>
            <a:pPr lvl="0"/>
            <a:r>
              <a:rPr lang="en-US" dirty="0">
                <a:solidFill>
                  <a:schemeClr val="dk1"/>
                </a:solidFill>
                <a:latin typeface="Calibri"/>
                <a:ea typeface="Calibri"/>
                <a:cs typeface="Calibri"/>
                <a:sym typeface="Calibri"/>
              </a:rPr>
              <a:t>Source: Wikipedia, </a:t>
            </a:r>
            <a:r>
              <a:rPr lang="en-US" i="1" dirty="0">
                <a:solidFill>
                  <a:schemeClr val="dk1"/>
                </a:solidFill>
                <a:latin typeface="Calibri"/>
                <a:ea typeface="Calibri"/>
                <a:cs typeface="Calibri"/>
                <a:sym typeface="Calibri"/>
              </a:rPr>
              <a:t>creative commons</a:t>
            </a:r>
            <a:endParaRPr lang="en-US" dirty="0">
              <a:solidFill>
                <a:schemeClr val="dk1"/>
              </a:solidFill>
              <a:latin typeface="Calibri"/>
              <a:ea typeface="Calibri"/>
              <a:cs typeface="Calibri"/>
              <a:sym typeface="Calibri"/>
            </a:endParaRPr>
          </a:p>
        </p:txBody>
      </p:sp>
      <p:sp>
        <p:nvSpPr>
          <p:cNvPr id="5" name="Rectangle 4">
            <a:extLst>
              <a:ext uri="{FF2B5EF4-FFF2-40B4-BE49-F238E27FC236}">
                <a16:creationId xmlns:a16="http://schemas.microsoft.com/office/drawing/2014/main" id="{9738513C-9357-8F4F-96D8-A31542629C68}"/>
              </a:ext>
              <a:ext uri="{C183D7F6-B498-43B3-948B-1728B52AA6E4}">
                <adec:decorative xmlns:adec="http://schemas.microsoft.com/office/drawing/2017/decorative" val="1"/>
              </a:ext>
            </a:extLst>
          </p:cNvPr>
          <p:cNvSpPr/>
          <p:nvPr/>
        </p:nvSpPr>
        <p:spPr>
          <a:xfrm>
            <a:off x="3192631" y="136525"/>
            <a:ext cx="127654" cy="114826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144D5B9-983F-E003-0733-283FD050F785}"/>
              </a:ext>
              <a:ext uri="{C183D7F6-B498-43B3-948B-1728B52AA6E4}">
                <adec:decorative xmlns:adec="http://schemas.microsoft.com/office/drawing/2017/decorative" val="1"/>
              </a:ext>
            </a:extLst>
          </p:cNvPr>
          <p:cNvSpPr/>
          <p:nvPr/>
        </p:nvSpPr>
        <p:spPr>
          <a:xfrm rot="5400000">
            <a:off x="1551251" y="2230"/>
            <a:ext cx="138851" cy="293556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8978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A678ED-152D-6C5F-77E2-03FBD298038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3" name="Title 2">
            <a:extLst>
              <a:ext uri="{FF2B5EF4-FFF2-40B4-BE49-F238E27FC236}">
                <a16:creationId xmlns:a16="http://schemas.microsoft.com/office/drawing/2014/main" id="{17BF5C03-0859-E71C-3B80-58E4BBC2B6C4}"/>
              </a:ext>
            </a:extLst>
          </p:cNvPr>
          <p:cNvSpPr txBox="1">
            <a:spLocks noGrp="1"/>
          </p:cNvSpPr>
          <p:nvPr>
            <p:ph type="title" idx="4294967295"/>
          </p:nvPr>
        </p:nvSpPr>
        <p:spPr>
          <a:xfrm>
            <a:off x="176271" y="1883884"/>
            <a:ext cx="2898094"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Most global warming emissions come from which GHGs? </a:t>
            </a:r>
          </a:p>
        </p:txBody>
      </p:sp>
      <p:pic>
        <p:nvPicPr>
          <p:cNvPr id="5" name="Picture 4" descr="Two women who appear hot. One is drinking a bottle of water and the other is sitting in front of a running fan">
            <a:extLst>
              <a:ext uri="{FF2B5EF4-FFF2-40B4-BE49-F238E27FC236}">
                <a16:creationId xmlns:a16="http://schemas.microsoft.com/office/drawing/2014/main" id="{4C9A49D9-C38C-8C72-FC36-EDA9B7326081}"/>
              </a:ext>
            </a:extLst>
          </p:cNvPr>
          <p:cNvPicPr>
            <a:picLocks noChangeAspect="1"/>
          </p:cNvPicPr>
          <p:nvPr/>
        </p:nvPicPr>
        <p:blipFill>
          <a:blip r:embed="rId4"/>
          <a:stretch>
            <a:fillRect/>
          </a:stretch>
        </p:blipFill>
        <p:spPr>
          <a:xfrm>
            <a:off x="3173517" y="874870"/>
            <a:ext cx="8272719" cy="5481480"/>
          </a:xfrm>
          <a:prstGeom prst="rect">
            <a:avLst/>
          </a:prstGeom>
        </p:spPr>
      </p:pic>
      <p:sp>
        <p:nvSpPr>
          <p:cNvPr id="6" name="TextBox 5">
            <a:extLst>
              <a:ext uri="{FF2B5EF4-FFF2-40B4-BE49-F238E27FC236}">
                <a16:creationId xmlns:a16="http://schemas.microsoft.com/office/drawing/2014/main" id="{F1DDD59F-85F9-EDFB-02B5-DF5A238E83B8}"/>
              </a:ext>
            </a:extLst>
          </p:cNvPr>
          <p:cNvSpPr txBox="1"/>
          <p:nvPr/>
        </p:nvSpPr>
        <p:spPr>
          <a:xfrm>
            <a:off x="5255046" y="6356350"/>
            <a:ext cx="3355554" cy="338554"/>
          </a:xfrm>
          <a:prstGeom prst="rect">
            <a:avLst/>
          </a:prstGeom>
          <a:noFill/>
        </p:spPr>
        <p:txBody>
          <a:bodyPr wrap="square" rtlCol="0">
            <a:spAutoFit/>
          </a:bodyPr>
          <a:lstStyle/>
          <a:p>
            <a:pPr lvl="0" algn="r"/>
            <a:r>
              <a:rPr lang="en-US" sz="1600">
                <a:solidFill>
                  <a:schemeClr val="tx1"/>
                </a:solidFill>
                <a:latin typeface="Calibri"/>
                <a:ea typeface="Calibri"/>
                <a:cs typeface="Calibri"/>
                <a:sym typeface="Calibri"/>
              </a:rPr>
              <a:t>Source: Adobe Images</a:t>
            </a:r>
            <a:endParaRPr lang="en-US" sz="16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36FD59-C889-1C68-AD8E-54CA9D6ECA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6524ADA5-EBED-EE58-C149-74ECCEB170BB}"/>
              </a:ext>
            </a:extLst>
          </p:cNvPr>
          <p:cNvSpPr txBox="1">
            <a:spLocks noGrp="1"/>
          </p:cNvSpPr>
          <p:nvPr>
            <p:ph type="title" idx="4294967295"/>
          </p:nvPr>
        </p:nvSpPr>
        <p:spPr>
          <a:xfrm>
            <a:off x="8403036" y="1828731"/>
            <a:ext cx="3741627"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are the sources &amp; sinks of these dominant GHGs?</a:t>
            </a:r>
          </a:p>
        </p:txBody>
      </p:sp>
      <p:sp>
        <p:nvSpPr>
          <p:cNvPr id="9" name="TextBox 8">
            <a:extLst>
              <a:ext uri="{FF2B5EF4-FFF2-40B4-BE49-F238E27FC236}">
                <a16:creationId xmlns:a16="http://schemas.microsoft.com/office/drawing/2014/main" id="{D99E2607-CEA6-8933-18D5-4289C03D8ECA}"/>
              </a:ext>
            </a:extLst>
          </p:cNvPr>
          <p:cNvSpPr txBox="1"/>
          <p:nvPr/>
        </p:nvSpPr>
        <p:spPr>
          <a:xfrm>
            <a:off x="799156" y="1516049"/>
            <a:ext cx="2888861" cy="1661993"/>
          </a:xfrm>
          <a:prstGeom prst="rect">
            <a:avLst/>
          </a:prstGeom>
          <a:noFill/>
        </p:spPr>
        <p:txBody>
          <a:bodyPr wrap="square" rtlCol="0">
            <a:spAutoFit/>
          </a:bodyPr>
          <a:lstStyle/>
          <a:p>
            <a:pPr lvl="0" algn="ctr"/>
            <a:r>
              <a:rPr lang="en-US" sz="28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U.S. emissions </a:t>
            </a:r>
            <a:r>
              <a:rPr lang="en-US" sz="2800" i="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after</a:t>
            </a:r>
            <a:r>
              <a:rPr lang="en-US" sz="28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being offset by GHG sinks     </a:t>
            </a:r>
            <a:endParaRPr lang="en-US" sz="2800" dirty="0">
              <a:latin typeface="Calibri" panose="020F0502020204030204" pitchFamily="34" charset="0"/>
              <a:ea typeface="Calibri" panose="020F0502020204030204" pitchFamily="34" charset="0"/>
              <a:cs typeface="Calibri" panose="020F0502020204030204" pitchFamily="34" charset="0"/>
            </a:endParaRPr>
          </a:p>
          <a:p>
            <a:pPr lvl="0" algn="ctr"/>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Source: </a:t>
            </a:r>
            <a:r>
              <a:rPr lang="en-US" sz="18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EPA.gov</a:t>
            </a:r>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2021</a:t>
            </a:r>
          </a:p>
        </p:txBody>
      </p:sp>
      <p:grpSp>
        <p:nvGrpSpPr>
          <p:cNvPr id="12" name="Group 11" descr="A pie chart showing U.S. emissions after being offset by GHG sinks: 79.4% CO2; 11.5% CH4; 6.2% N2O; 3.0% HFCs, PFCs, SF6 and NF3.">
            <a:extLst>
              <a:ext uri="{FF2B5EF4-FFF2-40B4-BE49-F238E27FC236}">
                <a16:creationId xmlns:a16="http://schemas.microsoft.com/office/drawing/2014/main" id="{E01329A5-6FCA-CEE3-A1B3-6D2E39E14AA4}"/>
              </a:ext>
            </a:extLst>
          </p:cNvPr>
          <p:cNvGrpSpPr/>
          <p:nvPr/>
        </p:nvGrpSpPr>
        <p:grpSpPr>
          <a:xfrm>
            <a:off x="3240726" y="550545"/>
            <a:ext cx="5710547" cy="5643165"/>
            <a:chOff x="3240726" y="550545"/>
            <a:chExt cx="5710547" cy="5643165"/>
          </a:xfrm>
        </p:grpSpPr>
        <p:grpSp>
          <p:nvGrpSpPr>
            <p:cNvPr id="21" name="Group 20" descr="A pie chart depicting 79.4% carbon dioxide, 11.5% methane, 6.2% nitrous oxide, and 3% combination of other emissions">
              <a:extLst>
                <a:ext uri="{FF2B5EF4-FFF2-40B4-BE49-F238E27FC236}">
                  <a16:creationId xmlns:a16="http://schemas.microsoft.com/office/drawing/2014/main" id="{A4EB2D40-422E-061C-B2E6-7E96C8CE39F7}"/>
                </a:ext>
              </a:extLst>
            </p:cNvPr>
            <p:cNvGrpSpPr/>
            <p:nvPr/>
          </p:nvGrpSpPr>
          <p:grpSpPr>
            <a:xfrm>
              <a:off x="3240726" y="550545"/>
              <a:ext cx="5710547" cy="5643165"/>
              <a:chOff x="347241" y="503466"/>
              <a:chExt cx="5710547" cy="5643165"/>
            </a:xfrm>
          </p:grpSpPr>
          <p:pic>
            <p:nvPicPr>
              <p:cNvPr id="4" name="Picture 3" descr="A pie chart with different colored sections&#10;&#10;Description automatically generated">
                <a:extLst>
                  <a:ext uri="{FF2B5EF4-FFF2-40B4-BE49-F238E27FC236}">
                    <a16:creationId xmlns:a16="http://schemas.microsoft.com/office/drawing/2014/main" id="{1CA9F6ED-520E-5336-E250-EB5A6EE38AC1}"/>
                  </a:ext>
                </a:extLst>
              </p:cNvPr>
              <p:cNvPicPr>
                <a:picLocks noChangeAspect="1"/>
              </p:cNvPicPr>
              <p:nvPr/>
            </p:nvPicPr>
            <p:blipFill rotWithShape="1">
              <a:blip r:embed="rId4"/>
              <a:srcRect l="11837" r="12042" b="7198"/>
              <a:stretch/>
            </p:blipFill>
            <p:spPr>
              <a:xfrm>
                <a:off x="347241" y="1385163"/>
                <a:ext cx="5162310" cy="4761468"/>
              </a:xfrm>
              <a:prstGeom prst="rect">
                <a:avLst/>
              </a:prstGeom>
            </p:spPr>
          </p:pic>
          <p:sp>
            <p:nvSpPr>
              <p:cNvPr id="5" name="TextBox 4">
                <a:extLst>
                  <a:ext uri="{FF2B5EF4-FFF2-40B4-BE49-F238E27FC236}">
                    <a16:creationId xmlns:a16="http://schemas.microsoft.com/office/drawing/2014/main" id="{156BB1D2-4E5B-D249-5C22-CD2F58145C82}"/>
                  </a:ext>
                </a:extLst>
              </p:cNvPr>
              <p:cNvSpPr txBox="1"/>
              <p:nvPr/>
            </p:nvSpPr>
            <p:spPr>
              <a:xfrm>
                <a:off x="3102049" y="3994211"/>
                <a:ext cx="1506966" cy="954107"/>
              </a:xfrm>
              <a:prstGeom prst="rect">
                <a:avLst/>
              </a:prstGeom>
              <a:noFill/>
            </p:spPr>
            <p:txBody>
              <a:bodyPr wrap="square" rtlCol="0">
                <a:spAutoFit/>
              </a:bodyPr>
              <a:lstStyle/>
              <a:p>
                <a:pPr algn="ctr"/>
                <a:r>
                  <a:rPr lang="en-US" sz="2800" dirty="0">
                    <a:latin typeface="Calibri" panose="020F0502020204030204" pitchFamily="34" charset="0"/>
                    <a:cs typeface="Calibri" panose="020F0502020204030204" pitchFamily="34" charset="0"/>
                  </a:rPr>
                  <a:t>79.4%</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CO</a:t>
                </a:r>
                <a:r>
                  <a:rPr lang="en-US" sz="2800" baseline="-25000" dirty="0">
                    <a:latin typeface="Calibri" panose="020F0502020204030204" pitchFamily="34" charset="0"/>
                    <a:cs typeface="Calibri" panose="020F0502020204030204" pitchFamily="34" charset="0"/>
                  </a:rPr>
                  <a:t>2</a:t>
                </a:r>
              </a:p>
            </p:txBody>
          </p:sp>
          <p:sp>
            <p:nvSpPr>
              <p:cNvPr id="6" name="TextBox 5">
                <a:extLst>
                  <a:ext uri="{FF2B5EF4-FFF2-40B4-BE49-F238E27FC236}">
                    <a16:creationId xmlns:a16="http://schemas.microsoft.com/office/drawing/2014/main" id="{9A21F9C9-FDE5-1A33-D0DC-4D149CF58A03}"/>
                  </a:ext>
                </a:extLst>
              </p:cNvPr>
              <p:cNvSpPr txBox="1"/>
              <p:nvPr/>
            </p:nvSpPr>
            <p:spPr>
              <a:xfrm>
                <a:off x="1022948" y="2458761"/>
                <a:ext cx="1082413" cy="954107"/>
              </a:xfrm>
              <a:prstGeom prst="rect">
                <a:avLst/>
              </a:prstGeom>
              <a:noFill/>
            </p:spPr>
            <p:txBody>
              <a:bodyPr wrap="square" rtlCol="0">
                <a:spAutoFit/>
              </a:bodyPr>
              <a:lstStyle/>
              <a:p>
                <a:pPr algn="ctr"/>
                <a:r>
                  <a:rPr lang="en-US" sz="2800" dirty="0">
                    <a:latin typeface="Calibri" panose="020F0502020204030204" pitchFamily="34" charset="0"/>
                    <a:cs typeface="Calibri" panose="020F0502020204030204" pitchFamily="34" charset="0"/>
                  </a:rPr>
                  <a:t>11.5% </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CH</a:t>
                </a:r>
                <a:r>
                  <a:rPr lang="en-US" sz="2800" baseline="-25000" dirty="0">
                    <a:latin typeface="Calibri" panose="020F0502020204030204" pitchFamily="34" charset="0"/>
                    <a:cs typeface="Calibri" panose="020F0502020204030204" pitchFamily="34" charset="0"/>
                  </a:rPr>
                  <a:t>4</a:t>
                </a:r>
              </a:p>
            </p:txBody>
          </p:sp>
          <p:sp>
            <p:nvSpPr>
              <p:cNvPr id="7" name="TextBox 6">
                <a:extLst>
                  <a:ext uri="{FF2B5EF4-FFF2-40B4-BE49-F238E27FC236}">
                    <a16:creationId xmlns:a16="http://schemas.microsoft.com/office/drawing/2014/main" id="{D9AA0B6F-0851-225B-4250-1EFDAE69744C}"/>
                  </a:ext>
                </a:extLst>
              </p:cNvPr>
              <p:cNvSpPr txBox="1"/>
              <p:nvPr/>
            </p:nvSpPr>
            <p:spPr>
              <a:xfrm>
                <a:off x="794532" y="911733"/>
                <a:ext cx="1288378" cy="954107"/>
              </a:xfrm>
              <a:prstGeom prst="rect">
                <a:avLst/>
              </a:prstGeom>
              <a:noFill/>
            </p:spPr>
            <p:txBody>
              <a:bodyPr wrap="square" rtlCol="0">
                <a:spAutoFit/>
              </a:bodyPr>
              <a:lstStyle/>
              <a:p>
                <a:pPr algn="ctr"/>
                <a:r>
                  <a:rPr lang="en-US" sz="2800" dirty="0">
                    <a:latin typeface="Calibri" panose="020F0502020204030204" pitchFamily="34" charset="0"/>
                    <a:cs typeface="Calibri" panose="020F0502020204030204" pitchFamily="34" charset="0"/>
                  </a:rPr>
                  <a:t>6.2% </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N</a:t>
                </a:r>
                <a:r>
                  <a:rPr lang="en-US" sz="2800" baseline="-25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O</a:t>
                </a:r>
                <a:endParaRPr lang="en-US" sz="2800" baseline="-250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B43C4D1-AA2B-59C7-3EF4-E0E95BA01F1B}"/>
                  </a:ext>
                </a:extLst>
              </p:cNvPr>
              <p:cNvSpPr txBox="1"/>
              <p:nvPr/>
            </p:nvSpPr>
            <p:spPr>
              <a:xfrm>
                <a:off x="2884014" y="503466"/>
                <a:ext cx="3173774" cy="954107"/>
              </a:xfrm>
              <a:prstGeom prst="rect">
                <a:avLst/>
              </a:prstGeom>
              <a:noFill/>
            </p:spPr>
            <p:txBody>
              <a:bodyPr wrap="square" rtlCol="0">
                <a:spAutoFit/>
              </a:bodyPr>
              <a:lstStyle/>
              <a:p>
                <a:pPr algn="ctr"/>
                <a:r>
                  <a:rPr lang="en-US" sz="2800" dirty="0">
                    <a:latin typeface="Calibri" panose="020F0502020204030204" pitchFamily="34" charset="0"/>
                    <a:cs typeface="Calibri" panose="020F0502020204030204" pitchFamily="34" charset="0"/>
                  </a:rPr>
                  <a:t>3.0% HFCs, PFCs, SF</a:t>
                </a:r>
                <a:r>
                  <a:rPr lang="en-US" sz="2800" baseline="-25000" dirty="0">
                    <a:latin typeface="Calibri" panose="020F0502020204030204" pitchFamily="34" charset="0"/>
                    <a:cs typeface="Calibri" panose="020F0502020204030204" pitchFamily="34" charset="0"/>
                  </a:rPr>
                  <a:t>6</a:t>
                </a:r>
                <a:r>
                  <a:rPr lang="en-US" sz="2800" dirty="0">
                    <a:latin typeface="Calibri" panose="020F0502020204030204" pitchFamily="34" charset="0"/>
                    <a:cs typeface="Calibri" panose="020F0502020204030204" pitchFamily="34" charset="0"/>
                  </a:rPr>
                  <a:t>, and NF</a:t>
                </a:r>
                <a:r>
                  <a:rPr lang="en-US" sz="2800" baseline="-25000" dirty="0">
                    <a:latin typeface="Calibri" panose="020F0502020204030204" pitchFamily="34" charset="0"/>
                    <a:cs typeface="Calibri" panose="020F0502020204030204" pitchFamily="34" charset="0"/>
                  </a:rPr>
                  <a:t>3</a:t>
                </a:r>
              </a:p>
            </p:txBody>
          </p:sp>
          <p:cxnSp>
            <p:nvCxnSpPr>
              <p:cNvPr id="11" name="Straight Connector 10">
                <a:extLst>
                  <a:ext uri="{FF2B5EF4-FFF2-40B4-BE49-F238E27FC236}">
                    <a16:creationId xmlns:a16="http://schemas.microsoft.com/office/drawing/2014/main" id="{01414B48-8CDA-1D4E-9821-627BBC3CDA09}"/>
                  </a:ext>
                </a:extLst>
              </p:cNvPr>
              <p:cNvCxnSpPr>
                <a:cxnSpLocks/>
              </p:cNvCxnSpPr>
              <p:nvPr/>
            </p:nvCxnSpPr>
            <p:spPr>
              <a:xfrm flipV="1">
                <a:off x="2704117" y="989329"/>
                <a:ext cx="809714" cy="678474"/>
              </a:xfrm>
              <a:prstGeom prst="line">
                <a:avLst/>
              </a:prstGeom>
              <a:ln w="34925"/>
            </p:spPr>
            <p:style>
              <a:lnRef idx="1">
                <a:schemeClr val="dk1"/>
              </a:lnRef>
              <a:fillRef idx="0">
                <a:schemeClr val="dk1"/>
              </a:fillRef>
              <a:effectRef idx="0">
                <a:schemeClr val="dk1"/>
              </a:effectRef>
              <a:fontRef idx="minor">
                <a:schemeClr val="tx1"/>
              </a:fontRef>
            </p:style>
          </p:cxnSp>
        </p:grpSp>
        <p:cxnSp>
          <p:nvCxnSpPr>
            <p:cNvPr id="10" name="Straight Connector 9">
              <a:extLst>
                <a:ext uri="{FF2B5EF4-FFF2-40B4-BE49-F238E27FC236}">
                  <a16:creationId xmlns:a16="http://schemas.microsoft.com/office/drawing/2014/main" id="{643850BA-141B-FDFD-D9DC-E4ACAAFA21B6}"/>
                </a:ext>
              </a:extLst>
            </p:cNvPr>
            <p:cNvCxnSpPr>
              <a:cxnSpLocks/>
            </p:cNvCxnSpPr>
            <p:nvPr/>
          </p:nvCxnSpPr>
          <p:spPr>
            <a:xfrm flipH="1" flipV="1">
              <a:off x="4707467" y="1516049"/>
              <a:ext cx="281777" cy="208102"/>
            </a:xfrm>
            <a:prstGeom prst="line">
              <a:avLst/>
            </a:prstGeom>
            <a:ln w="34925"/>
          </p:spPr>
          <p:style>
            <a:lnRef idx="1">
              <a:schemeClr val="dk1"/>
            </a:lnRef>
            <a:fillRef idx="0">
              <a:schemeClr val="dk1"/>
            </a:fillRef>
            <a:effectRef idx="0">
              <a:schemeClr val="dk1"/>
            </a:effectRef>
            <a:fontRef idx="minor">
              <a:schemeClr val="tx1"/>
            </a:fontRef>
          </p:style>
        </p:cxnSp>
      </p:grpSp>
      <p:sp>
        <p:nvSpPr>
          <p:cNvPr id="20" name="TextBox 19">
            <a:extLst>
              <a:ext uri="{FF2B5EF4-FFF2-40B4-BE49-F238E27FC236}">
                <a16:creationId xmlns:a16="http://schemas.microsoft.com/office/drawing/2014/main" id="{66C769BA-CAD1-1C8B-6B32-35D0B8C29925}"/>
              </a:ext>
            </a:extLst>
          </p:cNvPr>
          <p:cNvSpPr txBox="1"/>
          <p:nvPr/>
        </p:nvSpPr>
        <p:spPr>
          <a:xfrm>
            <a:off x="72541" y="6007651"/>
            <a:ext cx="11865966" cy="830997"/>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CO</a:t>
            </a:r>
            <a:r>
              <a:rPr lang="en-US" sz="2400" baseline="-25000" dirty="0">
                <a:latin typeface="Calibri" panose="020F0502020204030204" pitchFamily="34" charset="0"/>
                <a:cs typeface="Calibri" panose="020F0502020204030204" pitchFamily="34" charset="0"/>
              </a:rPr>
              <a:t>2</a:t>
            </a:r>
            <a:r>
              <a:rPr lang="en-US" sz="2400" dirty="0">
                <a:latin typeface="Calibri" panose="020F0502020204030204" pitchFamily="34" charset="0"/>
                <a:cs typeface="Calibri" panose="020F0502020204030204" pitchFamily="34" charset="0"/>
              </a:rPr>
              <a:t> = carbon dioxide; CH</a:t>
            </a:r>
            <a:r>
              <a:rPr lang="en-US" sz="2400" baseline="-25000" dirty="0">
                <a:latin typeface="Calibri" panose="020F0502020204030204" pitchFamily="34" charset="0"/>
                <a:cs typeface="Calibri" panose="020F0502020204030204" pitchFamily="34" charset="0"/>
              </a:rPr>
              <a:t>4</a:t>
            </a:r>
            <a:r>
              <a:rPr lang="en-US" sz="2400" dirty="0">
                <a:latin typeface="Calibri" panose="020F0502020204030204" pitchFamily="34" charset="0"/>
                <a:cs typeface="Calibri" panose="020F0502020204030204" pitchFamily="34" charset="0"/>
              </a:rPr>
              <a:t> = methane; N</a:t>
            </a:r>
            <a:r>
              <a:rPr lang="en-US" sz="2400" baseline="-25000" dirty="0">
                <a:latin typeface="Calibri" panose="020F0502020204030204" pitchFamily="34" charset="0"/>
                <a:cs typeface="Calibri" panose="020F0502020204030204" pitchFamily="34" charset="0"/>
              </a:rPr>
              <a:t>2</a:t>
            </a:r>
            <a:r>
              <a:rPr lang="en-US" sz="2400" dirty="0">
                <a:latin typeface="Calibri" panose="020F0502020204030204" pitchFamily="34" charset="0"/>
                <a:cs typeface="Calibri" panose="020F0502020204030204" pitchFamily="34" charset="0"/>
              </a:rPr>
              <a:t>O = nitrous oxide; HFCs = hydrofluorocarbons; PFCs = perfluorochemicals; SF</a:t>
            </a:r>
            <a:r>
              <a:rPr lang="en-US" sz="2400" baseline="-25000" dirty="0">
                <a:latin typeface="Calibri" panose="020F0502020204030204" pitchFamily="34" charset="0"/>
                <a:cs typeface="Calibri" panose="020F0502020204030204" pitchFamily="34" charset="0"/>
              </a:rPr>
              <a:t>6</a:t>
            </a:r>
            <a:r>
              <a:rPr lang="en-US" sz="2400" dirty="0">
                <a:latin typeface="Calibri" panose="020F0502020204030204" pitchFamily="34" charset="0"/>
                <a:cs typeface="Calibri" panose="020F0502020204030204" pitchFamily="34" charset="0"/>
              </a:rPr>
              <a:t> = sulfur hexafluoride; NF</a:t>
            </a:r>
            <a:r>
              <a:rPr lang="en-US" sz="2400" baseline="-25000" dirty="0">
                <a:latin typeface="Calibri" panose="020F0502020204030204" pitchFamily="34" charset="0"/>
                <a:cs typeface="Calibri" panose="020F0502020204030204" pitchFamily="34" charset="0"/>
              </a:rPr>
              <a:t>3</a:t>
            </a:r>
            <a:r>
              <a:rPr lang="en-US" sz="2400" dirty="0">
                <a:latin typeface="Calibri" panose="020F0502020204030204" pitchFamily="34" charset="0"/>
                <a:cs typeface="Calibri" panose="020F0502020204030204" pitchFamily="34" charset="0"/>
              </a:rPr>
              <a:t> = nitrogen trifluoride</a:t>
            </a:r>
          </a:p>
        </p:txBody>
      </p:sp>
    </p:spTree>
    <p:extLst>
      <p:ext uri="{BB962C8B-B14F-4D97-AF65-F5344CB8AC3E}">
        <p14:creationId xmlns:p14="http://schemas.microsoft.com/office/powerpoint/2010/main" val="2620728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0F7AE738-5D5D-D13D-B78F-7C8D16322E7D}"/>
              </a:ext>
            </a:extLst>
          </p:cNvPr>
          <p:cNvSpPr txBox="1">
            <a:spLocks/>
          </p:cNvSpPr>
          <p:nvPr/>
        </p:nvSpPr>
        <p:spPr>
          <a:xfrm>
            <a:off x="11038900" y="6356350"/>
            <a:ext cx="314899"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6</a:t>
            </a:fld>
            <a:endParaRPr lang="en-US"/>
          </a:p>
        </p:txBody>
      </p:sp>
      <p:sp>
        <p:nvSpPr>
          <p:cNvPr id="6" name="Title 3">
            <a:extLst>
              <a:ext uri="{FF2B5EF4-FFF2-40B4-BE49-F238E27FC236}">
                <a16:creationId xmlns:a16="http://schemas.microsoft.com/office/drawing/2014/main" id="{832A6C81-AA88-87A6-A5E0-32C7E579AEF8}"/>
              </a:ext>
            </a:extLst>
          </p:cNvPr>
          <p:cNvSpPr txBox="1">
            <a:spLocks noGrp="1"/>
          </p:cNvSpPr>
          <p:nvPr>
            <p:ph type="title" idx="4294967295"/>
          </p:nvPr>
        </p:nvSpPr>
        <p:spPr>
          <a:xfrm>
            <a:off x="0" y="56517"/>
            <a:ext cx="11980284" cy="113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Relative Importance of Different Anthropogenic and </a:t>
            </a:r>
            <a:br>
              <a:rPr kumimoji="0" lang="en-US" sz="3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Natural Sources of GHGs</a:t>
            </a:r>
            <a:endParaRPr kumimoji="0" lang="en-US" sz="3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A9728F9D-6DDC-2166-4D98-A1258E117A6A}"/>
              </a:ext>
            </a:extLst>
          </p:cNvPr>
          <p:cNvSpPr txBox="1"/>
          <p:nvPr/>
        </p:nvSpPr>
        <p:spPr>
          <a:xfrm>
            <a:off x="877440" y="1174632"/>
            <a:ext cx="3305501" cy="461665"/>
          </a:xfrm>
          <a:prstGeom prst="rect">
            <a:avLst/>
          </a:prstGeom>
          <a:noFill/>
        </p:spPr>
        <p:txBody>
          <a:bodyPr wrap="square" rtlCol="0">
            <a:spAutoFit/>
          </a:bodyPr>
          <a:lstStyle/>
          <a:p>
            <a:pPr lvl="0" algn="ctr"/>
            <a:r>
              <a:rPr lang="en-US" sz="2400" b="1" i="1" dirty="0">
                <a:solidFill>
                  <a:schemeClr val="tx1"/>
                </a:solidFill>
                <a:latin typeface="Calibri"/>
                <a:ea typeface="Calibri"/>
                <a:cs typeface="Calibri"/>
                <a:sym typeface="Calibri"/>
              </a:rPr>
              <a:t>Anthropogenic Sources</a:t>
            </a:r>
            <a:endParaRPr lang="en-US" sz="2400" b="1" i="1" dirty="0">
              <a:solidFill>
                <a:schemeClr val="tx1"/>
              </a:solidFill>
            </a:endParaRPr>
          </a:p>
        </p:txBody>
      </p:sp>
      <p:pic>
        <p:nvPicPr>
          <p:cNvPr id="17" name="Picture 16" descr="A pie chart showing 28% transportation, 25% electric, 23% industry, 13% commercial and residential, and 10% agriculture">
            <a:extLst>
              <a:ext uri="{FF2B5EF4-FFF2-40B4-BE49-F238E27FC236}">
                <a16:creationId xmlns:a16="http://schemas.microsoft.com/office/drawing/2014/main" id="{8CF9E995-1B90-08CD-A4D3-BE0CF0125377}"/>
              </a:ext>
            </a:extLst>
          </p:cNvPr>
          <p:cNvPicPr>
            <a:picLocks noChangeAspect="1"/>
          </p:cNvPicPr>
          <p:nvPr/>
        </p:nvPicPr>
        <p:blipFill>
          <a:blip r:embed="rId3"/>
          <a:srcRect l="1135" r="15257"/>
          <a:stretch>
            <a:fillRect/>
          </a:stretch>
        </p:blipFill>
        <p:spPr>
          <a:xfrm>
            <a:off x="0" y="1832811"/>
            <a:ext cx="5188529" cy="4518571"/>
          </a:xfrm>
          <a:prstGeom prst="rect">
            <a:avLst/>
          </a:prstGeom>
        </p:spPr>
      </p:pic>
      <p:sp>
        <p:nvSpPr>
          <p:cNvPr id="9" name="TextBox 8">
            <a:extLst>
              <a:ext uri="{FF2B5EF4-FFF2-40B4-BE49-F238E27FC236}">
                <a16:creationId xmlns:a16="http://schemas.microsoft.com/office/drawing/2014/main" id="{1CF9E5EC-6FDD-DA04-5018-F2804EE545FF}"/>
              </a:ext>
            </a:extLst>
          </p:cNvPr>
          <p:cNvSpPr txBox="1"/>
          <p:nvPr/>
        </p:nvSpPr>
        <p:spPr>
          <a:xfrm>
            <a:off x="209862" y="6412937"/>
            <a:ext cx="2533880" cy="307777"/>
          </a:xfrm>
          <a:prstGeom prst="rect">
            <a:avLst/>
          </a:prstGeom>
          <a:noFill/>
        </p:spPr>
        <p:txBody>
          <a:bodyPr wrap="square" rtlCol="0">
            <a:spAutoFit/>
          </a:bodyPr>
          <a:lstStyle/>
          <a:p>
            <a:pPr lvl="0"/>
            <a:r>
              <a:rPr lang="en-US" dirty="0">
                <a:solidFill>
                  <a:schemeClr val="dk1"/>
                </a:solidFill>
                <a:latin typeface="Calibri"/>
                <a:ea typeface="Calibri"/>
                <a:cs typeface="Calibri"/>
                <a:sym typeface="Calibri"/>
              </a:rPr>
              <a:t>Source: </a:t>
            </a:r>
            <a:r>
              <a:rPr lang="en-US" dirty="0" err="1">
                <a:solidFill>
                  <a:schemeClr val="dk1"/>
                </a:solidFill>
                <a:latin typeface="Calibri"/>
                <a:ea typeface="Calibri"/>
                <a:cs typeface="Calibri"/>
                <a:sym typeface="Calibri"/>
              </a:rPr>
              <a:t>EPA.gov</a:t>
            </a:r>
            <a:r>
              <a:rPr lang="en-US" dirty="0">
                <a:solidFill>
                  <a:schemeClr val="dk1"/>
                </a:solidFill>
                <a:latin typeface="Calibri"/>
                <a:ea typeface="Calibri"/>
                <a:cs typeface="Calibri"/>
                <a:sym typeface="Calibri"/>
              </a:rPr>
              <a:t> 2021</a:t>
            </a:r>
            <a:endParaRPr lang="en-US" dirty="0"/>
          </a:p>
        </p:txBody>
      </p:sp>
      <p:sp>
        <p:nvSpPr>
          <p:cNvPr id="10" name="TextBox 9">
            <a:extLst>
              <a:ext uri="{FF2B5EF4-FFF2-40B4-BE49-F238E27FC236}">
                <a16:creationId xmlns:a16="http://schemas.microsoft.com/office/drawing/2014/main" id="{A87E20D1-0A8C-DC09-FA7C-4868B5E725BE}"/>
              </a:ext>
            </a:extLst>
          </p:cNvPr>
          <p:cNvSpPr txBox="1"/>
          <p:nvPr/>
        </p:nvSpPr>
        <p:spPr>
          <a:xfrm>
            <a:off x="7376351" y="1136308"/>
            <a:ext cx="3314341" cy="461665"/>
          </a:xfrm>
          <a:prstGeom prst="rect">
            <a:avLst/>
          </a:prstGeom>
          <a:noFill/>
        </p:spPr>
        <p:txBody>
          <a:bodyPr wrap="square" rtlCol="0">
            <a:spAutoFit/>
          </a:bodyPr>
          <a:lstStyle/>
          <a:p>
            <a:pPr lvl="0" algn="ctr"/>
            <a:r>
              <a:rPr lang="en-US" sz="2400" b="1" i="1" dirty="0">
                <a:solidFill>
                  <a:schemeClr val="tx1"/>
                </a:solidFill>
                <a:latin typeface="Calibri"/>
                <a:ea typeface="Calibri"/>
                <a:cs typeface="Calibri"/>
                <a:sym typeface="Calibri"/>
              </a:rPr>
              <a:t>Natural Sources</a:t>
            </a:r>
            <a:endParaRPr lang="en-US" sz="2400" b="1" i="1" dirty="0">
              <a:solidFill>
                <a:schemeClr val="tx1"/>
              </a:solidFill>
            </a:endParaRPr>
          </a:p>
        </p:txBody>
      </p:sp>
      <p:pic>
        <p:nvPicPr>
          <p:cNvPr id="11" name="Picture 10" descr="Small compared to anthropogenic sources, greenhouse gases come from forest fires, oceans, wetlands, permafrost, and volcanoes.">
            <a:extLst>
              <a:ext uri="{FF2B5EF4-FFF2-40B4-BE49-F238E27FC236}">
                <a16:creationId xmlns:a16="http://schemas.microsoft.com/office/drawing/2014/main" id="{82FDFA72-A9F4-682B-8C3E-1BBAC6D31047}"/>
              </a:ext>
            </a:extLst>
          </p:cNvPr>
          <p:cNvPicPr>
            <a:picLocks noChangeAspect="1"/>
          </p:cNvPicPr>
          <p:nvPr/>
        </p:nvPicPr>
        <p:blipFill>
          <a:blip r:embed="rId4"/>
          <a:stretch>
            <a:fillRect/>
          </a:stretch>
        </p:blipFill>
        <p:spPr>
          <a:xfrm>
            <a:off x="5247411" y="1459366"/>
            <a:ext cx="6732873" cy="4786564"/>
          </a:xfrm>
          <a:prstGeom prst="rect">
            <a:avLst/>
          </a:prstGeom>
        </p:spPr>
      </p:pic>
      <p:sp>
        <p:nvSpPr>
          <p:cNvPr id="12" name="TextBox 11">
            <a:extLst>
              <a:ext uri="{FF2B5EF4-FFF2-40B4-BE49-F238E27FC236}">
                <a16:creationId xmlns:a16="http://schemas.microsoft.com/office/drawing/2014/main" id="{9818B793-CB25-3F1E-E6B7-141C72CECC46}"/>
              </a:ext>
            </a:extLst>
          </p:cNvPr>
          <p:cNvSpPr txBox="1"/>
          <p:nvPr/>
        </p:nvSpPr>
        <p:spPr>
          <a:xfrm>
            <a:off x="6015207" y="6351382"/>
            <a:ext cx="5023692" cy="523220"/>
          </a:xfrm>
          <a:prstGeom prst="rect">
            <a:avLst/>
          </a:prstGeom>
          <a:noFill/>
        </p:spPr>
        <p:txBody>
          <a:bodyPr wrap="square" rtlCol="0">
            <a:spAutoFit/>
          </a:bodyPr>
          <a:lstStyle/>
          <a:p>
            <a:r>
              <a:rPr lang="en-US" dirty="0">
                <a:solidFill>
                  <a:schemeClr val="dk1"/>
                </a:solidFill>
                <a:latin typeface="Calibri"/>
                <a:ea typeface="Calibri"/>
                <a:cs typeface="Calibri"/>
                <a:sym typeface="Calibri"/>
              </a:rPr>
              <a:t>Source: Yue &amp; Gao 2018, </a:t>
            </a:r>
            <a:r>
              <a:rPr lang="en-US" i="1" dirty="0">
                <a:solidFill>
                  <a:schemeClr val="dk1"/>
                </a:solidFill>
                <a:latin typeface="Calibri"/>
                <a:ea typeface="Calibri"/>
                <a:cs typeface="Calibri"/>
                <a:sym typeface="Calibri"/>
              </a:rPr>
              <a:t>Advances in Climate Change Research, </a:t>
            </a:r>
            <a:r>
              <a:rPr lang="en-US" dirty="0">
                <a:solidFill>
                  <a:schemeClr val="dk1"/>
                </a:solidFill>
                <a:latin typeface="Calibri"/>
                <a:ea typeface="Calibri"/>
                <a:cs typeface="Calibri"/>
                <a:sym typeface="Calibri"/>
                <a:hlinkClick r:id="rId5"/>
              </a:rPr>
              <a:t>https://doi.org/10.1016/j.accre.2018.12.003</a:t>
            </a:r>
            <a:endParaRPr lang="en-US" i="1" dirty="0"/>
          </a:p>
        </p:txBody>
      </p:sp>
    </p:spTree>
    <p:extLst>
      <p:ext uri="{BB962C8B-B14F-4D97-AF65-F5344CB8AC3E}">
        <p14:creationId xmlns:p14="http://schemas.microsoft.com/office/powerpoint/2010/main" val="3179890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48E44B-4E6B-7BA1-4981-E5927BE96F5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3" name="Title 2">
            <a:extLst>
              <a:ext uri="{FF2B5EF4-FFF2-40B4-BE49-F238E27FC236}">
                <a16:creationId xmlns:a16="http://schemas.microsoft.com/office/drawing/2014/main" id="{F18FDB73-887E-5900-BA99-0DC4ADE1A00F}"/>
              </a:ext>
            </a:extLst>
          </p:cNvPr>
          <p:cNvSpPr txBox="1">
            <a:spLocks noGrp="1"/>
          </p:cNvSpPr>
          <p:nvPr>
            <p:ph type="title" idx="4294967295"/>
          </p:nvPr>
        </p:nvSpPr>
        <p:spPr>
          <a:xfrm>
            <a:off x="2605122" y="399250"/>
            <a:ext cx="812783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Natural vs. Human-Caused </a:t>
            </a:r>
            <a:b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Temperature Change </a:t>
            </a:r>
            <a:endPar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 name="Picture 4" descr="a graph showing the change in global surface temperature from 1850 to 2020 compared to the pre-industrial average. Observed tempertures have risen. indicates human drivers are the dominant cause and natural drivers cannot explain the increase">
            <a:extLst>
              <a:ext uri="{FF2B5EF4-FFF2-40B4-BE49-F238E27FC236}">
                <a16:creationId xmlns:a16="http://schemas.microsoft.com/office/drawing/2014/main" id="{1AFC8210-C51E-61E1-68AF-2B81D37574C8}"/>
              </a:ext>
            </a:extLst>
          </p:cNvPr>
          <p:cNvPicPr>
            <a:picLocks noChangeAspect="1"/>
          </p:cNvPicPr>
          <p:nvPr/>
        </p:nvPicPr>
        <p:blipFill>
          <a:blip r:embed="rId4"/>
          <a:stretch>
            <a:fillRect/>
          </a:stretch>
        </p:blipFill>
        <p:spPr>
          <a:xfrm>
            <a:off x="3549359" y="1679543"/>
            <a:ext cx="6239359" cy="4676807"/>
          </a:xfrm>
          <a:prstGeom prst="rect">
            <a:avLst/>
          </a:prstGeom>
        </p:spPr>
      </p:pic>
      <p:sp>
        <p:nvSpPr>
          <p:cNvPr id="6" name="TextBox 5">
            <a:extLst>
              <a:ext uri="{FF2B5EF4-FFF2-40B4-BE49-F238E27FC236}">
                <a16:creationId xmlns:a16="http://schemas.microsoft.com/office/drawing/2014/main" id="{64014BCF-0EB6-8E59-481F-02E7C26A32C1}"/>
              </a:ext>
            </a:extLst>
          </p:cNvPr>
          <p:cNvSpPr txBox="1"/>
          <p:nvPr/>
        </p:nvSpPr>
        <p:spPr>
          <a:xfrm>
            <a:off x="4242490" y="6352143"/>
            <a:ext cx="4853096" cy="369332"/>
          </a:xfrm>
          <a:prstGeom prst="rect">
            <a:avLst/>
          </a:prstGeom>
          <a:noFill/>
        </p:spPr>
        <p:txBody>
          <a:bodyPr wrap="square" rtlCol="0">
            <a:spAutoFit/>
          </a:bodyPr>
          <a:lstStyle/>
          <a:p>
            <a:r>
              <a:rPr lang="en-US" sz="1800" dirty="0">
                <a:solidFill>
                  <a:srgbClr val="202122"/>
                </a:solidFill>
                <a:latin typeface="Calibri"/>
                <a:ea typeface="Calibri"/>
                <a:cs typeface="Calibri"/>
                <a:sym typeface="Calibri"/>
              </a:rPr>
              <a:t>Source: IPCC AR6 WGI, Figure SPM.1b, p. SPM-7.</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10F028-1E1C-440A-F5F7-E49B82761A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Title 2">
            <a:extLst>
              <a:ext uri="{FF2B5EF4-FFF2-40B4-BE49-F238E27FC236}">
                <a16:creationId xmlns:a16="http://schemas.microsoft.com/office/drawing/2014/main" id="{CEF0D0CA-3A73-6409-713D-D4D267A844E3}"/>
              </a:ext>
            </a:extLst>
          </p:cNvPr>
          <p:cNvSpPr txBox="1">
            <a:spLocks noGrp="1"/>
          </p:cNvSpPr>
          <p:nvPr>
            <p:ph type="title" idx="4294967295"/>
          </p:nvPr>
        </p:nvSpPr>
        <p:spPr>
          <a:xfrm>
            <a:off x="661012" y="1916935"/>
            <a:ext cx="11237205"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Why does warming keep accelerating? </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503</TotalTime>
  <Words>1708</Words>
  <Application>Microsoft Macintosh PowerPoint</Application>
  <PresentationFormat>Widescreen</PresentationFormat>
  <Paragraphs>134</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Noto Sans Symbols</vt:lpstr>
      <vt:lpstr>Open Sans</vt:lpstr>
      <vt:lpstr>Office Theme</vt:lpstr>
      <vt:lpstr>PowerPoint Presentation</vt:lpstr>
      <vt:lpstr>1</vt:lpstr>
      <vt:lpstr>What is the physical process behind the warming effect of greenhouse gases (GHGs)?</vt:lpstr>
      <vt:lpstr>Warming Effect</vt:lpstr>
      <vt:lpstr>Most global warming emissions come from which GHGs? </vt:lpstr>
      <vt:lpstr>What are the sources &amp; sinks of these dominant GHGs?</vt:lpstr>
      <vt:lpstr>Relative Importance of Different Anthropogenic and  Natural Sources of GHGs</vt:lpstr>
      <vt:lpstr>Natural vs. Human-Caused  Temperature Change </vt:lpstr>
      <vt:lpstr>Why does warming keep accelerating? </vt:lpstr>
      <vt:lpstr>Positive Feedback Loops</vt:lpstr>
      <vt:lpstr>Which countries are emitting the most GHGs – total and per capita?</vt:lpstr>
      <vt:lpstr>Total  Emissions </vt:lpstr>
      <vt:lpstr>Per Capita  Emissions </vt:lpstr>
      <vt:lpstr>What are the choices?  How does mitigation differ from adaptation? </vt:lpstr>
      <vt:lpstr>International Policy </vt:lpstr>
      <vt:lpstr>Climate Change  Performance  Index (CCPI) </vt:lpstr>
      <vt:lpstr>Group Project Assignment:</vt:lpstr>
      <vt:lpstr>Group Project Assignment – Topics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and Choices: Change Behavior, Mitigate, or Adapt </dc:title>
  <dc:creator>Margaret A. Palmer</dc:creator>
  <cp:lastModifiedBy>Alaina Gallagher</cp:lastModifiedBy>
  <cp:revision>43</cp:revision>
  <dcterms:created xsi:type="dcterms:W3CDTF">2023-07-21T14:29:25Z</dcterms:created>
  <dcterms:modified xsi:type="dcterms:W3CDTF">2026-08-04T14:13:54Z</dcterms:modified>
</cp:coreProperties>
</file>