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76" r:id="rId3"/>
    <p:sldId id="265" r:id="rId4"/>
    <p:sldId id="260" r:id="rId5"/>
    <p:sldId id="266" r:id="rId6"/>
    <p:sldId id="280" r:id="rId7"/>
    <p:sldId id="269" r:id="rId8"/>
    <p:sldId id="284" r:id="rId9"/>
    <p:sldId id="283" r:id="rId10"/>
    <p:sldId id="285" r:id="rId11"/>
    <p:sldId id="27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962" autoAdjust="0"/>
    <p:restoredTop sz="86307" autoAdjust="0"/>
  </p:normalViewPr>
  <p:slideViewPr>
    <p:cSldViewPr snapToGrid="0" snapToObjects="1">
      <p:cViewPr varScale="1">
        <p:scale>
          <a:sx n="103" d="100"/>
          <a:sy n="103" d="100"/>
        </p:scale>
        <p:origin x="552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notesViewPr>
    <p:cSldViewPr snapToGrid="0" snapToObjects="1">
      <p:cViewPr varScale="1">
        <p:scale>
          <a:sx n="95" d="100"/>
          <a:sy n="95" d="100"/>
        </p:scale>
        <p:origin x="4360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E21E6E-FE16-9A40-AB2C-836EE77C1262}" type="datetimeFigureOut">
              <a:rPr lang="en-US" smtClean="0"/>
              <a:t>8/12/26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ECB8A7-3D04-284F-AD06-94F2B5597B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477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ECB8A7-3D04-284F-AD06-94F2B5597B39}" type="slidenum">
              <a:rPr lang="en-US" smtClean="0"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5882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ECB8A7-3D04-284F-AD06-94F2B5597B3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2946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ECB8A7-3D04-284F-AD06-94F2B5597B3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6594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ECB8A7-3D04-284F-AD06-94F2B5597B3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1884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/>
              <a:t>Notes for Instructor: </a:t>
            </a:r>
            <a:r>
              <a:rPr lang="en-US" b="0" i="0" dirty="0"/>
              <a:t>Answers: Question #1 – Nodes 3, 4, 5, 6, and 7 will be impacted. Question #2 – All nodes would be impacted.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ECB8A7-3D04-284F-AD06-94F2B5597B3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278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b="1" i="1" dirty="0"/>
              <a:t>Notes for Instructor: </a:t>
            </a:r>
            <a:r>
              <a:rPr lang="en-US" b="0" i="0" dirty="0"/>
              <a:t>Consider asking learners how adaptation to climate change differs from mitigation? </a:t>
            </a:r>
            <a:r>
              <a:rPr lang="en-US" b="0" i="1" dirty="0"/>
              <a:t>Answer: Mitigation is some action/decision/behavior that reduces climate change while adaptation is simply coping with it but protecting oneself to the extent possible.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ECB8A7-3D04-284F-AD06-94F2B5597B3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2971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/>
              <a:t>Notes for Instructor</a:t>
            </a:r>
            <a:r>
              <a:rPr lang="en-US" dirty="0"/>
              <a:t>: The images in the left panel are examples of “hard” urban infrastructure—a concrete pond that stores urban run-off; a dam that stores water for a city downstream to ensure adequate water during droughts; and rocks and a seawall to protect a coastal city from storm surges. The images on the right are “soft” but still engineered examples of urban infrastructure—a living shoreline on a beach and a rain garden along a highway.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ECB8A7-3D04-284F-AD06-94F2B5597B3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600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/>
              <a:t>Notes for Instructor</a:t>
            </a:r>
            <a:r>
              <a:rPr lang="en-US" dirty="0"/>
              <a:t>: </a:t>
            </a:r>
            <a:r>
              <a:rPr lang="en-US" b="0" dirty="0"/>
              <a:t>Ask learners what positive feedbacks are called in the Lawrence paper. (Answer: Opposite or reinforcing feedbacks). Then ask them what negative feedbacks are.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ECB8A7-3D04-284F-AD06-94F2B5597B3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6120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/>
              <a:t>Notes for Instructor: </a:t>
            </a:r>
            <a:r>
              <a:rPr lang="en-US" b="0" dirty="0"/>
              <a:t>Ask learners to provide examples of some types of governance that they are familiar with. 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ECB8A7-3D04-284F-AD06-94F2B5597B3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1032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/>
              <a:t>Notes for Instructor: </a:t>
            </a:r>
            <a:r>
              <a:rPr lang="en-US" b="0" i="0" dirty="0"/>
              <a:t>Consider asking learners why and how the media influences governance.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ECB8A7-3D04-284F-AD06-94F2B5597B3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5586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BE505-7CC3-6860-DEF6-A4D2D441B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FBC372-2970-1D7E-F857-E8B293310A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0D65A4-50CF-3993-2244-0F461D698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21814-73B6-E247-A125-AAD0C0BD6F74}" type="datetime1">
              <a:rPr lang="en-US" smtClean="0"/>
              <a:t>8/12/26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E0471F-A42F-FD90-79AC-D2FC56ED4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BF0F6-9680-E312-9D3B-D61DD56BF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041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311E1-1222-6942-20C7-DB27834CF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5499D3-8E38-B604-27F3-9FD4E8A26A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A810BF-7742-4860-FFF2-4B7B36DBB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979F8-54D7-3248-B55A-56DBC039385F}" type="datetime1">
              <a:rPr lang="en-US" smtClean="0"/>
              <a:t>8/12/26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9683B3-FEE1-E886-7B4B-61D155F5B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D9E1AF-6BC2-13F7-A806-1B077EEDF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409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1D038B-1D48-A1F6-3210-0DAA323FE1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9D5CF6-4271-6592-B214-14DFAA63DE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CD4DE9-1CA1-4F14-33C5-A768B0E31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FA7F0-A6EE-BF4C-B90F-9130F523F16F}" type="datetime1">
              <a:rPr lang="en-US" smtClean="0"/>
              <a:t>8/12/26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962EF3-8636-20CB-32CA-D0F636F3D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DC1E35-F84C-3D8D-F869-038837994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727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FB1F5-D793-CF20-3E1D-CD32532AD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5A74D5-8EA1-AA84-A68C-0A0D818A8E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3708D7-0661-94EC-D920-1572085A8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49CE3-5938-A846-9221-39148D6184C7}" type="datetime1">
              <a:rPr lang="en-US" smtClean="0"/>
              <a:t>8/12/26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D87CA1-EC4E-6503-348A-898C521CF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98B036-2728-6609-B995-7371B7BC2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892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F0D07-DAB4-2ACB-4991-BAC9F9C2C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B27871-F450-D289-0FD0-033676773D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D40FC0-F908-BC21-3363-384669E60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854F6-5640-FE4E-A5A0-2B3702EC4545}" type="datetime1">
              <a:rPr lang="en-US" smtClean="0"/>
              <a:t>8/12/26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A5EB7A-DA01-63C3-20E1-30EC499BA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BBB5F2-1751-41A4-DA97-D2383C5E7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841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C57C4-096E-0AC2-8F88-F03AEA2FB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9EF170-3775-1624-4F11-C60C3EB9C6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EB76AD-3C14-A3E5-CB22-D2FD02BBC4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7B4A12-4283-B58C-C9D4-DCD7BE163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021F-57FC-CB41-B070-E237181AF3A0}" type="datetime1">
              <a:rPr lang="en-US" smtClean="0"/>
              <a:t>8/12/26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642D3B-0FA6-90E7-9A5F-579082C31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02299C-E0F5-8136-303F-99A82A5FC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92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4AEB9-0BBB-C2C4-14A1-74497A05C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0DD4D1-B7EF-6EA9-9C22-0C6F75137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082041-0EBD-A7B8-1959-669601009E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98B0E3-8323-B84B-1D31-6C1D0853A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8E90006-8313-0A2B-150F-4C156D9667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10A33A-9D97-FF11-4F5D-F501C5998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E0EDB-E9C6-C64F-9FA8-C75EFCBFA1DA}" type="datetime1">
              <a:rPr lang="en-US" smtClean="0"/>
              <a:t>8/12/26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40D3499-E618-6482-52FF-8B0923646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070E96-B6FE-19FD-4C27-79219E199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623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EF522-9F8B-A762-3638-D73B09212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801B24-09F8-AD6D-31C2-84C1BE6B9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52D58-8A9D-6343-9552-AFE7C0FA253B}" type="datetime1">
              <a:rPr lang="en-US" smtClean="0"/>
              <a:t>8/12/26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61ACE7-82EB-D869-1369-5DE7292C8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8BE9D3-05ED-1A8D-7534-0AC2F3FEE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191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E9FA50-6BBA-5A73-164F-F7C2DF181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6B899-C999-6D45-B0CA-642239F1843B}" type="datetime1">
              <a:rPr lang="en-US" smtClean="0"/>
              <a:t>8/12/26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219ACF-55DB-23D9-8657-74E9F7C22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11CA59-F36B-06B9-D290-0DBEC7BEF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217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B06B3-EC05-77D0-0BB7-A4909A9A2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DC816C-BFD5-A785-7B36-276BC46ABF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0DA37B-505B-C2FD-5CDB-C7D8D4085F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1A421A-28A3-9A17-4A61-7A2A9214C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F4C6-A235-114B-8A8B-750AB4DB3249}" type="datetime1">
              <a:rPr lang="en-US" smtClean="0"/>
              <a:t>8/12/26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1F576C-0BCD-B3D7-CF34-5ECAF6A07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A44FFF-1157-293C-A830-A1C55A707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515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14FDB-ECE7-CADF-CC03-2779085C9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A8F69A-EC6F-7AE7-20BE-0EFC328AC0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CF0A42-D5EF-D3A5-95CA-B9B19F97D6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E8DFCD-A879-2667-EF62-94FE3D6B9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133F-8DE8-7241-86CD-FC661D3A3D72}" type="datetime1">
              <a:rPr lang="en-US" smtClean="0"/>
              <a:t>8/12/26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12AA17-CCEE-4923-1ED0-47F718B18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815644-73F1-A0D9-2C0A-AEE64D9BA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201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741C8AE-5668-EEB0-62F5-1240A10CE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514F34-7FB9-984C-C44C-1BFCD2C852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FAB6A6-A9F2-B34E-A5BC-BB1A5F3888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44D9B-9F95-3A4A-B1F9-9E6F88F09312}" type="datetime1">
              <a:rPr lang="en-US" smtClean="0"/>
              <a:t>8/12/26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0EA822-3B54-FA95-612F-10D035B505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3556C3-201C-5B46-6E24-9E769E7674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227B3-BD4B-B146-9DD9-5D91D71F0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733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16/j.crm.2020.100234" TargetMode="External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3389/fmars.2019.00333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he SESYNC logo - the letters SESYNC under a green arch">
            <a:extLst>
              <a:ext uri="{FF2B5EF4-FFF2-40B4-BE49-F238E27FC236}">
                <a16:creationId xmlns:a16="http://schemas.microsoft.com/office/drawing/2014/main" id="{7AF539DA-A600-619A-D3DD-CC7659DDF3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756" y="200015"/>
            <a:ext cx="3421356" cy="12487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51EE67-DF32-3A01-7F6E-D3371B19FF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448811"/>
            <a:ext cx="10640754" cy="1626227"/>
          </a:xfrm>
        </p:spPr>
        <p:txBody>
          <a:bodyPr anchor="b">
            <a:noAutofit/>
          </a:bodyPr>
          <a:lstStyle/>
          <a:p>
            <a:r>
              <a:rPr lang="en-US" sz="5400" b="1" dirty="0">
                <a:effectLst/>
                <a:latin typeface="+mn-lt"/>
                <a:ea typeface="Calibri" panose="020F0502020204030204" pitchFamily="34" charset="0"/>
              </a:rPr>
              <a:t>Cascading Effects in Complex Systems Part 3: Socio-Environmental </a:t>
            </a:r>
            <a:endParaRPr lang="en-US" sz="5400" dirty="0">
              <a:latin typeface="+mn-lt"/>
            </a:endParaRPr>
          </a:p>
        </p:txBody>
      </p:sp>
      <p:pic>
        <p:nvPicPr>
          <p:cNvPr id="6" name="Picture 5" descr="A diagram of a network with nodes connected by arrows&#10;&#10;Description automatically generated">
            <a:extLst>
              <a:ext uri="{FF2B5EF4-FFF2-40B4-BE49-F238E27FC236}">
                <a16:creationId xmlns:a16="http://schemas.microsoft.com/office/drawing/2014/main" id="{084B8E0C-2FAB-CF28-8A81-6A52ED05B7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6331" y="3146577"/>
            <a:ext cx="4124492" cy="3435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3061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showing how mpacts can cascade across multiple subsystems in a larger system, even when there are both reinforcing and balancing feedbacks.">
            <a:extLst>
              <a:ext uri="{FF2B5EF4-FFF2-40B4-BE49-F238E27FC236}">
                <a16:creationId xmlns:a16="http://schemas.microsoft.com/office/drawing/2014/main" id="{B621F4F9-7E88-9AB2-3CB9-746B0C945F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6892" y="0"/>
            <a:ext cx="12285783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072A734A-8B42-2E76-FAAE-A4AAEDE8DD23}"/>
              </a:ext>
            </a:extLst>
          </p:cNvPr>
          <p:cNvSpPr txBox="1">
            <a:spLocks/>
          </p:cNvSpPr>
          <p:nvPr/>
        </p:nvSpPr>
        <p:spPr>
          <a:xfrm>
            <a:off x="547270" y="0"/>
            <a:ext cx="8013634" cy="40011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000" b="1">
                <a:latin typeface="+mn-lt"/>
              </a:rPr>
              <a:t>Systems Map Showing Cascading Impacts across Multiple Domains </a:t>
            </a:r>
            <a:endParaRPr lang="en-US" sz="800" b="1" dirty="0">
              <a:latin typeface="+mn-lt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5AA72C-5422-2078-33C4-15189331ED37}"/>
              </a:ext>
            </a:extLst>
          </p:cNvPr>
          <p:cNvSpPr txBox="1"/>
          <p:nvPr/>
        </p:nvSpPr>
        <p:spPr>
          <a:xfrm>
            <a:off x="3717233" y="6217259"/>
            <a:ext cx="62881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Lawrence et al. 2020 </a:t>
            </a:r>
            <a:br>
              <a:rPr lang="en-US" dirty="0"/>
            </a:br>
            <a:r>
              <a:rPr lang="en-US" dirty="0">
                <a:hlinkClick r:id="rId3"/>
              </a:rPr>
              <a:t>https://doi.org/10.1016/j.crm.2020.100234</a:t>
            </a:r>
            <a:endParaRPr lang="en-US" dirty="0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B6E1A669-C318-DC28-56F6-16070D4CFBD1}"/>
              </a:ext>
            </a:extLst>
          </p:cNvPr>
          <p:cNvSpPr txBox="1">
            <a:spLocks/>
          </p:cNvSpPr>
          <p:nvPr/>
        </p:nvSpPr>
        <p:spPr>
          <a:xfrm>
            <a:off x="11687908" y="6356350"/>
            <a:ext cx="4103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56227B3-BD4B-B146-9DD9-5D91D71F00EA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1810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9802FA-5A66-5D0B-1CC8-6FD56454A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10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2200EA6-4ECA-32FF-CC75-E6403A6D7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8493" y="392498"/>
            <a:ext cx="4994532" cy="910927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latin typeface="+mn-lt"/>
              </a:rPr>
              <a:t>Narratives &amp; Assignment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EE7431-1002-941F-AC43-FFE9119BF1A6}"/>
              </a:ext>
            </a:extLst>
          </p:cNvPr>
          <p:cNvSpPr txBox="1"/>
          <p:nvPr/>
        </p:nvSpPr>
        <p:spPr>
          <a:xfrm>
            <a:off x="1724649" y="1303425"/>
            <a:ext cx="9629151" cy="24519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R="53690">
              <a:spcAft>
                <a:spcPts val="1000"/>
              </a:spcAft>
            </a:pPr>
            <a:r>
              <a:rPr lang="en-US" sz="2400" b="1" i="0" u="none" strike="noStrike" baseline="0" dirty="0">
                <a:latin typeface="Calibri    "/>
              </a:rPr>
              <a:t>Wastewater systems </a:t>
            </a:r>
            <a:r>
              <a:rPr lang="en-US" sz="2400" b="0" i="0" u="none" strike="noStrike" baseline="0" dirty="0">
                <a:latin typeface="Calibri    "/>
              </a:rPr>
              <a:t>(Sea level rise and rising groundwater tables cascade)</a:t>
            </a:r>
          </a:p>
          <a:p>
            <a:pPr>
              <a:spcAft>
                <a:spcPts val="1000"/>
              </a:spcAft>
            </a:pPr>
            <a:r>
              <a:rPr lang="en-US" sz="2400" b="1" i="0" u="none" strike="noStrike" baseline="0" dirty="0">
                <a:latin typeface="Calibri    "/>
              </a:rPr>
              <a:t>Water supply systems </a:t>
            </a:r>
            <a:r>
              <a:rPr lang="en-US" sz="2400" b="0" i="0" u="none" strike="noStrike" baseline="0" dirty="0">
                <a:latin typeface="Calibri    "/>
              </a:rPr>
              <a:t>(Drought cascade)</a:t>
            </a:r>
          </a:p>
          <a:p>
            <a:pPr>
              <a:spcAft>
                <a:spcPts val="1000"/>
              </a:spcAft>
            </a:pPr>
            <a:r>
              <a:rPr lang="en-US" sz="2400" b="1" i="0" u="none" strike="noStrike" baseline="0" dirty="0">
                <a:latin typeface="Calibri    "/>
              </a:rPr>
              <a:t>Stormwater systems </a:t>
            </a:r>
            <a:r>
              <a:rPr lang="en-US" sz="2400" b="0" i="0" u="none" strike="noStrike" baseline="0" dirty="0">
                <a:latin typeface="Calibri    "/>
              </a:rPr>
              <a:t>(Heavy rainfall cascade)</a:t>
            </a:r>
          </a:p>
          <a:p>
            <a:pPr>
              <a:spcAft>
                <a:spcPts val="1000"/>
              </a:spcAft>
            </a:pPr>
            <a:r>
              <a:rPr lang="en-US" sz="2400" b="1" i="0" u="none" strike="noStrike" baseline="0" dirty="0">
                <a:latin typeface="Calibri    "/>
              </a:rPr>
              <a:t>Stopbank breach </a:t>
            </a:r>
            <a:r>
              <a:rPr lang="en-US" sz="2400" b="0" i="0" u="none" strike="noStrike" baseline="0" dirty="0">
                <a:latin typeface="Calibri    "/>
              </a:rPr>
              <a:t>(Extreme flood event cascade)</a:t>
            </a:r>
          </a:p>
          <a:p>
            <a:pPr>
              <a:spcAft>
                <a:spcPts val="1000"/>
              </a:spcAft>
            </a:pPr>
            <a:r>
              <a:rPr lang="en-US" sz="2400" b="1" i="0" u="none" strike="noStrike" baseline="0" dirty="0">
                <a:latin typeface="Calibri    "/>
              </a:rPr>
              <a:t>Power/</a:t>
            </a:r>
            <a:r>
              <a:rPr lang="en-US" sz="2400" b="1" dirty="0">
                <a:latin typeface="Calibri    "/>
              </a:rPr>
              <a:t>g</a:t>
            </a:r>
            <a:r>
              <a:rPr lang="en-US" sz="2400" b="1" i="0" u="none" strike="noStrike" baseline="0" dirty="0">
                <a:latin typeface="Calibri    "/>
              </a:rPr>
              <a:t>as/internet </a:t>
            </a:r>
            <a:r>
              <a:rPr lang="en-US" sz="2400" b="0" i="0" u="none" strike="noStrike" baseline="0" dirty="0">
                <a:latin typeface="Calibri    "/>
              </a:rPr>
              <a:t>(Storm event cascade)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16D2A3-CEF1-3072-C341-5CD296FCE01A}"/>
              </a:ext>
            </a:extLst>
          </p:cNvPr>
          <p:cNvSpPr txBox="1"/>
          <p:nvPr/>
        </p:nvSpPr>
        <p:spPr>
          <a:xfrm>
            <a:off x="83419" y="3841775"/>
            <a:ext cx="12108581" cy="2849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marR="0" indent="-4572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2200" dirty="0">
                <a:effectLst/>
                <a:latin typeface="Calibri    "/>
                <a:ea typeface="Calibri" panose="020F0502020204030204" pitchFamily="34" charset="0"/>
              </a:rPr>
              <a:t>Identify the environmental change associated with climate change that causes the infrastructure problem; these differ among the narratives.</a:t>
            </a:r>
          </a:p>
          <a:p>
            <a:pPr marL="228600" marR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endParaRPr lang="en-US" sz="500" dirty="0">
              <a:effectLst/>
              <a:latin typeface="Calibri    "/>
              <a:ea typeface="Arial" panose="020B0604020202020204" pitchFamily="34" charset="0"/>
            </a:endParaRPr>
          </a:p>
          <a:p>
            <a:pPr marL="342900" marR="0" indent="-1143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effectLst/>
                <a:latin typeface="Calibri    "/>
                <a:ea typeface="Calibri" panose="020F0502020204030204" pitchFamily="34" charset="0"/>
              </a:rPr>
              <a:t>b.   Using the peer-reviewed literature in your university’s online library resources, find at least one </a:t>
            </a:r>
          </a:p>
          <a:p>
            <a:pPr marL="342900" marR="0" indent="-1143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latin typeface="Calibri    "/>
                <a:ea typeface="Calibri" panose="020F0502020204030204" pitchFamily="34" charset="0"/>
              </a:rPr>
              <a:t>	     </a:t>
            </a:r>
            <a:r>
              <a:rPr lang="en-US" sz="2200" dirty="0">
                <a:effectLst/>
                <a:latin typeface="Calibri    "/>
                <a:ea typeface="Calibri" panose="020F0502020204030204" pitchFamily="34" charset="0"/>
              </a:rPr>
              <a:t>case study where the narrative you are assigned has actually played out, e.g., a time in the </a:t>
            </a:r>
          </a:p>
          <a:p>
            <a:pPr marL="342900" marR="0" indent="-1143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latin typeface="Calibri    "/>
                <a:ea typeface="Calibri" panose="020F0502020204030204" pitchFamily="34" charset="0"/>
              </a:rPr>
              <a:t>       </a:t>
            </a:r>
            <a:r>
              <a:rPr lang="en-US" sz="2200" dirty="0">
                <a:effectLst/>
                <a:latin typeface="Calibri    "/>
                <a:ea typeface="Calibri" panose="020F0502020204030204" pitchFamily="34" charset="0"/>
              </a:rPr>
              <a:t>last 5 years when a major storm led to power outages with cascading social impacts.</a:t>
            </a:r>
          </a:p>
          <a:p>
            <a:pPr marL="342900" marR="0" indent="-1143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endParaRPr lang="en-US" sz="500" dirty="0">
              <a:effectLst/>
              <a:latin typeface="Calibri    "/>
              <a:ea typeface="Arial" panose="020B0604020202020204" pitchFamily="34" charset="0"/>
            </a:endParaRPr>
          </a:p>
          <a:p>
            <a:pPr marL="685800" marR="0" indent="-4572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AutoNum type="alphaLcPeriod" startAt="3"/>
            </a:pPr>
            <a:r>
              <a:rPr lang="en-US" sz="2200" dirty="0">
                <a:effectLst/>
                <a:latin typeface="Calibri    "/>
                <a:ea typeface="Calibri" panose="020F0502020204030204" pitchFamily="34" charset="0"/>
              </a:rPr>
              <a:t>Identify potential shortfalls in governance that may have facilitated the cascade in your narrative and suggest a change in governance that could reduce the chance of such cascades.  </a:t>
            </a:r>
            <a:endParaRPr lang="en-US" sz="2200" dirty="0">
              <a:effectLst/>
              <a:latin typeface="Calibri    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744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B033E8-3F39-7BCD-1922-B9DCC31DC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1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B81C7A-96C5-EA17-8FD3-78DB62C7D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903" y="590976"/>
            <a:ext cx="11502189" cy="45007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latin typeface="+mn-lt"/>
              </a:rPr>
              <a:t>Climate Change-Enabled Cascade in the North Pacific </a:t>
            </a:r>
            <a:br>
              <a:rPr lang="en-US" sz="4400" b="1" dirty="0">
                <a:latin typeface="+mj-lt"/>
              </a:rPr>
            </a:br>
            <a:endParaRPr lang="en-US" dirty="0"/>
          </a:p>
        </p:txBody>
      </p:sp>
      <p:sp>
        <p:nvSpPr>
          <p:cNvPr id="7" name="TextBox 6" descr="A figure from Bograd et al. (2019) that shows a network that depicts species alternation in the western Pacific.">
            <a:extLst>
              <a:ext uri="{FF2B5EF4-FFF2-40B4-BE49-F238E27FC236}">
                <a16:creationId xmlns:a16="http://schemas.microsoft.com/office/drawing/2014/main" id="{90D8A1C9-ED45-5308-DC97-B44EC7F9A17D}"/>
              </a:ext>
            </a:extLst>
          </p:cNvPr>
          <p:cNvSpPr txBox="1"/>
          <p:nvPr/>
        </p:nvSpPr>
        <p:spPr>
          <a:xfrm flipH="1">
            <a:off x="3310461" y="815020"/>
            <a:ext cx="55710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Bograd et al. 2019: </a:t>
            </a:r>
            <a:r>
              <a:rPr lang="en-US" sz="1600" dirty="0">
                <a:hlinkClick r:id="rId3"/>
              </a:rPr>
              <a:t>https://doi.org/10.3389/fmars.2019.00333</a:t>
            </a:r>
            <a:endParaRPr lang="en-US" sz="1600" dirty="0"/>
          </a:p>
        </p:txBody>
      </p:sp>
      <p:pic>
        <p:nvPicPr>
          <p:cNvPr id="6" name="Picture 5" descr="Cascading effects of climate change on fisheries and associated people involve multiple positive feedbacks.">
            <a:extLst>
              <a:ext uri="{FF2B5EF4-FFF2-40B4-BE49-F238E27FC236}">
                <a16:creationId xmlns:a16="http://schemas.microsoft.com/office/drawing/2014/main" id="{7D76AC39-ED21-0E0F-A537-4935592427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6848" y="1266093"/>
            <a:ext cx="9418295" cy="5455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904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F7C3C-3538-F0BF-3C98-F1479D30F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394" y="523691"/>
            <a:ext cx="3639206" cy="452494"/>
          </a:xfrm>
        </p:spPr>
        <p:txBody>
          <a:bodyPr>
            <a:noAutofit/>
          </a:bodyPr>
          <a:lstStyle/>
          <a:p>
            <a:r>
              <a:rPr lang="en-US" sz="3600" b="1" dirty="0">
                <a:latin typeface="+mn-lt"/>
              </a:rPr>
              <a:t>Cascading Effects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F61D1B-6285-E52E-C522-7168FC0EAED3}"/>
              </a:ext>
            </a:extLst>
          </p:cNvPr>
          <p:cNvSpPr txBox="1"/>
          <p:nvPr/>
        </p:nvSpPr>
        <p:spPr>
          <a:xfrm>
            <a:off x="1675300" y="1263067"/>
            <a:ext cx="10231394" cy="3299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2200"/>
            </a:pPr>
            <a:r>
              <a:rPr lang="en-US" sz="21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 cascading effect propagates through a complex system sequentially (i.e., moves in one direction).</a:t>
            </a:r>
          </a:p>
          <a:p>
            <a:pPr marL="228600" lvl="0" indent="-228600">
              <a:lnSpc>
                <a:spcPct val="90000"/>
              </a:lnSpc>
              <a:spcAft>
                <a:spcPts val="1000"/>
              </a:spcAft>
              <a:buClr>
                <a:schemeClr val="dk1"/>
              </a:buClr>
              <a:buSzPct val="120000"/>
              <a:buFont typeface="Arial"/>
              <a:buChar char="•"/>
            </a:pPr>
            <a:r>
              <a:rPr lang="en-US" sz="21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It is common for cascades to occur ecologically, socially, and socio-environmentally.</a:t>
            </a:r>
          </a:p>
          <a:p>
            <a:pPr marL="228600" lvl="0" indent="-228600">
              <a:lnSpc>
                <a:spcPct val="90000"/>
              </a:lnSpc>
              <a:spcAft>
                <a:spcPts val="1000"/>
              </a:spcAft>
              <a:buClr>
                <a:schemeClr val="dk1"/>
              </a:buClr>
              <a:buSzPct val="120000"/>
              <a:buFont typeface="Arial"/>
              <a:buChar char="•"/>
            </a:pPr>
            <a:r>
              <a:rPr lang="en-US" sz="21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Cascades gain momentum through enabling conditions, which are typically:</a:t>
            </a:r>
            <a:endParaRPr lang="en-US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5800" lvl="1" indent="-228600">
              <a:lnSpc>
                <a:spcPct val="90000"/>
              </a:lnSpc>
              <a:spcAft>
                <a:spcPts val="1000"/>
              </a:spcAft>
              <a:buClr>
                <a:schemeClr val="dk1"/>
              </a:buClr>
              <a:buSzPct val="120000"/>
              <a:buFont typeface="Arial"/>
              <a:buChar char="•"/>
            </a:pPr>
            <a:r>
              <a:rPr lang="en-US" sz="21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Human impacts, in ecological systems</a:t>
            </a:r>
            <a:endParaRPr lang="en-US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5800" lvl="1" indent="-228600">
              <a:lnSpc>
                <a:spcPct val="90000"/>
              </a:lnSpc>
              <a:spcAft>
                <a:spcPts val="1000"/>
              </a:spcAft>
              <a:buClr>
                <a:schemeClr val="dk1"/>
              </a:buClr>
              <a:buSzPct val="120000"/>
              <a:buFont typeface="Arial"/>
              <a:buChar char="•"/>
            </a:pPr>
            <a:r>
              <a:rPr lang="en-US" sz="21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Human agency or technological innovations, in social systems</a:t>
            </a:r>
            <a:endParaRPr lang="en-US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5800" lvl="1" indent="-228600">
              <a:lnSpc>
                <a:spcPct val="90000"/>
              </a:lnSpc>
              <a:spcAft>
                <a:spcPts val="1000"/>
              </a:spcAft>
              <a:buClr>
                <a:schemeClr val="dk1"/>
              </a:buClr>
              <a:buSzPct val="120000"/>
              <a:buFont typeface="Arial"/>
              <a:buChar char="•"/>
            </a:pPr>
            <a:r>
              <a:rPr lang="en-US" sz="21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Human impacts and social or technical innovations, in socio-environmental systems.</a:t>
            </a:r>
          </a:p>
          <a:p>
            <a:pPr marL="228600" indent="-228600">
              <a:lnSpc>
                <a:spcPct val="90000"/>
              </a:lnSpc>
              <a:spcAft>
                <a:spcPts val="1000"/>
              </a:spcAft>
              <a:buClr>
                <a:schemeClr val="dk1"/>
              </a:buClr>
              <a:buSzPct val="120000"/>
              <a:buFont typeface="Arial"/>
              <a:buChar char="•"/>
            </a:pPr>
            <a:r>
              <a:rPr lang="en-US" sz="21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Cascades can result in tipping points (regime changes).</a:t>
            </a:r>
            <a:endParaRPr lang="en-US" sz="2100" dirty="0"/>
          </a:p>
        </p:txBody>
      </p:sp>
      <p:pic>
        <p:nvPicPr>
          <p:cNvPr id="6" name="Picture 5" descr="Dominos falling on a table">
            <a:extLst>
              <a:ext uri="{FF2B5EF4-FFF2-40B4-BE49-F238E27FC236}">
                <a16:creationId xmlns:a16="http://schemas.microsoft.com/office/drawing/2014/main" id="{9B307B37-1AF8-1258-E3B5-749F228B6C2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562432"/>
            <a:ext cx="12192000" cy="2297756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9802FA-5A66-5D0B-1CC8-6FD56454A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420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9802FA-5A66-5D0B-1CC8-6FD56454A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B3-BD4B-B146-9DD9-5D91D71F00EA}" type="slidenum">
              <a:rPr lang="en-US" smtClean="0"/>
              <a:t>3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CDCA76-D5B4-1964-BC56-6B269F675BA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385006" y="666997"/>
            <a:ext cx="7415698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Cascades Represented as Networks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E666A4-AF71-1C23-0D20-A6F59723DFB3}"/>
              </a:ext>
            </a:extLst>
          </p:cNvPr>
          <p:cNvSpPr txBox="1"/>
          <p:nvPr/>
        </p:nvSpPr>
        <p:spPr>
          <a:xfrm>
            <a:off x="4342868" y="1575617"/>
            <a:ext cx="53222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Cascades occur in directed networks.</a:t>
            </a:r>
          </a:p>
        </p:txBody>
      </p:sp>
      <p:pic>
        <p:nvPicPr>
          <p:cNvPr id="16" name="Picture 15" descr="purple node">
            <a:extLst>
              <a:ext uri="{FF2B5EF4-FFF2-40B4-BE49-F238E27FC236}">
                <a16:creationId xmlns:a16="http://schemas.microsoft.com/office/drawing/2014/main" id="{C7B53BC8-63EB-8B73-3B02-A0C2BB6F35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7843" y="2854999"/>
            <a:ext cx="720443" cy="69550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1ECB075-4E5D-E885-DD88-1EDFFA276010}"/>
              </a:ext>
            </a:extLst>
          </p:cNvPr>
          <p:cNvSpPr txBox="1"/>
          <p:nvPr/>
        </p:nvSpPr>
        <p:spPr>
          <a:xfrm>
            <a:off x="9535263" y="2735788"/>
            <a:ext cx="2743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Node (agent, species, etc.)</a:t>
            </a:r>
            <a:endParaRPr lang="en-US" sz="2400" dirty="0"/>
          </a:p>
        </p:txBody>
      </p:sp>
      <p:pic>
        <p:nvPicPr>
          <p:cNvPr id="19" name="Picture 18" descr="arrow">
            <a:extLst>
              <a:ext uri="{FF2B5EF4-FFF2-40B4-BE49-F238E27FC236}">
                <a16:creationId xmlns:a16="http://schemas.microsoft.com/office/drawing/2014/main" id="{0418252D-BF9D-5A35-16C5-AA937D466A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36535" y="3871828"/>
            <a:ext cx="1274631" cy="17179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3E7B26C-BC90-711C-72B2-7F24D7A661BD}"/>
              </a:ext>
            </a:extLst>
          </p:cNvPr>
          <p:cNvSpPr txBox="1"/>
          <p:nvPr/>
        </p:nvSpPr>
        <p:spPr>
          <a:xfrm>
            <a:off x="9535263" y="3726894"/>
            <a:ext cx="22156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Interaction </a:t>
            </a:r>
            <a:endParaRPr lang="en-US" sz="2400" dirty="0"/>
          </a:p>
        </p:txBody>
      </p:sp>
      <p:pic>
        <p:nvPicPr>
          <p:cNvPr id="6" name="Picture 5" descr="Purple nodes with arrows representing impacts">
            <a:extLst>
              <a:ext uri="{FF2B5EF4-FFF2-40B4-BE49-F238E27FC236}">
                <a16:creationId xmlns:a16="http://schemas.microsoft.com/office/drawing/2014/main" id="{8E53FA72-6B15-F321-050D-0AC1A3A6EA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6179" y="1429508"/>
            <a:ext cx="7373379" cy="415348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8C66B77-6246-2590-B8F1-3DCC042E39E2}"/>
              </a:ext>
            </a:extLst>
          </p:cNvPr>
          <p:cNvSpPr txBox="1"/>
          <p:nvPr/>
        </p:nvSpPr>
        <p:spPr>
          <a:xfrm>
            <a:off x="1951892" y="5863228"/>
            <a:ext cx="88488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1. Which nodes in this network will be impacted if node 2 changes?</a:t>
            </a:r>
            <a:endParaRPr lang="en-US" sz="2400" dirty="0"/>
          </a:p>
          <a:p>
            <a:pPr lvl="0"/>
            <a:r>
              <a:rPr lang="en-US" sz="24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2. What if the arrow from 8 to 7 was a two-way arrow instead? 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77655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F7C3C-3538-F0BF-3C98-F1479D30F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2340" y="382278"/>
            <a:ext cx="7786390" cy="1220379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latin typeface="+mn-lt"/>
              </a:rPr>
              <a:t>Adaptation Planning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28779-09EC-B608-8BC6-E4E4DB335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348" y="2164843"/>
            <a:ext cx="3495156" cy="4087700"/>
          </a:xfrm>
        </p:spPr>
        <p:txBody>
          <a:bodyPr>
            <a:normAutofit fontScale="40000" lnSpcReduction="20000"/>
          </a:bodyPr>
          <a:lstStyle/>
          <a:p>
            <a:pPr marL="295275" indent="-282575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20000"/>
            </a:pPr>
            <a:r>
              <a:rPr lang="en-US" sz="6000" dirty="0"/>
              <a:t>Prepares people for hazards associated with climate change</a:t>
            </a:r>
          </a:p>
          <a:p>
            <a:pPr marL="295275" indent="-282575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20000"/>
            </a:pPr>
            <a:r>
              <a:rPr lang="en-US" sz="6000" dirty="0"/>
              <a:t>Protects people or helps them adjust/recover </a:t>
            </a:r>
          </a:p>
          <a:p>
            <a:pPr marL="295275" indent="-282575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20000"/>
            </a:pPr>
            <a:r>
              <a:rPr lang="en-US" sz="6000" dirty="0"/>
              <a:t>Does not stop climate change nor slow it down</a:t>
            </a:r>
          </a:p>
          <a:p>
            <a:pPr marL="295275" indent="-295275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20000"/>
            </a:pPr>
            <a:r>
              <a:rPr lang="en-US" sz="6000" dirty="0"/>
              <a:t>Increases adaptive capacity and, thus, resilience </a:t>
            </a:r>
            <a:r>
              <a:rPr lang="en-US" sz="3400" dirty="0"/>
              <a:t>	</a:t>
            </a:r>
            <a:endParaRPr lang="en-US" sz="2400" dirty="0"/>
          </a:p>
        </p:txBody>
      </p:sp>
      <p:pic>
        <p:nvPicPr>
          <p:cNvPr id="7" name="Picture 6" descr="An aerial view of a flooded town with overlaid text saying Examples: Adaptation to Climate Change: Relocate homes to higher ground; Move to a cooler city; Develop a disaster plan; Plant heat-tolerant crops; Purchase flood or fire insurance; Plant living shorelines">
            <a:extLst>
              <a:ext uri="{FF2B5EF4-FFF2-40B4-BE49-F238E27FC236}">
                <a16:creationId xmlns:a16="http://schemas.microsoft.com/office/drawing/2014/main" id="{E9ADD2E2-F19D-E377-8D92-D0E43CE68C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66504" y="1602657"/>
            <a:ext cx="8282609" cy="4649886"/>
          </a:xfrm>
          <a:prstGeom prst="rect">
            <a:avLst/>
          </a:prstGeom>
        </p:spPr>
      </p:pic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C81AC5A7-33AB-305D-027A-C07B4D152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856227B3-BD4B-B146-9DD9-5D91D71F00E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953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F7C3C-3538-F0BF-3C98-F1479D30F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32" y="83285"/>
            <a:ext cx="3821311" cy="130578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b="1" kern="120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Urban Infrastructure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9183457-15ED-D3F3-8765-F465B411C878}"/>
              </a:ext>
            </a:extLst>
          </p:cNvPr>
          <p:cNvSpPr txBox="1"/>
          <p:nvPr/>
        </p:nvSpPr>
        <p:spPr>
          <a:xfrm>
            <a:off x="267145" y="1472359"/>
            <a:ext cx="3384884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SzPct val="120000"/>
              <a:buFont typeface="Arial" panose="020B0604020202020204" pitchFamily="34" charset="0"/>
              <a:buChar char="•"/>
            </a:pPr>
            <a:r>
              <a:rPr lang="en-US" sz="2400" dirty="0"/>
              <a:t>Comprises built or engineered systems</a:t>
            </a:r>
          </a:p>
          <a:p>
            <a:pPr marL="285750" indent="-285750">
              <a:spcAft>
                <a:spcPts val="1200"/>
              </a:spcAft>
              <a:buSzPct val="120000"/>
              <a:buFont typeface="Arial" panose="020B0604020202020204" pitchFamily="34" charset="0"/>
              <a:buChar char="•"/>
            </a:pPr>
            <a:r>
              <a:rPr lang="en-US" sz="2400" dirty="0"/>
              <a:t>In the context of this lesson, is designed to protect from flooding, storms, droughts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US" sz="2400" dirty="0"/>
              <a:t>Usually includes hard structures, but ideally includes green infrastructure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sz="1800" dirty="0"/>
          </a:p>
          <a:p>
            <a:pPr algn="ctr"/>
            <a:r>
              <a: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Photos</a:t>
            </a:r>
            <a:r>
              <a:rPr lang="en-US" dirty="0"/>
              <a:t>: Wikimedia unless otherwise indicated</a:t>
            </a:r>
          </a:p>
        </p:txBody>
      </p:sp>
      <p:pic>
        <p:nvPicPr>
          <p:cNvPr id="12" name="Picture 11" descr="A concrete pond that stores urban run-off water; a bird flying in the foreground and a person walking in the background">
            <a:extLst>
              <a:ext uri="{FF2B5EF4-FFF2-40B4-BE49-F238E27FC236}">
                <a16:creationId xmlns:a16="http://schemas.microsoft.com/office/drawing/2014/main" id="{C0E359A8-6334-15A8-7436-A5DD8EB05ED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58996" y="-11945"/>
            <a:ext cx="3522815" cy="2249659"/>
          </a:xfrm>
          <a:prstGeom prst="rect">
            <a:avLst/>
          </a:prstGeom>
        </p:spPr>
      </p:pic>
      <p:pic>
        <p:nvPicPr>
          <p:cNvPr id="8" name="Picture 7" descr="A water dam with trees in the background">
            <a:extLst>
              <a:ext uri="{FF2B5EF4-FFF2-40B4-BE49-F238E27FC236}">
                <a16:creationId xmlns:a16="http://schemas.microsoft.com/office/drawing/2014/main" id="{28E65357-F492-31E3-9AA2-A3CF8E2B3E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58997" y="2302749"/>
            <a:ext cx="3522814" cy="2252501"/>
          </a:xfrm>
          <a:prstGeom prst="rect">
            <a:avLst/>
          </a:prstGeom>
        </p:spPr>
      </p:pic>
      <p:pic>
        <p:nvPicPr>
          <p:cNvPr id="17" name="Picture 16" descr="A beach with retaining wall made of rocks and a walkway with benches overlooking it">
            <a:extLst>
              <a:ext uri="{FF2B5EF4-FFF2-40B4-BE49-F238E27FC236}">
                <a16:creationId xmlns:a16="http://schemas.microsoft.com/office/drawing/2014/main" id="{44577054-288C-9EFD-1049-E5A5EB5A233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17"/>
          <a:stretch/>
        </p:blipFill>
        <p:spPr>
          <a:xfrm>
            <a:off x="3958996" y="4672049"/>
            <a:ext cx="3499873" cy="218595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10AF3883-FC29-4AD6-6A04-8076EF9AFD8F}"/>
              </a:ext>
            </a:extLst>
          </p:cNvPr>
          <p:cNvSpPr txBox="1"/>
          <p:nvPr/>
        </p:nvSpPr>
        <p:spPr>
          <a:xfrm>
            <a:off x="5609749" y="4629576"/>
            <a:ext cx="1849120" cy="323165"/>
          </a:xfrm>
          <a:prstGeom prst="rect">
            <a:avLst/>
          </a:prstGeom>
          <a:solidFill>
            <a:schemeClr val="bg1">
              <a:alpha val="51089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Credit: David Stanley</a:t>
            </a:r>
          </a:p>
        </p:txBody>
      </p:sp>
      <p:pic>
        <p:nvPicPr>
          <p:cNvPr id="10" name="Picture 9" descr="A beach with retaining rocks and small clumps of seagrass">
            <a:extLst>
              <a:ext uri="{FF2B5EF4-FFF2-40B4-BE49-F238E27FC236}">
                <a16:creationId xmlns:a16="http://schemas.microsoft.com/office/drawing/2014/main" id="{D2F689CE-C688-1548-5A98-09DB4198886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77998" y="0"/>
            <a:ext cx="4614002" cy="334873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2135903-51C0-606D-4878-05DF42730031}"/>
              </a:ext>
            </a:extLst>
          </p:cNvPr>
          <p:cNvSpPr txBox="1"/>
          <p:nvPr/>
        </p:nvSpPr>
        <p:spPr>
          <a:xfrm>
            <a:off x="10339831" y="2990547"/>
            <a:ext cx="1849120" cy="323165"/>
          </a:xfrm>
          <a:prstGeom prst="rect">
            <a:avLst/>
          </a:prstGeom>
          <a:solidFill>
            <a:schemeClr val="bg1">
              <a:alpha val="37261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Credit: Delaware.gov</a:t>
            </a:r>
          </a:p>
        </p:txBody>
      </p:sp>
      <p:pic>
        <p:nvPicPr>
          <p:cNvPr id="16" name="Picture 15" descr="A pond near an urban street surrounded by trees, shrubs, and flowers">
            <a:extLst>
              <a:ext uri="{FF2B5EF4-FFF2-40B4-BE49-F238E27FC236}">
                <a16:creationId xmlns:a16="http://schemas.microsoft.com/office/drawing/2014/main" id="{902FE287-FE00-63B9-730D-E7F2882D1BC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74949" y="3428999"/>
            <a:ext cx="4614002" cy="3428999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9802FA-5A66-5D0B-1CC8-6FD56454A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64391" y="6339282"/>
            <a:ext cx="50292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56227B3-BD4B-B146-9DD9-5D91D71F00EA}" type="slidenum">
              <a:rPr lang="en-US" smtClean="0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5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9802FA-5A66-5D0B-1CC8-6FD56454A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81178"/>
            <a:ext cx="2743200" cy="365125"/>
          </a:xfrm>
        </p:spPr>
        <p:txBody>
          <a:bodyPr/>
          <a:lstStyle/>
          <a:p>
            <a:fld id="{856227B3-BD4B-B146-9DD9-5D91D71F00EA}" type="slidenum">
              <a:rPr lang="en-US" smtClean="0"/>
              <a:t>6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A0735A-2AF2-5F4E-67E0-7042BF20D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0610" y="398701"/>
            <a:ext cx="4298440" cy="875202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latin typeface="+mn-lt"/>
              </a:rPr>
              <a:t>Feedback Loops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52F1F3-29D6-577F-0740-EBD96BE11D4E}"/>
              </a:ext>
            </a:extLst>
          </p:cNvPr>
          <p:cNvSpPr txBox="1"/>
          <p:nvPr/>
        </p:nvSpPr>
        <p:spPr>
          <a:xfrm>
            <a:off x="1383869" y="1389793"/>
            <a:ext cx="10591922" cy="19184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800" dirty="0"/>
              <a:t>Feedback loops are circular processes in which a system’s </a:t>
            </a:r>
            <a:r>
              <a:rPr lang="en-US" sz="2800" u="sng" dirty="0"/>
              <a:t>output</a:t>
            </a:r>
            <a:r>
              <a:rPr lang="en-US" sz="2800" dirty="0"/>
              <a:t> serves as </a:t>
            </a:r>
            <a:r>
              <a:rPr lang="en-US" sz="2800" u="sng" dirty="0"/>
              <a:t>input</a:t>
            </a:r>
            <a:r>
              <a:rPr lang="en-US" sz="2800" dirty="0"/>
              <a:t> to that same system.</a:t>
            </a:r>
          </a:p>
          <a:p>
            <a:pPr marL="285750" indent="-285750"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2800" dirty="0"/>
              <a:t>Positive feedbacks are reinforcing (not just feedbacks that are good socially!).  </a:t>
            </a:r>
          </a:p>
        </p:txBody>
      </p:sp>
      <p:pic>
        <p:nvPicPr>
          <p:cNvPr id="8" name="Picture 7" descr="Another feedback loop indicating warming, permafrost melting, soil being exposed to heat">
            <a:extLst>
              <a:ext uri="{FF2B5EF4-FFF2-40B4-BE49-F238E27FC236}">
                <a16:creationId xmlns:a16="http://schemas.microsoft.com/office/drawing/2014/main" id="{B68403C6-1934-BDF6-92F7-F4A073A576F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877" r="2856"/>
          <a:stretch>
            <a:fillRect/>
          </a:stretch>
        </p:blipFill>
        <p:spPr>
          <a:xfrm>
            <a:off x="5591924" y="3206095"/>
            <a:ext cx="6383867" cy="3613756"/>
          </a:xfrm>
          <a:prstGeom prst="rect">
            <a:avLst/>
          </a:prstGeom>
        </p:spPr>
      </p:pic>
      <p:pic>
        <p:nvPicPr>
          <p:cNvPr id="12" name="Picture 11" descr="A feedback loop depicting warming, evaporation, moisture, and vapor absorbing heat from the earth">
            <a:extLst>
              <a:ext uri="{FF2B5EF4-FFF2-40B4-BE49-F238E27FC236}">
                <a16:creationId xmlns:a16="http://schemas.microsoft.com/office/drawing/2014/main" id="{FFD92825-EB6B-4ED7-61D0-416E8F6634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49043" y="3247959"/>
            <a:ext cx="6159500" cy="363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837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6AEA8E72-D935-6AEB-8F48-DE7D93CCD0B5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56227B3-BD4B-B146-9DD9-5D91D71F00EA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DA8B3D-4EB3-8305-0F3B-413F1F092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3598" y="501650"/>
            <a:ext cx="5486400" cy="810570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latin typeface="+mn-lt"/>
              </a:rPr>
              <a:t>What Is Governance?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D401CC6-6A5D-0540-FC4F-EDEC2756B10E}"/>
              </a:ext>
            </a:extLst>
          </p:cNvPr>
          <p:cNvSpPr txBox="1">
            <a:spLocks/>
          </p:cNvSpPr>
          <p:nvPr/>
        </p:nvSpPr>
        <p:spPr>
          <a:xfrm>
            <a:off x="1290814" y="1423791"/>
            <a:ext cx="10653536" cy="22961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120000"/>
            </a:pPr>
            <a:r>
              <a:rPr lang="en-US" sz="2600" dirty="0">
                <a:solidFill>
                  <a:srgbClr val="202122"/>
                </a:solidFill>
                <a:latin typeface="Calibri     "/>
              </a:rPr>
              <a:t>It is a system or set of rules to facilitate collective action.</a:t>
            </a:r>
          </a:p>
          <a:p>
            <a:pPr>
              <a:buSzPct val="120000"/>
            </a:pPr>
            <a:r>
              <a:rPr lang="en-US" sz="2600" dirty="0">
                <a:solidFill>
                  <a:srgbClr val="202122"/>
                </a:solidFill>
                <a:latin typeface="Calibri     "/>
              </a:rPr>
              <a:t>It can occur in a political, social, economic, business, environmental or other context </a:t>
            </a:r>
          </a:p>
          <a:p>
            <a:pPr>
              <a:buSzPct val="120000"/>
            </a:pPr>
            <a:r>
              <a:rPr lang="en-US" sz="2600" dirty="0">
                <a:solidFill>
                  <a:srgbClr val="202122"/>
                </a:solidFill>
                <a:latin typeface="Calibri     "/>
              </a:rPr>
              <a:t>In the study of S-E systems, it is a used as a framework for analysis, typically of institutions within which actors and rules play out.    </a:t>
            </a:r>
          </a:p>
        </p:txBody>
      </p:sp>
      <p:pic>
        <p:nvPicPr>
          <p:cNvPr id="8" name="Picture 7" descr="A group of people in a council meeting">
            <a:extLst>
              <a:ext uri="{FF2B5EF4-FFF2-40B4-BE49-F238E27FC236}">
                <a16:creationId xmlns:a16="http://schemas.microsoft.com/office/drawing/2014/main" id="{C79D679A-8E4E-68F4-4E94-7312E42853E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2638" y="3831536"/>
            <a:ext cx="3870960" cy="243150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0C07EBA-B331-F491-00DE-1FB710985225}"/>
              </a:ext>
            </a:extLst>
          </p:cNvPr>
          <p:cNvSpPr txBox="1"/>
          <p:nvPr/>
        </p:nvSpPr>
        <p:spPr>
          <a:xfrm>
            <a:off x="3113553" y="6001435"/>
            <a:ext cx="890045" cy="261610"/>
          </a:xfrm>
          <a:prstGeom prst="rect">
            <a:avLst/>
          </a:prstGeom>
          <a:solidFill>
            <a:schemeClr val="bg1">
              <a:lumMod val="95000"/>
              <a:alpha val="6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100" dirty="0"/>
              <a:t>Adobe Stock</a:t>
            </a:r>
          </a:p>
        </p:txBody>
      </p:sp>
      <p:pic>
        <p:nvPicPr>
          <p:cNvPr id="15" name="Picture 14" descr="A group of officials sitting around a table during a meeting">
            <a:extLst>
              <a:ext uri="{FF2B5EF4-FFF2-40B4-BE49-F238E27FC236}">
                <a16:creationId xmlns:a16="http://schemas.microsoft.com/office/drawing/2014/main" id="{7882B946-5F74-5C7E-DC8C-88EE73B7F46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60520" y="3831536"/>
            <a:ext cx="3870960" cy="243150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74B46E0-BE97-14FC-B20C-2EA0E5FE8B73}"/>
              </a:ext>
            </a:extLst>
          </p:cNvPr>
          <p:cNvSpPr txBox="1"/>
          <p:nvPr/>
        </p:nvSpPr>
        <p:spPr>
          <a:xfrm>
            <a:off x="7152641" y="6001435"/>
            <a:ext cx="878839" cy="261610"/>
          </a:xfrm>
          <a:prstGeom prst="rect">
            <a:avLst/>
          </a:prstGeom>
          <a:solidFill>
            <a:schemeClr val="bg1">
              <a:lumMod val="95000"/>
              <a:alpha val="6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100" dirty="0"/>
              <a:t>NOAA.gov</a:t>
            </a:r>
          </a:p>
        </p:txBody>
      </p:sp>
      <p:pic>
        <p:nvPicPr>
          <p:cNvPr id="11" name="Picture 10" descr="A group of people standing in a line">
            <a:extLst>
              <a:ext uri="{FF2B5EF4-FFF2-40B4-BE49-F238E27FC236}">
                <a16:creationId xmlns:a16="http://schemas.microsoft.com/office/drawing/2014/main" id="{2DC8E22A-00D4-9247-A86C-D1C8C7E0B73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88402" y="3831536"/>
            <a:ext cx="3867912" cy="241324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FB7EECE-EBF4-68BF-6B77-5A258FD1BFAA}"/>
              </a:ext>
            </a:extLst>
          </p:cNvPr>
          <p:cNvSpPr txBox="1"/>
          <p:nvPr/>
        </p:nvSpPr>
        <p:spPr>
          <a:xfrm>
            <a:off x="11157155" y="5983169"/>
            <a:ext cx="899159" cy="261610"/>
          </a:xfrm>
          <a:prstGeom prst="rect">
            <a:avLst/>
          </a:prstGeom>
          <a:solidFill>
            <a:schemeClr val="bg1">
              <a:lumMod val="95000"/>
              <a:alpha val="59648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100" dirty="0"/>
              <a:t>Shutterstock</a:t>
            </a:r>
          </a:p>
        </p:txBody>
      </p:sp>
    </p:spTree>
    <p:extLst>
      <p:ext uri="{BB962C8B-B14F-4D97-AF65-F5344CB8AC3E}">
        <p14:creationId xmlns:p14="http://schemas.microsoft.com/office/powerpoint/2010/main" val="11366405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9802FA-5A66-5D0B-1CC8-6FD56454A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79271" y="6356349"/>
            <a:ext cx="532566" cy="365125"/>
          </a:xfrm>
        </p:spPr>
        <p:txBody>
          <a:bodyPr/>
          <a:lstStyle/>
          <a:p>
            <a:fld id="{856227B3-BD4B-B146-9DD9-5D91D71F00EA}" type="slidenum">
              <a:rPr lang="en-US" smtClean="0"/>
              <a:t>8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5E9A4BE-A2CF-33B1-5545-AEE92F399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6254" y="585948"/>
            <a:ext cx="4741986" cy="693046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latin typeface="+mn-lt"/>
              </a:rPr>
              <a:t>Types of Governance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F640971-0A29-1D40-C852-CC4405F28E99}"/>
              </a:ext>
            </a:extLst>
          </p:cNvPr>
          <p:cNvSpPr txBox="1"/>
          <p:nvPr/>
        </p:nvSpPr>
        <p:spPr>
          <a:xfrm>
            <a:off x="1050174" y="1450101"/>
            <a:ext cx="423826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latin typeface="Calibri     "/>
              </a:rPr>
              <a:t>Formal Governance</a:t>
            </a:r>
          </a:p>
          <a:p>
            <a:r>
              <a:rPr lang="en-US" sz="2400" dirty="0">
                <a:solidFill>
                  <a:schemeClr val="accent6"/>
                </a:solidFill>
                <a:latin typeface="Calibri     "/>
              </a:rPr>
              <a:t>Laws, rules, and policies that dictate management and decisions</a:t>
            </a:r>
          </a:p>
          <a:p>
            <a:pPr marL="342900" indent="-342900">
              <a:buSzPct val="12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02122"/>
                </a:solidFill>
                <a:latin typeface="Calibri     "/>
              </a:rPr>
              <a:t>usually set by “institutions” </a:t>
            </a:r>
          </a:p>
          <a:p>
            <a:pPr marL="342900" indent="-342900">
              <a:buSzPct val="12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02122"/>
                </a:solidFill>
                <a:latin typeface="Calibri     "/>
              </a:rPr>
              <a:t>usually, some enforcement</a:t>
            </a:r>
            <a:endParaRPr lang="en-US" sz="24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C32F48E-3568-2B7E-A1A5-1B005764BBDC}"/>
              </a:ext>
            </a:extLst>
          </p:cNvPr>
          <p:cNvSpPr txBox="1"/>
          <p:nvPr/>
        </p:nvSpPr>
        <p:spPr>
          <a:xfrm>
            <a:off x="1024169" y="4217441"/>
            <a:ext cx="405367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buNone/>
            </a:pPr>
            <a:r>
              <a:rPr lang="en-US" sz="2400" i="1" dirty="0">
                <a:solidFill>
                  <a:srgbClr val="202122"/>
                </a:solidFill>
                <a:latin typeface="Calibri     "/>
              </a:rPr>
              <a:t>Typically, involves state actors: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02122"/>
                </a:solidFill>
                <a:latin typeface="Calibri     "/>
              </a:rPr>
              <a:t>Government representatives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02122"/>
                </a:solidFill>
                <a:latin typeface="Calibri     "/>
              </a:rPr>
              <a:t>Court officials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02122"/>
                </a:solidFill>
                <a:latin typeface="Calibri     "/>
              </a:rPr>
              <a:t>Police</a:t>
            </a: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2B67A7-827B-64D4-2788-E5FFA604E7D2}"/>
              </a:ext>
            </a:extLst>
          </p:cNvPr>
          <p:cNvSpPr txBox="1"/>
          <p:nvPr/>
        </p:nvSpPr>
        <p:spPr>
          <a:xfrm>
            <a:off x="7004718" y="1450101"/>
            <a:ext cx="5187282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latin typeface="Calibri     "/>
              </a:rPr>
              <a:t>Informal Governance</a:t>
            </a:r>
          </a:p>
          <a:p>
            <a:r>
              <a:rPr lang="en-US" sz="2400" dirty="0">
                <a:solidFill>
                  <a:schemeClr val="accent6"/>
                </a:solidFill>
                <a:latin typeface="Calibri     "/>
              </a:rPr>
              <a:t>Norms, practices, and informal agreements that dictate management and decisions</a:t>
            </a:r>
          </a:p>
          <a:p>
            <a:pPr marL="342900" indent="-342900">
              <a:buSzPct val="120000"/>
              <a:buFont typeface="Arial" panose="020B0604020202020204" pitchFamily="34" charset="0"/>
              <a:buChar char="•"/>
            </a:pPr>
            <a:r>
              <a:rPr lang="en-US" sz="2400" dirty="0">
                <a:latin typeface="Calibri     "/>
              </a:rPr>
              <a:t>usually emerges from groups </a:t>
            </a:r>
          </a:p>
          <a:p>
            <a:pPr marL="342900" indent="-342900">
              <a:buSzPct val="120000"/>
              <a:buFont typeface="Arial" panose="020B0604020202020204" pitchFamily="34" charset="0"/>
              <a:buChar char="•"/>
            </a:pPr>
            <a:r>
              <a:rPr lang="en-US" sz="2400" dirty="0">
                <a:latin typeface="Calibri     "/>
              </a:rPr>
              <a:t>informal “enforcement” (e.g., shame)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945FB4C-5F5B-837B-FA28-A89B0CEBB23A}"/>
              </a:ext>
            </a:extLst>
          </p:cNvPr>
          <p:cNvSpPr txBox="1"/>
          <p:nvPr/>
        </p:nvSpPr>
        <p:spPr>
          <a:xfrm>
            <a:off x="7030722" y="4217441"/>
            <a:ext cx="455727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/>
              <a:t>Typically, involves non-state actors: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US" sz="2400" dirty="0"/>
              <a:t>Civil society groups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US" sz="2400" dirty="0"/>
              <a:t>NGOs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US" sz="2400" dirty="0"/>
              <a:t>Media</a:t>
            </a:r>
          </a:p>
        </p:txBody>
      </p:sp>
      <p:cxnSp>
        <p:nvCxnSpPr>
          <p:cNvPr id="14" name="Straight Arrow Connector 13" descr="An arrow going in both directions showing buisnesses, markets, etc. lie between state and non-state actors.">
            <a:extLst>
              <a:ext uri="{FF2B5EF4-FFF2-40B4-BE49-F238E27FC236}">
                <a16:creationId xmlns:a16="http://schemas.microsoft.com/office/drawing/2014/main" id="{279D1289-A429-DD26-4BE1-66C4A8B64FA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>
            <a:off x="5174574" y="4411110"/>
            <a:ext cx="1690052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E1BCAE0-4FC9-41A2-D1D3-EBAE3CFA3B38}"/>
              </a:ext>
            </a:extLst>
          </p:cNvPr>
          <p:cNvSpPr txBox="1"/>
          <p:nvPr/>
        </p:nvSpPr>
        <p:spPr>
          <a:xfrm>
            <a:off x="5368037" y="4386597"/>
            <a:ext cx="137249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businesses,</a:t>
            </a:r>
          </a:p>
          <a:p>
            <a:pPr algn="ctr"/>
            <a:r>
              <a:rPr lang="en-US" sz="2000" dirty="0"/>
              <a:t>markets,</a:t>
            </a:r>
          </a:p>
          <a:p>
            <a:pPr algn="ctr"/>
            <a:r>
              <a:rPr lang="en-US" sz="2000" dirty="0"/>
              <a:t>etc.</a:t>
            </a:r>
          </a:p>
        </p:txBody>
      </p:sp>
      <p:pic>
        <p:nvPicPr>
          <p:cNvPr id="3" name="Picture 2" descr="A group of people in a board meeting">
            <a:extLst>
              <a:ext uri="{FF2B5EF4-FFF2-40B4-BE49-F238E27FC236}">
                <a16:creationId xmlns:a16="http://schemas.microsoft.com/office/drawing/2014/main" id="{F739BD58-1AA9-DF4B-093E-0DFA02E914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5514" y="5028993"/>
            <a:ext cx="2481483" cy="162226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0DC6B95-AA28-F407-B988-FE86BCA8828C}"/>
              </a:ext>
            </a:extLst>
          </p:cNvPr>
          <p:cNvSpPr txBox="1"/>
          <p:nvPr/>
        </p:nvSpPr>
        <p:spPr>
          <a:xfrm>
            <a:off x="3802075" y="6310010"/>
            <a:ext cx="948359" cy="261610"/>
          </a:xfrm>
          <a:prstGeom prst="rect">
            <a:avLst/>
          </a:prstGeom>
          <a:solidFill>
            <a:srgbClr val="FFFFFF">
              <a:alpha val="54118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Adobe Stock</a:t>
            </a:r>
          </a:p>
        </p:txBody>
      </p:sp>
      <p:pic>
        <p:nvPicPr>
          <p:cNvPr id="18" name="Picture 17" descr="a lot of people standind in a line outise on a sidewalk">
            <a:extLst>
              <a:ext uri="{FF2B5EF4-FFF2-40B4-BE49-F238E27FC236}">
                <a16:creationId xmlns:a16="http://schemas.microsoft.com/office/drawing/2014/main" id="{DE275D04-F3DE-0AF5-0E8A-3C71BB5CCE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77816" y="4894428"/>
            <a:ext cx="2567738" cy="16786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9ED203A-B6D8-4537-7A23-A628A7B7F460}"/>
              </a:ext>
            </a:extLst>
          </p:cNvPr>
          <p:cNvSpPr txBox="1"/>
          <p:nvPr/>
        </p:nvSpPr>
        <p:spPr>
          <a:xfrm>
            <a:off x="9887505" y="6259044"/>
            <a:ext cx="948359" cy="261610"/>
          </a:xfrm>
          <a:prstGeom prst="rect">
            <a:avLst/>
          </a:prstGeom>
          <a:solidFill>
            <a:srgbClr val="FFFFFF">
              <a:alpha val="54118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1100" dirty="0"/>
              <a:t>Shutterstock</a:t>
            </a:r>
          </a:p>
        </p:txBody>
      </p:sp>
    </p:spTree>
    <p:extLst>
      <p:ext uri="{BB962C8B-B14F-4D97-AF65-F5344CB8AC3E}">
        <p14:creationId xmlns:p14="http://schemas.microsoft.com/office/powerpoint/2010/main" val="28141262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6" id="{4B5C9E55-8CC9-CF4C-B691-15340858FEDB}" vid="{4542E460-D031-B24F-BD7E-3C1452E0CA2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6504</TotalTime>
  <Words>874</Words>
  <Application>Microsoft Macintosh PowerPoint</Application>
  <PresentationFormat>Widescreen</PresentationFormat>
  <Paragraphs>104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   </vt:lpstr>
      <vt:lpstr>Calibri     </vt:lpstr>
      <vt:lpstr>Calibri Light</vt:lpstr>
      <vt:lpstr>Office Theme</vt:lpstr>
      <vt:lpstr>Cascading Effects in Complex Systems Part 3: Socio-Environmental </vt:lpstr>
      <vt:lpstr>Climate Change-Enabled Cascade in the North Pacific  </vt:lpstr>
      <vt:lpstr>Cascading Effects</vt:lpstr>
      <vt:lpstr>Cascades Represented as Networks </vt:lpstr>
      <vt:lpstr>Adaptation Planning</vt:lpstr>
      <vt:lpstr>Urban Infrastructure</vt:lpstr>
      <vt:lpstr>Feedback Loops</vt:lpstr>
      <vt:lpstr>What Is Governance?</vt:lpstr>
      <vt:lpstr>Types of Governance</vt:lpstr>
      <vt:lpstr>PowerPoint Presentation</vt:lpstr>
      <vt:lpstr>Narratives &amp; Assignment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Cascading Effects in Complex Systems Part 3: Socio-Environmental</dc:title>
  <dc:creator>Margaret A. Palmer</dc:creator>
  <cp:lastModifiedBy>Alaina Gallagher</cp:lastModifiedBy>
  <cp:revision>34</cp:revision>
  <dcterms:created xsi:type="dcterms:W3CDTF">2023-10-06T19:42:14Z</dcterms:created>
  <dcterms:modified xsi:type="dcterms:W3CDTF">2026-08-12T19:11:06Z</dcterms:modified>
</cp:coreProperties>
</file>