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1"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iDjHo25e4tuYlWptfU/Aj+1S6m9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445" autoAdjust="0"/>
  </p:normalViewPr>
  <p:slideViewPr>
    <p:cSldViewPr snapToGrid="0">
      <p:cViewPr varScale="1">
        <p:scale>
          <a:sx n="103" d="100"/>
          <a:sy n="103" d="100"/>
        </p:scale>
        <p:origin x="336" y="1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Observe how a small minority of people, described here as “agents of change,” may act as a critical mass that effectively nudges a social system into a tipping point that results in a new norm for group behavior. It might be engaging for learners to briefly think back on normative behaviors from the past and see how social change has made those behaviors unacceptable. For example, glamorous cigarette smoking and the “three martini lunch” are relics of a past mid-century American culture. Trophy hunting for exotic animals, such as the African safaris taken by elites from Europe and the United States, is another example of past norms that have become unacceptable, or at least rare, due to social evolution coupled with changes in policy. One day soon, burning fossil fuels may entail a similar stigma and social risk to the user.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i="0" dirty="0"/>
              <a:t> </a:t>
            </a:r>
            <a:r>
              <a:rPr lang="en-US" sz="1400" i="0" dirty="0"/>
              <a:t>So much of the resistance to move past the fossil fuel regime is based on fossil fuels’ spectacular affordability, convenience, and energy density. But how can changemakers flip the script on the wonder of fossil fuels to communicate their multilevel problems (including but not limited to climate change)? Now that the regime has manifested steep downsides, the benefits of shifting to a renewable energy regime become much more apparent and appealing. Part of the social and psychological challenge for changemakers is to communicate that the normative culture of fossil fuel overuse is an aberration or stark counter-norm that will be viewed by future generations with a range of negative emotions—long-term thinking.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i="1" dirty="0"/>
              <a:t>: </a:t>
            </a:r>
            <a:r>
              <a:rPr lang="en-US" sz="1400" i="0" dirty="0"/>
              <a:t>Learners may enjoy quickly running through examples of these enabling conditions in action. Ask for volunteers to contribute examples for each one. </a:t>
            </a:r>
            <a:endParaRPr sz="1400" dirty="0"/>
          </a:p>
        </p:txBody>
      </p:sp>
      <p:sp>
        <p:nvSpPr>
          <p:cNvPr id="120" name="Google Shape;12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While sociology and psychology are important aspects of any socio-environmental solution, learners should remember that monetary investment, brainpower, and aggressive policy change fostered by courageous politicians are also essential components to make difficult but necessary changes. What college majors outside of environmental science need to contribute to behavioral cascades? </a:t>
            </a:r>
            <a:endParaRPr sz="1400" dirty="0"/>
          </a:p>
        </p:txBody>
      </p:sp>
      <p:sp>
        <p:nvSpPr>
          <p:cNvPr id="133" name="Google Shape;13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t>The SESYNC explainer on classical vs. behavioral economics may resonate with this lesson. It can be accessed here: https://</a:t>
            </a:r>
            <a:r>
              <a:rPr lang="en-US" sz="1400" i="0" dirty="0" err="1"/>
              <a:t>www.sesync.org</a:t>
            </a:r>
            <a:r>
              <a:rPr lang="en-US" sz="1400" i="0" dirty="0"/>
              <a:t>/resources/classical-versus-behavioral-economics-environmental-applications</a:t>
            </a:r>
            <a:endParaRPr sz="1400" dirty="0"/>
          </a:p>
        </p:txBody>
      </p:sp>
      <p:sp>
        <p:nvSpPr>
          <p:cNvPr id="146" name="Google Shape;14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85774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s://doi.org/10.1017/sus.2021.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doi.org/10.1017/sus.2021.3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doi.org/10.1017/sus.2021.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2.0/deed.en" TargetMode="External"/><Relationship Id="rId5" Type="http://schemas.openxmlformats.org/officeDocument/2006/relationships/image" Target="../media/image7.jpg"/><Relationship Id="rId4" Type="http://schemas.openxmlformats.org/officeDocument/2006/relationships/hyperlink" Target="https://doi.org/10.1111/cobi.126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5DFEBCB3-BE89-BDAC-2173-5F9DDF30D946}"/>
              </a:ext>
            </a:extLst>
          </p:cNvPr>
          <p:cNvPicPr>
            <a:picLocks noChangeAspect="1"/>
          </p:cNvPicPr>
          <p:nvPr/>
        </p:nvPicPr>
        <p:blipFill>
          <a:blip r:embed="rId3"/>
          <a:stretch>
            <a:fillRect/>
          </a:stretch>
        </p:blipFill>
        <p:spPr>
          <a:xfrm>
            <a:off x="690248" y="675501"/>
            <a:ext cx="3428571" cy="1257143"/>
          </a:xfrm>
          <a:prstGeom prst="rect">
            <a:avLst/>
          </a:prstGeom>
        </p:spPr>
      </p:pic>
      <p:sp>
        <p:nvSpPr>
          <p:cNvPr id="8" name="TextBox 7">
            <a:extLst>
              <a:ext uri="{FF2B5EF4-FFF2-40B4-BE49-F238E27FC236}">
                <a16:creationId xmlns:a16="http://schemas.microsoft.com/office/drawing/2014/main" id="{C897CC01-F236-A138-F14E-7A6BBD2471DD}"/>
              </a:ext>
            </a:extLst>
          </p:cNvPr>
          <p:cNvSpPr txBox="1"/>
          <p:nvPr/>
        </p:nvSpPr>
        <p:spPr>
          <a:xfrm>
            <a:off x="249220" y="2817275"/>
            <a:ext cx="5036344" cy="2585323"/>
          </a:xfrm>
          <a:prstGeom prst="rect">
            <a:avLst/>
          </a:prstGeom>
          <a:noFill/>
        </p:spPr>
        <p:txBody>
          <a:bodyPr wrap="square" rtlCol="0">
            <a:spAutoFit/>
          </a:bodyPr>
          <a:lstStyle/>
          <a:p>
            <a:pPr algn="ctr"/>
            <a:r>
              <a:rPr lang="en-US" sz="5400" b="1" dirty="0">
                <a:latin typeface="Calibri" panose="020F0502020204030204" pitchFamily="34" charset="0"/>
                <a:ea typeface="Calibri" panose="020F0502020204030204" pitchFamily="34" charset="0"/>
                <a:cs typeface="Calibri" panose="020F0502020204030204" pitchFamily="34" charset="0"/>
              </a:rPr>
              <a:t>Cascades of Social Behavior </a:t>
            </a:r>
            <a:br>
              <a:rPr lang="en-US" sz="5400" b="1" dirty="0">
                <a:latin typeface="Calibri" panose="020F0502020204030204" pitchFamily="34" charset="0"/>
                <a:ea typeface="Calibri" panose="020F0502020204030204" pitchFamily="34" charset="0"/>
                <a:cs typeface="Calibri" panose="020F0502020204030204" pitchFamily="34" charset="0"/>
              </a:rPr>
            </a:br>
            <a:r>
              <a:rPr lang="en-US" sz="5400" b="1" dirty="0">
                <a:latin typeface="Calibri" panose="020F0502020204030204" pitchFamily="34" charset="0"/>
                <a:ea typeface="Calibri" panose="020F0502020204030204" pitchFamily="34" charset="0"/>
                <a:cs typeface="Calibri" panose="020F0502020204030204" pitchFamily="34" charset="0"/>
              </a:rPr>
              <a:t>in S-E Systems </a:t>
            </a:r>
            <a:r>
              <a:rPr lang="en-US" sz="5400" b="1" dirty="0">
                <a:solidFill>
                  <a:srgbClr val="76923C"/>
                </a:solidFill>
                <a:latin typeface="Calibri" panose="020F0502020204030204" pitchFamily="34" charset="0"/>
                <a:ea typeface="Calibri" panose="020F0502020204030204" pitchFamily="34" charset="0"/>
                <a:cs typeface="Calibri" panose="020F0502020204030204" pitchFamily="34" charset="0"/>
              </a:rPr>
              <a:t> </a:t>
            </a:r>
            <a:endParaRPr lang="en-US" sz="5400" b="1"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Policies can make behaviors easier to change and when reinforced, the changes can spread dramatically.">
            <a:extLst>
              <a:ext uri="{FF2B5EF4-FFF2-40B4-BE49-F238E27FC236}">
                <a16:creationId xmlns:a16="http://schemas.microsoft.com/office/drawing/2014/main" id="{91F6CEDE-D339-3C43-3E87-CDE158DA600B}"/>
              </a:ext>
            </a:extLst>
          </p:cNvPr>
          <p:cNvPicPr>
            <a:picLocks noChangeAspect="1"/>
          </p:cNvPicPr>
          <p:nvPr/>
        </p:nvPicPr>
        <p:blipFill>
          <a:blip r:embed="rId4"/>
          <a:stretch>
            <a:fillRect/>
          </a:stretch>
        </p:blipFill>
        <p:spPr>
          <a:xfrm>
            <a:off x="5229929" y="563522"/>
            <a:ext cx="6712851" cy="5054382"/>
          </a:xfrm>
          <a:prstGeom prst="rect">
            <a:avLst/>
          </a:prstGeom>
        </p:spPr>
      </p:pic>
      <p:sp>
        <p:nvSpPr>
          <p:cNvPr id="9" name="TextBox 8">
            <a:extLst>
              <a:ext uri="{FF2B5EF4-FFF2-40B4-BE49-F238E27FC236}">
                <a16:creationId xmlns:a16="http://schemas.microsoft.com/office/drawing/2014/main" id="{F05B7ADC-8747-C548-8F07-287E3446976E}"/>
              </a:ext>
            </a:extLst>
          </p:cNvPr>
          <p:cNvSpPr txBox="1"/>
          <p:nvPr/>
        </p:nvSpPr>
        <p:spPr>
          <a:xfrm>
            <a:off x="5627362" y="5720795"/>
            <a:ext cx="6315418"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Figure 1 from Lenton et al. (2022) theorizes how agents of change with a particular intent (here, achieving greater sustainability) can affect tipping points in collective societal behavior.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2EBFD4-1E9B-6E34-8979-8BD0D18A7B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A9C7B6B6-6B00-0A43-720B-12CE9BA692DF}"/>
              </a:ext>
            </a:extLst>
          </p:cNvPr>
          <p:cNvSpPr txBox="1">
            <a:spLocks noGrp="1"/>
          </p:cNvSpPr>
          <p:nvPr>
            <p:ph type="title" idx="4294967295"/>
          </p:nvPr>
        </p:nvSpPr>
        <p:spPr>
          <a:xfrm>
            <a:off x="3476977" y="509603"/>
            <a:ext cx="663786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Overview of Behavioral Cascades</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 name="TextBox 3">
            <a:extLst>
              <a:ext uri="{FF2B5EF4-FFF2-40B4-BE49-F238E27FC236}">
                <a16:creationId xmlns:a16="http://schemas.microsoft.com/office/drawing/2014/main" id="{5F6D6962-B49D-0E40-F6B9-7E2BE9B11D5D}"/>
              </a:ext>
            </a:extLst>
          </p:cNvPr>
          <p:cNvSpPr txBox="1"/>
          <p:nvPr/>
        </p:nvSpPr>
        <p:spPr>
          <a:xfrm>
            <a:off x="3559484" y="1083541"/>
            <a:ext cx="5898633" cy="369332"/>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Lenton et al. 2022: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https://doi.org/10.1017/sus.2021.30</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DCEB8E4-ECA4-4E7F-22D0-D20929AEC00D}"/>
              </a:ext>
            </a:extLst>
          </p:cNvPr>
          <p:cNvSpPr txBox="1"/>
          <p:nvPr/>
        </p:nvSpPr>
        <p:spPr>
          <a:xfrm>
            <a:off x="834218" y="1647459"/>
            <a:ext cx="10271760" cy="707886"/>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How do we approach a </a:t>
            </a:r>
            <a:r>
              <a:rPr lang="en-US" sz="2000" b="1" dirty="0">
                <a:latin typeface="Calibri" panose="020F0502020204030204" pitchFamily="34" charset="0"/>
                <a:ea typeface="Calibri" panose="020F0502020204030204" pitchFamily="34" charset="0"/>
                <a:cs typeface="Calibri" panose="020F0502020204030204" pitchFamily="34" charset="0"/>
              </a:rPr>
              <a:t>wicked problem </a:t>
            </a:r>
            <a:r>
              <a:rPr lang="en-US" sz="2000" dirty="0">
                <a:latin typeface="Calibri" panose="020F0502020204030204" pitchFamily="34" charset="0"/>
                <a:ea typeface="Calibri" panose="020F0502020204030204" pitchFamily="34" charset="0"/>
                <a:cs typeface="Calibri" panose="020F0502020204030204" pitchFamily="34" charset="0"/>
              </a:rPr>
              <a:t>like climate change without feeling </a:t>
            </a:r>
            <a:r>
              <a:rPr lang="en-US" sz="2000" b="1" dirty="0">
                <a:latin typeface="Calibri" panose="020F0502020204030204" pitchFamily="34" charset="0"/>
                <a:ea typeface="Calibri" panose="020F0502020204030204" pitchFamily="34" charset="0"/>
                <a:cs typeface="Calibri" panose="020F0502020204030204" pitchFamily="34" charset="0"/>
              </a:rPr>
              <a:t>paralyzed</a:t>
            </a:r>
            <a:r>
              <a:rPr lang="en-US" sz="2000" dirty="0">
                <a:latin typeface="Calibri" panose="020F0502020204030204" pitchFamily="34" charset="0"/>
                <a:ea typeface="Calibri" panose="020F0502020204030204" pitchFamily="34" charset="0"/>
                <a:cs typeface="Calibri" panose="020F0502020204030204" pitchFamily="34" charset="0"/>
              </a:rPr>
              <a:t> by its inherent socio-environmental complexity?</a:t>
            </a:r>
          </a:p>
        </p:txBody>
      </p:sp>
      <p:sp>
        <p:nvSpPr>
          <p:cNvPr id="5" name="TextBox 4">
            <a:extLst>
              <a:ext uri="{FF2B5EF4-FFF2-40B4-BE49-F238E27FC236}">
                <a16:creationId xmlns:a16="http://schemas.microsoft.com/office/drawing/2014/main" id="{3A95D092-0C18-C7AE-1998-8CB185B0CA45}"/>
              </a:ext>
            </a:extLst>
          </p:cNvPr>
          <p:cNvSpPr txBox="1"/>
          <p:nvPr/>
        </p:nvSpPr>
        <p:spPr>
          <a:xfrm>
            <a:off x="918058" y="2355345"/>
            <a:ext cx="6196471" cy="4093428"/>
          </a:xfrm>
          <a:prstGeom prst="rect">
            <a:avLst/>
          </a:prstGeom>
          <a:noFill/>
        </p:spPr>
        <p:txBody>
          <a:bodyPr wrap="square" rtlCol="0">
            <a:spAutoFit/>
          </a:bodyPr>
          <a:lstStyle/>
          <a:p>
            <a:pPr marL="285750" lvl="8" indent="-285750">
              <a:buSzPct val="120000"/>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Enable a </a:t>
            </a:r>
            <a:r>
              <a:rPr lang="en-US" sz="2000" b="1" dirty="0">
                <a:latin typeface="Calibri" panose="020F0502020204030204" pitchFamily="34" charset="0"/>
                <a:ea typeface="Calibri" panose="020F0502020204030204" pitchFamily="34" charset="0"/>
                <a:cs typeface="Calibri" panose="020F0502020204030204" pitchFamily="34" charset="0"/>
              </a:rPr>
              <a:t>critical mass </a:t>
            </a:r>
            <a:r>
              <a:rPr lang="en-US" sz="2000" dirty="0">
                <a:latin typeface="Calibri" panose="020F0502020204030204" pitchFamily="34" charset="0"/>
                <a:ea typeface="Calibri" panose="020F0502020204030204" pitchFamily="34" charset="0"/>
                <a:cs typeface="Calibri" panose="020F0502020204030204" pitchFamily="34" charset="0"/>
              </a:rPr>
              <a:t>of trendsetters, which may be a small minority (~2%) of the population.</a:t>
            </a:r>
          </a:p>
          <a:p>
            <a:pPr lvl="8"/>
            <a:endParaRPr lang="en-US" sz="2000" dirty="0">
              <a:latin typeface="Calibri" panose="020F0502020204030204" pitchFamily="34" charset="0"/>
              <a:ea typeface="Calibri" panose="020F0502020204030204" pitchFamily="34" charset="0"/>
              <a:cs typeface="Calibri" panose="020F0502020204030204" pitchFamily="34" charset="0"/>
            </a:endParaRPr>
          </a:p>
          <a:p>
            <a:pPr marL="285750" lvl="8" indent="-285750">
              <a:buSzPct val="120000"/>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Reduce the complexity </a:t>
            </a:r>
            <a:r>
              <a:rPr lang="en-US" sz="2000" dirty="0">
                <a:latin typeface="Calibri" panose="020F0502020204030204" pitchFamily="34" charset="0"/>
                <a:ea typeface="Calibri" panose="020F0502020204030204" pitchFamily="34" charset="0"/>
                <a:cs typeface="Calibri" panose="020F0502020204030204" pitchFamily="34" charset="0"/>
              </a:rPr>
              <a:t>of the big problem into clear arenas in which the critical mass may take action:</a:t>
            </a:r>
          </a:p>
          <a:p>
            <a:pPr marL="914400" lvl="8" indent="-279400">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Transportation</a:t>
            </a:r>
          </a:p>
          <a:p>
            <a:pPr marL="914400" lvl="8" indent="-279400">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Food production and consumption</a:t>
            </a:r>
          </a:p>
          <a:p>
            <a:pPr marL="914400" lvl="8" indent="-279400">
              <a:buSzPct val="120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Electricity generation.</a:t>
            </a:r>
          </a:p>
          <a:p>
            <a:pPr marL="285750" lvl="8" indent="-171450">
              <a:buSzPts val="1800"/>
            </a:pPr>
            <a:endParaRPr lang="en-US" sz="2000" dirty="0">
              <a:latin typeface="Calibri" panose="020F0502020204030204" pitchFamily="34" charset="0"/>
              <a:ea typeface="Calibri" panose="020F0502020204030204" pitchFamily="34" charset="0"/>
              <a:cs typeface="Calibri" panose="020F0502020204030204" pitchFamily="34" charset="0"/>
            </a:endParaRPr>
          </a:p>
          <a:p>
            <a:pPr lvl="8"/>
            <a:r>
              <a:rPr lang="en-US" sz="2000" dirty="0">
                <a:latin typeface="Calibri" panose="020F0502020204030204" pitchFamily="34" charset="0"/>
                <a:ea typeface="Calibri" panose="020F0502020204030204" pitchFamily="34" charset="0"/>
                <a:cs typeface="Calibri" panose="020F0502020204030204" pitchFamily="34" charset="0"/>
              </a:rPr>
              <a:t>Note: Reducing complexity should not result in “silos” or artificial divisions among issues when there may be inter-sector synergies, such as the food-energy-water nexus, that work to resolve multiple problems at once. </a:t>
            </a:r>
          </a:p>
        </p:txBody>
      </p:sp>
      <p:pic>
        <p:nvPicPr>
          <p:cNvPr id="7" name="Picture 6" descr="A frustrated man in a car while stuck in traffic.">
            <a:extLst>
              <a:ext uri="{FF2B5EF4-FFF2-40B4-BE49-F238E27FC236}">
                <a16:creationId xmlns:a16="http://schemas.microsoft.com/office/drawing/2014/main" id="{3B32EA9E-33A5-77D4-C346-FAD9EB204139}"/>
              </a:ext>
            </a:extLst>
          </p:cNvPr>
          <p:cNvPicPr>
            <a:picLocks noChangeAspect="1"/>
          </p:cNvPicPr>
          <p:nvPr/>
        </p:nvPicPr>
        <p:blipFill>
          <a:blip r:embed="rId5"/>
          <a:stretch>
            <a:fillRect/>
          </a:stretch>
        </p:blipFill>
        <p:spPr>
          <a:xfrm>
            <a:off x="7198368" y="2182427"/>
            <a:ext cx="4519499" cy="2986875"/>
          </a:xfrm>
          <a:prstGeom prst="rect">
            <a:avLst/>
          </a:prstGeom>
        </p:spPr>
      </p:pic>
      <p:sp>
        <p:nvSpPr>
          <p:cNvPr id="8" name="TextBox 7">
            <a:extLst>
              <a:ext uri="{FF2B5EF4-FFF2-40B4-BE49-F238E27FC236}">
                <a16:creationId xmlns:a16="http://schemas.microsoft.com/office/drawing/2014/main" id="{34F4E3A9-078A-4BC3-0F53-BFEA2AE8E04F}"/>
              </a:ext>
            </a:extLst>
          </p:cNvPr>
          <p:cNvSpPr txBox="1"/>
          <p:nvPr/>
        </p:nvSpPr>
        <p:spPr>
          <a:xfrm>
            <a:off x="7198368" y="5266573"/>
            <a:ext cx="4519500" cy="1384995"/>
          </a:xfrm>
          <a:prstGeom prst="rect">
            <a:avLst/>
          </a:prstGeom>
          <a:no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The familiar frustration of being stuck in a traffic jam may be a useful socio-psychological starting point for implementing public transportation and micro-transportation systems. </a:t>
            </a:r>
            <a:br>
              <a:rPr lang="en-US" dirty="0">
                <a:latin typeface="Calibri" panose="020F0502020204030204" pitchFamily="34" charset="0"/>
                <a:ea typeface="Calibri" panose="020F0502020204030204" pitchFamily="34" charset="0"/>
                <a:cs typeface="Calibri" panose="020F0502020204030204" pitchFamily="34" charset="0"/>
              </a:rPr>
            </a:br>
            <a:br>
              <a:rPr lang="en-US" i="1" dirty="0">
                <a:latin typeface="Calibri" panose="020F0502020204030204" pitchFamily="34" charset="0"/>
                <a:ea typeface="Calibri" panose="020F0502020204030204" pitchFamily="34" charset="0"/>
                <a:cs typeface="Calibri" panose="020F0502020204030204" pitchFamily="34" charset="0"/>
              </a:rPr>
            </a:br>
            <a:r>
              <a:rPr lang="en-US" sz="1200" i="1" dirty="0">
                <a:latin typeface="Calibri" panose="020F0502020204030204" pitchFamily="34" charset="0"/>
                <a:ea typeface="Calibri" panose="020F0502020204030204" pitchFamily="34" charset="0"/>
                <a:cs typeface="Calibri" panose="020F0502020204030204" pitchFamily="34" charset="0"/>
              </a:rPr>
              <a:t>Photo is public domain via Wikimedia Commons.  </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A2D68B-1CA3-819B-84AD-FE99E4D593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176D7665-F801-3A0F-F577-19305B815F04}"/>
              </a:ext>
            </a:extLst>
          </p:cNvPr>
          <p:cNvSpPr txBox="1">
            <a:spLocks noGrp="1"/>
          </p:cNvSpPr>
          <p:nvPr>
            <p:ph type="title" idx="4294967295"/>
          </p:nvPr>
        </p:nvSpPr>
        <p:spPr>
          <a:xfrm>
            <a:off x="3397955" y="438467"/>
            <a:ext cx="539608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Enabling Conditions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C739C62C-42AF-AB59-DC65-027EEAF86ECA}"/>
              </a:ext>
            </a:extLst>
          </p:cNvPr>
          <p:cNvSpPr txBox="1"/>
          <p:nvPr/>
        </p:nvSpPr>
        <p:spPr>
          <a:xfrm>
            <a:off x="3274285" y="945024"/>
            <a:ext cx="5643427" cy="369332"/>
          </a:xfrm>
          <a:prstGeom prst="rect">
            <a:avLst/>
          </a:prstGeom>
          <a:noFill/>
        </p:spPr>
        <p:txBody>
          <a:bodyPr wrap="square" rtlCol="0">
            <a:spAutoFit/>
          </a:bodyPr>
          <a:lstStyle/>
          <a:p>
            <a:pPr lvl="0"/>
            <a:r>
              <a:rPr lang="en-US" sz="1800" dirty="0">
                <a:latin typeface="Calibri" panose="020F0502020204030204" pitchFamily="34" charset="0"/>
                <a:ea typeface="Calibri" panose="020F0502020204030204" pitchFamily="34" charset="0"/>
                <a:cs typeface="Calibri" panose="020F0502020204030204" pitchFamily="34" charset="0"/>
              </a:rPr>
              <a:t>Lenton et al. 2022: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https://doi.org/10.1017/sus.2021.30</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2227202-8C7F-45B3-62A5-6CAEA80E2688}"/>
              </a:ext>
            </a:extLst>
          </p:cNvPr>
          <p:cNvSpPr txBox="1"/>
          <p:nvPr/>
        </p:nvSpPr>
        <p:spPr>
          <a:xfrm>
            <a:off x="1028967" y="1820913"/>
            <a:ext cx="6277743" cy="4442242"/>
          </a:xfrm>
          <a:prstGeom prst="rect">
            <a:avLst/>
          </a:prstGeom>
          <a:noFill/>
        </p:spPr>
        <p:txBody>
          <a:bodyPr wrap="square" rtlCol="0">
            <a:spAutoFit/>
          </a:bodyPr>
          <a:lstStyle/>
          <a:p>
            <a:pPr lvl="8">
              <a:lnSpc>
                <a:spcPct val="90000"/>
              </a:lnSpc>
              <a:spcAft>
                <a:spcPts val="1000"/>
              </a:spcAft>
            </a:pPr>
            <a:r>
              <a:rPr lang="en-US" sz="2400" dirty="0">
                <a:latin typeface="Calibri" panose="020F0502020204030204" pitchFamily="34" charset="0"/>
                <a:ea typeface="Calibri" panose="020F0502020204030204" pitchFamily="34" charset="0"/>
                <a:cs typeface="Calibri" panose="020F0502020204030204" pitchFamily="34" charset="0"/>
              </a:rPr>
              <a:t>Identify </a:t>
            </a:r>
            <a:r>
              <a:rPr lang="en-US" sz="2400" b="1" dirty="0">
                <a:latin typeface="Calibri" panose="020F0502020204030204" pitchFamily="34" charset="0"/>
                <a:ea typeface="Calibri" panose="020F0502020204030204" pitchFamily="34" charset="0"/>
                <a:cs typeface="Calibri" panose="020F0502020204030204" pitchFamily="34" charset="0"/>
              </a:rPr>
              <a:t>enabling conditions</a:t>
            </a:r>
            <a:r>
              <a:rPr lang="en-US" sz="2400" dirty="0">
                <a:latin typeface="Calibri" panose="020F0502020204030204" pitchFamily="34" charset="0"/>
                <a:ea typeface="Calibri" panose="020F0502020204030204" pitchFamily="34" charset="0"/>
                <a:cs typeface="Calibri" panose="020F0502020204030204" pitchFamily="34" charset="0"/>
              </a:rPr>
              <a:t> that allow the critical mass to work effectively among peers:</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Target small populations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Alter social network structure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Provide relevant information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Reduce price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Improve quality or performance</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Increase desirability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Increase accessibility</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Coordinate complementary technologies.</a:t>
            </a:r>
          </a:p>
        </p:txBody>
      </p:sp>
      <p:pic>
        <p:nvPicPr>
          <p:cNvPr id="7" name="Picture 6" descr="Two sets of hands each holding a puzzle peice">
            <a:extLst>
              <a:ext uri="{FF2B5EF4-FFF2-40B4-BE49-F238E27FC236}">
                <a16:creationId xmlns:a16="http://schemas.microsoft.com/office/drawing/2014/main" id="{3D3AF3E5-D8C1-E6B9-3240-81494BFB0184}"/>
              </a:ext>
            </a:extLst>
          </p:cNvPr>
          <p:cNvPicPr>
            <a:picLocks noChangeAspect="1"/>
          </p:cNvPicPr>
          <p:nvPr/>
        </p:nvPicPr>
        <p:blipFill>
          <a:blip r:embed="rId5"/>
          <a:stretch>
            <a:fillRect/>
          </a:stretch>
        </p:blipFill>
        <p:spPr>
          <a:xfrm>
            <a:off x="7920430" y="1481356"/>
            <a:ext cx="3433370" cy="4380201"/>
          </a:xfrm>
          <a:prstGeom prst="rect">
            <a:avLst/>
          </a:prstGeom>
        </p:spPr>
      </p:pic>
      <p:sp>
        <p:nvSpPr>
          <p:cNvPr id="8" name="TextBox 7">
            <a:extLst>
              <a:ext uri="{FF2B5EF4-FFF2-40B4-BE49-F238E27FC236}">
                <a16:creationId xmlns:a16="http://schemas.microsoft.com/office/drawing/2014/main" id="{6375E88F-CA41-84D7-75DF-F749DD46814A}"/>
              </a:ext>
            </a:extLst>
          </p:cNvPr>
          <p:cNvSpPr txBox="1"/>
          <p:nvPr/>
        </p:nvSpPr>
        <p:spPr>
          <a:xfrm>
            <a:off x="7417921" y="5853911"/>
            <a:ext cx="4407415" cy="338554"/>
          </a:xfrm>
          <a:prstGeom prst="rect">
            <a:avLst/>
          </a:prstGeom>
          <a:noFill/>
        </p:spPr>
        <p:txBody>
          <a:bodyPr wrap="square" rtlCol="0">
            <a:spAutoFit/>
          </a:bodyPr>
          <a:lstStyle/>
          <a:p>
            <a:pPr lvl="0" algn="ctr"/>
            <a:r>
              <a:rPr lang="en-US" sz="1600" i="1" dirty="0">
                <a:latin typeface="Calibri"/>
                <a:ea typeface="Calibri"/>
                <a:cs typeface="Calibri"/>
                <a:sym typeface="Calibri"/>
              </a:rPr>
              <a:t>Graphic is public domain via Wikimedia Commons</a:t>
            </a:r>
            <a:r>
              <a:rPr lang="en-US" sz="1600" dirty="0">
                <a:latin typeface="Calibri"/>
                <a:ea typeface="Calibri"/>
                <a:cs typeface="Calibri"/>
                <a:sym typeface="Calibri"/>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8A3BFA-67EE-F78C-5707-9BFA002270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3" name="Title 2">
            <a:extLst>
              <a:ext uri="{FF2B5EF4-FFF2-40B4-BE49-F238E27FC236}">
                <a16:creationId xmlns:a16="http://schemas.microsoft.com/office/drawing/2014/main" id="{C4E20FD1-720C-C673-4D5F-B28A329B7752}"/>
              </a:ext>
            </a:extLst>
          </p:cNvPr>
          <p:cNvSpPr txBox="1">
            <a:spLocks noGrp="1"/>
          </p:cNvSpPr>
          <p:nvPr>
            <p:ph type="title" idx="4294967295"/>
          </p:nvPr>
        </p:nvSpPr>
        <p:spPr>
          <a:xfrm>
            <a:off x="4202634" y="511164"/>
            <a:ext cx="505626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Reinforcing Mechanisms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CC5EF1DC-F611-7BF6-5924-4F54010AEB99}"/>
              </a:ext>
            </a:extLst>
          </p:cNvPr>
          <p:cNvSpPr txBox="1"/>
          <p:nvPr/>
        </p:nvSpPr>
        <p:spPr>
          <a:xfrm>
            <a:off x="3448880" y="1108708"/>
            <a:ext cx="6094697" cy="369332"/>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Lenton et al. 2022: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https://doi.org/10.1017/sus.2021.30</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C9DB577-0678-61EC-1AB0-7ADFCA9C0BEC}"/>
              </a:ext>
            </a:extLst>
          </p:cNvPr>
          <p:cNvSpPr txBox="1"/>
          <p:nvPr/>
        </p:nvSpPr>
        <p:spPr>
          <a:xfrm>
            <a:off x="742245" y="1922172"/>
            <a:ext cx="5413271" cy="4040080"/>
          </a:xfrm>
          <a:prstGeom prst="rect">
            <a:avLst/>
          </a:prstGeom>
          <a:noFill/>
        </p:spPr>
        <p:txBody>
          <a:bodyPr wrap="square" rtlCol="0">
            <a:spAutoFit/>
          </a:bodyPr>
          <a:lstStyle/>
          <a:p>
            <a:pPr lvl="8">
              <a:lnSpc>
                <a:spcPct val="90000"/>
              </a:lnSpc>
              <a:spcAft>
                <a:spcPts val="1000"/>
              </a:spcAft>
            </a:pPr>
            <a:r>
              <a:rPr lang="en-US" sz="2400" dirty="0">
                <a:latin typeface="Calibri" panose="020F0502020204030204" pitchFamily="34" charset="0"/>
                <a:ea typeface="Calibri" panose="020F0502020204030204" pitchFamily="34" charset="0"/>
                <a:cs typeface="Calibri" panose="020F0502020204030204" pitchFamily="34" charset="0"/>
              </a:rPr>
              <a:t>Identify </a:t>
            </a:r>
            <a:r>
              <a:rPr lang="en-US" sz="2400" b="1" dirty="0">
                <a:latin typeface="Calibri" panose="020F0502020204030204" pitchFamily="34" charset="0"/>
                <a:ea typeface="Calibri" panose="020F0502020204030204" pitchFamily="34" charset="0"/>
                <a:cs typeface="Calibri" panose="020F0502020204030204" pitchFamily="34" charset="0"/>
              </a:rPr>
              <a:t>reinforcing mechanisms </a:t>
            </a:r>
            <a:r>
              <a:rPr lang="en-US" sz="2400" dirty="0">
                <a:latin typeface="Calibri" panose="020F0502020204030204" pitchFamily="34" charset="0"/>
                <a:ea typeface="Calibri" panose="020F0502020204030204" pitchFamily="34" charset="0"/>
                <a:cs typeface="Calibri" panose="020F0502020204030204" pitchFamily="34" charset="0"/>
              </a:rPr>
              <a:t>that help to fund, popularize, and sustain behavior change:</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Innovations in social, technological, and ecological systems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Policy changes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Private and public investment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Better communication with the public </a:t>
            </a:r>
          </a:p>
          <a:p>
            <a:pPr marL="342900" lvl="8"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Behavioral nudges, incentives, and “carrots” for positive reinforcement.</a:t>
            </a:r>
          </a:p>
        </p:txBody>
      </p:sp>
      <p:pic>
        <p:nvPicPr>
          <p:cNvPr id="7" name="Picture 6" descr="a few solar panels, a wind turbine, an electricity substation, and a power plant">
            <a:extLst>
              <a:ext uri="{FF2B5EF4-FFF2-40B4-BE49-F238E27FC236}">
                <a16:creationId xmlns:a16="http://schemas.microsoft.com/office/drawing/2014/main" id="{700D1191-A100-C9B1-0B05-E5625BA30AB8}"/>
              </a:ext>
            </a:extLst>
          </p:cNvPr>
          <p:cNvPicPr>
            <a:picLocks noChangeAspect="1"/>
          </p:cNvPicPr>
          <p:nvPr/>
        </p:nvPicPr>
        <p:blipFill>
          <a:blip r:embed="rId5"/>
          <a:stretch>
            <a:fillRect/>
          </a:stretch>
        </p:blipFill>
        <p:spPr>
          <a:xfrm>
            <a:off x="6155516" y="1523461"/>
            <a:ext cx="5877745" cy="3315163"/>
          </a:xfrm>
          <a:prstGeom prst="rect">
            <a:avLst/>
          </a:prstGeom>
        </p:spPr>
      </p:pic>
      <p:sp>
        <p:nvSpPr>
          <p:cNvPr id="8" name="TextBox 7">
            <a:extLst>
              <a:ext uri="{FF2B5EF4-FFF2-40B4-BE49-F238E27FC236}">
                <a16:creationId xmlns:a16="http://schemas.microsoft.com/office/drawing/2014/main" id="{65007C92-EF96-A39C-1A83-970A37F00D85}"/>
              </a:ext>
            </a:extLst>
          </p:cNvPr>
          <p:cNvSpPr txBox="1"/>
          <p:nvPr/>
        </p:nvSpPr>
        <p:spPr>
          <a:xfrm>
            <a:off x="8161867" y="4760934"/>
            <a:ext cx="4030133" cy="307777"/>
          </a:xfrm>
          <a:prstGeom prst="rect">
            <a:avLst/>
          </a:prstGeom>
          <a:noFill/>
        </p:spPr>
        <p:txBody>
          <a:bodyPr wrap="square" rtlCol="0">
            <a:spAutoFit/>
          </a:bodyPr>
          <a:lstStyle/>
          <a:p>
            <a:pPr lvl="0"/>
            <a:r>
              <a:rPr lang="en-US" dirty="0">
                <a:latin typeface="Calibri"/>
                <a:ea typeface="Calibri"/>
                <a:cs typeface="Calibri"/>
                <a:sym typeface="Calibri"/>
              </a:rPr>
              <a:t>Graphic by Adobe Stock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CF2BD19-3F43-7351-FAE4-B66BF4FE67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3">
            <a:extLst>
              <a:ext uri="{FF2B5EF4-FFF2-40B4-BE49-F238E27FC236}">
                <a16:creationId xmlns:a16="http://schemas.microsoft.com/office/drawing/2014/main" id="{7150153D-7E7A-50E5-45E0-3C5888B943D8}"/>
              </a:ext>
            </a:extLst>
          </p:cNvPr>
          <p:cNvSpPr txBox="1">
            <a:spLocks noGrp="1"/>
          </p:cNvSpPr>
          <p:nvPr>
            <p:ph type="title" idx="4294967295"/>
          </p:nvPr>
        </p:nvSpPr>
        <p:spPr>
          <a:xfrm>
            <a:off x="4309359" y="469962"/>
            <a:ext cx="51703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to Start a Revolution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16A0875F-B843-4ADC-4F7F-B47E42EC04F5}"/>
              </a:ext>
            </a:extLst>
          </p:cNvPr>
          <p:cNvSpPr txBox="1"/>
          <p:nvPr/>
        </p:nvSpPr>
        <p:spPr>
          <a:xfrm>
            <a:off x="4036504" y="1044032"/>
            <a:ext cx="5443166" cy="369332"/>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Wilson et al. 2016: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https://doi.org/10.1111/cobi.12632</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8E9B7BD-CADC-5789-DB9D-53B91BF4B04E}"/>
              </a:ext>
            </a:extLst>
          </p:cNvPr>
          <p:cNvSpPr txBox="1"/>
          <p:nvPr/>
        </p:nvSpPr>
        <p:spPr>
          <a:xfrm>
            <a:off x="718083" y="1480405"/>
            <a:ext cx="10635717" cy="892552"/>
          </a:xfrm>
          <a:prstGeom prst="rect">
            <a:avLst/>
          </a:prstGeom>
          <a:noFill/>
        </p:spPr>
        <p:txBody>
          <a:bodyPr wrap="square" rtlCol="0">
            <a:spAutoFit/>
          </a:bodyPr>
          <a:lstStyle/>
          <a:p>
            <a:r>
              <a:rPr lang="en-US" sz="2600" dirty="0">
                <a:latin typeface="Calibri" panose="020F0502020204030204" pitchFamily="34" charset="0"/>
                <a:ea typeface="Calibri" panose="020F0502020204030204" pitchFamily="34" charset="0"/>
                <a:cs typeface="Calibri" panose="020F0502020204030204" pitchFamily="34" charset="0"/>
              </a:rPr>
              <a:t>Behavioral economics can help changemakers craft the most approaches by integrating human thought processes:</a:t>
            </a:r>
          </a:p>
        </p:txBody>
      </p:sp>
      <p:sp>
        <p:nvSpPr>
          <p:cNvPr id="7" name="TextBox 6">
            <a:extLst>
              <a:ext uri="{FF2B5EF4-FFF2-40B4-BE49-F238E27FC236}">
                <a16:creationId xmlns:a16="http://schemas.microsoft.com/office/drawing/2014/main" id="{5D8998B6-47F6-9B34-190B-E741B8A05828}"/>
              </a:ext>
            </a:extLst>
          </p:cNvPr>
          <p:cNvSpPr txBox="1"/>
          <p:nvPr/>
        </p:nvSpPr>
        <p:spPr>
          <a:xfrm>
            <a:off x="873725" y="2507039"/>
            <a:ext cx="6595706" cy="4031873"/>
          </a:xfrm>
          <a:prstGeom prst="rect">
            <a:avLst/>
          </a:prstGeom>
          <a:noFill/>
        </p:spPr>
        <p:txBody>
          <a:bodyPr wrap="square" rtlCol="0">
            <a:spAutoFit/>
          </a:bodyPr>
          <a:lstStyle/>
          <a:p>
            <a:pPr marL="342900" lvl="8" indent="-342900">
              <a:spcAft>
                <a:spcPts val="800"/>
              </a:spcAft>
              <a:buSzPct val="120000"/>
              <a:buFont typeface="Arial"/>
              <a:buChar char="•"/>
            </a:pPr>
            <a:r>
              <a:rPr lang="en-US" sz="2600" dirty="0">
                <a:latin typeface="Calibri" panose="020F0502020204030204" pitchFamily="34" charset="0"/>
                <a:ea typeface="Calibri" panose="020F0502020204030204" pitchFamily="34" charset="0"/>
                <a:cs typeface="Calibri" panose="020F0502020204030204" pitchFamily="34" charset="0"/>
              </a:rPr>
              <a:t>Recognize </a:t>
            </a:r>
            <a:r>
              <a:rPr lang="en-US" sz="2600" b="1" dirty="0">
                <a:latin typeface="Calibri" panose="020F0502020204030204" pitchFamily="34" charset="0"/>
                <a:ea typeface="Calibri" panose="020F0502020204030204" pitchFamily="34" charset="0"/>
                <a:cs typeface="Calibri" panose="020F0502020204030204" pitchFamily="34" charset="0"/>
              </a:rPr>
              <a:t>bias</a:t>
            </a:r>
            <a:r>
              <a:rPr lang="en-US" sz="2600" dirty="0">
                <a:latin typeface="Calibri" panose="020F0502020204030204" pitchFamily="34" charset="0"/>
                <a:ea typeface="Calibri" panose="020F0502020204030204" pitchFamily="34" charset="0"/>
                <a:cs typeface="Calibri" panose="020F0502020204030204" pitchFamily="34" charset="0"/>
              </a:rPr>
              <a:t> and </a:t>
            </a:r>
            <a:r>
              <a:rPr lang="en-US" sz="2600" b="1" dirty="0">
                <a:latin typeface="Calibri" panose="020F0502020204030204" pitchFamily="34" charset="0"/>
                <a:ea typeface="Calibri" panose="020F0502020204030204" pitchFamily="34" charset="0"/>
                <a:cs typeface="Calibri" panose="020F0502020204030204" pitchFamily="34" charset="0"/>
              </a:rPr>
              <a:t>myopia</a:t>
            </a:r>
            <a:r>
              <a:rPr lang="en-US" sz="2600" dirty="0">
                <a:latin typeface="Calibri" panose="020F0502020204030204" pitchFamily="34" charset="0"/>
                <a:ea typeface="Calibri" panose="020F0502020204030204" pitchFamily="34" charset="0"/>
                <a:cs typeface="Calibri" panose="020F0502020204030204" pitchFamily="34" charset="0"/>
              </a:rPr>
              <a:t> in our perceptions of the right behavior</a:t>
            </a:r>
          </a:p>
          <a:p>
            <a:pPr marL="342900" lvl="8" indent="-342900">
              <a:spcAft>
                <a:spcPts val="800"/>
              </a:spcAft>
              <a:buSzPct val="120000"/>
              <a:buFont typeface="Arial"/>
              <a:buChar char="•"/>
            </a:pPr>
            <a:r>
              <a:rPr lang="en-US" sz="2600" dirty="0">
                <a:latin typeface="Calibri" panose="020F0502020204030204" pitchFamily="34" charset="0"/>
                <a:ea typeface="Calibri" panose="020F0502020204030204" pitchFamily="34" charset="0"/>
                <a:cs typeface="Calibri" panose="020F0502020204030204" pitchFamily="34" charset="0"/>
              </a:rPr>
              <a:t>Use </a:t>
            </a:r>
            <a:r>
              <a:rPr lang="en-US" sz="2600" b="1" dirty="0">
                <a:latin typeface="Calibri" panose="020F0502020204030204" pitchFamily="34" charset="0"/>
                <a:ea typeface="Calibri" panose="020F0502020204030204" pitchFamily="34" charset="0"/>
                <a:cs typeface="Calibri" panose="020F0502020204030204" pitchFamily="34" charset="0"/>
              </a:rPr>
              <a:t>emotion</a:t>
            </a:r>
            <a:r>
              <a:rPr lang="en-US" sz="2600" dirty="0">
                <a:latin typeface="Calibri" panose="020F0502020204030204" pitchFamily="34" charset="0"/>
                <a:ea typeface="Calibri" panose="020F0502020204030204" pitchFamily="34" charset="0"/>
                <a:cs typeface="Calibri" panose="020F0502020204030204" pitchFamily="34" charset="0"/>
              </a:rPr>
              <a:t> and </a:t>
            </a:r>
            <a:r>
              <a:rPr lang="en-US" sz="2600" b="1" dirty="0">
                <a:latin typeface="Calibri" panose="020F0502020204030204" pitchFamily="34" charset="0"/>
                <a:ea typeface="Calibri" panose="020F0502020204030204" pitchFamily="34" charset="0"/>
                <a:cs typeface="Calibri" panose="020F0502020204030204" pitchFamily="34" charset="0"/>
              </a:rPr>
              <a:t>social feedback </a:t>
            </a:r>
            <a:r>
              <a:rPr lang="en-US" sz="2600" dirty="0">
                <a:latin typeface="Calibri" panose="020F0502020204030204" pitchFamily="34" charset="0"/>
                <a:ea typeface="Calibri" panose="020F0502020204030204" pitchFamily="34" charset="0"/>
                <a:cs typeface="Calibri" panose="020F0502020204030204" pitchFamily="34" charset="0"/>
              </a:rPr>
              <a:t>to encourage pro-environmental choices</a:t>
            </a:r>
          </a:p>
          <a:p>
            <a:pPr marL="342900" lvl="8" indent="-342900">
              <a:spcAft>
                <a:spcPts val="800"/>
              </a:spcAft>
              <a:buSzPct val="120000"/>
              <a:buFont typeface="Arial"/>
              <a:buChar char="•"/>
            </a:pPr>
            <a:r>
              <a:rPr lang="en-US" sz="2600" dirty="0">
                <a:latin typeface="Calibri" panose="020F0502020204030204" pitchFamily="34" charset="0"/>
                <a:ea typeface="Calibri" panose="020F0502020204030204" pitchFamily="34" charset="0"/>
                <a:cs typeface="Calibri" panose="020F0502020204030204" pitchFamily="34" charset="0"/>
              </a:rPr>
              <a:t>Communicate </a:t>
            </a:r>
            <a:r>
              <a:rPr lang="en-US" sz="2600" b="1" dirty="0">
                <a:latin typeface="Calibri" panose="020F0502020204030204" pitchFamily="34" charset="0"/>
                <a:ea typeface="Calibri" panose="020F0502020204030204" pitchFamily="34" charset="0"/>
                <a:cs typeface="Calibri" panose="020F0502020204030204" pitchFamily="34" charset="0"/>
              </a:rPr>
              <a:t>long-term effects </a:t>
            </a:r>
            <a:r>
              <a:rPr lang="en-US" sz="2600" dirty="0">
                <a:latin typeface="Calibri" panose="020F0502020204030204" pitchFamily="34" charset="0"/>
                <a:ea typeface="Calibri" panose="020F0502020204030204" pitchFamily="34" charset="0"/>
                <a:cs typeface="Calibri" panose="020F0502020204030204" pitchFamily="34" charset="0"/>
              </a:rPr>
              <a:t>to overcome the short-term thought bias</a:t>
            </a:r>
          </a:p>
          <a:p>
            <a:pPr marL="342900" lvl="8" indent="-342900">
              <a:buSzPct val="120000"/>
              <a:buFont typeface="Arial"/>
              <a:buChar char="•"/>
            </a:pPr>
            <a:r>
              <a:rPr lang="en-US" sz="2600" dirty="0">
                <a:latin typeface="Calibri" panose="020F0502020204030204" pitchFamily="34" charset="0"/>
                <a:ea typeface="Calibri" panose="020F0502020204030204" pitchFamily="34" charset="0"/>
                <a:cs typeface="Calibri" panose="020F0502020204030204" pitchFamily="34" charset="0"/>
              </a:rPr>
              <a:t>Appeal to </a:t>
            </a:r>
            <a:r>
              <a:rPr lang="en-US" sz="2600" b="1" dirty="0">
                <a:latin typeface="Calibri" panose="020F0502020204030204" pitchFamily="34" charset="0"/>
                <a:ea typeface="Calibri" panose="020F0502020204030204" pitchFamily="34" charset="0"/>
                <a:cs typeface="Calibri" panose="020F0502020204030204" pitchFamily="34" charset="0"/>
              </a:rPr>
              <a:t>self-interest</a:t>
            </a:r>
            <a:r>
              <a:rPr lang="en-US" sz="2600" dirty="0">
                <a:latin typeface="Calibri" panose="020F0502020204030204" pitchFamily="34" charset="0"/>
                <a:ea typeface="Calibri" panose="020F0502020204030204" pitchFamily="34" charset="0"/>
                <a:cs typeface="Calibri" panose="020F0502020204030204" pitchFamily="34" charset="0"/>
              </a:rPr>
              <a:t> in economics, social acceptance, benefits to kin and society, and personal legacy in the long term. </a:t>
            </a:r>
          </a:p>
        </p:txBody>
      </p:sp>
      <p:pic>
        <p:nvPicPr>
          <p:cNvPr id="9" name="Picture 8" descr="A couple of women holding cardboard signs during a protest. Scientists support school strike and denial is not a policy">
            <a:extLst>
              <a:ext uri="{FF2B5EF4-FFF2-40B4-BE49-F238E27FC236}">
                <a16:creationId xmlns:a16="http://schemas.microsoft.com/office/drawing/2014/main" id="{8D0A41C6-D2F1-699D-AB3C-46D0A93C8515}"/>
              </a:ext>
            </a:extLst>
          </p:cNvPr>
          <p:cNvPicPr>
            <a:picLocks noChangeAspect="1"/>
          </p:cNvPicPr>
          <p:nvPr/>
        </p:nvPicPr>
        <p:blipFill>
          <a:blip r:embed="rId5"/>
          <a:stretch>
            <a:fillRect/>
          </a:stretch>
        </p:blipFill>
        <p:spPr>
          <a:xfrm>
            <a:off x="7539875" y="2372957"/>
            <a:ext cx="4229100" cy="2809875"/>
          </a:xfrm>
          <a:prstGeom prst="rect">
            <a:avLst/>
          </a:prstGeom>
        </p:spPr>
      </p:pic>
      <p:sp>
        <p:nvSpPr>
          <p:cNvPr id="10" name="TextBox 9">
            <a:extLst>
              <a:ext uri="{FF2B5EF4-FFF2-40B4-BE49-F238E27FC236}">
                <a16:creationId xmlns:a16="http://schemas.microsoft.com/office/drawing/2014/main" id="{EB4AE1ED-D62E-6B86-8AAD-F1E0E5D890D9}"/>
              </a:ext>
            </a:extLst>
          </p:cNvPr>
          <p:cNvSpPr txBox="1"/>
          <p:nvPr/>
        </p:nvSpPr>
        <p:spPr>
          <a:xfrm>
            <a:off x="7810665" y="5393055"/>
            <a:ext cx="4021840" cy="830997"/>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Students in Melbourne, Australia protest climate inaction with a school strike. </a:t>
            </a:r>
            <a:r>
              <a:rPr lang="en-US" sz="1600" i="1" dirty="0">
                <a:latin typeface="Calibri" panose="020F0502020204030204" pitchFamily="34" charset="0"/>
                <a:ea typeface="Calibri" panose="020F0502020204030204" pitchFamily="34" charset="0"/>
                <a:cs typeface="Calibri" panose="020F0502020204030204" pitchFamily="34" charset="0"/>
              </a:rPr>
              <a:t>Unaltered photo by </a:t>
            </a:r>
            <a:r>
              <a:rPr lang="en-US" sz="1600" i="1" dirty="0" err="1">
                <a:latin typeface="Calibri" panose="020F0502020204030204" pitchFamily="34" charset="0"/>
                <a:ea typeface="Calibri" panose="020F0502020204030204" pitchFamily="34" charset="0"/>
                <a:cs typeface="Calibri" panose="020F0502020204030204" pitchFamily="34" charset="0"/>
              </a:rPr>
              <a:t>Takver</a:t>
            </a:r>
            <a:r>
              <a:rPr lang="en-US" sz="1600" i="1" dirty="0">
                <a:latin typeface="Calibri" panose="020F0502020204030204" pitchFamily="34" charset="0"/>
                <a:ea typeface="Calibri" panose="020F0502020204030204" pitchFamily="34" charset="0"/>
                <a:cs typeface="Calibri" panose="020F0502020204030204" pitchFamily="34" charset="0"/>
              </a:rPr>
              <a:t> via Wikimedia </a:t>
            </a:r>
            <a:r>
              <a:rPr lang="en-US" sz="1600" i="1" u="sng" dirty="0">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2.0</a:t>
            </a:r>
            <a:r>
              <a:rPr lang="en-US" sz="1600" i="1"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70709175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866</Words>
  <Application>Microsoft Macintosh PowerPoint</Application>
  <PresentationFormat>Widescreen</PresentationFormat>
  <Paragraphs>56</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PowerPoint Presentation</vt:lpstr>
      <vt:lpstr>Overview of Behavioral Cascades</vt:lpstr>
      <vt:lpstr>Enabling Conditions</vt:lpstr>
      <vt:lpstr>Reinforcing Mechanisms</vt:lpstr>
      <vt:lpstr>How to Start a Revolution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Cascades of Social Behavior  in S-E Systems   </dc:title>
  <dc:creator>Heidi CM Scott</dc:creator>
  <cp:lastModifiedBy>Alaina Gallagher</cp:lastModifiedBy>
  <cp:revision>15</cp:revision>
  <dcterms:created xsi:type="dcterms:W3CDTF">2022-09-28T11:57:10Z</dcterms:created>
  <dcterms:modified xsi:type="dcterms:W3CDTF">2026-08-12T18:07:12Z</dcterms:modified>
</cp:coreProperties>
</file>