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8" r:id="rId10"/>
    <p:sldId id="265" r:id="rId11"/>
    <p:sldId id="269"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iGxwJsi7to+3ugAB3PhtXBPeLm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9" autoAdjust="0"/>
    <p:restoredTop sz="91563" autoAdjust="0"/>
  </p:normalViewPr>
  <p:slideViewPr>
    <p:cSldViewPr snapToGrid="0">
      <p:cViewPr varScale="1">
        <p:scale>
          <a:sx n="110" d="100"/>
          <a:sy n="110" d="100"/>
        </p:scale>
        <p:origin x="600"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41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1038/s41562-022-01388-6"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doi.org/10.1088/1748-9326/ac42fd" TargetMode="External"/><Relationship Id="rId5" Type="http://schemas.openxmlformats.org/officeDocument/2006/relationships/hyperlink" Target="https://doi.org/10.1016/j.cub.2019.07.081" TargetMode="External"/><Relationship Id="rId4" Type="http://schemas.openxmlformats.org/officeDocument/2006/relationships/hyperlink" Target="https://doi.org/10.1038/s41598-018-23282-w"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0" i="1" dirty="0"/>
              <a:t> Answers – Top down is when the organism that is at the top of the food web changes in abundance or diet and that influences all species below it; bottom up is almost always a photosynthesizing species such as a seagrass upon which herbivores feed; if it is lost or replaced then species above it in the food web can change or also be lost. </a:t>
            </a:r>
            <a:endParaRPr b="1" i="1" dirty="0"/>
          </a:p>
        </p:txBody>
      </p:sp>
      <p:sp>
        <p:nvSpPr>
          <p:cNvPr id="217" name="Google Shape;2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0"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a:t>
            </a:r>
            <a:r>
              <a:rPr lang="en-US" i="1" dirty="0"/>
              <a:t>: </a:t>
            </a:r>
            <a:r>
              <a:rPr lang="en-US" dirty="0"/>
              <a:t>All of these are classic examples of ecological trophic cascades. Removal of some of the mussels by sea stars allowed other bottom-dwelling species such as barnacles and limpets to thrive and thus diversify the rocky intertidal community. Sea otters normally eat a lot of urchins, which allows kelp to proliferate because the urchins are no longer eating it all. When sea otters decline, urchin populations increase, and kelp is reduced, so the usual, plush kelp forest is gone, leaving the seafloor empty.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7828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200"/>
              <a:buFont typeface="Calibri"/>
              <a:buNone/>
            </a:pPr>
            <a:r>
              <a:rPr lang="en-US" b="1" i="1" u="none" dirty="0"/>
              <a:t>Notes for Instructor: </a:t>
            </a:r>
            <a:r>
              <a:rPr lang="en-US" b="0" i="1" u="none" dirty="0"/>
              <a:t> </a:t>
            </a:r>
            <a:endParaRPr dirty="0"/>
          </a:p>
          <a:p>
            <a:pPr marL="0" marR="0" lvl="0" indent="0" algn="l" rtl="0">
              <a:lnSpc>
                <a:spcPct val="115000"/>
              </a:lnSpc>
              <a:spcBef>
                <a:spcPts val="0"/>
              </a:spcBef>
              <a:spcAft>
                <a:spcPts val="0"/>
              </a:spcAft>
              <a:buClr>
                <a:schemeClr val="dk1"/>
              </a:buClr>
              <a:buSzPts val="1200"/>
              <a:buFont typeface="Calibri"/>
              <a:buNone/>
            </a:pPr>
            <a:r>
              <a:rPr lang="en-US" b="0" u="none" dirty="0"/>
              <a:t>1) Emphasize that t</a:t>
            </a:r>
            <a:r>
              <a:rPr lang="en-US" sz="1200" dirty="0">
                <a:latin typeface="Calibri"/>
                <a:ea typeface="Calibri"/>
                <a:cs typeface="Calibri"/>
                <a:sym typeface="Calibri"/>
              </a:rPr>
              <a:t>here are important differences between social-ecological cascades that lead to tipping to points, largely due to human agency. Agents in social networks have the ability to purposefully make changes such as adding more agents (nodes) and effects can cascade much more rapidly (https://</a:t>
            </a:r>
            <a:r>
              <a:rPr lang="en-US" sz="1200" dirty="0" err="1">
                <a:latin typeface="Calibri"/>
                <a:ea typeface="Calibri"/>
                <a:cs typeface="Calibri"/>
                <a:sym typeface="Calibri"/>
              </a:rPr>
              <a:t>doi.org</a:t>
            </a:r>
            <a:r>
              <a:rPr lang="en-US" sz="1200" dirty="0">
                <a:latin typeface="Calibri"/>
                <a:ea typeface="Calibri"/>
                <a:cs typeface="Calibri"/>
                <a:sym typeface="Calibri"/>
              </a:rPr>
              <a:t>/10.1016/j.ecolecon.2021.107242).   </a:t>
            </a:r>
            <a:br>
              <a:rPr lang="en-US" sz="1200" dirty="0">
                <a:latin typeface="Calibri"/>
                <a:ea typeface="Calibri"/>
                <a:cs typeface="Calibri"/>
                <a:sym typeface="Calibri"/>
              </a:rPr>
            </a:br>
            <a:endParaRPr sz="1200" dirty="0">
              <a:latin typeface="Arial"/>
              <a:ea typeface="Arial"/>
              <a:cs typeface="Arial"/>
              <a:sym typeface="Arial"/>
            </a:endParaRPr>
          </a:p>
          <a:p>
            <a:pPr marL="0" marR="0" lvl="0" indent="0" algn="l" rtl="0">
              <a:lnSpc>
                <a:spcPct val="115000"/>
              </a:lnSpc>
              <a:spcBef>
                <a:spcPts val="0"/>
              </a:spcBef>
              <a:spcAft>
                <a:spcPts val="0"/>
              </a:spcAft>
              <a:buSzPts val="1400"/>
              <a:buNone/>
            </a:pPr>
            <a:r>
              <a:rPr lang="en-US" b="0" u="none" dirty="0"/>
              <a:t>2) If you wish to provide good examples now (some are mentioned in Lessons 2 and 3 of this series), they include:</a:t>
            </a:r>
            <a:endParaRPr dirty="0"/>
          </a:p>
          <a:p>
            <a:pPr marL="685800" marR="0" lvl="1" indent="-228600" algn="l" rtl="0">
              <a:lnSpc>
                <a:spcPct val="115000"/>
              </a:lnSpc>
              <a:spcBef>
                <a:spcPts val="0"/>
              </a:spcBef>
              <a:spcAft>
                <a:spcPts val="0"/>
              </a:spcAft>
              <a:buClr>
                <a:schemeClr val="dk1"/>
              </a:buClr>
              <a:buSzPts val="1200"/>
              <a:buFont typeface="Calibri"/>
              <a:buAutoNum type="alphaLcPeriod"/>
            </a:pPr>
            <a:r>
              <a:rPr lang="en-US" b="1" u="none" dirty="0"/>
              <a:t>Social cascades </a:t>
            </a:r>
            <a:r>
              <a:rPr lang="en-US" b="0" u="none" dirty="0"/>
              <a:t>– </a:t>
            </a:r>
            <a:r>
              <a:rPr lang="en-US" b="0" u="none" dirty="0">
                <a:latin typeface="Calibri"/>
                <a:ea typeface="Calibri"/>
                <a:cs typeface="Calibri"/>
                <a:sym typeface="Calibri"/>
              </a:rPr>
              <a:t>T</a:t>
            </a:r>
            <a:r>
              <a:rPr lang="en-US" dirty="0">
                <a:latin typeface="Calibri"/>
                <a:ea typeface="Calibri"/>
                <a:cs typeface="Calibri"/>
                <a:sym typeface="Calibri"/>
              </a:rPr>
              <a:t>he sequential spread of norms and the adoption of environmental behaviors can lead to social tipping points in which small changes in a social system “push” it into a different state because of reinforcing feedbacks. A clear example of a social cascade is the adoption of the domestication of crops, which led to an agricultural revolution with massive impacts on land use (</a:t>
            </a:r>
            <a:r>
              <a:rPr lang="en-US" i="0" u="sng" dirty="0">
                <a:solidFill>
                  <a:schemeClr val="hlink"/>
                </a:solidFill>
                <a:hlinkClick r:id="rId3"/>
              </a:rPr>
              <a:t>https://doi.org/10.1038/s41562-022-01388-6</a:t>
            </a:r>
            <a:r>
              <a:rPr lang="en-US" dirty="0">
                <a:latin typeface="Calibri"/>
                <a:ea typeface="Calibri"/>
                <a:cs typeface="Calibri"/>
                <a:sym typeface="Calibri"/>
              </a:rPr>
              <a:t>). </a:t>
            </a:r>
            <a:endParaRPr dirty="0"/>
          </a:p>
          <a:p>
            <a:pPr marL="685800" marR="0" lvl="1" indent="-190500" algn="l" rtl="0">
              <a:lnSpc>
                <a:spcPct val="115000"/>
              </a:lnSpc>
              <a:spcBef>
                <a:spcPts val="0"/>
              </a:spcBef>
              <a:spcAft>
                <a:spcPts val="0"/>
              </a:spcAft>
              <a:buClr>
                <a:schemeClr val="dk1"/>
              </a:buClr>
              <a:buSzPts val="1200"/>
              <a:buFont typeface="Calibri"/>
              <a:buAutoNum type="alphaLcPeriod"/>
            </a:pPr>
            <a:r>
              <a:rPr lang="en-US" b="1" dirty="0">
                <a:latin typeface="Calibri"/>
                <a:ea typeface="Calibri"/>
                <a:cs typeface="Calibri"/>
                <a:sym typeface="Calibri"/>
              </a:rPr>
              <a:t>Ecological cascades </a:t>
            </a:r>
            <a:r>
              <a:rPr lang="en-US" dirty="0"/>
              <a:t>–</a:t>
            </a:r>
            <a:r>
              <a:rPr lang="en-US" b="1" dirty="0">
                <a:latin typeface="Calibri"/>
                <a:ea typeface="Calibri"/>
                <a:cs typeface="Calibri"/>
                <a:sym typeface="Calibri"/>
              </a:rPr>
              <a:t> </a:t>
            </a:r>
            <a:r>
              <a:rPr lang="en-US" dirty="0">
                <a:latin typeface="Calibri"/>
                <a:ea typeface="Calibri"/>
                <a:cs typeface="Calibri"/>
                <a:sym typeface="Calibri"/>
              </a:rPr>
              <a:t>Entire changes occur to food webs when sequential extirpation events occur, e.g., a species is lost and/or an invasive species arrives (</a:t>
            </a:r>
            <a:r>
              <a:rPr lang="en-US" i="0" u="sng" dirty="0">
                <a:solidFill>
                  <a:schemeClr val="hlink"/>
                </a:solidFill>
                <a:hlinkClick r:id="rId4"/>
              </a:rPr>
              <a:t>https://doi.org/10.1038/s41598-018-23282-w</a:t>
            </a:r>
            <a:r>
              <a:rPr lang="en-US" dirty="0">
                <a:latin typeface="Calibri"/>
                <a:ea typeface="Calibri"/>
                <a:cs typeface="Calibri"/>
                <a:sym typeface="Calibri"/>
              </a:rPr>
              <a:t>). Social events, such as the development of a new fishing technology that results in overfishing of a top predator, can also enable trophic cascades (</a:t>
            </a:r>
            <a:r>
              <a:rPr lang="en-US" u="sng" dirty="0">
                <a:solidFill>
                  <a:schemeClr val="hlink"/>
                </a:solidFill>
                <a:latin typeface="Calibri"/>
                <a:ea typeface="Calibri"/>
                <a:cs typeface="Calibri"/>
                <a:sym typeface="Calibri"/>
                <a:hlinkClick r:id="rId5"/>
              </a:rPr>
              <a:t>https://doi.org/10.1016/j.cub.2019.07.081</a:t>
            </a:r>
            <a:r>
              <a:rPr lang="en-US" dirty="0">
                <a:latin typeface="Calibri"/>
                <a:ea typeface="Calibri"/>
                <a:cs typeface="Calibri"/>
                <a:sym typeface="Calibri"/>
              </a:rPr>
              <a:t>). </a:t>
            </a:r>
            <a:endParaRPr dirty="0">
              <a:solidFill>
                <a:srgbClr val="131413"/>
              </a:solidFill>
              <a:latin typeface="Calibri"/>
              <a:ea typeface="Calibri"/>
              <a:cs typeface="Calibri"/>
              <a:sym typeface="Calibri"/>
            </a:endParaRPr>
          </a:p>
          <a:p>
            <a:pPr marL="685800" marR="0" lvl="1" indent="-190500" algn="l" rtl="0">
              <a:lnSpc>
                <a:spcPct val="100000"/>
              </a:lnSpc>
              <a:spcBef>
                <a:spcPts val="0"/>
              </a:spcBef>
              <a:spcAft>
                <a:spcPts val="0"/>
              </a:spcAft>
              <a:buClr>
                <a:schemeClr val="dk1"/>
              </a:buClr>
              <a:buSzPts val="1200"/>
              <a:buFont typeface="Calibri"/>
              <a:buAutoNum type="alphaLcPeriod"/>
            </a:pPr>
            <a:r>
              <a:rPr lang="en-US" b="1" dirty="0">
                <a:latin typeface="Calibri"/>
                <a:ea typeface="Calibri"/>
                <a:cs typeface="Calibri"/>
                <a:sym typeface="Calibri"/>
              </a:rPr>
              <a:t>Socio-environmental system cascades </a:t>
            </a:r>
            <a:r>
              <a:rPr lang="en-US" dirty="0">
                <a:latin typeface="Calibri"/>
                <a:ea typeface="Calibri"/>
                <a:cs typeface="Calibri"/>
                <a:sym typeface="Calibri"/>
              </a:rPr>
              <a:t>– Climate change</a:t>
            </a:r>
            <a:r>
              <a:rPr lang="en-US" dirty="0"/>
              <a:t>,</a:t>
            </a:r>
            <a:r>
              <a:rPr lang="en-US" dirty="0">
                <a:latin typeface="Calibri"/>
                <a:ea typeface="Calibri"/>
                <a:cs typeface="Calibri"/>
                <a:sym typeface="Calibri"/>
              </a:rPr>
              <a:t> which includes environmental cascades</a:t>
            </a:r>
            <a:r>
              <a:rPr lang="en-US" dirty="0"/>
              <a:t>,</a:t>
            </a:r>
            <a:r>
              <a:rPr lang="en-US" dirty="0">
                <a:latin typeface="Calibri"/>
                <a:ea typeface="Calibri"/>
                <a:cs typeface="Calibri"/>
                <a:sym typeface="Calibri"/>
              </a:rPr>
              <a:t> can also trigger economic and social upheavals—each of which can have</a:t>
            </a:r>
            <a:r>
              <a:rPr lang="en-US" dirty="0"/>
              <a:t> </a:t>
            </a:r>
            <a:r>
              <a:rPr lang="en-US" dirty="0">
                <a:latin typeface="Calibri"/>
                <a:ea typeface="Calibri"/>
                <a:cs typeface="Calibri"/>
                <a:sym typeface="Calibri"/>
              </a:rPr>
              <a:t>cascading effects on people and business (</a:t>
            </a:r>
            <a:r>
              <a:rPr lang="en-US" u="sng" dirty="0">
                <a:solidFill>
                  <a:schemeClr val="hlink"/>
                </a:solidFill>
                <a:latin typeface="Calibri"/>
                <a:ea typeface="Calibri"/>
                <a:cs typeface="Calibri"/>
                <a:sym typeface="Calibri"/>
                <a:hlinkClick r:id="rId6"/>
              </a:rPr>
              <a:t>https://doi.org/10.1088/1748-9326/ac42fd</a:t>
            </a:r>
            <a:r>
              <a:rPr lang="en-US" dirty="0"/>
              <a:t>).</a:t>
            </a:r>
            <a:endParaRPr dirty="0">
              <a:latin typeface="Calibri"/>
              <a:ea typeface="Calibri"/>
              <a:cs typeface="Calibri"/>
              <a:sym typeface="Calibri"/>
            </a:endParaRPr>
          </a:p>
        </p:txBody>
      </p:sp>
      <p:sp>
        <p:nvSpPr>
          <p:cNvPr id="110" name="Google Shape;1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0" dirty="0"/>
              <a:t>Question #1 – Nodes 3, 4, 5, 6, and 7 will be impacted. Question #2 – All nodes would be impacted. </a:t>
            </a:r>
            <a:endParaRPr dirty="0"/>
          </a:p>
          <a:p>
            <a:pPr marL="0" lvl="0" indent="0" algn="l" rtl="0">
              <a:lnSpc>
                <a:spcPct val="100000"/>
              </a:lnSpc>
              <a:spcBef>
                <a:spcPts val="0"/>
              </a:spcBef>
              <a:spcAft>
                <a:spcPts val="0"/>
              </a:spcAft>
              <a:buSzPts val="1400"/>
              <a:buNone/>
            </a:pPr>
            <a:endParaRPr b="1" i="1" dirty="0"/>
          </a:p>
        </p:txBody>
      </p:sp>
      <p:sp>
        <p:nvSpPr>
          <p:cNvPr id="121" name="Google Shape;12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0" dirty="0"/>
              <a:t>Answers are available on the next slide.</a:t>
            </a:r>
            <a:endParaRPr b="1" i="1" dirty="0"/>
          </a:p>
        </p:txBody>
      </p:sp>
      <p:sp>
        <p:nvSpPr>
          <p:cNvPr id="135" name="Google Shape;1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0" dirty="0"/>
              <a:t>You may want to point out that beavers are an example of a keystone species that also engineers their environment. They can change a forested stream to a wetland as they take trees down and create dams. </a:t>
            </a:r>
            <a:endParaRPr b="1" i="0" dirty="0"/>
          </a:p>
        </p:txBody>
      </p:sp>
      <p:sp>
        <p:nvSpPr>
          <p:cNvPr id="151" name="Google Shape;15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i="1" dirty="0"/>
              <a:t>Notes for Instructor: </a:t>
            </a:r>
            <a:r>
              <a:rPr lang="en-US" b="0" i="1" dirty="0"/>
              <a:t> </a:t>
            </a:r>
            <a:r>
              <a:rPr lang="en-US" b="0" i="0" dirty="0"/>
              <a:t>Answers are on the next slide.  </a:t>
            </a:r>
            <a:endParaRPr dirty="0"/>
          </a:p>
          <a:p>
            <a:pPr marL="0" lvl="0" indent="0" algn="l" rtl="0">
              <a:lnSpc>
                <a:spcPct val="100000"/>
              </a:lnSpc>
              <a:spcBef>
                <a:spcPts val="0"/>
              </a:spcBef>
              <a:spcAft>
                <a:spcPts val="0"/>
              </a:spcAft>
              <a:buSzPts val="1400"/>
              <a:buNone/>
            </a:pPr>
            <a:endParaRPr b="1" i="1" dirty="0"/>
          </a:p>
        </p:txBody>
      </p:sp>
      <p:sp>
        <p:nvSpPr>
          <p:cNvPr id="163" name="Google Shape;16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i="1" dirty="0"/>
              <a:t>Notes for Instructor: </a:t>
            </a:r>
            <a:r>
              <a:rPr lang="en-US" b="0" i="0" dirty="0"/>
              <a:t>Best answer: high diversity of species. Most other factors are related to diversity, e.g., communities that are older evolutionarily are resistant, but they are usually more diverse. </a:t>
            </a:r>
            <a:endParaRPr b="1" i="0" dirty="0"/>
          </a:p>
          <a:p>
            <a:pPr marL="0" lvl="0" indent="0" algn="l" rtl="0">
              <a:lnSpc>
                <a:spcPct val="100000"/>
              </a:lnSpc>
              <a:spcBef>
                <a:spcPts val="0"/>
              </a:spcBef>
              <a:spcAft>
                <a:spcPts val="0"/>
              </a:spcAft>
              <a:buSzPts val="1400"/>
              <a:buNone/>
            </a:pPr>
            <a:endParaRPr b="1" i="1" dirty="0"/>
          </a:p>
        </p:txBody>
      </p:sp>
      <p:sp>
        <p:nvSpPr>
          <p:cNvPr id="175" name="Google Shape;17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0" dirty="0"/>
              <a:t>Answers are on the next slide.</a:t>
            </a:r>
            <a:endParaRPr b="1" i="1" dirty="0"/>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1" dirty="0"/>
              <a:t> </a:t>
            </a:r>
            <a:r>
              <a:rPr lang="en-US" b="0" i="0" dirty="0"/>
              <a:t>Answer: Top left network (red) is NOT nested; Bottom left is nested – Note that node 2’s neighborhood is within node 1’s neighborhood; Right – a modular network with 5 subnetworks </a:t>
            </a:r>
            <a:endParaRPr b="1" i="1" dirty="0"/>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531971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a:spLocks noGrp="1"/>
          </p:cNvSpPr>
          <p:nvPr>
            <p:ph type="pic" idx="2"/>
          </p:nvPr>
        </p:nvSpPr>
        <p:spPr>
          <a:xfrm>
            <a:off x="5183188" y="987425"/>
            <a:ext cx="6172200" cy="4873625"/>
          </a:xfrm>
          <a:prstGeom prst="rect">
            <a:avLst/>
          </a:prstGeom>
          <a:noFill/>
          <a:ln>
            <a:noFill/>
          </a:ln>
        </p:spPr>
      </p:sp>
      <p:sp>
        <p:nvSpPr>
          <p:cNvPr id="68" name="Google Shape;68;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doi.org/10.3390/su13095065" TargetMode="Externa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doi.org/10.1126/science.120510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grpSp>
        <p:nvGrpSpPr>
          <p:cNvPr id="93" name="Google Shape;93;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4" name="Google Shape;94;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7" name="Google Shape;97;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9" name="Google Shape;99;p1">
            <a:extLst>
              <a:ext uri="{C183D7F6-B498-43B3-948B-1728B52AA6E4}">
                <adec:decorative xmlns:adec="http://schemas.microsoft.com/office/drawing/2017/decorative" val="1"/>
              </a:ext>
            </a:extLst>
          </p:cNvPr>
          <p:cNvGrpSpPr/>
          <p:nvPr/>
        </p:nvGrpSpPr>
        <p:grpSpPr>
          <a:xfrm rot="10800000" flipH="1">
            <a:off x="0" y="4315268"/>
            <a:ext cx="3378428" cy="2535121"/>
            <a:chOff x="-305" y="-1"/>
            <a:chExt cx="3832880" cy="2876136"/>
          </a:xfrm>
        </p:grpSpPr>
        <p:sp>
          <p:nvSpPr>
            <p:cNvPr id="100" name="Google Shape;100;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1" name="Picture 10" descr="The SESYNC log—the letters SESYNC under a green arch">
            <a:extLst>
              <a:ext uri="{FF2B5EF4-FFF2-40B4-BE49-F238E27FC236}">
                <a16:creationId xmlns:a16="http://schemas.microsoft.com/office/drawing/2014/main" id="{FB363D50-3622-DC89-B45E-889525F6ED3D}"/>
              </a:ext>
            </a:extLst>
          </p:cNvPr>
          <p:cNvPicPr>
            <a:picLocks noChangeAspect="1"/>
          </p:cNvPicPr>
          <p:nvPr/>
        </p:nvPicPr>
        <p:blipFill>
          <a:blip r:embed="rId3"/>
          <a:stretch>
            <a:fillRect/>
          </a:stretch>
        </p:blipFill>
        <p:spPr>
          <a:xfrm>
            <a:off x="634557" y="371498"/>
            <a:ext cx="3416300" cy="1257300"/>
          </a:xfrm>
          <a:prstGeom prst="rect">
            <a:avLst/>
          </a:prstGeom>
        </p:spPr>
      </p:pic>
      <p:sp>
        <p:nvSpPr>
          <p:cNvPr id="3" name="Title 2">
            <a:extLst>
              <a:ext uri="{FF2B5EF4-FFF2-40B4-BE49-F238E27FC236}">
                <a16:creationId xmlns:a16="http://schemas.microsoft.com/office/drawing/2014/main" id="{661853F2-5D94-883E-4BC1-24DF6701CA26}"/>
              </a:ext>
            </a:extLst>
          </p:cNvPr>
          <p:cNvSpPr>
            <a:spLocks noGrp="1"/>
          </p:cNvSpPr>
          <p:nvPr>
            <p:ph type="ctrTitle"/>
          </p:nvPr>
        </p:nvSpPr>
        <p:spPr>
          <a:xfrm>
            <a:off x="-76756" y="2709926"/>
            <a:ext cx="7487648" cy="1721821"/>
          </a:xfrm>
        </p:spPr>
        <p:txBody>
          <a:bodyPr>
            <a:normAutofit fontScale="90000"/>
          </a:bodyPr>
          <a:lstStyle/>
          <a:p>
            <a:r>
              <a:rPr lang="en-US" b="1" dirty="0">
                <a:solidFill>
                  <a:schemeClr val="tx1"/>
                </a:solidFill>
              </a:rPr>
              <a:t>Cascading Effects in Complex Systems Part 1:</a:t>
            </a:r>
            <a:br>
              <a:rPr lang="en-US" dirty="0">
                <a:solidFill>
                  <a:schemeClr val="accent6"/>
                </a:solidFill>
              </a:rPr>
            </a:br>
            <a:endParaRPr lang="en-US" dirty="0"/>
          </a:p>
        </p:txBody>
      </p:sp>
      <p:sp>
        <p:nvSpPr>
          <p:cNvPr id="7" name="Subtitle 6">
            <a:extLst>
              <a:ext uri="{FF2B5EF4-FFF2-40B4-BE49-F238E27FC236}">
                <a16:creationId xmlns:a16="http://schemas.microsoft.com/office/drawing/2014/main" id="{6A6CE660-87B3-97D2-91EE-DB0B10D69D82}"/>
              </a:ext>
            </a:extLst>
          </p:cNvPr>
          <p:cNvSpPr>
            <a:spLocks noGrp="1"/>
          </p:cNvSpPr>
          <p:nvPr>
            <p:ph type="subTitle" idx="1"/>
          </p:nvPr>
        </p:nvSpPr>
        <p:spPr>
          <a:xfrm>
            <a:off x="461436" y="3625515"/>
            <a:ext cx="5803594" cy="491893"/>
          </a:xfrm>
        </p:spPr>
        <p:txBody>
          <a:bodyPr>
            <a:normAutofit fontScale="77500" lnSpcReduction="20000"/>
          </a:bodyPr>
          <a:lstStyle/>
          <a:p>
            <a:r>
              <a:rPr lang="en-US" sz="3100" b="1" dirty="0">
                <a:solidFill>
                  <a:schemeClr val="tx1"/>
                </a:solidFill>
              </a:rPr>
              <a:t>Species Interactions Lead to Regime Shift</a:t>
            </a:r>
            <a:endParaRPr lang="en-US" sz="3100" dirty="0">
              <a:solidFill>
                <a:schemeClr val="tx1"/>
              </a:solidFill>
            </a:endParaRPr>
          </a:p>
          <a:p>
            <a:endParaRPr lang="en-US" dirty="0"/>
          </a:p>
        </p:txBody>
      </p:sp>
      <p:pic>
        <p:nvPicPr>
          <p:cNvPr id="16" name="Picture 15" descr="A closeup of an invasive beetle on a plant">
            <a:extLst>
              <a:ext uri="{FF2B5EF4-FFF2-40B4-BE49-F238E27FC236}">
                <a16:creationId xmlns:a16="http://schemas.microsoft.com/office/drawing/2014/main" id="{24B53D21-506C-C679-DACB-39DC660CFF73}"/>
              </a:ext>
            </a:extLst>
          </p:cNvPr>
          <p:cNvPicPr>
            <a:picLocks noChangeAspect="1"/>
          </p:cNvPicPr>
          <p:nvPr/>
        </p:nvPicPr>
        <p:blipFill>
          <a:blip r:embed="rId4"/>
          <a:stretch>
            <a:fillRect/>
          </a:stretch>
        </p:blipFill>
        <p:spPr>
          <a:xfrm>
            <a:off x="7410892" y="1959933"/>
            <a:ext cx="4470400" cy="2971800"/>
          </a:xfrm>
          <a:prstGeom prst="rect">
            <a:avLst/>
          </a:prstGeom>
        </p:spPr>
      </p:pic>
      <p:sp>
        <p:nvSpPr>
          <p:cNvPr id="17" name="TextBox 16">
            <a:extLst>
              <a:ext uri="{FF2B5EF4-FFF2-40B4-BE49-F238E27FC236}">
                <a16:creationId xmlns:a16="http://schemas.microsoft.com/office/drawing/2014/main" id="{E6B8E471-AD55-D316-B9EF-D2B9CD9811C3}"/>
              </a:ext>
            </a:extLst>
          </p:cNvPr>
          <p:cNvSpPr txBox="1"/>
          <p:nvPr/>
        </p:nvSpPr>
        <p:spPr>
          <a:xfrm>
            <a:off x="7891720" y="4998053"/>
            <a:ext cx="3508744" cy="584775"/>
          </a:xfrm>
          <a:prstGeom prst="rect">
            <a:avLst/>
          </a:prstGeom>
          <a:noFill/>
        </p:spPr>
        <p:txBody>
          <a:bodyPr wrap="square" rtlCol="0">
            <a:spAutoFit/>
          </a:bodyPr>
          <a:lstStyle/>
          <a:p>
            <a:pPr algn="ctr"/>
            <a:r>
              <a:rPr lang="en-US" sz="1800" dirty="0">
                <a:solidFill>
                  <a:schemeClr val="dk1"/>
                </a:solidFill>
                <a:latin typeface="Calibri"/>
                <a:ea typeface="Calibri"/>
                <a:cs typeface="Calibri"/>
                <a:sym typeface="Calibri"/>
              </a:rPr>
              <a:t>An invasive beetle  </a:t>
            </a:r>
            <a:br>
              <a:rPr lang="en-US" sz="1800" dirty="0">
                <a:solidFill>
                  <a:schemeClr val="dk1"/>
                </a:solidFill>
                <a:latin typeface="Calibri"/>
                <a:ea typeface="Calibri"/>
                <a:cs typeface="Calibri"/>
                <a:sym typeface="Calibri"/>
              </a:rPr>
            </a:br>
            <a:r>
              <a:rPr lang="en-US" dirty="0">
                <a:solidFill>
                  <a:schemeClr val="dk1"/>
                </a:solidFill>
                <a:latin typeface="Calibri"/>
                <a:ea typeface="Calibri"/>
                <a:cs typeface="Calibri"/>
                <a:sym typeface="Calibri"/>
              </a:rPr>
              <a:t>Credit: Wikimedia Commons</a:t>
            </a:r>
            <a:endParaRPr lang="en-US" sz="1200" dirty="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5063D3-8A27-A5E2-05F9-85BB14629B82}"/>
              </a:ext>
            </a:extLst>
          </p:cNvPr>
          <p:cNvSpPr>
            <a:spLocks noGrp="1"/>
          </p:cNvSpPr>
          <p:nvPr>
            <p:ph type="sldNum" idx="12"/>
          </p:nvPr>
        </p:nvSpPr>
        <p:spPr>
          <a:xfrm>
            <a:off x="9059912" y="6388941"/>
            <a:ext cx="2743200" cy="365125"/>
          </a:xfrm>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8" name="Title 7">
            <a:extLst>
              <a:ext uri="{FF2B5EF4-FFF2-40B4-BE49-F238E27FC236}">
                <a16:creationId xmlns:a16="http://schemas.microsoft.com/office/drawing/2014/main" id="{0E30B745-A400-ADB3-CCCE-4665E9F68EED}"/>
              </a:ext>
            </a:extLst>
          </p:cNvPr>
          <p:cNvSpPr txBox="1">
            <a:spLocks noGrp="1"/>
          </p:cNvSpPr>
          <p:nvPr>
            <p:ph type="title" idx="4294967295"/>
          </p:nvPr>
        </p:nvSpPr>
        <p:spPr>
          <a:xfrm>
            <a:off x="4112870" y="607702"/>
            <a:ext cx="4915383"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Trophic Cascades</a:t>
            </a:r>
            <a:endPar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63D075A0-A83A-2A88-B239-19D26232B7ED}"/>
              </a:ext>
            </a:extLst>
          </p:cNvPr>
          <p:cNvSpPr txBox="1"/>
          <p:nvPr/>
        </p:nvSpPr>
        <p:spPr>
          <a:xfrm>
            <a:off x="636608" y="1642788"/>
            <a:ext cx="5459392" cy="2308324"/>
          </a:xfrm>
          <a:prstGeom prst="rect">
            <a:avLst/>
          </a:prstGeom>
          <a:noFill/>
        </p:spPr>
        <p:txBody>
          <a:bodyPr wrap="square" rtlCol="0">
            <a:spAutoFit/>
          </a:bodyPr>
          <a:lstStyle/>
          <a:p>
            <a:pPr>
              <a:spcBef>
                <a:spcPts val="1000"/>
              </a:spcBef>
              <a:buClr>
                <a:schemeClr val="dk1"/>
              </a:buClr>
              <a:buSzPts val="2400"/>
            </a:pPr>
            <a:r>
              <a:rPr lang="en-US" sz="2400" dirty="0">
                <a:solidFill>
                  <a:schemeClr val="dk1"/>
                </a:solidFill>
                <a:latin typeface="Calibri"/>
                <a:ea typeface="Calibri"/>
                <a:cs typeface="Calibri"/>
                <a:sym typeface="Calibri"/>
              </a:rPr>
              <a:t>Trophic levels and food webs (such as in the image) are depicted in an over-simplified way; food webs are more complex and convoluted, with some species feeding on multiple levels or even within their own level. </a:t>
            </a:r>
            <a:endParaRPr lang="en-US" sz="2400" dirty="0"/>
          </a:p>
        </p:txBody>
      </p:sp>
      <p:sp>
        <p:nvSpPr>
          <p:cNvPr id="11" name="TextBox 10">
            <a:extLst>
              <a:ext uri="{FF2B5EF4-FFF2-40B4-BE49-F238E27FC236}">
                <a16:creationId xmlns:a16="http://schemas.microsoft.com/office/drawing/2014/main" id="{9687B681-05B5-3995-E930-6467E6331945}"/>
              </a:ext>
            </a:extLst>
          </p:cNvPr>
          <p:cNvSpPr txBox="1"/>
          <p:nvPr/>
        </p:nvSpPr>
        <p:spPr>
          <a:xfrm>
            <a:off x="488129" y="4061050"/>
            <a:ext cx="5273167" cy="2564805"/>
          </a:xfrm>
          <a:prstGeom prst="rect">
            <a:avLst/>
          </a:prstGeom>
          <a:noFill/>
        </p:spPr>
        <p:txBody>
          <a:bodyPr wrap="square" rtlCol="0">
            <a:spAutoFit/>
          </a:bodyPr>
          <a:lstStyle/>
          <a:p>
            <a:pPr marL="342900" lvl="0" indent="-342900">
              <a:spcAft>
                <a:spcPts val="1000"/>
              </a:spcAft>
              <a:buClr>
                <a:schemeClr val="tx1"/>
              </a:buClr>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Assuming webs are this simple, what is meant by a top-down vs. bottom-up effect? </a:t>
            </a:r>
          </a:p>
          <a:p>
            <a:pPr marL="342900" lvl="0" indent="-342900">
              <a:spcAft>
                <a:spcPts val="1000"/>
              </a:spcAft>
              <a:buClr>
                <a:schemeClr val="tx1"/>
              </a:buClr>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What might a keystone species be in the context of cascades?</a:t>
            </a:r>
          </a:p>
          <a:p>
            <a:pPr marL="342900" lvl="0" indent="-342900">
              <a:buClr>
                <a:schemeClr val="tx1"/>
              </a:buClr>
              <a:buSzPts val="2400"/>
              <a:buFont typeface="Arial" panose="020B0604020202020204" pitchFamily="34" charset="0"/>
              <a:buChar char="•"/>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What is an indirect effect? </a:t>
            </a:r>
            <a:endPar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descr="A trophic food pyramid  showing primary producers, herbivorous, and carnivorous consumers. Indicative of species feeding within multiple levels.">
            <a:extLst>
              <a:ext uri="{FF2B5EF4-FFF2-40B4-BE49-F238E27FC236}">
                <a16:creationId xmlns:a16="http://schemas.microsoft.com/office/drawing/2014/main" id="{03976315-D01E-7A72-2F9D-D4C6726FBF22}"/>
              </a:ext>
            </a:extLst>
          </p:cNvPr>
          <p:cNvPicPr>
            <a:picLocks noChangeAspect="1"/>
          </p:cNvPicPr>
          <p:nvPr/>
        </p:nvPicPr>
        <p:blipFill>
          <a:blip r:embed="rId4"/>
          <a:srcRect t="3288" b="1327"/>
          <a:stretch>
            <a:fillRect/>
          </a:stretch>
        </p:blipFill>
        <p:spPr>
          <a:xfrm>
            <a:off x="6081290" y="1642788"/>
            <a:ext cx="5893925" cy="4713562"/>
          </a:xfrm>
          <a:prstGeom prst="rect">
            <a:avLst/>
          </a:prstGeom>
        </p:spPr>
      </p:pic>
      <p:sp>
        <p:nvSpPr>
          <p:cNvPr id="14" name="TextBox 13">
            <a:extLst>
              <a:ext uri="{FF2B5EF4-FFF2-40B4-BE49-F238E27FC236}">
                <a16:creationId xmlns:a16="http://schemas.microsoft.com/office/drawing/2014/main" id="{861452EC-0909-8A5A-F5D7-F7B88C545B12}"/>
              </a:ext>
            </a:extLst>
          </p:cNvPr>
          <p:cNvSpPr txBox="1"/>
          <p:nvPr/>
        </p:nvSpPr>
        <p:spPr>
          <a:xfrm>
            <a:off x="6617585" y="6309893"/>
            <a:ext cx="4884654" cy="523220"/>
          </a:xfrm>
          <a:prstGeom prst="rect">
            <a:avLst/>
          </a:prstGeom>
          <a:noFill/>
        </p:spPr>
        <p:txBody>
          <a:bodyPr wrap="square" rtlCol="0">
            <a:spAutoFit/>
          </a:bodyPr>
          <a:lstStyle/>
          <a:p>
            <a:pPr lvl="0" algn="ctr">
              <a:buSzPts val="1000"/>
            </a:pPr>
            <a:r>
              <a:rPr lang="it-IT"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I</a:t>
            </a:r>
            <a:r>
              <a:rPr lang="en-US" noProof="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llustration by </a:t>
            </a:r>
            <a:r>
              <a:rPr lang="it-IT"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Camilla Neema Haule</a:t>
            </a:r>
            <a:br>
              <a:rPr lang="it-IT"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br>
            <a:r>
              <a:rPr lang="it-IT"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Poto &amp; Morel 2021: </a:t>
            </a:r>
            <a:r>
              <a:rPr lang="it-IT"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hlinkClick r:id="rId5"/>
              </a:rPr>
              <a:t>https://doi.org/10.3390/su13095065</a:t>
            </a:r>
            <a:endParaRPr lang="it-IT"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FE82C1D-82EF-E0E6-BE48-82B1E57136A9}"/>
              </a:ext>
            </a:extLst>
          </p:cNvPr>
          <p:cNvSpPr txBox="1">
            <a:spLocks/>
          </p:cNvSpPr>
          <p:nvPr/>
        </p:nvSpPr>
        <p:spPr>
          <a:xfrm>
            <a:off x="10972800" y="6356350"/>
            <a:ext cx="3810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10</a:t>
            </a:fld>
            <a:endParaRPr lang="en-US"/>
          </a:p>
        </p:txBody>
      </p:sp>
      <p:sp>
        <p:nvSpPr>
          <p:cNvPr id="4" name="Title 2">
            <a:extLst>
              <a:ext uri="{FF2B5EF4-FFF2-40B4-BE49-F238E27FC236}">
                <a16:creationId xmlns:a16="http://schemas.microsoft.com/office/drawing/2014/main" id="{47D72272-2880-7E59-1596-13A200800242}"/>
              </a:ext>
            </a:extLst>
          </p:cNvPr>
          <p:cNvSpPr txBox="1">
            <a:spLocks noGrp="1"/>
          </p:cNvSpPr>
          <p:nvPr>
            <p:ph type="title" idx="4294967295"/>
          </p:nvPr>
        </p:nvSpPr>
        <p:spPr>
          <a:xfrm>
            <a:off x="1677598" y="168504"/>
            <a:ext cx="972273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Ecological Significance of Trophic Cascades</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8BCC2042-8699-EE05-DB9E-DDC2230B0BBE}"/>
              </a:ext>
            </a:extLst>
          </p:cNvPr>
          <p:cNvSpPr txBox="1"/>
          <p:nvPr/>
        </p:nvSpPr>
        <p:spPr>
          <a:xfrm>
            <a:off x="6677863" y="930073"/>
            <a:ext cx="4814833" cy="1852815"/>
          </a:xfrm>
          <a:prstGeom prst="rect">
            <a:avLst/>
          </a:prstGeom>
          <a:noFill/>
        </p:spPr>
        <p:txBody>
          <a:bodyPr wrap="square" rtlCol="0">
            <a:spAutoFit/>
          </a:bodyPr>
          <a:lstStyle/>
          <a:p>
            <a:pPr lvl="0">
              <a:lnSpc>
                <a:spcPct val="120000"/>
              </a:lnSpc>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Biodiversity Effects </a:t>
            </a:r>
            <a:endParaRPr lang="en-US" sz="2200" dirty="0">
              <a:latin typeface="Calibri" panose="020F0502020204030204" pitchFamily="34" charset="0"/>
              <a:ea typeface="Calibri" panose="020F0502020204030204" pitchFamily="34" charset="0"/>
              <a:cs typeface="Calibri" panose="020F0502020204030204" pitchFamily="34" charset="0"/>
            </a:endParaRPr>
          </a:p>
          <a:p>
            <a:pPr lvl="0">
              <a:buClr>
                <a:schemeClr val="dk1"/>
              </a:buClr>
              <a:buSzPts val="2200"/>
            </a:pPr>
            <a:r>
              <a:rPr lang="en-US" sz="2200" u="sng"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Example</a:t>
            </a: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Sea stars prey on mussels, which outcompete other sedentary species for space, which results in higher biodiversity in intertidal zones.</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108DED4-53DF-AAF1-75C1-87A97CEDCF22}"/>
              </a:ext>
            </a:extLst>
          </p:cNvPr>
          <p:cNvSpPr txBox="1"/>
          <p:nvPr/>
        </p:nvSpPr>
        <p:spPr>
          <a:xfrm>
            <a:off x="6690401" y="2938830"/>
            <a:ext cx="4709932" cy="1852815"/>
          </a:xfrm>
          <a:prstGeom prst="rect">
            <a:avLst/>
          </a:prstGeom>
          <a:noFill/>
        </p:spPr>
        <p:txBody>
          <a:bodyPr wrap="square" rtlCol="0">
            <a:spAutoFit/>
          </a:bodyPr>
          <a:lstStyle/>
          <a:p>
            <a:pPr lvl="0">
              <a:lnSpc>
                <a:spcPct val="120000"/>
              </a:lnSpc>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Productivity Effects</a:t>
            </a:r>
            <a:endParaRPr lang="en-US" sz="2200" dirty="0">
              <a:latin typeface="Calibri" panose="020F0502020204030204" pitchFamily="34" charset="0"/>
              <a:ea typeface="Calibri" panose="020F0502020204030204" pitchFamily="34" charset="0"/>
              <a:cs typeface="Calibri" panose="020F0502020204030204" pitchFamily="34" charset="0"/>
            </a:endParaRPr>
          </a:p>
          <a:p>
            <a:pPr lvl="0">
              <a:buClr>
                <a:schemeClr val="dk1"/>
              </a:buClr>
              <a:buSzPts val="2200"/>
            </a:pPr>
            <a:r>
              <a:rPr lang="en-US" sz="2200" u="sng"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Example</a:t>
            </a: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Sea otter declines released urchin populations from predation, which resulted in kelp declining as large urchin populations consumed the kelp. </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7" name="Title 5">
            <a:extLst>
              <a:ext uri="{FF2B5EF4-FFF2-40B4-BE49-F238E27FC236}">
                <a16:creationId xmlns:a16="http://schemas.microsoft.com/office/drawing/2014/main" id="{784C19BB-716C-88D8-E29A-6BAB048CAFF8}"/>
              </a:ext>
            </a:extLst>
          </p:cNvPr>
          <p:cNvSpPr txBox="1">
            <a:spLocks/>
          </p:cNvSpPr>
          <p:nvPr/>
        </p:nvSpPr>
        <p:spPr>
          <a:xfrm>
            <a:off x="6677863" y="4947587"/>
            <a:ext cx="4537825" cy="18528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0000"/>
              </a:lnSpc>
              <a:spcBef>
                <a:spcPts val="0"/>
              </a:spcBef>
              <a:spcAft>
                <a:spcPts val="0"/>
              </a:spcAft>
              <a:buClr>
                <a:schemeClr val="dk1"/>
              </a:buClr>
              <a:buSzPts val="2200"/>
              <a:buFont typeface="Arial"/>
              <a:buNone/>
              <a:tabLst/>
              <a:defRPr/>
            </a:pPr>
            <a:r>
              <a:rPr kumimoji="0" lang="en-US" sz="2200" b="1" i="0" u="none" strike="noStrike" kern="0" cap="none" spc="0" normalizeH="0" baseline="0" noProof="0" dirty="0">
                <a:ln>
                  <a:noFill/>
                </a:ln>
                <a:solidFill>
                  <a:schemeClr val="dk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Regime Shift Effects</a:t>
            </a:r>
            <a:endPar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chemeClr val="dk1"/>
              </a:buClr>
              <a:buSzPts val="2200"/>
              <a:buFont typeface="Arial"/>
              <a:buNone/>
              <a:tabLst/>
              <a:defRPr/>
            </a:pPr>
            <a:r>
              <a:rPr kumimoji="0" lang="en-US" sz="2200" b="0" i="0" u="sng" strike="noStrike" kern="0" cap="none" spc="0" normalizeH="0" baseline="0" noProof="0" dirty="0">
                <a:ln>
                  <a:noFill/>
                </a:ln>
                <a:solidFill>
                  <a:schemeClr val="dk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Example</a:t>
            </a:r>
            <a:r>
              <a:rPr kumimoji="0" lang="en-US" sz="2200" b="0" i="0" u="none" strike="noStrike" kern="0" cap="none" spc="0" normalizeH="0" baseline="0" noProof="0" dirty="0">
                <a:ln>
                  <a:noFill/>
                </a:ln>
                <a:solidFill>
                  <a:schemeClr val="dk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 The effect of the sea otters’ decline resulted in an alternate stable state in which the sea floor was kelp barren.</a:t>
            </a:r>
            <a:endPar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8" name="Picture 7" descr="An illustrated sea otter next to two photos. Left: a diver surveys an area without sea otters and subsequent low kelp density; right: a diver swims where sea otters are present and kelp is copious. Next, an illustrated seastar next to two photos. Left: mussels are abundant in the absence of seastars; Right: fewer mussels exist where seastars are present.">
            <a:extLst>
              <a:ext uri="{FF2B5EF4-FFF2-40B4-BE49-F238E27FC236}">
                <a16:creationId xmlns:a16="http://schemas.microsoft.com/office/drawing/2014/main" id="{71B26A65-1E34-B2C9-5742-649B6956DD11}"/>
              </a:ext>
            </a:extLst>
          </p:cNvPr>
          <p:cNvPicPr>
            <a:picLocks noChangeAspect="1"/>
          </p:cNvPicPr>
          <p:nvPr/>
        </p:nvPicPr>
        <p:blipFill>
          <a:blip r:embed="rId3"/>
          <a:srcRect b="5330"/>
          <a:stretch>
            <a:fillRect/>
          </a:stretch>
        </p:blipFill>
        <p:spPr>
          <a:xfrm>
            <a:off x="322015" y="998448"/>
            <a:ext cx="6078054" cy="5245190"/>
          </a:xfrm>
          <a:prstGeom prst="rect">
            <a:avLst/>
          </a:prstGeom>
        </p:spPr>
      </p:pic>
      <p:sp>
        <p:nvSpPr>
          <p:cNvPr id="9" name="TextBox 8">
            <a:extLst>
              <a:ext uri="{FF2B5EF4-FFF2-40B4-BE49-F238E27FC236}">
                <a16:creationId xmlns:a16="http://schemas.microsoft.com/office/drawing/2014/main" id="{97F0A9E0-B0C7-FF2F-1A53-C26F82A24A74}"/>
              </a:ext>
            </a:extLst>
          </p:cNvPr>
          <p:cNvSpPr txBox="1"/>
          <p:nvPr/>
        </p:nvSpPr>
        <p:spPr>
          <a:xfrm>
            <a:off x="328613" y="6356350"/>
            <a:ext cx="6072187" cy="307777"/>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Estes et al. 2011: </a:t>
            </a:r>
            <a:r>
              <a:rPr lang="en-US" dirty="0">
                <a:latin typeface="Calibri" panose="020F0502020204030204" pitchFamily="34" charset="0"/>
                <a:cs typeface="Calibri" panose="020F0502020204030204" pitchFamily="34" charset="0"/>
                <a:hlinkClick r:id="rId4"/>
              </a:rPr>
              <a:t>https://doi.org/10.1126/science.1205106</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2726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71A9A4-2FB9-0078-6922-7836EA251C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53600245-F973-DC49-4459-8A4E1D2BF57B}"/>
              </a:ext>
            </a:extLst>
          </p:cNvPr>
          <p:cNvSpPr txBox="1">
            <a:spLocks noGrp="1"/>
          </p:cNvSpPr>
          <p:nvPr>
            <p:ph type="title" idx="4294967295"/>
          </p:nvPr>
        </p:nvSpPr>
        <p:spPr>
          <a:xfrm>
            <a:off x="4452592" y="606270"/>
            <a:ext cx="659442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Human Influences on Trophic </a:t>
            </a:r>
            <a:b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Cascades</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12724A77-A76A-4D3F-CC5C-44C3B4871506}"/>
              </a:ext>
            </a:extLst>
          </p:cNvPr>
          <p:cNvSpPr txBox="1"/>
          <p:nvPr/>
        </p:nvSpPr>
        <p:spPr>
          <a:xfrm>
            <a:off x="4452592" y="2037144"/>
            <a:ext cx="7326731" cy="4616648"/>
          </a:xfrm>
          <a:prstGeom prst="rect">
            <a:avLst/>
          </a:prstGeom>
          <a:noFill/>
        </p:spPr>
        <p:txBody>
          <a:bodyPr wrap="square" rtlCol="0">
            <a:spAutoFit/>
          </a:bodyPr>
          <a:lstStyle/>
          <a:p>
            <a:pPr marL="114300" lvl="0">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Predator Removal </a:t>
            </a: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b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b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 fur trade led to a decline in sea otters along the U.S. Pacific Coast. </a:t>
            </a:r>
            <a:endPar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114300" lvl="0">
              <a:spcBef>
                <a:spcPts val="1200"/>
              </a:spcBef>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Introduced Species</a:t>
            </a: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114300" lvl="0">
              <a:buClr>
                <a:schemeClr val="dk1"/>
              </a:buClr>
              <a:buSzPts val="2200"/>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Lionfish introduced in the Caribbean have been linked to regime shifts in coral reefs.</a:t>
            </a:r>
            <a:endPar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114300" lvl="0">
              <a:spcBef>
                <a:spcPts val="1200"/>
              </a:spcBef>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Nutrient Pollution </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114300" lvl="0">
              <a:buClr>
                <a:schemeClr val="dk1"/>
              </a:buClr>
              <a:buSzPts val="2200"/>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Eutrophication in the Baltic Sea increased the vulnerability of cod to overfishing.</a:t>
            </a:r>
            <a:endPar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114300" lvl="0">
              <a:spcBef>
                <a:spcPts val="1200"/>
              </a:spcBef>
              <a:buClr>
                <a:schemeClr val="dk1"/>
              </a:buClr>
              <a:buSzPts val="2200"/>
            </a:pPr>
            <a:r>
              <a:rPr lang="en-US" sz="22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Climate Change</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114300" lvl="0">
              <a:buClr>
                <a:schemeClr val="dk1"/>
              </a:buClr>
              <a:buSzPts val="2200"/>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Ocean warming and acidification have altered planktonic food webs.</a:t>
            </a:r>
          </a:p>
        </p:txBody>
      </p:sp>
      <p:pic>
        <p:nvPicPr>
          <p:cNvPr id="6" name="Picture 5" descr="A man in a storage room with many fur pelts, taken during the 1890s.">
            <a:extLst>
              <a:ext uri="{FF2B5EF4-FFF2-40B4-BE49-F238E27FC236}">
                <a16:creationId xmlns:a16="http://schemas.microsoft.com/office/drawing/2014/main" id="{7354E35B-92E5-95CB-51FF-632E7EBF1B26}"/>
              </a:ext>
            </a:extLst>
          </p:cNvPr>
          <p:cNvPicPr>
            <a:picLocks noChangeAspect="1"/>
          </p:cNvPicPr>
          <p:nvPr/>
        </p:nvPicPr>
        <p:blipFill>
          <a:blip r:embed="rId4"/>
          <a:stretch>
            <a:fillRect/>
          </a:stretch>
        </p:blipFill>
        <p:spPr>
          <a:xfrm>
            <a:off x="379684" y="1214849"/>
            <a:ext cx="3352833" cy="2477217"/>
          </a:xfrm>
          <a:prstGeom prst="rect">
            <a:avLst/>
          </a:prstGeom>
        </p:spPr>
      </p:pic>
      <p:sp>
        <p:nvSpPr>
          <p:cNvPr id="7" name="TextBox 6">
            <a:extLst>
              <a:ext uri="{FF2B5EF4-FFF2-40B4-BE49-F238E27FC236}">
                <a16:creationId xmlns:a16="http://schemas.microsoft.com/office/drawing/2014/main" id="{C5B18217-DFAB-BBE7-0509-DE30F5B76AB3}"/>
              </a:ext>
            </a:extLst>
          </p:cNvPr>
          <p:cNvSpPr txBox="1"/>
          <p:nvPr/>
        </p:nvSpPr>
        <p:spPr>
          <a:xfrm>
            <a:off x="0" y="3713204"/>
            <a:ext cx="4190035" cy="276999"/>
          </a:xfrm>
          <a:prstGeom prst="rect">
            <a:avLst/>
          </a:prstGeom>
          <a:noFill/>
        </p:spPr>
        <p:txBody>
          <a:bodyPr wrap="square" rtlCol="0">
            <a:spAutoFit/>
          </a:bodyPr>
          <a:lstStyle/>
          <a:p>
            <a:pPr lvl="0" algn="ctr">
              <a:buSzPts val="1100"/>
            </a:pPr>
            <a:r>
              <a:rPr lang="en-US" sz="1200" dirty="0">
                <a:solidFill>
                  <a:schemeClr val="dk1"/>
                </a:solidFill>
                <a:latin typeface="Calibri"/>
                <a:ea typeface="Calibri"/>
                <a:cs typeface="Calibri"/>
                <a:sym typeface="Calibri"/>
              </a:rPr>
              <a:t>Credit: Library and Archives Canada/C-001229 (Public Domain)</a:t>
            </a:r>
            <a:endParaRPr lang="en-US" sz="1200" dirty="0"/>
          </a:p>
        </p:txBody>
      </p:sp>
      <p:pic>
        <p:nvPicPr>
          <p:cNvPr id="9" name="Picture 8" descr="A colorful lionfish near a coral reef.">
            <a:extLst>
              <a:ext uri="{FF2B5EF4-FFF2-40B4-BE49-F238E27FC236}">
                <a16:creationId xmlns:a16="http://schemas.microsoft.com/office/drawing/2014/main" id="{E4BDDC6E-825E-715A-2E51-3BA169095DF6}"/>
              </a:ext>
            </a:extLst>
          </p:cNvPr>
          <p:cNvPicPr>
            <a:picLocks noChangeAspect="1"/>
          </p:cNvPicPr>
          <p:nvPr/>
        </p:nvPicPr>
        <p:blipFill>
          <a:blip r:embed="rId5"/>
          <a:stretch>
            <a:fillRect/>
          </a:stretch>
        </p:blipFill>
        <p:spPr>
          <a:xfrm>
            <a:off x="379684" y="3972454"/>
            <a:ext cx="3352833" cy="2477217"/>
          </a:xfrm>
          <a:prstGeom prst="rect">
            <a:avLst/>
          </a:prstGeom>
        </p:spPr>
      </p:pic>
      <p:sp>
        <p:nvSpPr>
          <p:cNvPr id="10" name="TextBox 9">
            <a:extLst>
              <a:ext uri="{FF2B5EF4-FFF2-40B4-BE49-F238E27FC236}">
                <a16:creationId xmlns:a16="http://schemas.microsoft.com/office/drawing/2014/main" id="{BDAFE6A6-15B6-FE8C-086F-4DA77E5D2501}"/>
              </a:ext>
            </a:extLst>
          </p:cNvPr>
          <p:cNvSpPr txBox="1"/>
          <p:nvPr/>
        </p:nvSpPr>
        <p:spPr>
          <a:xfrm>
            <a:off x="250449" y="6447312"/>
            <a:ext cx="3482068" cy="276999"/>
          </a:xfrm>
          <a:prstGeom prst="rect">
            <a:avLst/>
          </a:prstGeom>
          <a:noFill/>
        </p:spPr>
        <p:txBody>
          <a:bodyPr wrap="square" rtlCol="0">
            <a:spAutoFit/>
          </a:bodyPr>
          <a:lstStyle/>
          <a:p>
            <a:pPr lvl="0" algn="ctr">
              <a:buSzPts val="1100"/>
            </a:pPr>
            <a:r>
              <a:rPr lang="en-US" sz="1200" dirty="0">
                <a:solidFill>
                  <a:schemeClr val="dk1"/>
                </a:solidFill>
                <a:latin typeface="Calibri"/>
                <a:ea typeface="Calibri"/>
                <a:cs typeface="Calibri"/>
                <a:sym typeface="Calibri"/>
              </a:rPr>
              <a:t>Credit: Alexander </a:t>
            </a:r>
            <a:r>
              <a:rPr lang="en-US" sz="1200" dirty="0" err="1">
                <a:solidFill>
                  <a:schemeClr val="dk1"/>
                </a:solidFill>
                <a:latin typeface="Calibri"/>
                <a:ea typeface="Calibri"/>
                <a:cs typeface="Calibri"/>
                <a:sym typeface="Calibri"/>
              </a:rPr>
              <a:t>Vasenin</a:t>
            </a:r>
            <a:r>
              <a:rPr lang="en-US" sz="1200" dirty="0">
                <a:solidFill>
                  <a:schemeClr val="dk1"/>
                </a:solidFill>
                <a:latin typeface="Calibri"/>
                <a:ea typeface="Calibri"/>
                <a:cs typeface="Calibri"/>
                <a:sym typeface="Calibri"/>
              </a:rPr>
              <a:t> via Wikimedia Commons</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9B023A6-8596-004E-D6AA-819689424F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68ED0198-7669-2CEF-A6E4-48F793BC264F}"/>
              </a:ext>
            </a:extLst>
          </p:cNvPr>
          <p:cNvSpPr>
            <a:spLocks noGrp="1"/>
          </p:cNvSpPr>
          <p:nvPr>
            <p:ph type="title"/>
          </p:nvPr>
        </p:nvSpPr>
        <p:spPr>
          <a:xfrm>
            <a:off x="4229986" y="457796"/>
            <a:ext cx="4595037" cy="786921"/>
          </a:xfrm>
        </p:spPr>
        <p:txBody>
          <a:bodyPr>
            <a:normAutofit/>
          </a:bodyPr>
          <a:lstStyle/>
          <a:p>
            <a:pPr algn="ctr"/>
            <a:r>
              <a:rPr lang="en-US" sz="3600" b="1" dirty="0"/>
              <a:t>Cascading Effects </a:t>
            </a:r>
            <a:endParaRPr lang="en-US" sz="3600" dirty="0"/>
          </a:p>
        </p:txBody>
      </p:sp>
      <p:sp>
        <p:nvSpPr>
          <p:cNvPr id="8" name="TextBox 7">
            <a:extLst>
              <a:ext uri="{FF2B5EF4-FFF2-40B4-BE49-F238E27FC236}">
                <a16:creationId xmlns:a16="http://schemas.microsoft.com/office/drawing/2014/main" id="{F633D845-59A5-E2DF-478E-52413453BCFA}"/>
              </a:ext>
            </a:extLst>
          </p:cNvPr>
          <p:cNvSpPr txBox="1"/>
          <p:nvPr/>
        </p:nvSpPr>
        <p:spPr>
          <a:xfrm>
            <a:off x="700842" y="1632749"/>
            <a:ext cx="10855842" cy="984885"/>
          </a:xfrm>
          <a:prstGeom prst="rect">
            <a:avLst/>
          </a:prstGeom>
          <a:noFill/>
        </p:spPr>
        <p:txBody>
          <a:bodyPr wrap="square" rtlCol="0">
            <a:spAutoFit/>
          </a:bodyPr>
          <a:lstStyle/>
          <a:p>
            <a:pPr marL="342900" indent="-342900">
              <a:buSzPct val="120000"/>
              <a:buFont typeface="Arial" panose="020B0604020202020204" pitchFamily="34" charset="0"/>
              <a:buChar char="•"/>
            </a:pPr>
            <a:r>
              <a:rPr lang="en-US" sz="2200" dirty="0">
                <a:latin typeface="Calibri" panose="020F0502020204030204" pitchFamily="34" charset="0"/>
                <a:cs typeface="Calibri" panose="020F0502020204030204" pitchFamily="34" charset="0"/>
              </a:rPr>
              <a:t>A cascading effect propagates through a complex system sequentially (i.e., moves in one direction).</a:t>
            </a:r>
          </a:p>
          <a:p>
            <a:endParaRPr lang="en-US" dirty="0"/>
          </a:p>
        </p:txBody>
      </p:sp>
      <p:sp>
        <p:nvSpPr>
          <p:cNvPr id="9" name="TextBox 8">
            <a:extLst>
              <a:ext uri="{FF2B5EF4-FFF2-40B4-BE49-F238E27FC236}">
                <a16:creationId xmlns:a16="http://schemas.microsoft.com/office/drawing/2014/main" id="{33829F61-1C11-3CD7-543E-E1580615B98A}"/>
              </a:ext>
            </a:extLst>
          </p:cNvPr>
          <p:cNvSpPr txBox="1"/>
          <p:nvPr/>
        </p:nvSpPr>
        <p:spPr>
          <a:xfrm>
            <a:off x="700842" y="2432364"/>
            <a:ext cx="6316646" cy="4108304"/>
          </a:xfrm>
          <a:prstGeom prst="rect">
            <a:avLst/>
          </a:prstGeom>
          <a:noFill/>
        </p:spPr>
        <p:txBody>
          <a:bodyPr wrap="square" rtlCol="0">
            <a:spAutoFit/>
          </a:bodyPr>
          <a:lstStyle/>
          <a:p>
            <a:pPr marL="228600" lvl="0" indent="-228600">
              <a:lnSpc>
                <a:spcPct val="90000"/>
              </a:lnSpc>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It is common for cascades to occur ecologically, </a:t>
            </a:r>
            <a:br>
              <a:rPr lang="en-US" sz="2200" dirty="0">
                <a:solidFill>
                  <a:schemeClr val="dk1"/>
                </a:solidFill>
                <a:latin typeface="Calibri" panose="020F0502020204030204" pitchFamily="34" charset="0"/>
                <a:ea typeface="Calibri"/>
                <a:cs typeface="Calibri" panose="020F0502020204030204" pitchFamily="34" charset="0"/>
                <a:sym typeface="Calibri"/>
              </a:rPr>
            </a:br>
            <a:r>
              <a:rPr lang="en-US" sz="2200" dirty="0">
                <a:solidFill>
                  <a:schemeClr val="dk1"/>
                </a:solidFill>
                <a:latin typeface="Calibri" panose="020F0502020204030204" pitchFamily="34" charset="0"/>
                <a:ea typeface="Calibri"/>
                <a:cs typeface="Calibri" panose="020F0502020204030204" pitchFamily="34" charset="0"/>
                <a:sym typeface="Calibri"/>
              </a:rPr>
              <a:t>socially, and socio-environmentally. </a:t>
            </a:r>
            <a:endParaRPr lang="en-US" sz="2200" dirty="0">
              <a:latin typeface="Calibri" panose="020F0502020204030204" pitchFamily="34" charset="0"/>
              <a:cs typeface="Calibri" panose="020F0502020204030204" pitchFamily="34" charset="0"/>
            </a:endParaRPr>
          </a:p>
          <a:p>
            <a:pPr marL="228600" lvl="0" indent="-228600">
              <a:lnSpc>
                <a:spcPct val="90000"/>
              </a:lnSpc>
              <a:spcBef>
                <a:spcPts val="1000"/>
              </a:spcBef>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Cascades gain momentum through enabling conditions, which are typically:</a:t>
            </a:r>
            <a:endParaRPr lang="en-US" sz="2200" dirty="0">
              <a:latin typeface="Calibri" panose="020F0502020204030204" pitchFamily="34" charset="0"/>
              <a:cs typeface="Calibri" panose="020F0502020204030204" pitchFamily="34" charset="0"/>
            </a:endParaRPr>
          </a:p>
          <a:p>
            <a:pPr marL="685800" lvl="1" indent="-228600">
              <a:lnSpc>
                <a:spcPct val="90000"/>
              </a:lnSpc>
              <a:spcBef>
                <a:spcPts val="500"/>
              </a:spcBef>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Human impacts, in ecological systems</a:t>
            </a:r>
            <a:endParaRPr lang="en-US" sz="2200" dirty="0">
              <a:latin typeface="Calibri" panose="020F0502020204030204" pitchFamily="34" charset="0"/>
              <a:cs typeface="Calibri" panose="020F0502020204030204" pitchFamily="34" charset="0"/>
            </a:endParaRPr>
          </a:p>
          <a:p>
            <a:pPr marL="685800" lvl="1" indent="-228600">
              <a:lnSpc>
                <a:spcPct val="90000"/>
              </a:lnSpc>
              <a:spcBef>
                <a:spcPts val="500"/>
              </a:spcBef>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Human agency or technological innovations, in social systems</a:t>
            </a:r>
            <a:endParaRPr lang="en-US" sz="2200" dirty="0">
              <a:latin typeface="Calibri" panose="020F0502020204030204" pitchFamily="34" charset="0"/>
              <a:cs typeface="Calibri" panose="020F0502020204030204" pitchFamily="34" charset="0"/>
            </a:endParaRPr>
          </a:p>
          <a:p>
            <a:pPr marL="685800" lvl="1" indent="-228600">
              <a:lnSpc>
                <a:spcPct val="90000"/>
              </a:lnSpc>
              <a:spcBef>
                <a:spcPts val="500"/>
              </a:spcBef>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Human impacts and social or technical innovations, in socio-environmental systems.</a:t>
            </a:r>
          </a:p>
          <a:p>
            <a:pPr marL="228600" lvl="0" indent="-228600">
              <a:lnSpc>
                <a:spcPct val="90000"/>
              </a:lnSpc>
              <a:spcBef>
                <a:spcPts val="1000"/>
              </a:spcBef>
              <a:buClr>
                <a:schemeClr val="dk1"/>
              </a:buClr>
              <a:buSzPct val="120000"/>
              <a:buFont typeface="Arial"/>
              <a:buChar char="•"/>
            </a:pPr>
            <a:r>
              <a:rPr lang="en-US" sz="2200" dirty="0">
                <a:solidFill>
                  <a:schemeClr val="dk1"/>
                </a:solidFill>
                <a:latin typeface="Calibri" panose="020F0502020204030204" pitchFamily="34" charset="0"/>
                <a:ea typeface="Calibri"/>
                <a:cs typeface="Calibri" panose="020F0502020204030204" pitchFamily="34" charset="0"/>
                <a:sym typeface="Calibri"/>
              </a:rPr>
              <a:t>Cascades can result in tipping points (regime changes).</a:t>
            </a:r>
            <a:endParaRPr lang="en-US" sz="2200" dirty="0">
              <a:latin typeface="Calibri" panose="020F0502020204030204" pitchFamily="34" charset="0"/>
              <a:cs typeface="Calibri" panose="020F0502020204030204" pitchFamily="34" charset="0"/>
            </a:endParaRPr>
          </a:p>
          <a:p>
            <a:endParaRPr lang="en-US" dirty="0"/>
          </a:p>
        </p:txBody>
      </p:sp>
      <p:pic>
        <p:nvPicPr>
          <p:cNvPr id="12" name="Picture 11" descr="A finger pushing a row of dominoes over">
            <a:extLst>
              <a:ext uri="{FF2B5EF4-FFF2-40B4-BE49-F238E27FC236}">
                <a16:creationId xmlns:a16="http://schemas.microsoft.com/office/drawing/2014/main" id="{DD03E1DE-3CE2-3194-5446-D96E1C9E4A7F}"/>
              </a:ext>
            </a:extLst>
          </p:cNvPr>
          <p:cNvPicPr>
            <a:picLocks noChangeAspect="1"/>
          </p:cNvPicPr>
          <p:nvPr/>
        </p:nvPicPr>
        <p:blipFill>
          <a:blip r:embed="rId4"/>
          <a:stretch>
            <a:fillRect/>
          </a:stretch>
        </p:blipFill>
        <p:spPr>
          <a:xfrm>
            <a:off x="7017488" y="2261798"/>
            <a:ext cx="4800600" cy="3911600"/>
          </a:xfrm>
          <a:prstGeom prst="rect">
            <a:avLst/>
          </a:prstGeom>
        </p:spPr>
      </p:pic>
      <p:sp>
        <p:nvSpPr>
          <p:cNvPr id="13" name="TextBox 12">
            <a:extLst>
              <a:ext uri="{FF2B5EF4-FFF2-40B4-BE49-F238E27FC236}">
                <a16:creationId xmlns:a16="http://schemas.microsoft.com/office/drawing/2014/main" id="{04704F20-02E8-7BAF-4CA6-CB62BD2E725F}"/>
              </a:ext>
            </a:extLst>
          </p:cNvPr>
          <p:cNvSpPr txBox="1"/>
          <p:nvPr/>
        </p:nvSpPr>
        <p:spPr>
          <a:xfrm>
            <a:off x="8046188" y="6196449"/>
            <a:ext cx="2743200" cy="307777"/>
          </a:xfrm>
          <a:prstGeom prst="rect">
            <a:avLst/>
          </a:prstGeom>
          <a:noFill/>
        </p:spPr>
        <p:txBody>
          <a:bodyPr wrap="square" rtlCol="0">
            <a:spAutoFit/>
          </a:bodyPr>
          <a:lstStyle/>
          <a:p>
            <a:r>
              <a:rPr lang="en-US" dirty="0">
                <a:solidFill>
                  <a:schemeClr val="dk1"/>
                </a:solidFill>
                <a:latin typeface="Calibri"/>
                <a:ea typeface="Calibri"/>
                <a:cs typeface="Calibri"/>
                <a:sym typeface="Calibri"/>
              </a:rPr>
              <a:t>Credit: </a:t>
            </a:r>
            <a:r>
              <a:rPr lang="en-US" dirty="0" err="1">
                <a:solidFill>
                  <a:schemeClr val="dk1"/>
                </a:solidFill>
                <a:latin typeface="Calibri"/>
                <a:ea typeface="Calibri"/>
                <a:cs typeface="Calibri"/>
                <a:sym typeface="Calibri"/>
              </a:rPr>
              <a:t>Olelxandr</a:t>
            </a:r>
            <a:r>
              <a:rPr lang="en-US" dirty="0">
                <a:solidFill>
                  <a:schemeClr val="dk1"/>
                </a:solidFill>
                <a:latin typeface="Calibri"/>
                <a:ea typeface="Calibri"/>
                <a:cs typeface="Calibri"/>
                <a:sym typeface="Calibri"/>
              </a:rPr>
              <a:t> P. (</a:t>
            </a:r>
            <a:r>
              <a:rPr lang="en-US" dirty="0" err="1">
                <a:solidFill>
                  <a:schemeClr val="dk1"/>
                </a:solidFill>
                <a:latin typeface="Calibri"/>
                <a:ea typeface="Calibri"/>
                <a:cs typeface="Calibri"/>
                <a:sym typeface="Calibri"/>
              </a:rPr>
              <a:t>Pexels</a:t>
            </a:r>
            <a:r>
              <a:rPr lang="en-US" dirty="0">
                <a:solidFill>
                  <a:schemeClr val="dk1"/>
                </a:solidFill>
                <a:latin typeface="Calibri"/>
                <a:ea typeface="Calibri"/>
                <a:cs typeface="Calibri"/>
                <a:sym typeface="Calibri"/>
              </a:rPr>
              <a:t> share)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DCFA9E06-7275-7ED8-4A7C-8F3BB85B33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F11D53BB-3263-FC7F-5425-8DA2F326DB5E}"/>
              </a:ext>
            </a:extLst>
          </p:cNvPr>
          <p:cNvSpPr>
            <a:spLocks noGrp="1"/>
          </p:cNvSpPr>
          <p:nvPr>
            <p:ph type="title"/>
          </p:nvPr>
        </p:nvSpPr>
        <p:spPr>
          <a:xfrm>
            <a:off x="2807702" y="406841"/>
            <a:ext cx="7378613" cy="1325563"/>
          </a:xfrm>
        </p:spPr>
        <p:txBody>
          <a:bodyPr>
            <a:normAutofit/>
          </a:bodyPr>
          <a:lstStyle/>
          <a:p>
            <a:pPr algn="ctr"/>
            <a:r>
              <a:rPr lang="en-US" sz="3600" b="1" dirty="0"/>
              <a:t>Cascades Represented as Networks </a:t>
            </a:r>
            <a:endParaRPr lang="en-US" sz="3600" dirty="0"/>
          </a:p>
        </p:txBody>
      </p:sp>
      <p:sp>
        <p:nvSpPr>
          <p:cNvPr id="6" name="TextBox 5">
            <a:extLst>
              <a:ext uri="{FF2B5EF4-FFF2-40B4-BE49-F238E27FC236}">
                <a16:creationId xmlns:a16="http://schemas.microsoft.com/office/drawing/2014/main" id="{8FA7298D-C82F-8D3C-3A2A-5474741F85F3}"/>
              </a:ext>
            </a:extLst>
          </p:cNvPr>
          <p:cNvSpPr txBox="1"/>
          <p:nvPr/>
        </p:nvSpPr>
        <p:spPr>
          <a:xfrm>
            <a:off x="3852347" y="1942198"/>
            <a:ext cx="5450857" cy="461665"/>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Cascades occur in directed networks.</a:t>
            </a:r>
          </a:p>
        </p:txBody>
      </p:sp>
      <p:grpSp>
        <p:nvGrpSpPr>
          <p:cNvPr id="9" name="Group 8" descr="A diagram using purple circles to denote nodes with arrows in between them showing the direction of their interactions">
            <a:extLst>
              <a:ext uri="{FF2B5EF4-FFF2-40B4-BE49-F238E27FC236}">
                <a16:creationId xmlns:a16="http://schemas.microsoft.com/office/drawing/2014/main" id="{C7C31A65-2C16-741C-4835-0B638BBF0DBB}"/>
              </a:ext>
            </a:extLst>
          </p:cNvPr>
          <p:cNvGrpSpPr/>
          <p:nvPr/>
        </p:nvGrpSpPr>
        <p:grpSpPr>
          <a:xfrm>
            <a:off x="488522" y="1477914"/>
            <a:ext cx="11214954" cy="4165600"/>
            <a:chOff x="355444" y="1374276"/>
            <a:chExt cx="11214954" cy="4165600"/>
          </a:xfrm>
        </p:grpSpPr>
        <p:sp>
          <p:nvSpPr>
            <p:cNvPr id="126" name="Google Shape;126;p3"/>
            <p:cNvSpPr/>
            <p:nvPr/>
          </p:nvSpPr>
          <p:spPr>
            <a:xfrm>
              <a:off x="7966074" y="3151758"/>
              <a:ext cx="707947" cy="681579"/>
            </a:xfrm>
            <a:prstGeom prst="ellipse">
              <a:avLst/>
            </a:prstGeom>
            <a:gradFill>
              <a:gsLst>
                <a:gs pos="0">
                  <a:srgbClr val="F2F2F2"/>
                </a:gs>
                <a:gs pos="10000">
                  <a:srgbClr val="CCBEE1"/>
                </a:gs>
                <a:gs pos="50000">
                  <a:srgbClr val="9060B6"/>
                </a:gs>
                <a:gs pos="100000">
                  <a:srgbClr val="7030A0"/>
                </a:gs>
              </a:gsLst>
              <a:path path="circle">
                <a:fillToRect l="50000" t="50000" r="50000" b="50000"/>
              </a:path>
              <a:tileRect/>
            </a:gra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3"/>
            <p:cNvSpPr txBox="1"/>
            <p:nvPr/>
          </p:nvSpPr>
          <p:spPr>
            <a:xfrm>
              <a:off x="8905951" y="3272410"/>
              <a:ext cx="26644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Node (agent, species, etc.)</a:t>
              </a:r>
              <a:endParaRPr sz="1400" b="0" i="0" u="none" strike="noStrike" cap="none" dirty="0">
                <a:solidFill>
                  <a:srgbClr val="000000"/>
                </a:solidFill>
                <a:latin typeface="Arial"/>
                <a:ea typeface="Arial"/>
                <a:cs typeface="Arial"/>
                <a:sym typeface="Arial"/>
              </a:endParaRPr>
            </a:p>
          </p:txBody>
        </p:sp>
        <p:cxnSp>
          <p:nvCxnSpPr>
            <p:cNvPr id="128" name="Google Shape;128;p3"/>
            <p:cNvCxnSpPr/>
            <p:nvPr/>
          </p:nvCxnSpPr>
          <p:spPr>
            <a:xfrm>
              <a:off x="7981406" y="4217357"/>
              <a:ext cx="1188720" cy="0"/>
            </a:xfrm>
            <a:prstGeom prst="straightConnector1">
              <a:avLst/>
            </a:prstGeom>
            <a:noFill/>
            <a:ln w="28575" cap="flat" cmpd="sng">
              <a:solidFill>
                <a:schemeClr val="dk1"/>
              </a:solidFill>
              <a:prstDash val="solid"/>
              <a:miter lim="800000"/>
              <a:headEnd type="none" w="sm" len="sm"/>
              <a:tailEnd type="triangle" w="med" len="med"/>
            </a:ln>
          </p:spPr>
        </p:cxnSp>
        <p:sp>
          <p:nvSpPr>
            <p:cNvPr id="129" name="Google Shape;129;p3"/>
            <p:cNvSpPr txBox="1"/>
            <p:nvPr/>
          </p:nvSpPr>
          <p:spPr>
            <a:xfrm>
              <a:off x="9353006" y="4032691"/>
              <a:ext cx="12573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Interaction </a:t>
              </a:r>
              <a:endParaRPr sz="1400" b="0" i="0" u="none" strike="noStrike" cap="none" dirty="0">
                <a:solidFill>
                  <a:srgbClr val="000000"/>
                </a:solidFill>
                <a:latin typeface="Arial"/>
                <a:ea typeface="Arial"/>
                <a:cs typeface="Arial"/>
                <a:sym typeface="Arial"/>
              </a:endParaRPr>
            </a:p>
          </p:txBody>
        </p:sp>
        <p:pic>
          <p:nvPicPr>
            <p:cNvPr id="8" name="Picture 7" descr="A diagram using purple circles to denote nodes with arrows between them to show the  directions of their interactions.">
              <a:extLst>
                <a:ext uri="{FF2B5EF4-FFF2-40B4-BE49-F238E27FC236}">
                  <a16:creationId xmlns:a16="http://schemas.microsoft.com/office/drawing/2014/main" id="{21A5351B-EC21-5595-AF17-2C4349A154E1}"/>
                </a:ext>
              </a:extLst>
            </p:cNvPr>
            <p:cNvPicPr>
              <a:picLocks noChangeAspect="1"/>
            </p:cNvPicPr>
            <p:nvPr/>
          </p:nvPicPr>
          <p:blipFill>
            <a:blip r:embed="rId4"/>
            <a:stretch>
              <a:fillRect/>
            </a:stretch>
          </p:blipFill>
          <p:spPr>
            <a:xfrm>
              <a:off x="355444" y="1374276"/>
              <a:ext cx="7378700" cy="4165600"/>
            </a:xfrm>
            <a:prstGeom prst="rect">
              <a:avLst/>
            </a:prstGeom>
          </p:spPr>
        </p:pic>
      </p:grpSp>
      <p:sp>
        <p:nvSpPr>
          <p:cNvPr id="11" name="TextBox 10">
            <a:extLst>
              <a:ext uri="{FF2B5EF4-FFF2-40B4-BE49-F238E27FC236}">
                <a16:creationId xmlns:a16="http://schemas.microsoft.com/office/drawing/2014/main" id="{5A6530D5-CA66-8D5B-701A-ABD5148BE584}"/>
              </a:ext>
            </a:extLst>
          </p:cNvPr>
          <p:cNvSpPr txBox="1"/>
          <p:nvPr/>
        </p:nvSpPr>
        <p:spPr>
          <a:xfrm>
            <a:off x="2200940" y="5826642"/>
            <a:ext cx="7814930" cy="769441"/>
          </a:xfrm>
          <a:prstGeom prst="rect">
            <a:avLst/>
          </a:prstGeom>
          <a:noFill/>
        </p:spPr>
        <p:txBody>
          <a:bodyPr wrap="square" rtlCol="0">
            <a:spAutoFit/>
          </a:bodyPr>
          <a:lstStyle/>
          <a:p>
            <a:pPr lvl="0"/>
            <a:r>
              <a:rPr lang="en-US" sz="2200" dirty="0">
                <a:solidFill>
                  <a:schemeClr val="dk1"/>
                </a:solidFill>
                <a:latin typeface="Calibri"/>
                <a:ea typeface="Calibri"/>
                <a:cs typeface="Calibri"/>
                <a:sym typeface="Calibri"/>
              </a:rPr>
              <a:t>1. Which nodes in this network will be impacted if node 2 changes?</a:t>
            </a:r>
            <a:endParaRPr lang="en-US" sz="2200" dirty="0"/>
          </a:p>
          <a:p>
            <a:pPr lvl="0"/>
            <a:r>
              <a:rPr lang="en-US" sz="2200" dirty="0">
                <a:solidFill>
                  <a:schemeClr val="dk1"/>
                </a:solidFill>
                <a:latin typeface="Calibri"/>
                <a:ea typeface="Calibri"/>
                <a:cs typeface="Calibri"/>
                <a:sym typeface="Calibri"/>
              </a:rPr>
              <a:t>2. What if the arrow from 8 to 7 was a two-way arrow instead?  </a:t>
            </a: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25" name="Slide Number Placeholder 24">
            <a:extLst>
              <a:ext uri="{FF2B5EF4-FFF2-40B4-BE49-F238E27FC236}">
                <a16:creationId xmlns:a16="http://schemas.microsoft.com/office/drawing/2014/main" id="{B94F4C2B-1DD9-C726-A164-F23241D5AAAA}"/>
              </a:ext>
            </a:extLst>
          </p:cNvPr>
          <p:cNvSpPr>
            <a:spLocks noGrp="1"/>
          </p:cNvSpPr>
          <p:nvPr>
            <p:ph type="sldNum" idx="12"/>
          </p:nvPr>
        </p:nvSpPr>
        <p:spPr>
          <a:xfrm flipH="1">
            <a:off x="11353800" y="6461760"/>
            <a:ext cx="395178" cy="259715"/>
          </a:xfrm>
        </p:spPr>
        <p:txBody>
          <a:bodyPr/>
          <a:lstStyle/>
          <a:p>
            <a:pPr marL="0" lvl="0" indent="0" algn="r" rtl="0">
              <a:spcBef>
                <a:spcPts val="0"/>
              </a:spcBef>
              <a:spcAft>
                <a:spcPts val="0"/>
              </a:spcAft>
              <a:buNone/>
            </a:pPr>
            <a:fld id="{00000000-1234-1234-1234-123412341234}" type="slidenum">
              <a:rPr lang="en-US" smtClean="0"/>
              <a:t>3</a:t>
            </a:fld>
            <a:endParaRPr lang="en-US" dirty="0"/>
          </a:p>
        </p:txBody>
      </p:sp>
      <p:sp>
        <p:nvSpPr>
          <p:cNvPr id="11" name="Title 10">
            <a:extLst>
              <a:ext uri="{FF2B5EF4-FFF2-40B4-BE49-F238E27FC236}">
                <a16:creationId xmlns:a16="http://schemas.microsoft.com/office/drawing/2014/main" id="{17B9B4BD-F29F-ADD5-D5DD-9A8526ACB0B7}"/>
              </a:ext>
            </a:extLst>
          </p:cNvPr>
          <p:cNvSpPr txBox="1">
            <a:spLocks noGrp="1"/>
          </p:cNvSpPr>
          <p:nvPr>
            <p:ph type="title" idx="4294967295"/>
          </p:nvPr>
        </p:nvSpPr>
        <p:spPr>
          <a:xfrm>
            <a:off x="4141120" y="744588"/>
            <a:ext cx="525780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Invasive Species</a:t>
            </a:r>
            <a:endPar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TextBox 12">
            <a:extLst>
              <a:ext uri="{FF2B5EF4-FFF2-40B4-BE49-F238E27FC236}">
                <a16:creationId xmlns:a16="http://schemas.microsoft.com/office/drawing/2014/main" id="{E3E09596-8FAC-F4CD-4EC8-13E255106B29}"/>
              </a:ext>
            </a:extLst>
          </p:cNvPr>
          <p:cNvSpPr txBox="1"/>
          <p:nvPr/>
        </p:nvSpPr>
        <p:spPr>
          <a:xfrm>
            <a:off x="724414" y="1579210"/>
            <a:ext cx="11070771" cy="830997"/>
          </a:xfrm>
          <a:prstGeom prst="rect">
            <a:avLst/>
          </a:prstGeom>
          <a:noFill/>
        </p:spPr>
        <p:txBody>
          <a:bodyPr wrap="square" rtlCol="0">
            <a:spAutoFit/>
          </a:bodyPr>
          <a:lstStyle/>
          <a:p>
            <a:pPr lvl="0" algn="ctr">
              <a:buSzPts val="2400"/>
            </a:pPr>
            <a:r>
              <a:rPr lang="en-US" sz="2400" dirty="0">
                <a:latin typeface="Calibri"/>
                <a:ea typeface="Calibri"/>
                <a:cs typeface="Calibri"/>
                <a:sym typeface="Calibri"/>
              </a:rPr>
              <a:t>Invasive species are nonnative species whose expansion can cause economic or environmental harm and/or can have negative effects on public health.</a:t>
            </a:r>
            <a:endParaRPr lang="en-US" sz="2400" dirty="0">
              <a:solidFill>
                <a:schemeClr val="dk1"/>
              </a:solidFill>
              <a:latin typeface="Calibri"/>
              <a:ea typeface="Calibri"/>
              <a:cs typeface="Calibri"/>
              <a:sym typeface="Calibri"/>
            </a:endParaRPr>
          </a:p>
        </p:txBody>
      </p:sp>
      <p:sp>
        <p:nvSpPr>
          <p:cNvPr id="14" name="TextBox 13">
            <a:extLst>
              <a:ext uri="{FF2B5EF4-FFF2-40B4-BE49-F238E27FC236}">
                <a16:creationId xmlns:a16="http://schemas.microsoft.com/office/drawing/2014/main" id="{CD674171-EB78-0123-13AB-D5A166EBB446}"/>
              </a:ext>
            </a:extLst>
          </p:cNvPr>
          <p:cNvSpPr txBox="1"/>
          <p:nvPr/>
        </p:nvSpPr>
        <p:spPr>
          <a:xfrm>
            <a:off x="1832326" y="2527951"/>
            <a:ext cx="9499702" cy="400110"/>
          </a:xfrm>
          <a:prstGeom prst="rect">
            <a:avLst/>
          </a:prstGeom>
          <a:noFill/>
        </p:spPr>
        <p:txBody>
          <a:bodyPr wrap="square" rtlCol="0">
            <a:spAutoFit/>
          </a:bodyPr>
          <a:lstStyle/>
          <a:p>
            <a:r>
              <a:rPr lang="en-US" sz="2000" dirty="0">
                <a:solidFill>
                  <a:schemeClr val="tx1"/>
                </a:solidFill>
                <a:latin typeface="Calibri"/>
                <a:ea typeface="Calibri"/>
                <a:cs typeface="Calibri"/>
                <a:sym typeface="Calibri"/>
              </a:rPr>
              <a:t>Which conditions allow for the successful establishment of a nonnative species?</a:t>
            </a:r>
            <a:endParaRPr lang="en-US" sz="2000" dirty="0">
              <a:solidFill>
                <a:schemeClr val="tx1"/>
              </a:solidFill>
            </a:endParaRPr>
          </a:p>
        </p:txBody>
      </p:sp>
      <p:pic>
        <p:nvPicPr>
          <p:cNvPr id="16" name="Picture 15" descr="a closeup of many mussels around the center of a boat propeller">
            <a:extLst>
              <a:ext uri="{FF2B5EF4-FFF2-40B4-BE49-F238E27FC236}">
                <a16:creationId xmlns:a16="http://schemas.microsoft.com/office/drawing/2014/main" id="{9B57F8FD-89DF-7A95-41A9-D07E7092BD6B}"/>
              </a:ext>
            </a:extLst>
          </p:cNvPr>
          <p:cNvPicPr>
            <a:picLocks noChangeAspect="1"/>
          </p:cNvPicPr>
          <p:nvPr/>
        </p:nvPicPr>
        <p:blipFill>
          <a:blip r:embed="rId4"/>
          <a:stretch>
            <a:fillRect/>
          </a:stretch>
        </p:blipFill>
        <p:spPr>
          <a:xfrm>
            <a:off x="157913" y="3058423"/>
            <a:ext cx="3937000" cy="3162300"/>
          </a:xfrm>
          <a:prstGeom prst="rect">
            <a:avLst/>
          </a:prstGeom>
        </p:spPr>
      </p:pic>
      <p:sp>
        <p:nvSpPr>
          <p:cNvPr id="17" name="TextBox 16">
            <a:extLst>
              <a:ext uri="{FF2B5EF4-FFF2-40B4-BE49-F238E27FC236}">
                <a16:creationId xmlns:a16="http://schemas.microsoft.com/office/drawing/2014/main" id="{383397FB-FFA0-FD5A-CA89-555F1138A8D9}"/>
              </a:ext>
            </a:extLst>
          </p:cNvPr>
          <p:cNvSpPr txBox="1"/>
          <p:nvPr/>
        </p:nvSpPr>
        <p:spPr>
          <a:xfrm>
            <a:off x="443022" y="6213813"/>
            <a:ext cx="3698098" cy="584775"/>
          </a:xfrm>
          <a:prstGeom prst="rect">
            <a:avLst/>
          </a:prstGeom>
          <a:noFill/>
        </p:spPr>
        <p:txBody>
          <a:bodyPr wrap="square" rtlCol="0">
            <a:spAutoFit/>
          </a:bodyPr>
          <a:lstStyle/>
          <a:p>
            <a:pPr lvl="0" algn="ctr">
              <a:buSzPts val="1800"/>
            </a:pPr>
            <a:r>
              <a:rPr lang="en-US" sz="1800">
                <a:solidFill>
                  <a:schemeClr val="dk1"/>
                </a:solidFill>
                <a:latin typeface="Calibri"/>
                <a:ea typeface="Calibri"/>
                <a:cs typeface="Calibri"/>
                <a:sym typeface="Calibri"/>
              </a:rPr>
              <a:t>Mussels clogging a propeller </a:t>
            </a:r>
            <a:endParaRPr lang="en-US"/>
          </a:p>
          <a:p>
            <a:pPr lvl="0" algn="ctr">
              <a:buSzPts val="1400"/>
            </a:pPr>
            <a:r>
              <a:rPr lang="en-US">
                <a:solidFill>
                  <a:schemeClr val="dk1"/>
                </a:solidFill>
                <a:latin typeface="Calibri"/>
                <a:ea typeface="Calibri"/>
                <a:cs typeface="Calibri"/>
                <a:sym typeface="Calibri"/>
              </a:rPr>
              <a:t>Credit: Government of Australia</a:t>
            </a:r>
            <a:endParaRPr lang="en-US" dirty="0"/>
          </a:p>
        </p:txBody>
      </p:sp>
      <p:pic>
        <p:nvPicPr>
          <p:cNvPr id="19" name="Picture 18" descr="A nutria on top of a grassy mound in a wetland area">
            <a:extLst>
              <a:ext uri="{FF2B5EF4-FFF2-40B4-BE49-F238E27FC236}">
                <a16:creationId xmlns:a16="http://schemas.microsoft.com/office/drawing/2014/main" id="{4063D0A3-DFA3-32D2-2456-CBDC379B3E79}"/>
              </a:ext>
            </a:extLst>
          </p:cNvPr>
          <p:cNvPicPr>
            <a:picLocks noChangeAspect="1"/>
          </p:cNvPicPr>
          <p:nvPr/>
        </p:nvPicPr>
        <p:blipFill>
          <a:blip r:embed="rId5"/>
          <a:stretch>
            <a:fillRect/>
          </a:stretch>
        </p:blipFill>
        <p:spPr>
          <a:xfrm>
            <a:off x="4200670" y="3045342"/>
            <a:ext cx="3943350" cy="3162300"/>
          </a:xfrm>
          <a:prstGeom prst="rect">
            <a:avLst/>
          </a:prstGeom>
        </p:spPr>
      </p:pic>
      <p:sp>
        <p:nvSpPr>
          <p:cNvPr id="20" name="TextBox 19">
            <a:extLst>
              <a:ext uri="{FF2B5EF4-FFF2-40B4-BE49-F238E27FC236}">
                <a16:creationId xmlns:a16="http://schemas.microsoft.com/office/drawing/2014/main" id="{F0BB75D6-3F04-7D8E-D912-D95DA1574ADF}"/>
              </a:ext>
            </a:extLst>
          </p:cNvPr>
          <p:cNvSpPr txBox="1"/>
          <p:nvPr/>
        </p:nvSpPr>
        <p:spPr>
          <a:xfrm>
            <a:off x="4447472" y="6273225"/>
            <a:ext cx="3624653" cy="584775"/>
          </a:xfrm>
          <a:prstGeom prst="rect">
            <a:avLst/>
          </a:prstGeom>
          <a:noFill/>
        </p:spPr>
        <p:txBody>
          <a:bodyPr wrap="square" rtlCol="0">
            <a:spAutoFit/>
          </a:bodyPr>
          <a:lstStyle/>
          <a:p>
            <a:pPr lvl="0" algn="ctr">
              <a:buSzPts val="1800"/>
            </a:pPr>
            <a:r>
              <a:rPr lang="en-US" sz="1800" dirty="0">
                <a:solidFill>
                  <a:schemeClr val="dk1"/>
                </a:solidFill>
                <a:latin typeface="Calibri"/>
                <a:ea typeface="Calibri"/>
                <a:cs typeface="Calibri"/>
                <a:sym typeface="Calibri"/>
              </a:rPr>
              <a:t>Nutrias in a Maryland marsh</a:t>
            </a:r>
            <a:endParaRPr lang="en-US" sz="1700" dirty="0">
              <a:solidFill>
                <a:schemeClr val="dk1"/>
              </a:solidFill>
              <a:latin typeface="Calibri"/>
              <a:ea typeface="Calibri"/>
              <a:cs typeface="Calibri"/>
              <a:sym typeface="Calibri"/>
            </a:endParaRPr>
          </a:p>
          <a:p>
            <a:pPr lvl="0" algn="ctr">
              <a:buSzPts val="1400"/>
            </a:pPr>
            <a:r>
              <a:rPr lang="en-US" dirty="0">
                <a:solidFill>
                  <a:schemeClr val="dk1"/>
                </a:solidFill>
                <a:latin typeface="Calibri"/>
                <a:ea typeface="Calibri"/>
                <a:cs typeface="Calibri"/>
                <a:sym typeface="Calibri"/>
              </a:rPr>
              <a:t>Credit: U.S. Fish and Wildlife Services</a:t>
            </a:r>
            <a:endParaRPr lang="en-US" dirty="0"/>
          </a:p>
        </p:txBody>
      </p:sp>
      <p:pic>
        <p:nvPicPr>
          <p:cNvPr id="22" name="Picture 21" descr="A dense cluster of phragmites that have taken over an area of wetland">
            <a:extLst>
              <a:ext uri="{FF2B5EF4-FFF2-40B4-BE49-F238E27FC236}">
                <a16:creationId xmlns:a16="http://schemas.microsoft.com/office/drawing/2014/main" id="{51E2E2D6-9B1E-5337-F44A-EBC0B3FB2317}"/>
              </a:ext>
            </a:extLst>
          </p:cNvPr>
          <p:cNvPicPr>
            <a:picLocks noChangeAspect="1"/>
          </p:cNvPicPr>
          <p:nvPr/>
        </p:nvPicPr>
        <p:blipFill>
          <a:blip r:embed="rId6"/>
          <a:stretch>
            <a:fillRect/>
          </a:stretch>
        </p:blipFill>
        <p:spPr>
          <a:xfrm>
            <a:off x="8249777" y="3045342"/>
            <a:ext cx="3829050" cy="3162300"/>
          </a:xfrm>
          <a:prstGeom prst="rect">
            <a:avLst/>
          </a:prstGeom>
        </p:spPr>
      </p:pic>
      <p:sp>
        <p:nvSpPr>
          <p:cNvPr id="23" name="TextBox 22">
            <a:extLst>
              <a:ext uri="{FF2B5EF4-FFF2-40B4-BE49-F238E27FC236}">
                <a16:creationId xmlns:a16="http://schemas.microsoft.com/office/drawing/2014/main" id="{E470A31C-E8E2-3D00-9CCE-90B12F5D6CB3}"/>
              </a:ext>
            </a:extLst>
          </p:cNvPr>
          <p:cNvSpPr txBox="1"/>
          <p:nvPr/>
        </p:nvSpPr>
        <p:spPr>
          <a:xfrm>
            <a:off x="8249777" y="6207642"/>
            <a:ext cx="3328787" cy="584775"/>
          </a:xfrm>
          <a:prstGeom prst="rect">
            <a:avLst/>
          </a:prstGeom>
          <a:noFill/>
        </p:spPr>
        <p:txBody>
          <a:bodyPr wrap="square" rtlCol="0">
            <a:spAutoFit/>
          </a:bodyPr>
          <a:lstStyle/>
          <a:p>
            <a:pPr lvl="0" algn="ctr">
              <a:buSzPts val="1800"/>
            </a:pPr>
            <a:r>
              <a:rPr lang="en-US" sz="1800" dirty="0">
                <a:solidFill>
                  <a:schemeClr val="dk1"/>
                </a:solidFill>
                <a:latin typeface="Calibri"/>
                <a:ea typeface="Calibri"/>
                <a:cs typeface="Calibri"/>
                <a:sym typeface="Calibri"/>
              </a:rPr>
              <a:t>Phragmites replacing Spartina </a:t>
            </a:r>
            <a:br>
              <a:rPr lang="en-US" dirty="0">
                <a:solidFill>
                  <a:schemeClr val="dk1"/>
                </a:solidFill>
                <a:latin typeface="Calibri"/>
                <a:ea typeface="Calibri"/>
                <a:cs typeface="Calibri"/>
                <a:sym typeface="Calibri"/>
              </a:rPr>
            </a:br>
            <a:r>
              <a:rPr lang="en-US" dirty="0">
                <a:solidFill>
                  <a:schemeClr val="dk1"/>
                </a:solidFill>
                <a:latin typeface="Calibri"/>
                <a:ea typeface="Calibri"/>
                <a:cs typeface="Calibri"/>
                <a:sym typeface="Calibri"/>
              </a:rPr>
              <a:t>Credit: Wikimedia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668C22-BDFF-82A6-025B-A2E1579F940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
        <p:nvSpPr>
          <p:cNvPr id="4" name="Title 3">
            <a:extLst>
              <a:ext uri="{FF2B5EF4-FFF2-40B4-BE49-F238E27FC236}">
                <a16:creationId xmlns:a16="http://schemas.microsoft.com/office/drawing/2014/main" id="{7096E6A4-78CB-14E4-320A-B98AF7D5E2A0}"/>
              </a:ext>
            </a:extLst>
          </p:cNvPr>
          <p:cNvSpPr txBox="1">
            <a:spLocks noGrp="1"/>
          </p:cNvSpPr>
          <p:nvPr>
            <p:ph type="title" idx="4294967295"/>
          </p:nvPr>
        </p:nvSpPr>
        <p:spPr>
          <a:xfrm>
            <a:off x="3081528" y="651537"/>
            <a:ext cx="690067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defRPr/>
            </a:pPr>
            <a:r>
              <a:rPr lang="en-US" sz="4400" b="1" dirty="0">
                <a:latin typeface="Calibri" panose="020F0502020204030204" pitchFamily="34" charset="0"/>
                <a:ea typeface="Calibri" panose="020F0502020204030204" pitchFamily="34" charset="0"/>
                <a:cs typeface="Calibri" panose="020F0502020204030204" pitchFamily="34" charset="0"/>
              </a:rPr>
              <a:t>Invasive Species (continued)</a:t>
            </a:r>
            <a:endPar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F2A605F4-5396-8022-1DCB-0A4389737A59}"/>
              </a:ext>
            </a:extLst>
          </p:cNvPr>
          <p:cNvSpPr txBox="1"/>
          <p:nvPr/>
        </p:nvSpPr>
        <p:spPr>
          <a:xfrm>
            <a:off x="690415" y="1655793"/>
            <a:ext cx="6900672" cy="892552"/>
          </a:xfrm>
          <a:prstGeom prst="rect">
            <a:avLst/>
          </a:prstGeom>
          <a:noFill/>
        </p:spPr>
        <p:txBody>
          <a:bodyPr wrap="square" rtlCol="0">
            <a:spAutoFit/>
          </a:bodyPr>
          <a:lstStyle/>
          <a:p>
            <a:r>
              <a:rPr lang="en-US" sz="2600" dirty="0">
                <a:solidFill>
                  <a:schemeClr val="tx1"/>
                </a:solidFill>
                <a:latin typeface="Calibri"/>
                <a:ea typeface="Calibri"/>
                <a:cs typeface="Calibri"/>
                <a:sym typeface="Calibri"/>
              </a:rPr>
              <a:t>Which conditions allow for the successful establishment of a nonnative species? </a:t>
            </a:r>
            <a:endParaRPr lang="en-US" sz="2600" dirty="0">
              <a:solidFill>
                <a:schemeClr val="tx1"/>
              </a:solidFill>
            </a:endParaRPr>
          </a:p>
        </p:txBody>
      </p:sp>
      <p:sp>
        <p:nvSpPr>
          <p:cNvPr id="6" name="TextBox 5">
            <a:extLst>
              <a:ext uri="{FF2B5EF4-FFF2-40B4-BE49-F238E27FC236}">
                <a16:creationId xmlns:a16="http://schemas.microsoft.com/office/drawing/2014/main" id="{E1B9B0EA-73AD-B121-FD95-7196A3A99A0A}"/>
              </a:ext>
            </a:extLst>
          </p:cNvPr>
          <p:cNvSpPr txBox="1"/>
          <p:nvPr/>
        </p:nvSpPr>
        <p:spPr>
          <a:xfrm>
            <a:off x="604134" y="2609631"/>
            <a:ext cx="5824366" cy="3929281"/>
          </a:xfrm>
          <a:prstGeom prst="rect">
            <a:avLst/>
          </a:prstGeom>
          <a:noFill/>
        </p:spPr>
        <p:txBody>
          <a:bodyPr wrap="square" rtlCol="0">
            <a:spAutoFit/>
          </a:bodyPr>
          <a:lstStyle/>
          <a:p>
            <a:pPr marL="285750" lvl="0" indent="-285750">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 nonnative species must be suited to endure the environment’s conditions.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Bef>
                <a:spcPts val="1000"/>
              </a:spcBef>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Niches are open for non-natives to occupy.</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Bef>
                <a:spcPts val="1000"/>
              </a:spcBef>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Prey are inexperienced with a nonnative predator.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Bef>
                <a:spcPts val="1000"/>
              </a:spcBef>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Disturbances occur that disrupt the </a:t>
            </a:r>
            <a:b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b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native community.</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Bef>
                <a:spcPts val="1000"/>
              </a:spcBef>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 invader is a keystone species or an </a:t>
            </a:r>
            <a:b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b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ecosystem engineer. </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beaver in the water near its dam">
            <a:extLst>
              <a:ext uri="{FF2B5EF4-FFF2-40B4-BE49-F238E27FC236}">
                <a16:creationId xmlns:a16="http://schemas.microsoft.com/office/drawing/2014/main" id="{E725BEDF-442B-6E7A-5C60-A58E9350D427}"/>
              </a:ext>
            </a:extLst>
          </p:cNvPr>
          <p:cNvPicPr>
            <a:picLocks noChangeAspect="1"/>
          </p:cNvPicPr>
          <p:nvPr/>
        </p:nvPicPr>
        <p:blipFill>
          <a:blip r:embed="rId4"/>
          <a:stretch>
            <a:fillRect/>
          </a:stretch>
        </p:blipFill>
        <p:spPr>
          <a:xfrm>
            <a:off x="6761000" y="1846880"/>
            <a:ext cx="3699200" cy="2621305"/>
          </a:xfrm>
          <a:prstGeom prst="rect">
            <a:avLst/>
          </a:prstGeom>
        </p:spPr>
      </p:pic>
      <p:pic>
        <p:nvPicPr>
          <p:cNvPr id="10" name="Picture 9" descr="A beaver dam in between trees within a body of water">
            <a:extLst>
              <a:ext uri="{FF2B5EF4-FFF2-40B4-BE49-F238E27FC236}">
                <a16:creationId xmlns:a16="http://schemas.microsoft.com/office/drawing/2014/main" id="{5A376383-331F-33FC-2C5D-FDB100987AAC}"/>
              </a:ext>
            </a:extLst>
          </p:cNvPr>
          <p:cNvPicPr>
            <a:picLocks noChangeAspect="1"/>
          </p:cNvPicPr>
          <p:nvPr/>
        </p:nvPicPr>
        <p:blipFill>
          <a:blip r:embed="rId5"/>
          <a:stretch>
            <a:fillRect/>
          </a:stretch>
        </p:blipFill>
        <p:spPr>
          <a:xfrm>
            <a:off x="6096000" y="4101615"/>
            <a:ext cx="3696429" cy="2621305"/>
          </a:xfrm>
          <a:prstGeom prst="rect">
            <a:avLst/>
          </a:prstGeom>
        </p:spPr>
      </p:pic>
      <p:sp>
        <p:nvSpPr>
          <p:cNvPr id="11" name="TextBox 10">
            <a:extLst>
              <a:ext uri="{FF2B5EF4-FFF2-40B4-BE49-F238E27FC236}">
                <a16:creationId xmlns:a16="http://schemas.microsoft.com/office/drawing/2014/main" id="{EB847677-F96A-8F21-7FA1-4A2A6EE6BE37}"/>
              </a:ext>
            </a:extLst>
          </p:cNvPr>
          <p:cNvSpPr txBox="1"/>
          <p:nvPr/>
        </p:nvSpPr>
        <p:spPr>
          <a:xfrm>
            <a:off x="9872133" y="4334995"/>
            <a:ext cx="2209800" cy="1938992"/>
          </a:xfrm>
          <a:prstGeom prst="rect">
            <a:avLst/>
          </a:prstGeom>
          <a:noFill/>
        </p:spPr>
        <p:txBody>
          <a:bodyPr wrap="square" rtlCol="0">
            <a:spAutoFit/>
          </a:bodyPr>
          <a:lstStyle/>
          <a:p>
            <a:pPr lvl="0"/>
            <a:r>
              <a:rPr lang="en-US" sz="2000" dirty="0">
                <a:latin typeface="Calibri" panose="020F0502020204030204" pitchFamily="34" charset="0"/>
                <a:ea typeface="Calibri" panose="020F0502020204030204" pitchFamily="34" charset="0"/>
                <a:cs typeface="Calibri" panose="020F0502020204030204" pitchFamily="34" charset="0"/>
              </a:rPr>
              <a:t>The beaver is native to the United States but was introduced in South America and parts of Europe.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60E0C17-BACA-A0F9-BE20-55AB241852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6" name="Title 5">
            <a:extLst>
              <a:ext uri="{FF2B5EF4-FFF2-40B4-BE49-F238E27FC236}">
                <a16:creationId xmlns:a16="http://schemas.microsoft.com/office/drawing/2014/main" id="{413BADF8-8C28-2001-4B8A-3C04EE3FA9C7}"/>
              </a:ext>
            </a:extLst>
          </p:cNvPr>
          <p:cNvSpPr txBox="1">
            <a:spLocks noGrp="1"/>
          </p:cNvSpPr>
          <p:nvPr>
            <p:ph type="title" idx="4294967295"/>
          </p:nvPr>
        </p:nvSpPr>
        <p:spPr>
          <a:xfrm>
            <a:off x="2835798" y="1040527"/>
            <a:ext cx="804440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Networks Resistant to Invasion </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22B7A503-FDAC-BB3C-DF5D-BED1051C0B6A}"/>
              </a:ext>
            </a:extLst>
          </p:cNvPr>
          <p:cNvSpPr txBox="1"/>
          <p:nvPr/>
        </p:nvSpPr>
        <p:spPr>
          <a:xfrm>
            <a:off x="1625708" y="1799399"/>
            <a:ext cx="9728092" cy="461665"/>
          </a:xfrm>
          <a:prstGeom prst="rect">
            <a:avLst/>
          </a:prstGeom>
          <a:noFill/>
        </p:spPr>
        <p:txBody>
          <a:bodyPr wrap="square" rtlCol="0">
            <a:spAutoFit/>
          </a:bodyPr>
          <a:lstStyle/>
          <a:p>
            <a:r>
              <a:rPr lang="en-US" dirty="0">
                <a:solidFill>
                  <a:schemeClr val="tx1"/>
                </a:solidFill>
                <a:latin typeface="Calibri"/>
                <a:ea typeface="Calibri"/>
                <a:cs typeface="Calibri"/>
                <a:sym typeface="Calibri"/>
              </a:rPr>
              <a:t> </a:t>
            </a:r>
            <a:r>
              <a:rPr lang="en-US" sz="2400" dirty="0">
                <a:solidFill>
                  <a:schemeClr val="tx1"/>
                </a:solidFill>
                <a:latin typeface="Calibri"/>
                <a:ea typeface="Calibri"/>
                <a:cs typeface="Calibri"/>
                <a:sym typeface="Calibri"/>
              </a:rPr>
              <a:t>What properties of communities make them more robust against invasion? </a:t>
            </a:r>
            <a:endParaRPr lang="en-US" sz="2000" dirty="0">
              <a:solidFill>
                <a:schemeClr val="tx1"/>
              </a:solidFill>
            </a:endParaRPr>
          </a:p>
        </p:txBody>
      </p:sp>
      <p:pic>
        <p:nvPicPr>
          <p:cNvPr id="10" name="Picture 9" descr="a dense rainforest">
            <a:extLst>
              <a:ext uri="{FF2B5EF4-FFF2-40B4-BE49-F238E27FC236}">
                <a16:creationId xmlns:a16="http://schemas.microsoft.com/office/drawing/2014/main" id="{8AA278A5-8821-A84B-7C01-6E4A41D55C52}"/>
              </a:ext>
            </a:extLst>
          </p:cNvPr>
          <p:cNvPicPr>
            <a:picLocks noChangeAspect="1"/>
          </p:cNvPicPr>
          <p:nvPr/>
        </p:nvPicPr>
        <p:blipFill>
          <a:blip r:embed="rId4"/>
          <a:stretch>
            <a:fillRect/>
          </a:stretch>
        </p:blipFill>
        <p:spPr>
          <a:xfrm>
            <a:off x="1393074" y="2542600"/>
            <a:ext cx="4496824" cy="3226535"/>
          </a:xfrm>
          <a:prstGeom prst="rect">
            <a:avLst/>
          </a:prstGeom>
        </p:spPr>
      </p:pic>
      <p:sp>
        <p:nvSpPr>
          <p:cNvPr id="11" name="TextBox 10">
            <a:extLst>
              <a:ext uri="{FF2B5EF4-FFF2-40B4-BE49-F238E27FC236}">
                <a16:creationId xmlns:a16="http://schemas.microsoft.com/office/drawing/2014/main" id="{84A2D32D-6BA7-DC92-FF90-473123FB92FE}"/>
              </a:ext>
            </a:extLst>
          </p:cNvPr>
          <p:cNvSpPr txBox="1"/>
          <p:nvPr/>
        </p:nvSpPr>
        <p:spPr>
          <a:xfrm>
            <a:off x="1393074" y="5787692"/>
            <a:ext cx="2576362" cy="707886"/>
          </a:xfrm>
          <a:prstGeom prst="rect">
            <a:avLst/>
          </a:prstGeom>
          <a:noFill/>
        </p:spPr>
        <p:txBody>
          <a:bodyPr wrap="square" rtlCol="0">
            <a:spAutoFit/>
          </a:bodyPr>
          <a:lstStyle/>
          <a:p>
            <a:pPr lvl="0">
              <a:buSzPts val="1800"/>
            </a:pPr>
            <a:r>
              <a:rPr lang="en-US" sz="2400" dirty="0">
                <a:solidFill>
                  <a:schemeClr val="dk1"/>
                </a:solidFill>
                <a:latin typeface="Calibri"/>
                <a:ea typeface="Calibri"/>
                <a:cs typeface="Calibri"/>
                <a:sym typeface="Calibri"/>
              </a:rPr>
              <a:t>Rain Forest</a:t>
            </a:r>
            <a:br>
              <a:rPr lang="en-US" sz="2000" dirty="0">
                <a:solidFill>
                  <a:schemeClr val="dk1"/>
                </a:solidFill>
                <a:latin typeface="Calibri"/>
                <a:ea typeface="Calibri"/>
                <a:cs typeface="Calibri"/>
                <a:sym typeface="Calibri"/>
              </a:rPr>
            </a:br>
            <a:r>
              <a:rPr lang="en-US" sz="1600" dirty="0">
                <a:solidFill>
                  <a:schemeClr val="dk1"/>
                </a:solidFill>
                <a:latin typeface="Calibri"/>
                <a:ea typeface="Calibri"/>
                <a:cs typeface="Calibri"/>
                <a:sym typeface="Calibri"/>
              </a:rPr>
              <a:t>Credit: Medium</a:t>
            </a:r>
            <a:endParaRPr lang="en-US" sz="2000" dirty="0">
              <a:solidFill>
                <a:schemeClr val="dk1"/>
              </a:solidFill>
              <a:latin typeface="Calibri"/>
              <a:ea typeface="Calibri"/>
              <a:cs typeface="Calibri"/>
              <a:sym typeface="Calibri"/>
            </a:endParaRPr>
          </a:p>
        </p:txBody>
      </p:sp>
      <p:pic>
        <p:nvPicPr>
          <p:cNvPr id="14" name="Picture 13" descr="a bee on a pink flower">
            <a:extLst>
              <a:ext uri="{FF2B5EF4-FFF2-40B4-BE49-F238E27FC236}">
                <a16:creationId xmlns:a16="http://schemas.microsoft.com/office/drawing/2014/main" id="{DB73DEAE-5546-D109-816A-13E3EFCF20F0}"/>
              </a:ext>
            </a:extLst>
          </p:cNvPr>
          <p:cNvPicPr>
            <a:picLocks noChangeAspect="1"/>
          </p:cNvPicPr>
          <p:nvPr/>
        </p:nvPicPr>
        <p:blipFill>
          <a:blip r:embed="rId5"/>
          <a:stretch>
            <a:fillRect/>
          </a:stretch>
        </p:blipFill>
        <p:spPr>
          <a:xfrm>
            <a:off x="6403454" y="2542600"/>
            <a:ext cx="4476750" cy="3228975"/>
          </a:xfrm>
          <a:prstGeom prst="rect">
            <a:avLst/>
          </a:prstGeom>
        </p:spPr>
      </p:pic>
      <p:sp>
        <p:nvSpPr>
          <p:cNvPr id="12" name="TextBox 11">
            <a:extLst>
              <a:ext uri="{FF2B5EF4-FFF2-40B4-BE49-F238E27FC236}">
                <a16:creationId xmlns:a16="http://schemas.microsoft.com/office/drawing/2014/main" id="{97103E8F-AFCC-797D-28D4-C63B88D767D4}"/>
              </a:ext>
            </a:extLst>
          </p:cNvPr>
          <p:cNvSpPr txBox="1"/>
          <p:nvPr/>
        </p:nvSpPr>
        <p:spPr>
          <a:xfrm>
            <a:off x="8137004" y="5755508"/>
            <a:ext cx="2743200" cy="646331"/>
          </a:xfrm>
          <a:prstGeom prst="rect">
            <a:avLst/>
          </a:prstGeom>
          <a:noFill/>
        </p:spPr>
        <p:txBody>
          <a:bodyPr wrap="square" rtlCol="0">
            <a:spAutoFit/>
          </a:bodyPr>
          <a:lstStyle/>
          <a:p>
            <a:pPr lvl="0" algn="r">
              <a:buSzPts val="1800"/>
            </a:pPr>
            <a:r>
              <a:rPr lang="en-US" sz="2200" dirty="0">
                <a:solidFill>
                  <a:schemeClr val="dk1"/>
                </a:solidFill>
                <a:latin typeface="Calibri"/>
                <a:ea typeface="Calibri"/>
                <a:cs typeface="Calibri"/>
                <a:sym typeface="Calibri"/>
              </a:rPr>
              <a:t>Bee Pollinator </a:t>
            </a:r>
          </a:p>
          <a:p>
            <a:pPr lvl="0" algn="r">
              <a:buSzPts val="1400"/>
            </a:pPr>
            <a:r>
              <a:rPr lang="en-US" dirty="0">
                <a:solidFill>
                  <a:schemeClr val="dk1"/>
                </a:solidFill>
                <a:latin typeface="Calibri"/>
                <a:ea typeface="Calibri"/>
                <a:cs typeface="Calibri"/>
                <a:sym typeface="Calibri"/>
              </a:rPr>
              <a:t>Credit: Wikimedia  Commons </a:t>
            </a:r>
            <a:endParaRPr lang="en-US" sz="1800"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72C9CA-4E45-EC28-6437-1EE1B9B366D3}"/>
              </a:ext>
            </a:extLst>
          </p:cNvPr>
          <p:cNvSpPr>
            <a:spLocks noGrp="1"/>
          </p:cNvSpPr>
          <p:nvPr>
            <p:ph type="sldNum" idx="12"/>
          </p:nvPr>
        </p:nvSpPr>
        <p:spPr>
          <a:xfrm>
            <a:off x="10969472" y="6356350"/>
            <a:ext cx="384328" cy="365125"/>
          </a:xfrm>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Title 2">
            <a:extLst>
              <a:ext uri="{FF2B5EF4-FFF2-40B4-BE49-F238E27FC236}">
                <a16:creationId xmlns:a16="http://schemas.microsoft.com/office/drawing/2014/main" id="{923116FF-30A1-A108-CBC8-33DEC893F5C7}"/>
              </a:ext>
            </a:extLst>
          </p:cNvPr>
          <p:cNvSpPr txBox="1">
            <a:spLocks noGrp="1"/>
          </p:cNvSpPr>
          <p:nvPr>
            <p:ph type="title" idx="4294967295"/>
          </p:nvPr>
        </p:nvSpPr>
        <p:spPr>
          <a:xfrm>
            <a:off x="2282319" y="823125"/>
            <a:ext cx="1006576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Networks Resistant to Invasion (continued) </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98986B92-B945-371B-4F6A-8F8AFFF6093A}"/>
              </a:ext>
            </a:extLst>
          </p:cNvPr>
          <p:cNvSpPr txBox="1"/>
          <p:nvPr/>
        </p:nvSpPr>
        <p:spPr>
          <a:xfrm>
            <a:off x="1194563" y="1523444"/>
            <a:ext cx="10806603" cy="492443"/>
          </a:xfrm>
          <a:prstGeom prst="rect">
            <a:avLst/>
          </a:prstGeom>
          <a:noFill/>
        </p:spPr>
        <p:txBody>
          <a:bodyPr wrap="square" rtlCol="0">
            <a:spAutoFit/>
          </a:bodyPr>
          <a:lstStyle/>
          <a:p>
            <a:r>
              <a:rPr lang="en-US" sz="2600" dirty="0">
                <a:solidFill>
                  <a:schemeClr val="tx1"/>
                </a:solidFill>
                <a:latin typeface="Calibri"/>
                <a:ea typeface="Calibri"/>
                <a:cs typeface="Calibri"/>
                <a:sym typeface="Calibri"/>
              </a:rPr>
              <a:t> What properties of communities make them more robust against invasion? </a:t>
            </a:r>
            <a:endParaRPr lang="en-US" sz="2600" dirty="0">
              <a:solidFill>
                <a:schemeClr val="tx1"/>
              </a:solidFill>
            </a:endParaRPr>
          </a:p>
        </p:txBody>
      </p:sp>
      <p:sp>
        <p:nvSpPr>
          <p:cNvPr id="5" name="TextBox 4">
            <a:extLst>
              <a:ext uri="{FF2B5EF4-FFF2-40B4-BE49-F238E27FC236}">
                <a16:creationId xmlns:a16="http://schemas.microsoft.com/office/drawing/2014/main" id="{7A264130-AA0B-5B55-9A26-C288DECCED9B}"/>
              </a:ext>
            </a:extLst>
          </p:cNvPr>
          <p:cNvSpPr txBox="1"/>
          <p:nvPr/>
        </p:nvSpPr>
        <p:spPr>
          <a:xfrm>
            <a:off x="2135296" y="2015887"/>
            <a:ext cx="8604435" cy="1200329"/>
          </a:xfrm>
          <a:prstGeom prst="rect">
            <a:avLst/>
          </a:prstGeom>
          <a:noFill/>
        </p:spPr>
        <p:txBody>
          <a:bodyPr wrap="square" rtlCol="0">
            <a:spAutoFit/>
          </a:bodyPr>
          <a:lstStyle/>
          <a:p>
            <a:pPr marL="342900" lvl="0" indent="-342900">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They are diverse (there are many species or functional groups).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They are modular networks.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buClr>
                <a:schemeClr val="dk1"/>
              </a:buClr>
              <a:buSzPts val="2400"/>
              <a:buFont typeface="Arial"/>
              <a:buChar char="•"/>
            </a:pPr>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They are nested networks.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dense rainforest">
            <a:extLst>
              <a:ext uri="{FF2B5EF4-FFF2-40B4-BE49-F238E27FC236}">
                <a16:creationId xmlns:a16="http://schemas.microsoft.com/office/drawing/2014/main" id="{E1BCB8F4-D692-9D35-47E3-4AB3BB15C4DE}"/>
              </a:ext>
            </a:extLst>
          </p:cNvPr>
          <p:cNvPicPr>
            <a:picLocks noChangeAspect="1"/>
          </p:cNvPicPr>
          <p:nvPr/>
        </p:nvPicPr>
        <p:blipFill>
          <a:blip r:embed="rId4"/>
          <a:stretch>
            <a:fillRect/>
          </a:stretch>
        </p:blipFill>
        <p:spPr>
          <a:xfrm>
            <a:off x="2092653" y="3297332"/>
            <a:ext cx="3661835" cy="2627418"/>
          </a:xfrm>
          <a:prstGeom prst="rect">
            <a:avLst/>
          </a:prstGeom>
        </p:spPr>
      </p:pic>
      <p:sp>
        <p:nvSpPr>
          <p:cNvPr id="12" name="TextBox 11">
            <a:extLst>
              <a:ext uri="{FF2B5EF4-FFF2-40B4-BE49-F238E27FC236}">
                <a16:creationId xmlns:a16="http://schemas.microsoft.com/office/drawing/2014/main" id="{4F4241C6-B807-4C79-383B-C06077633445}"/>
              </a:ext>
            </a:extLst>
          </p:cNvPr>
          <p:cNvSpPr txBox="1"/>
          <p:nvPr/>
        </p:nvSpPr>
        <p:spPr>
          <a:xfrm>
            <a:off x="1790908" y="5940850"/>
            <a:ext cx="4265326" cy="830997"/>
          </a:xfrm>
          <a:prstGeom prst="rect">
            <a:avLst/>
          </a:prstGeom>
          <a:noFill/>
        </p:spPr>
        <p:txBody>
          <a:bodyPr wrap="square" rtlCol="0">
            <a:spAutoFit/>
          </a:bodyPr>
          <a:lstStyle/>
          <a:p>
            <a:pPr lvl="0" algn="ctr"/>
            <a:r>
              <a:rPr lang="en-US" sz="2400" dirty="0">
                <a:latin typeface="Calibri" panose="020F0502020204030204" pitchFamily="34" charset="0"/>
                <a:ea typeface="Calibri" panose="020F0502020204030204" pitchFamily="34" charset="0"/>
                <a:cs typeface="Calibri" panose="020F0502020204030204" pitchFamily="34" charset="0"/>
              </a:rPr>
              <a:t>Rain forests are among the most diverse ecosystems globally.</a:t>
            </a:r>
          </a:p>
        </p:txBody>
      </p:sp>
      <p:pic>
        <p:nvPicPr>
          <p:cNvPr id="9" name="Picture 8" descr="a bee on a pink flower">
            <a:extLst>
              <a:ext uri="{FF2B5EF4-FFF2-40B4-BE49-F238E27FC236}">
                <a16:creationId xmlns:a16="http://schemas.microsoft.com/office/drawing/2014/main" id="{1FB9C933-8385-CBCB-D74B-3AAC5E4D2012}"/>
              </a:ext>
            </a:extLst>
          </p:cNvPr>
          <p:cNvPicPr>
            <a:picLocks noChangeAspect="1"/>
          </p:cNvPicPr>
          <p:nvPr/>
        </p:nvPicPr>
        <p:blipFill>
          <a:blip r:embed="rId5"/>
          <a:stretch>
            <a:fillRect/>
          </a:stretch>
        </p:blipFill>
        <p:spPr>
          <a:xfrm>
            <a:off x="6437514" y="3297332"/>
            <a:ext cx="3661835" cy="2641196"/>
          </a:xfrm>
          <a:prstGeom prst="rect">
            <a:avLst/>
          </a:prstGeom>
        </p:spPr>
      </p:pic>
      <p:sp>
        <p:nvSpPr>
          <p:cNvPr id="13" name="TextBox 12">
            <a:extLst>
              <a:ext uri="{FF2B5EF4-FFF2-40B4-BE49-F238E27FC236}">
                <a16:creationId xmlns:a16="http://schemas.microsoft.com/office/drawing/2014/main" id="{74B1868C-426C-8994-4D1E-7B6C7E8353E8}"/>
              </a:ext>
            </a:extLst>
          </p:cNvPr>
          <p:cNvSpPr txBox="1"/>
          <p:nvPr/>
        </p:nvSpPr>
        <p:spPr>
          <a:xfrm>
            <a:off x="6592168" y="5940850"/>
            <a:ext cx="3352526" cy="830997"/>
          </a:xfrm>
          <a:prstGeom prst="rect">
            <a:avLst/>
          </a:prstGeom>
          <a:noFill/>
        </p:spPr>
        <p:txBody>
          <a:bodyPr wrap="square" rtlCol="0">
            <a:spAutoFit/>
          </a:bodyPr>
          <a:lstStyle/>
          <a:p>
            <a:pPr lvl="0" algn="ctr"/>
            <a:r>
              <a:rPr lang="en-US" sz="2400" dirty="0">
                <a:latin typeface="Calibri" panose="020F0502020204030204" pitchFamily="34" charset="0"/>
                <a:ea typeface="Calibri" panose="020F0502020204030204" pitchFamily="34" charset="0"/>
                <a:cs typeface="Calibri" panose="020F0502020204030204" pitchFamily="34" charset="0"/>
              </a:rPr>
              <a:t>Many plant pollinator network are modular.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2"/>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E44B31-3B41-B4DB-2D88-0731AA5945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7" name="Title 6">
            <a:extLst>
              <a:ext uri="{FF2B5EF4-FFF2-40B4-BE49-F238E27FC236}">
                <a16:creationId xmlns:a16="http://schemas.microsoft.com/office/drawing/2014/main" id="{31C44F79-86A0-8CD0-A463-959373D556C2}"/>
              </a:ext>
            </a:extLst>
          </p:cNvPr>
          <p:cNvSpPr txBox="1">
            <a:spLocks noGrp="1"/>
          </p:cNvSpPr>
          <p:nvPr>
            <p:ph type="title" idx="4294967295"/>
          </p:nvPr>
        </p:nvSpPr>
        <p:spPr>
          <a:xfrm>
            <a:off x="2549986" y="809873"/>
            <a:ext cx="829904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Modularity and Nested Networks </a:t>
            </a:r>
            <a:endPar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0DA624E1-AA86-9B62-DF3F-7F00CB270D45}"/>
              </a:ext>
            </a:extLst>
          </p:cNvPr>
          <p:cNvSpPr txBox="1"/>
          <p:nvPr/>
        </p:nvSpPr>
        <p:spPr>
          <a:xfrm>
            <a:off x="2845140" y="1608388"/>
            <a:ext cx="7708740" cy="492443"/>
          </a:xfrm>
          <a:prstGeom prst="rect">
            <a:avLst/>
          </a:prstGeom>
          <a:noFill/>
        </p:spPr>
        <p:txBody>
          <a:bodyPr wrap="square" rtlCol="0">
            <a:spAutoFit/>
          </a:bodyPr>
          <a:lstStyle/>
          <a:p>
            <a:pPr lvl="0">
              <a:buSzPts val="2600"/>
            </a:pPr>
            <a:r>
              <a:rPr lang="en-US" sz="2600" dirty="0">
                <a:solidFill>
                  <a:schemeClr val="tx1"/>
                </a:solidFill>
                <a:latin typeface="Calibri"/>
                <a:ea typeface="Calibri"/>
                <a:cs typeface="Calibri"/>
                <a:sym typeface="Calibri"/>
              </a:rPr>
              <a:t>Which of the below networks are modular or nested?</a:t>
            </a:r>
            <a:endParaRPr lang="en-US" sz="2600" dirty="0">
              <a:solidFill>
                <a:schemeClr val="tx1"/>
              </a:solidFill>
            </a:endParaRPr>
          </a:p>
        </p:txBody>
      </p:sp>
      <p:pic>
        <p:nvPicPr>
          <p:cNvPr id="10" name="Picture 9" descr="Networks of smaller, scantily connected networks are modular; network nodes within another network are nested.">
            <a:extLst>
              <a:ext uri="{FF2B5EF4-FFF2-40B4-BE49-F238E27FC236}">
                <a16:creationId xmlns:a16="http://schemas.microsoft.com/office/drawing/2014/main" id="{6944A9DC-75C7-2A7E-9667-1F1135905686}"/>
              </a:ext>
            </a:extLst>
          </p:cNvPr>
          <p:cNvPicPr>
            <a:picLocks noChangeAspect="1"/>
          </p:cNvPicPr>
          <p:nvPr/>
        </p:nvPicPr>
        <p:blipFill>
          <a:blip r:embed="rId4"/>
          <a:stretch>
            <a:fillRect/>
          </a:stretch>
        </p:blipFill>
        <p:spPr>
          <a:xfrm>
            <a:off x="2694676" y="2465956"/>
            <a:ext cx="6802648" cy="38903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2"/>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45C709-912F-14D4-2631-72B4DD76F7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7" name="Title 6">
            <a:extLst>
              <a:ext uri="{FF2B5EF4-FFF2-40B4-BE49-F238E27FC236}">
                <a16:creationId xmlns:a16="http://schemas.microsoft.com/office/drawing/2014/main" id="{9612E929-2FFB-880C-9E3E-5F53B8071F1A}"/>
              </a:ext>
            </a:extLst>
          </p:cNvPr>
          <p:cNvSpPr txBox="1">
            <a:spLocks noGrp="1"/>
          </p:cNvSpPr>
          <p:nvPr>
            <p:ph type="title" idx="4294967295"/>
          </p:nvPr>
        </p:nvSpPr>
        <p:spPr>
          <a:xfrm>
            <a:off x="2967639" y="690459"/>
            <a:ext cx="7398454"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Modularity and Nested Networks (continued) </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321EA731-F89D-A1B1-8B73-9124A19372EC}"/>
              </a:ext>
            </a:extLst>
          </p:cNvPr>
          <p:cNvSpPr txBox="1"/>
          <p:nvPr/>
        </p:nvSpPr>
        <p:spPr>
          <a:xfrm>
            <a:off x="1608880" y="1901332"/>
            <a:ext cx="9175165" cy="492443"/>
          </a:xfrm>
          <a:prstGeom prst="rect">
            <a:avLst/>
          </a:prstGeom>
          <a:noFill/>
        </p:spPr>
        <p:txBody>
          <a:bodyPr wrap="square" rtlCol="0">
            <a:spAutoFit/>
          </a:bodyPr>
          <a:lstStyle/>
          <a:p>
            <a:pPr lvl="0" algn="ctr">
              <a:buSzPts val="2600"/>
            </a:pPr>
            <a:r>
              <a:rPr lang="en-US" sz="2600" dirty="0">
                <a:solidFill>
                  <a:schemeClr val="tx1"/>
                </a:solidFill>
                <a:latin typeface="Calibri"/>
                <a:ea typeface="Calibri"/>
                <a:cs typeface="Calibri"/>
                <a:sym typeface="Calibri"/>
              </a:rPr>
              <a:t>Which of the below networks are modular or nested?</a:t>
            </a:r>
            <a:endParaRPr lang="en-US" sz="2600" dirty="0">
              <a:solidFill>
                <a:schemeClr val="tx1"/>
              </a:solidFill>
            </a:endParaRPr>
          </a:p>
        </p:txBody>
      </p:sp>
      <p:pic>
        <p:nvPicPr>
          <p:cNvPr id="10" name="Picture 9" descr="Networks of smaller, scantily connected networks are modular; network nodes within another network are nested.">
            <a:extLst>
              <a:ext uri="{FF2B5EF4-FFF2-40B4-BE49-F238E27FC236}">
                <a16:creationId xmlns:a16="http://schemas.microsoft.com/office/drawing/2014/main" id="{BB0A18C5-AD96-DDAB-37BA-D0159845A1D9}"/>
              </a:ext>
            </a:extLst>
          </p:cNvPr>
          <p:cNvPicPr>
            <a:picLocks noChangeAspect="1"/>
          </p:cNvPicPr>
          <p:nvPr/>
        </p:nvPicPr>
        <p:blipFill>
          <a:blip r:embed="rId4"/>
          <a:stretch>
            <a:fillRect/>
          </a:stretch>
        </p:blipFill>
        <p:spPr>
          <a:xfrm>
            <a:off x="2694676" y="2465956"/>
            <a:ext cx="6802648" cy="3890394"/>
          </a:xfrm>
          <a:prstGeom prst="rect">
            <a:avLst/>
          </a:prstGeom>
        </p:spPr>
      </p:pic>
      <p:sp>
        <p:nvSpPr>
          <p:cNvPr id="12" name="TextBox 11">
            <a:extLst>
              <a:ext uri="{FF2B5EF4-FFF2-40B4-BE49-F238E27FC236}">
                <a16:creationId xmlns:a16="http://schemas.microsoft.com/office/drawing/2014/main" id="{9101E2E2-FB32-12CA-CEF6-A064FC957070}"/>
              </a:ext>
            </a:extLst>
          </p:cNvPr>
          <p:cNvSpPr txBox="1"/>
          <p:nvPr/>
        </p:nvSpPr>
        <p:spPr>
          <a:xfrm>
            <a:off x="6096000" y="6211989"/>
            <a:ext cx="4271058" cy="369332"/>
          </a:xfrm>
          <a:prstGeom prst="rect">
            <a:avLst/>
          </a:prstGeom>
          <a:noFill/>
        </p:spPr>
        <p:txBody>
          <a:bodyPr wrap="square" rtlCol="0">
            <a:spAutoFit/>
          </a:bodyPr>
          <a:lstStyle/>
          <a:p>
            <a:pPr lvl="0">
              <a:buSzPts val="1800"/>
            </a:pPr>
            <a:r>
              <a:rPr lang="en-US" sz="1800" dirty="0">
                <a:solidFill>
                  <a:schemeClr val="dk1"/>
                </a:solidFill>
                <a:latin typeface="Calibri"/>
                <a:ea typeface="Calibri"/>
                <a:cs typeface="Calibri"/>
                <a:sym typeface="Calibri"/>
              </a:rPr>
              <a:t>A modular network with five subnetworks. </a:t>
            </a:r>
            <a:endParaRPr lang="en-US" sz="1800" dirty="0"/>
          </a:p>
        </p:txBody>
      </p:sp>
      <p:cxnSp>
        <p:nvCxnSpPr>
          <p:cNvPr id="5" name="Straight Arrow Connector 4" descr="Networks of smaller, scantily connected networks are modular; network nodes within another network are nested.">
            <a:extLst>
              <a:ext uri="{FF2B5EF4-FFF2-40B4-BE49-F238E27FC236}">
                <a16:creationId xmlns:a16="http://schemas.microsoft.com/office/drawing/2014/main" id="{F6CFEFB0-9956-C099-0DEB-24B314BBD0F3}"/>
              </a:ext>
            </a:extLst>
          </p:cNvPr>
          <p:cNvCxnSpPr>
            <a:cxnSpLocks/>
          </p:cNvCxnSpPr>
          <p:nvPr/>
        </p:nvCxnSpPr>
        <p:spPr>
          <a:xfrm flipH="1" flipV="1">
            <a:off x="7841848" y="5160016"/>
            <a:ext cx="242888" cy="99425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72914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1344</TotalTime>
  <Words>1423</Words>
  <Application>Microsoft Macintosh PowerPoint</Application>
  <PresentationFormat>Widescreen</PresentationFormat>
  <Paragraphs>112</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Cascading Effects in Complex Systems Part 1: </vt:lpstr>
      <vt:lpstr>Cascading Effects </vt:lpstr>
      <vt:lpstr>Cascades Represented as Networks </vt:lpstr>
      <vt:lpstr>Invasive Species</vt:lpstr>
      <vt:lpstr>Invasive Species (continued)</vt:lpstr>
      <vt:lpstr>Networks Resistant to Invasion </vt:lpstr>
      <vt:lpstr>Networks Resistant to Invasion (continued) </vt:lpstr>
      <vt:lpstr>Modularity and Nested Networks </vt:lpstr>
      <vt:lpstr>Modularity and Nested Networks (continued) </vt:lpstr>
      <vt:lpstr>Trophic Cascades</vt:lpstr>
      <vt:lpstr>Ecological Significance of Trophic Cascades</vt:lpstr>
      <vt:lpstr>Human Influences on Trophic  Cascades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Effects in Complex Systems Part 1:</dc:title>
  <dc:creator>Margaret A. Palmer</dc:creator>
  <cp:lastModifiedBy>Alaina Gallagher</cp:lastModifiedBy>
  <cp:revision>27</cp:revision>
  <dcterms:created xsi:type="dcterms:W3CDTF">2022-07-26T20:11:57Z</dcterms:created>
  <dcterms:modified xsi:type="dcterms:W3CDTF">2026-08-12T18:22:29Z</dcterms:modified>
</cp:coreProperties>
</file>