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 roundtripDataSignature="AMtx7mhRm0mpHsN3JsP1hJYmoRC6xWCc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01" autoAdjust="0"/>
    <p:restoredTop sz="67702" autoAdjust="0"/>
  </p:normalViewPr>
  <p:slideViewPr>
    <p:cSldViewPr snapToGrid="0">
      <p:cViewPr varScale="1">
        <p:scale>
          <a:sx n="66" d="100"/>
          <a:sy n="66" d="100"/>
        </p:scale>
        <p:origin x="224" y="368"/>
      </p:cViewPr>
      <p:guideLst/>
    </p:cSldViewPr>
  </p:slideViewPr>
  <p:outlineViewPr>
    <p:cViewPr>
      <p:scale>
        <a:sx n="33" d="100"/>
        <a:sy n="33" d="100"/>
      </p:scale>
      <p:origin x="0" y="0"/>
    </p:cViewPr>
  </p:outlineViewPr>
  <p:notesTextViewPr>
    <p:cViewPr>
      <p:scale>
        <a:sx n="114" d="100"/>
        <a:sy n="114"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customschemas.google.com/relationships/presentationmetadata" Target="metadata"/><Relationship Id="rId4" Type="http://schemas.openxmlformats.org/officeDocument/2006/relationships/slide" Target="slides/slide3.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 </a:t>
            </a:r>
            <a:r>
              <a:rPr lang="en-US" dirty="0"/>
              <a:t>Climate change (CC) visualization often goes beyond simple conversions of datasets into graphs and charts. The next generation of rhetorical visuals integrates data with artistic elements that personalize the impact of the data, such as this provocative version of the American Flag. Ask learners to consider how the manipulation of identity-linked visuals like a national flag enhances the emotions of the viewer in a way that sheer data projections cannot.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Each of these forms of discourse analysis has a SESYNC Explainer dedicated to it:</a:t>
            </a:r>
          </a:p>
          <a:p>
            <a:pPr marL="342900" lvl="0" indent="-342900" algn="l" rtl="0">
              <a:lnSpc>
                <a:spcPct val="100000"/>
              </a:lnSpc>
              <a:spcBef>
                <a:spcPts val="0"/>
              </a:spcBef>
              <a:spcAft>
                <a:spcPts val="0"/>
              </a:spcAft>
              <a:buSzPts val="1400"/>
              <a:buFont typeface="+mj-lt"/>
              <a:buAutoNum type="arabicPeriod"/>
            </a:pPr>
            <a:r>
              <a:rPr lang="en-US" sz="1400" dirty="0"/>
              <a:t>CDA: What Is It? https://</a:t>
            </a:r>
            <a:r>
              <a:rPr lang="en-US" sz="1400" dirty="0" err="1"/>
              <a:t>www.sesync.org</a:t>
            </a:r>
            <a:r>
              <a:rPr lang="en-US" sz="1400" dirty="0"/>
              <a:t>/resources/critical-discourse-analysis-visual-approach</a:t>
            </a:r>
          </a:p>
          <a:p>
            <a:pPr marL="342900" lvl="0" indent="-342900" algn="l" rtl="0">
              <a:lnSpc>
                <a:spcPct val="100000"/>
              </a:lnSpc>
              <a:spcBef>
                <a:spcPts val="0"/>
              </a:spcBef>
              <a:spcAft>
                <a:spcPts val="0"/>
              </a:spcAft>
              <a:buSzPts val="1400"/>
              <a:buFont typeface="+mj-lt"/>
              <a:buAutoNum type="arabicPeriod"/>
            </a:pPr>
            <a:r>
              <a:rPr lang="en-US" sz="1400" dirty="0"/>
              <a:t>CDA: Visual Discourse Analysis: https://</a:t>
            </a:r>
            <a:r>
              <a:rPr lang="en-US" sz="1400" dirty="0" err="1"/>
              <a:t>www.sesync.org</a:t>
            </a:r>
            <a:r>
              <a:rPr lang="en-US" sz="1400" dirty="0"/>
              <a:t>/resources/critical-discourse-analysis-visual-approach</a:t>
            </a:r>
          </a:p>
          <a:p>
            <a:pPr marL="342900" lvl="0" indent="-342900" algn="l" rtl="0">
              <a:lnSpc>
                <a:spcPct val="100000"/>
              </a:lnSpc>
              <a:spcBef>
                <a:spcPts val="0"/>
              </a:spcBef>
              <a:spcAft>
                <a:spcPts val="0"/>
              </a:spcAft>
              <a:buSzPts val="1400"/>
              <a:buFont typeface="+mj-lt"/>
              <a:buAutoNum type="arabicPeriod"/>
            </a:pPr>
            <a:r>
              <a:rPr lang="en-US" sz="1400" dirty="0"/>
              <a:t>CDA: Narrative Discourse Analysis: https://</a:t>
            </a:r>
            <a:r>
              <a:rPr lang="en-US" sz="1400" dirty="0" err="1"/>
              <a:t>www.sesync.org</a:t>
            </a:r>
            <a:r>
              <a:rPr lang="en-US" sz="1400" dirty="0"/>
              <a:t>/resources/critical-discourse-analysis-narrative-approach</a:t>
            </a:r>
          </a:p>
          <a:p>
            <a:pPr marL="342900" lvl="0" indent="-342900" algn="l" rtl="0">
              <a:lnSpc>
                <a:spcPct val="100000"/>
              </a:lnSpc>
              <a:spcBef>
                <a:spcPts val="0"/>
              </a:spcBef>
              <a:spcAft>
                <a:spcPts val="0"/>
              </a:spcAft>
              <a:buSzPts val="1400"/>
              <a:buFont typeface="+mj-lt"/>
              <a:buAutoNum type="arabicPeriod"/>
            </a:pPr>
            <a:r>
              <a:rPr lang="en-US" sz="1400" dirty="0"/>
              <a:t>CDA: Qualitative Content Approach: https://</a:t>
            </a:r>
            <a:r>
              <a:rPr lang="en-US" sz="1400" dirty="0" err="1"/>
              <a:t>www.sesync.org</a:t>
            </a:r>
            <a:r>
              <a:rPr lang="en-US" sz="1400" dirty="0"/>
              <a:t>/resources/critical-discourse-analysis-qualitative-content-approach </a:t>
            </a:r>
          </a:p>
          <a:p>
            <a:pPr marL="342900" lvl="0" indent="-342900" algn="l" rtl="0">
              <a:lnSpc>
                <a:spcPct val="100000"/>
              </a:lnSpc>
              <a:spcBef>
                <a:spcPts val="0"/>
              </a:spcBef>
              <a:spcAft>
                <a:spcPts val="0"/>
              </a:spcAft>
              <a:buSzPts val="1400"/>
              <a:buFont typeface="+mj-lt"/>
              <a:buAutoNum type="arabicPeriod"/>
            </a:pPr>
            <a:r>
              <a:rPr lang="en-US" sz="1400" dirty="0"/>
              <a:t>CDA: Artificial Intelligence, Social Network, &amp; Social Media Analysis: https://</a:t>
            </a:r>
            <a:r>
              <a:rPr lang="en-US" sz="1400" dirty="0" err="1"/>
              <a:t>www.sesync.org</a:t>
            </a:r>
            <a:r>
              <a:rPr lang="en-US" sz="1400" dirty="0"/>
              <a:t>/resources/critical-discourse-analysis-artificial-intelligence-social-network-social-media-analysis</a:t>
            </a:r>
            <a:endParaRPr sz="1400" dirty="0"/>
          </a:p>
        </p:txBody>
      </p:sp>
      <p:sp>
        <p:nvSpPr>
          <p:cNvPr id="107" name="Google Shape;10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Ask learners to scrutinize this visual for its factual content (logos) versus emotional content (pathos). How might they critique this image as a “scientific” tool? (They might note that the Y axis is not defined nor are the significance of the shades of blue/red. They might also wish to know the source of the data about China’s temperature measurements.) How might they appraise the image’s impact on emotion – do they “feel” its message, or is this just another visual that flows past in a sea of visual saturation on the internet?   </a:t>
            </a:r>
            <a:endParaRPr sz="1400" dirty="0"/>
          </a:p>
        </p:txBody>
      </p:sp>
      <p:sp>
        <p:nvSpPr>
          <p:cNvPr id="119" name="Google Shape;11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Denotes: CO</a:t>
            </a:r>
            <a:r>
              <a:rPr lang="en-US" sz="1400" baseline="-25000" dirty="0"/>
              <a:t>2</a:t>
            </a:r>
            <a:r>
              <a:rPr lang="en-US" sz="1400" dirty="0"/>
              <a:t> in the atmosphere through time; Zig-zags: Northern Hemisphere’s summer (low) and winter (high); trend: inexorable rise past historical baselines due to anthropogenic carbon emissions. Ask learners: how might we update this classic visual using software visualization tools, graphic design approaches, and dynamic presentation (GIFs and videos)? </a:t>
            </a:r>
            <a:endParaRPr sz="1400" dirty="0"/>
          </a:p>
        </p:txBody>
      </p:sp>
      <p:sp>
        <p:nvSpPr>
          <p:cNvPr id="131" name="Google Shape;13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Ask learners: How might we go beyond static visuals using dynamic presentation forms (GIFs and videos)? How much do climate facts (logos) matter in relation to other factors like identity (race, gender, nationality, sexuality, political orientation), affiliations, socio-economic status? Can learners suggest innovative ways to engage various sub-groups who may not identify as “environmentalists”? For example, how would they approach climate change visual discourse for a group of American cattle ranchers? (Focus on drought, economic futures, methane recapture as a resource, etc.)  </a:t>
            </a:r>
            <a:endParaRPr sz="1400" dirty="0"/>
          </a:p>
        </p:txBody>
      </p:sp>
      <p:sp>
        <p:nvSpPr>
          <p:cNvPr id="143" name="Google Shape;14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Full graphic is available here for easier viewing. </a:t>
            </a:r>
            <a:endParaRPr sz="1400" dirty="0"/>
          </a:p>
        </p:txBody>
      </p:sp>
      <p:sp>
        <p:nvSpPr>
          <p:cNvPr id="143" name="Google Shape;14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3243562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4.0/" TargetMode="External"/><Relationship Id="rId5" Type="http://schemas.openxmlformats.org/officeDocument/2006/relationships/hyperlink" Target="https://www.climate-lab-book.ac.uk/warming-stripes/" TargetMode="Externa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creativecommons.org/licenses/by/4.0/deed.en"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creativecommons.org/licenses/by/4.0/deed.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5" name="Picture 4" descr="The SESYNC logo - the letters SESYNC under a green arch">
            <a:extLst>
              <a:ext uri="{FF2B5EF4-FFF2-40B4-BE49-F238E27FC236}">
                <a16:creationId xmlns:a16="http://schemas.microsoft.com/office/drawing/2014/main" id="{BDA29C07-7350-B0A8-14D8-1E888BA3AEB6}"/>
              </a:ext>
            </a:extLst>
          </p:cNvPr>
          <p:cNvPicPr>
            <a:picLocks noChangeAspect="1"/>
          </p:cNvPicPr>
          <p:nvPr/>
        </p:nvPicPr>
        <p:blipFill>
          <a:blip r:embed="rId3"/>
          <a:stretch>
            <a:fillRect/>
          </a:stretch>
        </p:blipFill>
        <p:spPr>
          <a:xfrm>
            <a:off x="254076" y="192695"/>
            <a:ext cx="3428571" cy="1257143"/>
          </a:xfrm>
          <a:prstGeom prst="rect">
            <a:avLst/>
          </a:prstGeom>
        </p:spPr>
      </p:pic>
      <p:sp>
        <p:nvSpPr>
          <p:cNvPr id="6" name="TextBox 5">
            <a:extLst>
              <a:ext uri="{FF2B5EF4-FFF2-40B4-BE49-F238E27FC236}">
                <a16:creationId xmlns:a16="http://schemas.microsoft.com/office/drawing/2014/main" id="{BB4E5374-3D13-869A-5306-C4BDBA7A4420}"/>
              </a:ext>
            </a:extLst>
          </p:cNvPr>
          <p:cNvSpPr txBox="1"/>
          <p:nvPr/>
        </p:nvSpPr>
        <p:spPr>
          <a:xfrm>
            <a:off x="4484435" y="148414"/>
            <a:ext cx="6631663" cy="2585323"/>
          </a:xfrm>
          <a:prstGeom prst="rect">
            <a:avLst/>
          </a:prstGeom>
          <a:noFill/>
        </p:spPr>
        <p:txBody>
          <a:bodyPr wrap="square" rtlCol="0">
            <a:spAutoFit/>
          </a:bodyPr>
          <a:lstStyle/>
          <a:p>
            <a:r>
              <a:rPr lang="en-US" sz="5400" b="1" dirty="0">
                <a:solidFill>
                  <a:schemeClr val="tx1"/>
                </a:solidFill>
                <a:latin typeface="Calibri" panose="020F0502020204030204" pitchFamily="34" charset="0"/>
                <a:ea typeface="Calibri" panose="020F0502020204030204" pitchFamily="34" charset="0"/>
                <a:cs typeface="Calibri" panose="020F0502020204030204" pitchFamily="34" charset="0"/>
              </a:rPr>
              <a:t>Critical Discourse Analysis:</a:t>
            </a:r>
            <a:br>
              <a:rPr lang="en-US" sz="5400" b="1"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en-US" sz="5400" b="1" dirty="0">
                <a:solidFill>
                  <a:schemeClr val="tx1"/>
                </a:solidFill>
                <a:latin typeface="Calibri" panose="020F0502020204030204" pitchFamily="34" charset="0"/>
                <a:ea typeface="Calibri" panose="020F0502020204030204" pitchFamily="34" charset="0"/>
                <a:cs typeface="Calibri" panose="020F0502020204030204" pitchFamily="34" charset="0"/>
              </a:rPr>
              <a:t>Climate Visualization</a:t>
            </a:r>
            <a:endParaRPr lang="en-US" sz="5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 visual of the American Flag with stripe colors showing divergence from average USA temperatures over time">
            <a:extLst>
              <a:ext uri="{FF2B5EF4-FFF2-40B4-BE49-F238E27FC236}">
                <a16:creationId xmlns:a16="http://schemas.microsoft.com/office/drawing/2014/main" id="{C4C6A222-6722-BD87-FBA5-961A976D2935}"/>
              </a:ext>
            </a:extLst>
          </p:cNvPr>
          <p:cNvPicPr>
            <a:picLocks noChangeAspect="1"/>
          </p:cNvPicPr>
          <p:nvPr/>
        </p:nvPicPr>
        <p:blipFill>
          <a:blip r:embed="rId4"/>
          <a:stretch>
            <a:fillRect/>
          </a:stretch>
        </p:blipFill>
        <p:spPr>
          <a:xfrm>
            <a:off x="4547478" y="2877995"/>
            <a:ext cx="6505575" cy="3657600"/>
          </a:xfrm>
          <a:prstGeom prst="rect">
            <a:avLst/>
          </a:prstGeom>
        </p:spPr>
      </p:pic>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0" y="4702628"/>
            <a:ext cx="3226526" cy="215537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7" name="TextBox 6">
            <a:extLst>
              <a:ext uri="{FF2B5EF4-FFF2-40B4-BE49-F238E27FC236}">
                <a16:creationId xmlns:a16="http://schemas.microsoft.com/office/drawing/2014/main" id="{A4BE1082-4768-0443-07C8-C86C95EAF85F}"/>
              </a:ext>
            </a:extLst>
          </p:cNvPr>
          <p:cNvSpPr txBox="1"/>
          <p:nvPr/>
        </p:nvSpPr>
        <p:spPr>
          <a:xfrm>
            <a:off x="410437" y="2793012"/>
            <a:ext cx="3917244" cy="1815882"/>
          </a:xfrm>
          <a:prstGeom prst="rect">
            <a:avLst/>
          </a:prstGeom>
          <a:noFill/>
        </p:spPr>
        <p:txBody>
          <a:bodyPr wrap="square" rtlCol="0">
            <a:spAutoFit/>
          </a:bodyPr>
          <a:lstStyle/>
          <a:p>
            <a:pPr lvl="0"/>
            <a:r>
              <a:rPr lang="en-US" sz="1600" dirty="0">
                <a:latin typeface="Calibri" panose="020F0502020204030204" pitchFamily="34" charset="0"/>
                <a:ea typeface="Calibri" panose="020F0502020204030204" pitchFamily="34" charset="0"/>
                <a:cs typeface="Calibri" panose="020F0502020204030204" pitchFamily="34" charset="0"/>
              </a:rPr>
              <a:t>Climate Change Stripes laid over the American Flag. The stripe colors show divergence from average USA temperatures from 1895-2020, top to bottom. </a:t>
            </a:r>
          </a:p>
          <a:p>
            <a:pPr lvl="0"/>
            <a:endParaRPr lang="en-US" sz="1600" dirty="0">
              <a:latin typeface="Calibri" panose="020F0502020204030204" pitchFamily="34" charset="0"/>
              <a:ea typeface="Calibri" panose="020F0502020204030204" pitchFamily="34" charset="0"/>
              <a:cs typeface="Calibri" panose="020F0502020204030204" pitchFamily="34" charset="0"/>
            </a:endParaRPr>
          </a:p>
          <a:p>
            <a:pPr lvl="0"/>
            <a:r>
              <a:rPr lang="en-US" sz="1600" dirty="0">
                <a:latin typeface="Calibri" panose="020F0502020204030204" pitchFamily="34" charset="0"/>
                <a:ea typeface="Calibri" panose="020F0502020204030204" pitchFamily="34" charset="0"/>
                <a:cs typeface="Calibri" panose="020F0502020204030204" pitchFamily="34" charset="0"/>
              </a:rPr>
              <a:t>Graphic by Professor Ed Hawkins, University of Reading, and the </a:t>
            </a:r>
            <a:r>
              <a:rPr lang="en-US" sz="1600" u="sng" dirty="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UK Climate Lab</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4.</a:t>
            </a:r>
            <a:r>
              <a:rPr lang="en-US" sz="1600" u="sng" dirty="0">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0</a:t>
            </a:r>
            <a:r>
              <a:rPr lang="en-US" sz="1600" dirty="0">
                <a:latin typeface="Calibri" panose="020F0502020204030204" pitchFamily="34" charset="0"/>
                <a:ea typeface="Calibri" panose="020F0502020204030204" pitchFamily="34" charset="0"/>
                <a:cs typeface="Calibri" panose="020F0502020204030204" pitchFamily="34" charset="0"/>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ADEAF1-7CCA-1E00-A6A1-8E3A0E0C1C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9A8B5AFB-408A-A640-336D-AC509F014630}"/>
              </a:ext>
            </a:extLst>
          </p:cNvPr>
          <p:cNvSpPr txBox="1">
            <a:spLocks noGrp="1"/>
          </p:cNvSpPr>
          <p:nvPr>
            <p:ph type="title" idx="4294967295"/>
          </p:nvPr>
        </p:nvSpPr>
        <p:spPr>
          <a:xfrm>
            <a:off x="4183944" y="214488"/>
            <a:ext cx="710071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Are Some Forms of CDA?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93D310EF-A416-4D2D-B693-2B8A5B61932D}"/>
              </a:ext>
            </a:extLst>
          </p:cNvPr>
          <p:cNvSpPr txBox="1"/>
          <p:nvPr/>
        </p:nvSpPr>
        <p:spPr>
          <a:xfrm>
            <a:off x="3557411" y="1056767"/>
            <a:ext cx="8353776" cy="5632311"/>
          </a:xfrm>
          <a:prstGeom prst="rect">
            <a:avLst/>
          </a:prstGeom>
          <a:noFill/>
        </p:spPr>
        <p:txBody>
          <a:bodyPr wrap="square" rtlCol="0">
            <a:spAutoFit/>
          </a:bodyPr>
          <a:lstStyle/>
          <a:p>
            <a:pPr marL="342900" lvl="0" indent="-342900">
              <a:buSzPts val="2000"/>
              <a:buFont typeface="Wingdings" pitchFamily="2" charset="2"/>
              <a:buChar char="§"/>
            </a:pPr>
            <a:r>
              <a:rPr lang="en-US" sz="2000" b="1">
                <a:latin typeface="Calibri" panose="020F0502020204030204" pitchFamily="34" charset="0"/>
                <a:ea typeface="Calibri" panose="020F0502020204030204" pitchFamily="34" charset="0"/>
                <a:cs typeface="Calibri" panose="020F0502020204030204" pitchFamily="34" charset="0"/>
              </a:rPr>
              <a:t>Visual Discourse Analysis (VDA)</a:t>
            </a:r>
            <a:r>
              <a:rPr lang="en-US" sz="2000">
                <a:latin typeface="Calibri" panose="020F0502020204030204" pitchFamily="34" charset="0"/>
                <a:ea typeface="Calibri" panose="020F0502020204030204" pitchFamily="34" charset="0"/>
                <a:cs typeface="Calibri" panose="020F0502020204030204" pitchFamily="34" charset="0"/>
              </a:rPr>
              <a:t>: </a:t>
            </a:r>
            <a:br>
              <a:rPr lang="en-US" sz="2000">
                <a:latin typeface="Calibri" panose="020F0502020204030204" pitchFamily="34" charset="0"/>
                <a:ea typeface="Calibri" panose="020F0502020204030204" pitchFamily="34" charset="0"/>
                <a:cs typeface="Calibri" panose="020F0502020204030204" pitchFamily="34" charset="0"/>
              </a:rPr>
            </a:br>
            <a:r>
              <a:rPr lang="en-US" sz="2000">
                <a:latin typeface="Calibri" panose="020F0502020204030204" pitchFamily="34" charset="0"/>
                <a:ea typeface="Calibri" panose="020F0502020204030204" pitchFamily="34" charset="0"/>
                <a:cs typeface="Calibri" panose="020F0502020204030204" pitchFamily="34" charset="0"/>
              </a:rPr>
              <a:t>Reveals how images mediate themes like time, truth, and power. Visuals include photos, films, advertisements, and scientific charts and graphs. VDA can be applied to the discourse surrounding human landscape use, climate change, and greenwashing.</a:t>
            </a:r>
          </a:p>
          <a:p>
            <a:pPr marL="342900" lvl="0" indent="-215900">
              <a:buSzPts val="2000"/>
            </a:pPr>
            <a:endParaRPr lang="en-US" sz="2000">
              <a:latin typeface="Calibri" panose="020F0502020204030204" pitchFamily="34" charset="0"/>
              <a:ea typeface="Calibri" panose="020F0502020204030204" pitchFamily="34" charset="0"/>
              <a:cs typeface="Calibri" panose="020F0502020204030204" pitchFamily="34" charset="0"/>
            </a:endParaRPr>
          </a:p>
          <a:p>
            <a:pPr marL="342900" lvl="0" indent="-342900">
              <a:buSzPts val="2000"/>
              <a:buFont typeface="Wingdings" pitchFamily="2" charset="2"/>
              <a:buChar char="§"/>
            </a:pPr>
            <a:r>
              <a:rPr lang="en-US" sz="2000" b="1">
                <a:latin typeface="Calibri" panose="020F0502020204030204" pitchFamily="34" charset="0"/>
                <a:ea typeface="Calibri" panose="020F0502020204030204" pitchFamily="34" charset="0"/>
                <a:cs typeface="Calibri" panose="020F0502020204030204" pitchFamily="34" charset="0"/>
              </a:rPr>
              <a:t>Narrative Discourse Analysis (NDA)</a:t>
            </a:r>
            <a:r>
              <a:rPr lang="en-US" sz="2000">
                <a:latin typeface="Calibri" panose="020F0502020204030204" pitchFamily="34" charset="0"/>
                <a:ea typeface="Calibri" panose="020F0502020204030204" pitchFamily="34" charset="0"/>
                <a:cs typeface="Calibri" panose="020F0502020204030204" pitchFamily="34" charset="0"/>
              </a:rPr>
              <a:t>: </a:t>
            </a:r>
            <a:br>
              <a:rPr lang="en-US" sz="2000">
                <a:latin typeface="Calibri" panose="020F0502020204030204" pitchFamily="34" charset="0"/>
                <a:ea typeface="Calibri" panose="020F0502020204030204" pitchFamily="34" charset="0"/>
                <a:cs typeface="Calibri" panose="020F0502020204030204" pitchFamily="34" charset="0"/>
              </a:rPr>
            </a:br>
            <a:r>
              <a:rPr lang="en-US" sz="2000">
                <a:latin typeface="Calibri" panose="020F0502020204030204" pitchFamily="34" charset="0"/>
                <a:ea typeface="Calibri" panose="020F0502020204030204" pitchFamily="34" charset="0"/>
                <a:cs typeface="Calibri" panose="020F0502020204030204" pitchFamily="34" charset="0"/>
              </a:rPr>
              <a:t>Narratives have surface, denotative values, they also have implied connotative values, and can be used to uphold myths that have a range of environmental effects. NDAs are direct reader responses to texts that question the truth of narratives and examine how they may be the construct of particular stakeholders, often with submerged agendas. </a:t>
            </a:r>
          </a:p>
          <a:p>
            <a:pPr marL="342900" lvl="0" indent="-215900">
              <a:buSzPts val="2000"/>
            </a:pPr>
            <a:endParaRPr lang="en-US" sz="2000">
              <a:latin typeface="Calibri" panose="020F0502020204030204" pitchFamily="34" charset="0"/>
              <a:ea typeface="Calibri" panose="020F0502020204030204" pitchFamily="34" charset="0"/>
              <a:cs typeface="Calibri" panose="020F0502020204030204" pitchFamily="34" charset="0"/>
            </a:endParaRPr>
          </a:p>
          <a:p>
            <a:pPr marL="342900" lvl="0" indent="-342900">
              <a:buSzPts val="2000"/>
              <a:buFont typeface="Wingdings" pitchFamily="2" charset="2"/>
              <a:buChar char="§"/>
            </a:pPr>
            <a:r>
              <a:rPr lang="en-US" sz="2000" b="1">
                <a:latin typeface="Calibri" panose="020F0502020204030204" pitchFamily="34" charset="0"/>
                <a:ea typeface="Calibri" panose="020F0502020204030204" pitchFamily="34" charset="0"/>
                <a:cs typeface="Calibri" panose="020F0502020204030204" pitchFamily="34" charset="0"/>
              </a:rPr>
              <a:t>Qualitative Content Analysis (QCA)</a:t>
            </a:r>
            <a:r>
              <a:rPr lang="en-US" sz="2000">
                <a:latin typeface="Calibri" panose="020F0502020204030204" pitchFamily="34" charset="0"/>
                <a:ea typeface="Calibri" panose="020F0502020204030204" pitchFamily="34" charset="0"/>
                <a:cs typeface="Calibri" panose="020F0502020204030204" pitchFamily="34" charset="0"/>
              </a:rPr>
              <a:t>: </a:t>
            </a:r>
            <a:br>
              <a:rPr lang="en-US" sz="2000">
                <a:latin typeface="Calibri" panose="020F0502020204030204" pitchFamily="34" charset="0"/>
                <a:ea typeface="Calibri" panose="020F0502020204030204" pitchFamily="34" charset="0"/>
                <a:cs typeface="Calibri" panose="020F0502020204030204" pitchFamily="34" charset="0"/>
              </a:rPr>
            </a:br>
            <a:r>
              <a:rPr lang="en-US" sz="2000">
                <a:latin typeface="Calibri" panose="020F0502020204030204" pitchFamily="34" charset="0"/>
                <a:ea typeface="Calibri" panose="020F0502020204030204" pitchFamily="34" charset="0"/>
                <a:cs typeface="Calibri" panose="020F0502020204030204" pitchFamily="34" charset="0"/>
              </a:rPr>
              <a:t>Data processing software allows analysts to compile thematic and lexical trends across hundreds of documents. QCA is a technological evolution that employs narrative analysis on a larger scale in order to handle the big data of public discourse and policy.</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this depicts the front of an large passenger jet. It is an advertisement for the Lufthansa Group promoting their environmental stability campain and their goal to reduce the environmental impact of flying.">
            <a:extLst>
              <a:ext uri="{FF2B5EF4-FFF2-40B4-BE49-F238E27FC236}">
                <a16:creationId xmlns:a16="http://schemas.microsoft.com/office/drawing/2014/main" id="{3D13CAB3-168C-04B0-B1B8-BBDE4D7D0433}"/>
              </a:ext>
            </a:extLst>
          </p:cNvPr>
          <p:cNvPicPr>
            <a:picLocks noChangeAspect="1"/>
          </p:cNvPicPr>
          <p:nvPr/>
        </p:nvPicPr>
        <p:blipFill>
          <a:blip r:embed="rId3"/>
          <a:stretch>
            <a:fillRect/>
          </a:stretch>
        </p:blipFill>
        <p:spPr>
          <a:xfrm>
            <a:off x="280813" y="860819"/>
            <a:ext cx="2927500" cy="5207268"/>
          </a:xfrm>
          <a:prstGeom prst="rect">
            <a:avLst/>
          </a:prstGeom>
        </p:spPr>
      </p:pic>
      <p:sp>
        <p:nvSpPr>
          <p:cNvPr id="7" name="TextBox 6">
            <a:extLst>
              <a:ext uri="{FF2B5EF4-FFF2-40B4-BE49-F238E27FC236}">
                <a16:creationId xmlns:a16="http://schemas.microsoft.com/office/drawing/2014/main" id="{F55246BA-A9A2-06B8-76F5-33E60C87ADEA}"/>
              </a:ext>
            </a:extLst>
          </p:cNvPr>
          <p:cNvSpPr txBox="1"/>
          <p:nvPr/>
        </p:nvSpPr>
        <p:spPr>
          <a:xfrm>
            <a:off x="106264" y="6277302"/>
            <a:ext cx="3276598" cy="523220"/>
          </a:xfrm>
          <a:prstGeom prst="rect">
            <a:avLst/>
          </a:prstGeom>
          <a:noFill/>
        </p:spPr>
        <p:txBody>
          <a:bodyPr wrap="square" rtlCol="0">
            <a:spAutoFit/>
          </a:bodyPr>
          <a:lstStyle/>
          <a:p>
            <a:pPr lvl="0" algn="ctr"/>
            <a:r>
              <a:rPr lang="en-US" i="1">
                <a:latin typeface="Calibri" panose="020F0502020204030204" pitchFamily="34" charset="0"/>
                <a:ea typeface="Calibri" panose="020F0502020204030204" pitchFamily="34" charset="0"/>
                <a:cs typeface="Calibri" panose="020F0502020204030204" pitchFamily="34" charset="0"/>
              </a:rPr>
              <a:t>Image courtesy of the UK’s Advertising </a:t>
            </a:r>
            <a:br>
              <a:rPr lang="en-US" i="1">
                <a:latin typeface="Calibri" panose="020F0502020204030204" pitchFamily="34" charset="0"/>
                <a:ea typeface="Calibri" panose="020F0502020204030204" pitchFamily="34" charset="0"/>
                <a:cs typeface="Calibri" panose="020F0502020204030204" pitchFamily="34" charset="0"/>
              </a:rPr>
            </a:br>
            <a:r>
              <a:rPr lang="en-US" i="1">
                <a:latin typeface="Calibri" panose="020F0502020204030204" pitchFamily="34" charset="0"/>
                <a:ea typeface="Calibri" panose="020F0502020204030204" pitchFamily="34" charset="0"/>
                <a:cs typeface="Calibri" panose="020F0502020204030204" pitchFamily="34" charset="0"/>
              </a:rPr>
              <a:t>Standards Authority</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A302092-2FBE-049A-8137-9846477DCE8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4" name="Title 3">
            <a:extLst>
              <a:ext uri="{FF2B5EF4-FFF2-40B4-BE49-F238E27FC236}">
                <a16:creationId xmlns:a16="http://schemas.microsoft.com/office/drawing/2014/main" id="{A0B39262-3014-7870-2A43-7516569A7029}"/>
              </a:ext>
            </a:extLst>
          </p:cNvPr>
          <p:cNvSpPr txBox="1">
            <a:spLocks noGrp="1"/>
          </p:cNvSpPr>
          <p:nvPr>
            <p:ph type="title" idx="4294967295"/>
          </p:nvPr>
        </p:nvSpPr>
        <p:spPr>
          <a:xfrm>
            <a:off x="2950637" y="688622"/>
            <a:ext cx="811671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Is Visual Discourse Analysis (VDA)?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95DFE104-A2CA-1007-6D1C-E017673BDDC3}"/>
              </a:ext>
            </a:extLst>
          </p:cNvPr>
          <p:cNvSpPr txBox="1"/>
          <p:nvPr/>
        </p:nvSpPr>
        <p:spPr>
          <a:xfrm>
            <a:off x="1527944" y="1357681"/>
            <a:ext cx="10276929" cy="830997"/>
          </a:xfrm>
          <a:prstGeom prst="rect">
            <a:avLst/>
          </a:prstGeom>
          <a:noFill/>
        </p:spPr>
        <p:txBody>
          <a:bodyPr wrap="square" rtlCol="0">
            <a:spAutoFit/>
          </a:bodyPr>
          <a:lstStyle/>
          <a:p>
            <a:pPr lvl="0" algn="ctr"/>
            <a:r>
              <a:rPr lang="en-US" sz="2400" dirty="0">
                <a:latin typeface="Calibri" panose="020F0502020204030204" pitchFamily="34" charset="0"/>
                <a:ea typeface="Calibri" panose="020F0502020204030204" pitchFamily="34" charset="0"/>
                <a:cs typeface="Calibri" panose="020F0502020204030204" pitchFamily="34" charset="0"/>
              </a:rPr>
              <a:t>VDA represents a variety of approaches to analyzing visuals </a:t>
            </a:r>
            <a:r>
              <a:rPr lang="en-US" sz="2400" b="1" dirty="0">
                <a:latin typeface="Calibri" panose="020F0502020204030204" pitchFamily="34" charset="0"/>
                <a:ea typeface="Calibri" panose="020F0502020204030204" pitchFamily="34" charset="0"/>
                <a:cs typeface="Calibri" panose="020F0502020204030204" pitchFamily="34" charset="0"/>
              </a:rPr>
              <a:t>in order to show their rhetorical aims, connotations, aesthetics, erasures, and social context.</a:t>
            </a:r>
            <a:r>
              <a:rPr lang="en-US" sz="2400" dirty="0">
                <a:latin typeface="Calibri" panose="020F0502020204030204" pitchFamily="34" charset="0"/>
                <a:ea typeface="Calibri" panose="020F0502020204030204" pitchFamily="34" charset="0"/>
                <a:cs typeface="Calibri" panose="020F0502020204030204" pitchFamily="34" charset="0"/>
              </a:rPr>
              <a:t>   </a:t>
            </a:r>
            <a:endParaRPr lang="en-US" sz="24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0E3FB6E-9470-E272-86BD-C57100B593E1}"/>
              </a:ext>
            </a:extLst>
          </p:cNvPr>
          <p:cNvSpPr txBox="1"/>
          <p:nvPr/>
        </p:nvSpPr>
        <p:spPr>
          <a:xfrm>
            <a:off x="7121881" y="2902909"/>
            <a:ext cx="4965911" cy="2677656"/>
          </a:xfrm>
          <a:prstGeom prst="rect">
            <a:avLst/>
          </a:prstGeom>
          <a:noFill/>
        </p:spPr>
        <p:txBody>
          <a:bodyPr wrap="square" rtlCol="0">
            <a:spAutoFit/>
          </a:bodyPr>
          <a:lstStyle/>
          <a:p>
            <a:pPr lvl="0"/>
            <a:r>
              <a:rPr lang="en-US" sz="2400" dirty="0">
                <a:latin typeface="Calibri" panose="020F0502020204030204" pitchFamily="34" charset="0"/>
                <a:ea typeface="Calibri" panose="020F0502020204030204" pitchFamily="34" charset="0"/>
                <a:cs typeface="Calibri" panose="020F0502020204030204" pitchFamily="34" charset="0"/>
              </a:rPr>
              <a:t>VDA may be applied to:</a:t>
            </a:r>
          </a:p>
          <a:p>
            <a:pPr marL="342900" lvl="5" indent="-215900">
              <a:buSzPts val="2000"/>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5" indent="-342900">
              <a:buSzPts val="2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scientific graphics</a:t>
            </a:r>
          </a:p>
          <a:p>
            <a:pPr marL="342900" lvl="0" indent="-342900">
              <a:buSzPts val="2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archival and historical charts</a:t>
            </a:r>
          </a:p>
          <a:p>
            <a:pPr marL="342900" lvl="6" indent="-342900">
              <a:buSzPts val="2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films, images, maps, and creative media</a:t>
            </a:r>
          </a:p>
          <a:p>
            <a:pPr marL="342900" lvl="0" indent="-342900">
              <a:buSzPts val="2000"/>
              <a:buFont typeface="Noto Sans Symbols"/>
              <a:buChar char="✔"/>
            </a:pPr>
            <a:r>
              <a:rPr lang="en-US" sz="2400" b="1" dirty="0">
                <a:latin typeface="Calibri" panose="020F0502020204030204" pitchFamily="34" charset="0"/>
                <a:ea typeface="Calibri" panose="020F0502020204030204" pitchFamily="34" charset="0"/>
                <a:cs typeface="Calibri" panose="020F0502020204030204" pitchFamily="34" charset="0"/>
              </a:rPr>
              <a:t>climate change visualization</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 bar graph showing annual temperature changes in China from 1901 to 2020. The blue bars represent cooler than average years and red bars indicate warmer than average years. Illustrates a trend of increasing temperatures">
            <a:extLst>
              <a:ext uri="{FF2B5EF4-FFF2-40B4-BE49-F238E27FC236}">
                <a16:creationId xmlns:a16="http://schemas.microsoft.com/office/drawing/2014/main" id="{6444649B-B98F-1198-785B-B2912C04B42F}"/>
              </a:ext>
            </a:extLst>
          </p:cNvPr>
          <p:cNvPicPr>
            <a:picLocks noChangeAspect="1"/>
          </p:cNvPicPr>
          <p:nvPr/>
        </p:nvPicPr>
        <p:blipFill>
          <a:blip r:embed="rId4"/>
          <a:stretch>
            <a:fillRect/>
          </a:stretch>
        </p:blipFill>
        <p:spPr>
          <a:xfrm>
            <a:off x="581679" y="2441260"/>
            <a:ext cx="6420746" cy="3600953"/>
          </a:xfrm>
          <a:prstGeom prst="rect">
            <a:avLst/>
          </a:prstGeom>
        </p:spPr>
      </p:pic>
      <p:sp>
        <p:nvSpPr>
          <p:cNvPr id="9" name="TextBox 8">
            <a:extLst>
              <a:ext uri="{FF2B5EF4-FFF2-40B4-BE49-F238E27FC236}">
                <a16:creationId xmlns:a16="http://schemas.microsoft.com/office/drawing/2014/main" id="{694FD480-3551-F0BE-7ABD-5EB18BB41F51}"/>
              </a:ext>
            </a:extLst>
          </p:cNvPr>
          <p:cNvSpPr txBox="1"/>
          <p:nvPr/>
        </p:nvSpPr>
        <p:spPr>
          <a:xfrm>
            <a:off x="581679" y="6002407"/>
            <a:ext cx="6420746" cy="707886"/>
          </a:xfrm>
          <a:prstGeom prst="rect">
            <a:avLst/>
          </a:prstGeom>
          <a:noFill/>
        </p:spPr>
        <p:txBody>
          <a:bodyPr wrap="square" rtlCol="0">
            <a:spAutoFit/>
          </a:bodyPr>
          <a:lstStyle/>
          <a:p>
            <a:pPr lvl="0" algn="ctr"/>
            <a:r>
              <a:rPr lang="en-US" sz="2000" dirty="0">
                <a:latin typeface="Calibri" panose="020F0502020204030204" pitchFamily="34" charset="0"/>
                <a:ea typeface="Calibri" panose="020F0502020204030204" pitchFamily="34" charset="0"/>
                <a:cs typeface="Calibri" panose="020F0502020204030204" pitchFamily="34" charset="0"/>
              </a:rPr>
              <a:t>Bar Graph by Ed Hawkins, University of Reading, via Wikimedia Commons, </a:t>
            </a:r>
            <a:r>
              <a:rPr lang="en-US" sz="2000"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4.0</a:t>
            </a:r>
            <a:r>
              <a:rPr lang="en-US" sz="1600" i="1" dirty="0">
                <a:solidFill>
                  <a:schemeClr val="accent1"/>
                </a:solidFill>
                <a:latin typeface="Calibri" panose="020F0502020204030204" pitchFamily="34" charset="0"/>
                <a:ea typeface="Calibri" panose="020F0502020204030204" pitchFamily="34" charset="0"/>
                <a:cs typeface="Calibri" panose="020F0502020204030204" pitchFamily="34" charset="0"/>
              </a:rPr>
              <a:t>.</a:t>
            </a:r>
            <a:endParaRPr lang="en-US" sz="16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2"/>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19E680E-02B4-AAC2-A185-1D9BB5D72DFD}"/>
              </a:ext>
            </a:extLst>
          </p:cNvPr>
          <p:cNvSpPr>
            <a:spLocks noGrp="1"/>
          </p:cNvSpPr>
          <p:nvPr>
            <p:ph type="sldNum" idx="12"/>
          </p:nvPr>
        </p:nvSpPr>
        <p:spPr>
          <a:xfrm>
            <a:off x="9128478" y="6433237"/>
            <a:ext cx="2743200" cy="365125"/>
          </a:xfrm>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4" name="Title 3">
            <a:extLst>
              <a:ext uri="{FF2B5EF4-FFF2-40B4-BE49-F238E27FC236}">
                <a16:creationId xmlns:a16="http://schemas.microsoft.com/office/drawing/2014/main" id="{913B224B-73A9-D6FE-8B88-1D694D5EEB7D}"/>
              </a:ext>
            </a:extLst>
          </p:cNvPr>
          <p:cNvSpPr txBox="1">
            <a:spLocks noGrp="1"/>
          </p:cNvSpPr>
          <p:nvPr>
            <p:ph type="title" idx="4294967295"/>
          </p:nvPr>
        </p:nvSpPr>
        <p:spPr>
          <a:xfrm>
            <a:off x="4027311" y="541867"/>
            <a:ext cx="732648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Is Climate Visualization?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D36A565F-B6A6-E926-FAEC-CE502B37BBC2}"/>
              </a:ext>
            </a:extLst>
          </p:cNvPr>
          <p:cNvSpPr txBox="1"/>
          <p:nvPr/>
        </p:nvSpPr>
        <p:spPr>
          <a:xfrm>
            <a:off x="1837745" y="1164092"/>
            <a:ext cx="9302044" cy="769441"/>
          </a:xfrm>
          <a:prstGeom prst="rect">
            <a:avLst/>
          </a:prstGeom>
          <a:noFill/>
        </p:spPr>
        <p:txBody>
          <a:bodyPr wrap="square" rtlCol="0">
            <a:spAutoFit/>
          </a:bodyPr>
          <a:lstStyle/>
          <a:p>
            <a:pPr lvl="0"/>
            <a:r>
              <a:rPr lang="en-US" sz="2200" dirty="0">
                <a:latin typeface="Calibri" panose="020F0502020204030204" pitchFamily="34" charset="0"/>
                <a:ea typeface="Calibri" panose="020F0502020204030204" pitchFamily="34" charset="0"/>
                <a:cs typeface="Calibri" panose="020F0502020204030204" pitchFamily="34" charset="0"/>
              </a:rPr>
              <a:t>Climate Visualizations take many forms, both </a:t>
            </a:r>
            <a:r>
              <a:rPr lang="en-US" sz="2200" b="1" dirty="0">
                <a:latin typeface="Calibri" panose="020F0502020204030204" pitchFamily="34" charset="0"/>
                <a:ea typeface="Calibri" panose="020F0502020204030204" pitchFamily="34" charset="0"/>
                <a:cs typeface="Calibri" panose="020F0502020204030204" pitchFamily="34" charset="0"/>
              </a:rPr>
              <a:t>static</a:t>
            </a:r>
            <a:r>
              <a:rPr lang="en-US" sz="2200" dirty="0">
                <a:latin typeface="Calibri" panose="020F0502020204030204" pitchFamily="34" charset="0"/>
                <a:ea typeface="Calibri" panose="020F0502020204030204" pitchFamily="34" charset="0"/>
                <a:cs typeface="Calibri" panose="020F0502020204030204" pitchFamily="34" charset="0"/>
              </a:rPr>
              <a:t> and </a:t>
            </a:r>
            <a:r>
              <a:rPr lang="en-US" sz="2200" b="1" dirty="0">
                <a:latin typeface="Calibri" panose="020F0502020204030204" pitchFamily="34" charset="0"/>
                <a:ea typeface="Calibri" panose="020F0502020204030204" pitchFamily="34" charset="0"/>
                <a:cs typeface="Calibri" panose="020F0502020204030204" pitchFamily="34" charset="0"/>
              </a:rPr>
              <a:t>dynamic</a:t>
            </a:r>
            <a:r>
              <a:rPr lang="en-US" sz="2200" dirty="0">
                <a:latin typeface="Calibri" panose="020F0502020204030204" pitchFamily="34" charset="0"/>
                <a:ea typeface="Calibri" panose="020F0502020204030204" pitchFamily="34" charset="0"/>
                <a:cs typeface="Calibri" panose="020F0502020204030204" pitchFamily="34" charset="0"/>
              </a:rPr>
              <a:t>, based on </a:t>
            </a:r>
            <a:r>
              <a:rPr lang="en-US" sz="2200" b="1" dirty="0">
                <a:latin typeface="Calibri" panose="020F0502020204030204" pitchFamily="34" charset="0"/>
                <a:ea typeface="Calibri" panose="020F0502020204030204" pitchFamily="34" charset="0"/>
                <a:cs typeface="Calibri" panose="020F0502020204030204" pitchFamily="34" charset="0"/>
              </a:rPr>
              <a:t>facts</a:t>
            </a:r>
            <a:r>
              <a:rPr lang="en-US" sz="2200" dirty="0">
                <a:latin typeface="Calibri" panose="020F0502020204030204" pitchFamily="34" charset="0"/>
                <a:ea typeface="Calibri" panose="020F0502020204030204" pitchFamily="34" charset="0"/>
                <a:cs typeface="Calibri" panose="020F0502020204030204" pitchFamily="34" charset="0"/>
              </a:rPr>
              <a:t> and/or </a:t>
            </a:r>
            <a:r>
              <a:rPr lang="en-US" sz="2200" b="1" dirty="0">
                <a:latin typeface="Calibri" panose="020F0502020204030204" pitchFamily="34" charset="0"/>
                <a:ea typeface="Calibri" panose="020F0502020204030204" pitchFamily="34" charset="0"/>
                <a:cs typeface="Calibri" panose="020F0502020204030204" pitchFamily="34" charset="0"/>
              </a:rPr>
              <a:t>emotions</a:t>
            </a:r>
            <a:r>
              <a:rPr lang="en-US" sz="2200" dirty="0">
                <a:latin typeface="Calibri" panose="020F0502020204030204" pitchFamily="34" charset="0"/>
                <a:ea typeface="Calibri" panose="020F0502020204030204" pitchFamily="34" charset="0"/>
                <a:cs typeface="Calibri" panose="020F0502020204030204" pitchFamily="34" charset="0"/>
              </a:rPr>
              <a:t>. </a:t>
            </a:r>
          </a:p>
        </p:txBody>
      </p:sp>
      <p:pic>
        <p:nvPicPr>
          <p:cNvPr id="8" name="Picture 7" descr="Keeling Curve graphic showing carbon dioxide concentrations at the Mauna Loa Observatory in Hawaii. Depicts data from 1958 - 2020. This is the longest continuous record of carbon dioxide concentrations in the world.">
            <a:extLst>
              <a:ext uri="{FF2B5EF4-FFF2-40B4-BE49-F238E27FC236}">
                <a16:creationId xmlns:a16="http://schemas.microsoft.com/office/drawing/2014/main" id="{EE8BC08C-61DA-4359-DDA8-D665A25A9C56}"/>
              </a:ext>
            </a:extLst>
          </p:cNvPr>
          <p:cNvPicPr>
            <a:picLocks noChangeAspect="1"/>
          </p:cNvPicPr>
          <p:nvPr/>
        </p:nvPicPr>
        <p:blipFill>
          <a:blip r:embed="rId4"/>
          <a:stretch>
            <a:fillRect/>
          </a:stretch>
        </p:blipFill>
        <p:spPr>
          <a:xfrm>
            <a:off x="4657037" y="2097489"/>
            <a:ext cx="7325747" cy="4115374"/>
          </a:xfrm>
          <a:prstGeom prst="rect">
            <a:avLst/>
          </a:prstGeom>
        </p:spPr>
      </p:pic>
      <p:sp>
        <p:nvSpPr>
          <p:cNvPr id="6" name="TextBox 5">
            <a:extLst>
              <a:ext uri="{FF2B5EF4-FFF2-40B4-BE49-F238E27FC236}">
                <a16:creationId xmlns:a16="http://schemas.microsoft.com/office/drawing/2014/main" id="{DBF5975D-63E2-6038-6BD1-842036D8E09F}"/>
              </a:ext>
            </a:extLst>
          </p:cNvPr>
          <p:cNvSpPr txBox="1"/>
          <p:nvPr/>
        </p:nvSpPr>
        <p:spPr>
          <a:xfrm>
            <a:off x="320322" y="2003458"/>
            <a:ext cx="4752622" cy="4832092"/>
          </a:xfrm>
          <a:prstGeom prst="rect">
            <a:avLst/>
          </a:prstGeom>
          <a:noFill/>
        </p:spPr>
        <p:txBody>
          <a:bodyPr wrap="square" rtlCol="0">
            <a:spAutoFit/>
          </a:bodyPr>
          <a:lstStyle/>
          <a:p>
            <a:pPr lvl="5"/>
            <a:r>
              <a:rPr lang="en-US" sz="2200" dirty="0">
                <a:latin typeface="Calibri" panose="020F0502020204030204" pitchFamily="34" charset="0"/>
                <a:ea typeface="Calibri" panose="020F0502020204030204" pitchFamily="34" charset="0"/>
                <a:cs typeface="Calibri" panose="020F0502020204030204" pitchFamily="34" charset="0"/>
              </a:rPr>
              <a:t>This </a:t>
            </a:r>
            <a:r>
              <a:rPr lang="en-US" sz="2200" b="1" dirty="0">
                <a:latin typeface="Calibri" panose="020F0502020204030204" pitchFamily="34" charset="0"/>
                <a:ea typeface="Calibri" panose="020F0502020204030204" pitchFamily="34" charset="0"/>
                <a:cs typeface="Calibri" panose="020F0502020204030204" pitchFamily="34" charset="0"/>
              </a:rPr>
              <a:t>graph</a:t>
            </a:r>
            <a:r>
              <a:rPr lang="en-US" sz="2200" dirty="0">
                <a:latin typeface="Calibri" panose="020F0502020204030204" pitchFamily="34" charset="0"/>
                <a:ea typeface="Calibri" panose="020F0502020204030204" pitchFamily="34" charset="0"/>
                <a:cs typeface="Calibri" panose="020F0502020204030204" pitchFamily="34" charset="0"/>
              </a:rPr>
              <a:t>, known as the </a:t>
            </a:r>
            <a:r>
              <a:rPr lang="en-US" sz="2200" b="1" dirty="0">
                <a:latin typeface="Calibri" panose="020F0502020204030204" pitchFamily="34" charset="0"/>
                <a:ea typeface="Calibri" panose="020F0502020204030204" pitchFamily="34" charset="0"/>
                <a:cs typeface="Calibri" panose="020F0502020204030204" pitchFamily="34" charset="0"/>
              </a:rPr>
              <a:t>Keeling </a:t>
            </a:r>
            <a:br>
              <a:rPr lang="en-US" sz="2200" b="1" dirty="0">
                <a:latin typeface="Calibri" panose="020F0502020204030204" pitchFamily="34" charset="0"/>
                <a:ea typeface="Calibri" panose="020F0502020204030204" pitchFamily="34" charset="0"/>
                <a:cs typeface="Calibri" panose="020F0502020204030204" pitchFamily="34" charset="0"/>
              </a:rPr>
            </a:br>
            <a:r>
              <a:rPr lang="en-US" sz="2200" b="1" dirty="0">
                <a:latin typeface="Calibri" panose="020F0502020204030204" pitchFamily="34" charset="0"/>
                <a:ea typeface="Calibri" panose="020F0502020204030204" pitchFamily="34" charset="0"/>
                <a:cs typeface="Calibri" panose="020F0502020204030204" pitchFamily="34" charset="0"/>
              </a:rPr>
              <a:t>Curve</a:t>
            </a:r>
            <a:r>
              <a:rPr lang="en-US" sz="2200" dirty="0">
                <a:latin typeface="Calibri" panose="020F0502020204030204" pitchFamily="34" charset="0"/>
                <a:ea typeface="Calibri" panose="020F0502020204030204" pitchFamily="34" charset="0"/>
                <a:cs typeface="Calibri" panose="020F0502020204030204" pitchFamily="34" charset="0"/>
              </a:rPr>
              <a:t>, is the most </a:t>
            </a:r>
            <a:r>
              <a:rPr lang="en-US" sz="2200" b="1" dirty="0">
                <a:latin typeface="Calibri" panose="020F0502020204030204" pitchFamily="34" charset="0"/>
                <a:ea typeface="Calibri" panose="020F0502020204030204" pitchFamily="34" charset="0"/>
                <a:cs typeface="Calibri" panose="020F0502020204030204" pitchFamily="34" charset="0"/>
              </a:rPr>
              <a:t>famous </a:t>
            </a:r>
            <a:r>
              <a:rPr lang="en-US" sz="2200" dirty="0">
                <a:latin typeface="Calibri" panose="020F0502020204030204" pitchFamily="34" charset="0"/>
                <a:ea typeface="Calibri" panose="020F0502020204030204" pitchFamily="34" charset="0"/>
                <a:cs typeface="Calibri" panose="020F0502020204030204" pitchFamily="34" charset="0"/>
              </a:rPr>
              <a:t>and </a:t>
            </a:r>
            <a:br>
              <a:rPr lang="en-US" sz="2200" dirty="0">
                <a:latin typeface="Calibri" panose="020F0502020204030204" pitchFamily="34" charset="0"/>
                <a:ea typeface="Calibri" panose="020F0502020204030204" pitchFamily="34" charset="0"/>
                <a:cs typeface="Calibri" panose="020F0502020204030204" pitchFamily="34" charset="0"/>
              </a:rPr>
            </a:br>
            <a:r>
              <a:rPr lang="en-US" sz="2200" dirty="0">
                <a:latin typeface="Calibri" panose="020F0502020204030204" pitchFamily="34" charset="0"/>
                <a:ea typeface="Calibri" panose="020F0502020204030204" pitchFamily="34" charset="0"/>
                <a:cs typeface="Calibri" panose="020F0502020204030204" pitchFamily="34" charset="0"/>
              </a:rPr>
              <a:t>possibly the most </a:t>
            </a:r>
            <a:r>
              <a:rPr lang="en-US" sz="2200" b="1" dirty="0">
                <a:latin typeface="Calibri" panose="020F0502020204030204" pitchFamily="34" charset="0"/>
                <a:ea typeface="Calibri" panose="020F0502020204030204" pitchFamily="34" charset="0"/>
                <a:cs typeface="Calibri" panose="020F0502020204030204" pitchFamily="34" charset="0"/>
              </a:rPr>
              <a:t>impactful </a:t>
            </a:r>
            <a:r>
              <a:rPr lang="en-US" sz="2200" dirty="0">
                <a:latin typeface="Calibri" panose="020F0502020204030204" pitchFamily="34" charset="0"/>
                <a:ea typeface="Calibri" panose="020F0502020204030204" pitchFamily="34" charset="0"/>
                <a:cs typeface="Calibri" panose="020F0502020204030204" pitchFamily="34" charset="0"/>
              </a:rPr>
              <a:t>climate change visualization in history.</a:t>
            </a:r>
          </a:p>
          <a:p>
            <a:pPr lvl="5"/>
            <a:endParaRPr lang="en-US" sz="2200" dirty="0">
              <a:latin typeface="Calibri" panose="020F0502020204030204" pitchFamily="34" charset="0"/>
              <a:ea typeface="Calibri" panose="020F0502020204030204" pitchFamily="34" charset="0"/>
              <a:cs typeface="Calibri" panose="020F0502020204030204" pitchFamily="34" charset="0"/>
            </a:endParaRPr>
          </a:p>
          <a:p>
            <a:pPr lvl="5"/>
            <a:r>
              <a:rPr lang="en-US" sz="2200" dirty="0">
                <a:latin typeface="Calibri" panose="020F0502020204030204" pitchFamily="34" charset="0"/>
                <a:ea typeface="Calibri" panose="020F0502020204030204" pitchFamily="34" charset="0"/>
                <a:cs typeface="Calibri" panose="020F0502020204030204" pitchFamily="34" charset="0"/>
              </a:rPr>
              <a:t>What does it denote? Why are there annual zig-zags? What does the </a:t>
            </a:r>
            <a:br>
              <a:rPr lang="en-US" sz="2200" dirty="0">
                <a:latin typeface="Calibri" panose="020F0502020204030204" pitchFamily="34" charset="0"/>
                <a:ea typeface="Calibri" panose="020F0502020204030204" pitchFamily="34" charset="0"/>
                <a:cs typeface="Calibri" panose="020F0502020204030204" pitchFamily="34" charset="0"/>
              </a:rPr>
            </a:br>
            <a:r>
              <a:rPr lang="en-US" sz="2200" dirty="0">
                <a:latin typeface="Calibri" panose="020F0502020204030204" pitchFamily="34" charset="0"/>
                <a:ea typeface="Calibri" panose="020F0502020204030204" pitchFamily="34" charset="0"/>
                <a:cs typeface="Calibri" panose="020F0502020204030204" pitchFamily="34" charset="0"/>
              </a:rPr>
              <a:t>X-Y trend show?</a:t>
            </a:r>
          </a:p>
          <a:p>
            <a:pPr lvl="5"/>
            <a:endParaRPr lang="en-US" sz="2200" dirty="0">
              <a:latin typeface="Calibri" panose="020F0502020204030204" pitchFamily="34" charset="0"/>
              <a:ea typeface="Calibri" panose="020F0502020204030204" pitchFamily="34" charset="0"/>
              <a:cs typeface="Calibri" panose="020F0502020204030204" pitchFamily="34" charset="0"/>
            </a:endParaRPr>
          </a:p>
          <a:p>
            <a:pPr lvl="5"/>
            <a:r>
              <a:rPr lang="en-US" sz="2200" dirty="0">
                <a:latin typeface="Calibri" panose="020F0502020204030204" pitchFamily="34" charset="0"/>
                <a:ea typeface="Calibri" panose="020F0502020204030204" pitchFamily="34" charset="0"/>
                <a:cs typeface="Calibri" panose="020F0502020204030204" pitchFamily="34" charset="0"/>
              </a:rPr>
              <a:t>Is this original visual now</a:t>
            </a:r>
          </a:p>
          <a:p>
            <a:pPr lvl="5"/>
            <a:r>
              <a:rPr lang="en-US" sz="2200" b="1" dirty="0">
                <a:latin typeface="Calibri" panose="020F0502020204030204" pitchFamily="34" charset="0"/>
                <a:ea typeface="Calibri" panose="020F0502020204030204" pitchFamily="34" charset="0"/>
                <a:cs typeface="Calibri" panose="020F0502020204030204" pitchFamily="34" charset="0"/>
              </a:rPr>
              <a:t>inadequate</a:t>
            </a:r>
            <a:r>
              <a:rPr lang="en-US" sz="2200" dirty="0">
                <a:latin typeface="Calibri" panose="020F0502020204030204" pitchFamily="34" charset="0"/>
                <a:ea typeface="Calibri" panose="020F0502020204030204" pitchFamily="34" charset="0"/>
                <a:cs typeface="Calibri" panose="020F0502020204030204" pitchFamily="34" charset="0"/>
              </a:rPr>
              <a:t> to communicate the full </a:t>
            </a:r>
            <a:r>
              <a:rPr lang="en-US" sz="2200" b="1" dirty="0">
                <a:latin typeface="Calibri" panose="020F0502020204030204" pitchFamily="34" charset="0"/>
                <a:ea typeface="Calibri" panose="020F0502020204030204" pitchFamily="34" charset="0"/>
                <a:cs typeface="Calibri" panose="020F0502020204030204" pitchFamily="34" charset="0"/>
              </a:rPr>
              <a:t>impact</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b="1" dirty="0">
                <a:latin typeface="Calibri" panose="020F0502020204030204" pitchFamily="34" charset="0"/>
                <a:ea typeface="Calibri" panose="020F0502020204030204" pitchFamily="34" charset="0"/>
                <a:cs typeface="Calibri" panose="020F0502020204030204" pitchFamily="34" charset="0"/>
              </a:rPr>
              <a:t>complexity</a:t>
            </a:r>
            <a:r>
              <a:rPr lang="en-US" sz="2200" dirty="0">
                <a:latin typeface="Calibri" panose="020F0502020204030204" pitchFamily="34" charset="0"/>
                <a:ea typeface="Calibri" panose="020F0502020204030204" pitchFamily="34" charset="0"/>
                <a:cs typeface="Calibri" panose="020F0502020204030204" pitchFamily="34" charset="0"/>
              </a:rPr>
              <a:t>, and </a:t>
            </a:r>
            <a:r>
              <a:rPr lang="en-US" sz="2200" b="1" dirty="0">
                <a:latin typeface="Calibri" panose="020F0502020204030204" pitchFamily="34" charset="0"/>
                <a:ea typeface="Calibri" panose="020F0502020204030204" pitchFamily="34" charset="0"/>
                <a:cs typeface="Calibri" panose="020F0502020204030204" pitchFamily="34" charset="0"/>
              </a:rPr>
              <a:t>socio-environmental</a:t>
            </a:r>
            <a:r>
              <a:rPr lang="en-US" sz="2200" dirty="0">
                <a:latin typeface="Calibri" panose="020F0502020204030204" pitchFamily="34" charset="0"/>
                <a:ea typeface="Calibri" panose="020F0502020204030204" pitchFamily="34" charset="0"/>
                <a:cs typeface="Calibri" panose="020F0502020204030204" pitchFamily="34" charset="0"/>
              </a:rPr>
              <a:t> nature of climate change?  </a:t>
            </a:r>
          </a:p>
        </p:txBody>
      </p:sp>
      <p:sp>
        <p:nvSpPr>
          <p:cNvPr id="9" name="TextBox 8">
            <a:extLst>
              <a:ext uri="{FF2B5EF4-FFF2-40B4-BE49-F238E27FC236}">
                <a16:creationId xmlns:a16="http://schemas.microsoft.com/office/drawing/2014/main" id="{F16FADFB-085E-98A2-DFCE-1B5C7103C3A0}"/>
              </a:ext>
            </a:extLst>
          </p:cNvPr>
          <p:cNvSpPr txBox="1"/>
          <p:nvPr/>
        </p:nvSpPr>
        <p:spPr>
          <a:xfrm>
            <a:off x="6287910" y="6263960"/>
            <a:ext cx="5283200" cy="338554"/>
          </a:xfrm>
          <a:prstGeom prst="rect">
            <a:avLst/>
          </a:prstGeom>
          <a:noFill/>
        </p:spPr>
        <p:txBody>
          <a:bodyPr wrap="square" rtlCol="0">
            <a:spAutoFit/>
          </a:bodyPr>
          <a:lstStyle/>
          <a:p>
            <a:pPr lvl="0"/>
            <a:r>
              <a:rPr lang="en-US" sz="1600" dirty="0">
                <a:latin typeface="Calibri" panose="020F0502020204030204" pitchFamily="34" charset="0"/>
                <a:ea typeface="Calibri" panose="020F0502020204030204" pitchFamily="34" charset="0"/>
                <a:cs typeface="Calibri" panose="020F0502020204030204" pitchFamily="34" charset="0"/>
              </a:rPr>
              <a:t>Image courtesy of the Scripps Institution of Oceanography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44"/>
        <p:cNvGrpSpPr/>
        <p:nvPr/>
      </p:nvGrpSpPr>
      <p:grpSpPr>
        <a:xfrm>
          <a:off x="0" y="0"/>
          <a:ext cx="0" cy="0"/>
          <a:chOff x="0" y="0"/>
          <a:chExt cx="0" cy="0"/>
        </a:xfrm>
      </p:grpSpPr>
      <p:sp>
        <p:nvSpPr>
          <p:cNvPr id="4" name="Title 3">
            <a:extLst>
              <a:ext uri="{FF2B5EF4-FFF2-40B4-BE49-F238E27FC236}">
                <a16:creationId xmlns:a16="http://schemas.microsoft.com/office/drawing/2014/main" id="{CF159341-9B3D-ACC5-85E1-FF6D38CADAFD}"/>
              </a:ext>
            </a:extLst>
          </p:cNvPr>
          <p:cNvSpPr txBox="1">
            <a:spLocks noGrp="1"/>
          </p:cNvSpPr>
          <p:nvPr>
            <p:ph type="title" idx="4294967295"/>
          </p:nvPr>
        </p:nvSpPr>
        <p:spPr>
          <a:xfrm>
            <a:off x="1986992" y="26493"/>
            <a:ext cx="901120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Is Climate Visualization? (Continued)</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7" name="Picture 6" descr="An infographic entitles &quot; Global Methane Budget&quot; illustrating the balance of methane sources and sinks in teh atmosphere based on data from the Global Carbon Project.">
            <a:extLst>
              <a:ext uri="{FF2B5EF4-FFF2-40B4-BE49-F238E27FC236}">
                <a16:creationId xmlns:a16="http://schemas.microsoft.com/office/drawing/2014/main" id="{B8F5F015-A4E4-59B3-F0B2-7B1CCCDB1C45}"/>
              </a:ext>
            </a:extLst>
          </p:cNvPr>
          <p:cNvPicPr>
            <a:picLocks noChangeAspect="1"/>
          </p:cNvPicPr>
          <p:nvPr/>
        </p:nvPicPr>
        <p:blipFill>
          <a:blip r:embed="rId3"/>
          <a:stretch>
            <a:fillRect/>
          </a:stretch>
        </p:blipFill>
        <p:spPr>
          <a:xfrm>
            <a:off x="3862791" y="1031815"/>
            <a:ext cx="8112438" cy="5500436"/>
          </a:xfrm>
          <a:prstGeom prst="rect">
            <a:avLst/>
          </a:prstGeom>
        </p:spPr>
      </p:pic>
      <p:sp>
        <p:nvSpPr>
          <p:cNvPr id="5" name="TextBox 4">
            <a:extLst>
              <a:ext uri="{FF2B5EF4-FFF2-40B4-BE49-F238E27FC236}">
                <a16:creationId xmlns:a16="http://schemas.microsoft.com/office/drawing/2014/main" id="{0065BCB1-7F1B-96EA-B32F-78935FD77578}"/>
              </a:ext>
            </a:extLst>
          </p:cNvPr>
          <p:cNvSpPr txBox="1"/>
          <p:nvPr/>
        </p:nvSpPr>
        <p:spPr>
          <a:xfrm>
            <a:off x="123686" y="1187108"/>
            <a:ext cx="3726611" cy="5324535"/>
          </a:xfrm>
          <a:prstGeom prst="rect">
            <a:avLst/>
          </a:prstGeom>
          <a:solidFill>
            <a:schemeClr val="bg1">
              <a:alpha val="25000"/>
            </a:schemeClr>
          </a:solidFill>
        </p:spPr>
        <p:txBody>
          <a:bodyPr wrap="square" rtlCol="0">
            <a:spAutoFit/>
          </a:bodyPr>
          <a:lstStyle/>
          <a:p>
            <a:pPr lvl="5"/>
            <a:r>
              <a:rPr lang="en-US" sz="2000" dirty="0">
                <a:latin typeface="Calibri" panose="020F0502020204030204" pitchFamily="34" charset="0"/>
                <a:ea typeface="Calibri" panose="020F0502020204030204" pitchFamily="34" charset="0"/>
                <a:cs typeface="Calibri" panose="020F0502020204030204" pitchFamily="34" charset="0"/>
              </a:rPr>
              <a:t>Climate Visualizations take many forms, both </a:t>
            </a:r>
            <a:r>
              <a:rPr lang="en-US" sz="2000" b="1" dirty="0">
                <a:latin typeface="Calibri" panose="020F0502020204030204" pitchFamily="34" charset="0"/>
                <a:ea typeface="Calibri" panose="020F0502020204030204" pitchFamily="34" charset="0"/>
                <a:cs typeface="Calibri" panose="020F0502020204030204" pitchFamily="34" charset="0"/>
              </a:rPr>
              <a:t>static</a:t>
            </a:r>
            <a:r>
              <a:rPr lang="en-US" sz="2000" dirty="0">
                <a:latin typeface="Calibri" panose="020F0502020204030204" pitchFamily="34" charset="0"/>
                <a:ea typeface="Calibri" panose="020F0502020204030204" pitchFamily="34" charset="0"/>
                <a:cs typeface="Calibri" panose="020F0502020204030204" pitchFamily="34" charset="0"/>
              </a:rPr>
              <a:t> and </a:t>
            </a:r>
            <a:r>
              <a:rPr lang="en-US" sz="2000" b="1" dirty="0">
                <a:latin typeface="Calibri" panose="020F0502020204030204" pitchFamily="34" charset="0"/>
                <a:ea typeface="Calibri" panose="020F0502020204030204" pitchFamily="34" charset="0"/>
                <a:cs typeface="Calibri" panose="020F0502020204030204" pitchFamily="34" charset="0"/>
              </a:rPr>
              <a:t>dynamic</a:t>
            </a:r>
            <a:r>
              <a:rPr lang="en-US" sz="2000" dirty="0">
                <a:latin typeface="Calibri" panose="020F0502020204030204" pitchFamily="34" charset="0"/>
                <a:ea typeface="Calibri" panose="020F0502020204030204" pitchFamily="34" charset="0"/>
                <a:cs typeface="Calibri" panose="020F0502020204030204" pitchFamily="34" charset="0"/>
              </a:rPr>
              <a:t>, based on </a:t>
            </a:r>
            <a:r>
              <a:rPr lang="en-US" sz="2000" b="1" dirty="0">
                <a:latin typeface="Calibri" panose="020F0502020204030204" pitchFamily="34" charset="0"/>
                <a:ea typeface="Calibri" panose="020F0502020204030204" pitchFamily="34" charset="0"/>
                <a:cs typeface="Calibri" panose="020F0502020204030204" pitchFamily="34" charset="0"/>
              </a:rPr>
              <a:t>facts</a:t>
            </a:r>
            <a:r>
              <a:rPr lang="en-US" sz="2000" dirty="0">
                <a:latin typeface="Calibri" panose="020F0502020204030204" pitchFamily="34" charset="0"/>
                <a:ea typeface="Calibri" panose="020F0502020204030204" pitchFamily="34" charset="0"/>
                <a:cs typeface="Calibri" panose="020F0502020204030204" pitchFamily="34" charset="0"/>
              </a:rPr>
              <a:t> and/or </a:t>
            </a:r>
            <a:r>
              <a:rPr lang="en-US" sz="2000" b="1" dirty="0">
                <a:latin typeface="Calibri" panose="020F0502020204030204" pitchFamily="34" charset="0"/>
                <a:ea typeface="Calibri" panose="020F0502020204030204" pitchFamily="34" charset="0"/>
                <a:cs typeface="Calibri" panose="020F0502020204030204" pitchFamily="34" charset="0"/>
              </a:rPr>
              <a:t>emotions</a:t>
            </a:r>
            <a:r>
              <a:rPr lang="en-US" sz="2000" dirty="0">
                <a:latin typeface="Calibri" panose="020F0502020204030204" pitchFamily="34" charset="0"/>
                <a:ea typeface="Calibri" panose="020F0502020204030204" pitchFamily="34" charset="0"/>
                <a:cs typeface="Calibri" panose="020F0502020204030204" pitchFamily="34" charset="0"/>
              </a:rPr>
              <a:t>. </a:t>
            </a:r>
            <a:br>
              <a:rPr lang="en-US" sz="2000" dirty="0">
                <a:latin typeface="Calibri" panose="020F0502020204030204" pitchFamily="34" charset="0"/>
                <a:ea typeface="Calibri" panose="020F0502020204030204" pitchFamily="34" charset="0"/>
                <a:cs typeface="Calibri" panose="020F0502020204030204" pitchFamily="34" charset="0"/>
              </a:rPr>
            </a:br>
            <a:endParaRPr lang="en-US" sz="2000" dirty="0">
              <a:latin typeface="Calibri" panose="020F0502020204030204" pitchFamily="34" charset="0"/>
              <a:ea typeface="Calibri" panose="020F0502020204030204" pitchFamily="34" charset="0"/>
              <a:cs typeface="Calibri" panose="020F0502020204030204" pitchFamily="34" charset="0"/>
            </a:endParaRPr>
          </a:p>
          <a:p>
            <a:pPr lvl="5"/>
            <a:r>
              <a:rPr lang="en-US" sz="2000" dirty="0">
                <a:latin typeface="Calibri" panose="020F0502020204030204" pitchFamily="34" charset="0"/>
                <a:ea typeface="Calibri" panose="020F0502020204030204" pitchFamily="34" charset="0"/>
                <a:cs typeface="Calibri" panose="020F0502020204030204" pitchFamily="34" charset="0"/>
              </a:rPr>
              <a:t>This </a:t>
            </a:r>
            <a:r>
              <a:rPr lang="en-US" sz="2000" b="1" dirty="0">
                <a:latin typeface="Calibri" panose="020F0502020204030204" pitchFamily="34" charset="0"/>
                <a:ea typeface="Calibri" panose="020F0502020204030204" pitchFamily="34" charset="0"/>
                <a:cs typeface="Calibri" panose="020F0502020204030204" pitchFamily="34" charset="0"/>
              </a:rPr>
              <a:t>infographic</a:t>
            </a:r>
            <a:r>
              <a:rPr lang="en-US" sz="2000" dirty="0">
                <a:latin typeface="Calibri" panose="020F0502020204030204" pitchFamily="34" charset="0"/>
                <a:ea typeface="Calibri" panose="020F0502020204030204" pitchFamily="34" charset="0"/>
                <a:cs typeface="Calibri" panose="020F0502020204030204" pitchFamily="34" charset="0"/>
              </a:rPr>
              <a:t> shows a </a:t>
            </a:r>
          </a:p>
          <a:p>
            <a:pPr lvl="5"/>
            <a:r>
              <a:rPr lang="en-US" sz="2000" dirty="0">
                <a:latin typeface="Calibri" panose="020F0502020204030204" pitchFamily="34" charset="0"/>
                <a:ea typeface="Calibri" panose="020F0502020204030204" pitchFamily="34" charset="0"/>
                <a:cs typeface="Calibri" panose="020F0502020204030204" pitchFamily="34" charset="0"/>
              </a:rPr>
              <a:t>popular way to present </a:t>
            </a:r>
            <a:r>
              <a:rPr lang="en-US" sz="2000" b="1" dirty="0">
                <a:latin typeface="Calibri" panose="020F0502020204030204" pitchFamily="34" charset="0"/>
                <a:ea typeface="Calibri" panose="020F0502020204030204" pitchFamily="34" charset="0"/>
                <a:cs typeface="Calibri" panose="020F0502020204030204" pitchFamily="34" charset="0"/>
              </a:rPr>
              <a:t>data</a:t>
            </a:r>
            <a:endParaRPr lang="en-US" sz="2000" dirty="0">
              <a:latin typeface="Calibri" panose="020F0502020204030204" pitchFamily="34" charset="0"/>
              <a:ea typeface="Calibri" panose="020F0502020204030204" pitchFamily="34" charset="0"/>
              <a:cs typeface="Calibri" panose="020F0502020204030204" pitchFamily="34" charset="0"/>
            </a:endParaRPr>
          </a:p>
          <a:p>
            <a:pPr lvl="5"/>
            <a:r>
              <a:rPr lang="en-US" sz="2000" dirty="0">
                <a:latin typeface="Calibri" panose="020F0502020204030204" pitchFamily="34" charset="0"/>
                <a:ea typeface="Calibri" panose="020F0502020204030204" pitchFamily="34" charset="0"/>
                <a:cs typeface="Calibri" panose="020F0502020204030204" pitchFamily="34" charset="0"/>
              </a:rPr>
              <a:t>in a </a:t>
            </a:r>
            <a:r>
              <a:rPr lang="en-US" sz="2000" b="1" dirty="0">
                <a:latin typeface="Calibri" panose="020F0502020204030204" pitchFamily="34" charset="0"/>
                <a:ea typeface="Calibri" panose="020F0502020204030204" pitchFamily="34" charset="0"/>
                <a:cs typeface="Calibri" panose="020F0502020204030204" pitchFamily="34" charset="0"/>
              </a:rPr>
              <a:t>visually engaging</a:t>
            </a:r>
            <a:endParaRPr lang="en-US" sz="2000" dirty="0">
              <a:latin typeface="Calibri" panose="020F0502020204030204" pitchFamily="34" charset="0"/>
              <a:ea typeface="Calibri" panose="020F0502020204030204" pitchFamily="34" charset="0"/>
              <a:cs typeface="Calibri" panose="020F0502020204030204" pitchFamily="34" charset="0"/>
            </a:endParaRPr>
          </a:p>
          <a:p>
            <a:pPr lvl="5"/>
            <a:r>
              <a:rPr lang="en-US" sz="2000" dirty="0">
                <a:latin typeface="Calibri" panose="020F0502020204030204" pitchFamily="34" charset="0"/>
                <a:ea typeface="Calibri" panose="020F0502020204030204" pitchFamily="34" charset="0"/>
                <a:cs typeface="Calibri" panose="020F0502020204030204" pitchFamily="34" charset="0"/>
              </a:rPr>
              <a:t> or </a:t>
            </a:r>
            <a:r>
              <a:rPr lang="en-US" sz="2000" b="1" dirty="0">
                <a:latin typeface="Calibri" panose="020F0502020204030204" pitchFamily="34" charset="0"/>
                <a:ea typeface="Calibri" panose="020F0502020204030204" pitchFamily="34" charset="0"/>
                <a:cs typeface="Calibri" panose="020F0502020204030204" pitchFamily="34" charset="0"/>
              </a:rPr>
              <a:t>aesthetic</a:t>
            </a:r>
            <a:r>
              <a:rPr lang="en-US" sz="2000" dirty="0">
                <a:latin typeface="Calibri" panose="020F0502020204030204" pitchFamily="34" charset="0"/>
                <a:ea typeface="Calibri" panose="020F0502020204030204" pitchFamily="34" charset="0"/>
                <a:cs typeface="Calibri" panose="020F0502020204030204" pitchFamily="34" charset="0"/>
              </a:rPr>
              <a:t> medium.</a:t>
            </a:r>
          </a:p>
          <a:p>
            <a:pPr lvl="5"/>
            <a:endParaRPr lang="en-US" sz="2000" dirty="0">
              <a:latin typeface="Calibri" panose="020F0502020204030204" pitchFamily="34" charset="0"/>
              <a:ea typeface="Calibri" panose="020F0502020204030204" pitchFamily="34" charset="0"/>
              <a:cs typeface="Calibri" panose="020F0502020204030204" pitchFamily="34" charset="0"/>
            </a:endParaRPr>
          </a:p>
          <a:p>
            <a:pPr lvl="5"/>
            <a:r>
              <a:rPr lang="en-US" sz="2000" dirty="0">
                <a:latin typeface="Calibri" panose="020F0502020204030204" pitchFamily="34" charset="0"/>
                <a:ea typeface="Calibri" panose="020F0502020204030204" pitchFamily="34" charset="0"/>
                <a:cs typeface="Calibri" panose="020F0502020204030204" pitchFamily="34" charset="0"/>
              </a:rPr>
              <a:t>How do the </a:t>
            </a:r>
            <a:r>
              <a:rPr lang="en-US" sz="2000" b="1" dirty="0">
                <a:latin typeface="Calibri" panose="020F0502020204030204" pitchFamily="34" charset="0"/>
                <a:ea typeface="Calibri" panose="020F0502020204030204" pitchFamily="34" charset="0"/>
                <a:cs typeface="Calibri" panose="020F0502020204030204" pitchFamily="34" charset="0"/>
              </a:rPr>
              <a:t>colors</a:t>
            </a:r>
            <a:r>
              <a:rPr lang="en-US" sz="2000" dirty="0">
                <a:latin typeface="Calibri" panose="020F0502020204030204" pitchFamily="34" charset="0"/>
                <a:ea typeface="Calibri" panose="020F0502020204030204" pitchFamily="34" charset="0"/>
                <a:cs typeface="Calibri" panose="020F0502020204030204" pitchFamily="34" charset="0"/>
              </a:rPr>
              <a:t> help</a:t>
            </a:r>
          </a:p>
          <a:p>
            <a:pPr lvl="5"/>
            <a:r>
              <a:rPr lang="en-US" sz="2000" dirty="0">
                <a:latin typeface="Calibri" panose="020F0502020204030204" pitchFamily="34" charset="0"/>
                <a:ea typeface="Calibri" panose="020F0502020204030204" pitchFamily="34" charset="0"/>
                <a:cs typeface="Calibri" panose="020F0502020204030204" pitchFamily="34" charset="0"/>
              </a:rPr>
              <a:t>differentiate between</a:t>
            </a:r>
          </a:p>
          <a:p>
            <a:pPr lvl="5"/>
            <a:r>
              <a:rPr lang="en-US" sz="2000" dirty="0">
                <a:latin typeface="Calibri" panose="020F0502020204030204" pitchFamily="34" charset="0"/>
                <a:ea typeface="Calibri" panose="020F0502020204030204" pitchFamily="34" charset="0"/>
                <a:cs typeface="Calibri" panose="020F0502020204030204" pitchFamily="34" charset="0"/>
              </a:rPr>
              <a:t> methane sources?</a:t>
            </a:r>
          </a:p>
          <a:p>
            <a:pPr lvl="5"/>
            <a:endParaRPr lang="en-US" sz="2000" dirty="0">
              <a:latin typeface="Calibri" panose="020F0502020204030204" pitchFamily="34" charset="0"/>
              <a:ea typeface="Calibri" panose="020F0502020204030204" pitchFamily="34" charset="0"/>
              <a:cs typeface="Calibri" panose="020F0502020204030204" pitchFamily="34" charset="0"/>
            </a:endParaRPr>
          </a:p>
          <a:p>
            <a:pPr lvl="5"/>
            <a:r>
              <a:rPr lang="en-US" sz="2000" dirty="0">
                <a:latin typeface="Calibri" panose="020F0502020204030204" pitchFamily="34" charset="0"/>
                <a:ea typeface="Calibri" panose="020F0502020204030204" pitchFamily="34" charset="0"/>
                <a:cs typeface="Calibri" panose="020F0502020204030204" pitchFamily="34" charset="0"/>
              </a:rPr>
              <a:t>How do the </a:t>
            </a:r>
            <a:r>
              <a:rPr lang="en-US" sz="2000" b="1" dirty="0">
                <a:latin typeface="Calibri" panose="020F0502020204030204" pitchFamily="34" charset="0"/>
                <a:ea typeface="Calibri" panose="020F0502020204030204" pitchFamily="34" charset="0"/>
                <a:cs typeface="Calibri" panose="020F0502020204030204" pitchFamily="34" charset="0"/>
              </a:rPr>
              <a:t>images</a:t>
            </a:r>
            <a:r>
              <a:rPr lang="en-US" sz="2000" dirty="0">
                <a:latin typeface="Calibri" panose="020F0502020204030204" pitchFamily="34" charset="0"/>
                <a:ea typeface="Calibri" panose="020F0502020204030204" pitchFamily="34" charset="0"/>
                <a:cs typeface="Calibri" panose="020F0502020204030204" pitchFamily="34" charset="0"/>
              </a:rPr>
              <a:t> </a:t>
            </a:r>
          </a:p>
          <a:p>
            <a:pPr lvl="5"/>
            <a:r>
              <a:rPr lang="en-US" sz="2000" dirty="0">
                <a:latin typeface="Calibri" panose="020F0502020204030204" pitchFamily="34" charset="0"/>
                <a:ea typeface="Calibri" panose="020F0502020204030204" pitchFamily="34" charset="0"/>
                <a:cs typeface="Calibri" panose="020F0502020204030204" pitchFamily="34" charset="0"/>
              </a:rPr>
              <a:t>and </a:t>
            </a:r>
            <a:r>
              <a:rPr lang="en-US" sz="2000" b="1" dirty="0">
                <a:latin typeface="Calibri" panose="020F0502020204030204" pitchFamily="34" charset="0"/>
                <a:ea typeface="Calibri" panose="020F0502020204030204" pitchFamily="34" charset="0"/>
                <a:cs typeface="Calibri" panose="020F0502020204030204" pitchFamily="34" charset="0"/>
              </a:rPr>
              <a:t>flows</a:t>
            </a:r>
            <a:r>
              <a:rPr lang="en-US" sz="2000" dirty="0">
                <a:latin typeface="Calibri" panose="020F0502020204030204" pitchFamily="34" charset="0"/>
                <a:ea typeface="Calibri" panose="020F0502020204030204" pitchFamily="34" charset="0"/>
                <a:cs typeface="Calibri" panose="020F0502020204030204" pitchFamily="34" charset="0"/>
              </a:rPr>
              <a:t> help engage </a:t>
            </a:r>
          </a:p>
          <a:p>
            <a:pPr lvl="5"/>
            <a:r>
              <a:rPr lang="en-US" sz="2000" dirty="0">
                <a:latin typeface="Calibri" panose="020F0502020204030204" pitchFamily="34" charset="0"/>
                <a:ea typeface="Calibri" panose="020F0502020204030204" pitchFamily="34" charset="0"/>
                <a:cs typeface="Calibri" panose="020F0502020204030204" pitchFamily="34" charset="0"/>
              </a:rPr>
              <a:t>the viewer with various </a:t>
            </a:r>
            <a:r>
              <a:rPr lang="en-US" sz="2000" b="1" dirty="0">
                <a:latin typeface="Calibri" panose="020F0502020204030204" pitchFamily="34" charset="0"/>
                <a:ea typeface="Calibri" panose="020F0502020204030204" pitchFamily="34" charset="0"/>
                <a:cs typeface="Calibri" panose="020F0502020204030204" pitchFamily="34" charset="0"/>
              </a:rPr>
              <a:t>actors</a:t>
            </a:r>
            <a:r>
              <a:rPr lang="en-US" sz="2000" dirty="0">
                <a:latin typeface="Calibri" panose="020F0502020204030204" pitchFamily="34" charset="0"/>
                <a:ea typeface="Calibri" panose="020F0502020204030204" pitchFamily="34" charset="0"/>
                <a:cs typeface="Calibri" panose="020F0502020204030204" pitchFamily="34" charset="0"/>
              </a:rPr>
              <a:t> in methane emissions?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44"/>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98714E3-6F88-CECB-E1B1-E7D39E192AD2}"/>
              </a:ext>
            </a:extLst>
          </p:cNvPr>
          <p:cNvSpPr>
            <a:spLocks noGrp="1"/>
          </p:cNvSpPr>
          <p:nvPr>
            <p:ph type="sldNum" idx="12"/>
          </p:nvPr>
        </p:nvSpPr>
        <p:spPr>
          <a:xfrm>
            <a:off x="8610600" y="6412797"/>
            <a:ext cx="2743200" cy="365125"/>
          </a:xfrm>
        </p:spPr>
        <p:txBody>
          <a:bodyPr/>
          <a:lstStyle/>
          <a:p>
            <a:pPr marL="0" lvl="0" indent="0" algn="r" rtl="0">
              <a:spcBef>
                <a:spcPts val="0"/>
              </a:spcBef>
              <a:spcAft>
                <a:spcPts val="0"/>
              </a:spcAft>
              <a:buNone/>
            </a:pPr>
            <a:fld id="{00000000-1234-1234-1234-123412341234}" type="slidenum">
              <a:rPr lang="en-US" smtClean="0">
                <a:solidFill>
                  <a:schemeClr val="tx1"/>
                </a:solidFill>
              </a:rPr>
              <a:t>5</a:t>
            </a:fld>
            <a:endParaRPr lang="en-US">
              <a:solidFill>
                <a:schemeClr val="tx1"/>
              </a:solidFill>
            </a:endParaRPr>
          </a:p>
        </p:txBody>
      </p:sp>
      <p:pic>
        <p:nvPicPr>
          <p:cNvPr id="3" name="Picture 2" descr="A full size version of the infographic on the previous slide for easier viewing">
            <a:extLst>
              <a:ext uri="{FF2B5EF4-FFF2-40B4-BE49-F238E27FC236}">
                <a16:creationId xmlns:a16="http://schemas.microsoft.com/office/drawing/2014/main" id="{D4CA091B-330D-0473-FE76-182B052366A4}"/>
              </a:ext>
            </a:extLst>
          </p:cNvPr>
          <p:cNvPicPr>
            <a:picLocks noChangeAspect="1"/>
          </p:cNvPicPr>
          <p:nvPr/>
        </p:nvPicPr>
        <p:blipFill>
          <a:blip r:embed="rId3"/>
          <a:stretch>
            <a:fillRect/>
          </a:stretch>
        </p:blipFill>
        <p:spPr>
          <a:xfrm>
            <a:off x="16886" y="0"/>
            <a:ext cx="12158228" cy="6858000"/>
          </a:xfrm>
          <a:prstGeom prst="rect">
            <a:avLst/>
          </a:prstGeom>
        </p:spPr>
      </p:pic>
      <p:sp>
        <p:nvSpPr>
          <p:cNvPr id="4" name="Title 3">
            <a:extLst>
              <a:ext uri="{FF2B5EF4-FFF2-40B4-BE49-F238E27FC236}">
                <a16:creationId xmlns:a16="http://schemas.microsoft.com/office/drawing/2014/main" id="{83C13058-0F59-2717-CB62-D24CCFB320D4}"/>
              </a:ext>
            </a:extLst>
          </p:cNvPr>
          <p:cNvSpPr txBox="1">
            <a:spLocks noGrp="1"/>
          </p:cNvSpPr>
          <p:nvPr>
            <p:ph type="title" idx="4294967295"/>
          </p:nvPr>
        </p:nvSpPr>
        <p:spPr>
          <a:xfrm>
            <a:off x="5407378" y="101600"/>
            <a:ext cx="5350933" cy="2769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1"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rPr>
              <a:t>Image courtesy of the Global Carbon Project via Wikimedia Commons, </a:t>
            </a:r>
            <a:r>
              <a:rPr kumimoji="0" lang="en-US" sz="1200" b="0" i="1" u="sng"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4.0</a:t>
            </a:r>
            <a:r>
              <a:rPr kumimoji="0" lang="en-US" sz="1200" b="0" i="1"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rPr>
              <a:t>.</a:t>
            </a:r>
            <a:endParaRPr kumimoji="0" lang="en-US" sz="12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15874509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992</Words>
  <Application>Microsoft Macintosh PowerPoint</Application>
  <PresentationFormat>Widescreen</PresentationFormat>
  <Paragraphs>64</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Noto Sans Symbols</vt:lpstr>
      <vt:lpstr>Wingdings</vt:lpstr>
      <vt:lpstr>Office Theme</vt:lpstr>
      <vt:lpstr>PowerPoint Presentation</vt:lpstr>
      <vt:lpstr>What Are Some Forms of CDA? </vt:lpstr>
      <vt:lpstr>What Is Visual Discourse Analysis (VDA)? </vt:lpstr>
      <vt:lpstr>What Is Climate Visualization? </vt:lpstr>
      <vt:lpstr>What Is Climate Visualization? (Continued)</vt:lpstr>
      <vt:lpstr>Image courtesy of the Global Carbon Project via Wikimedia Commons, 4.0.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Discourse Analysis: Climate Visualization</dc:title>
  <dc:creator>Heidi CM Scott</dc:creator>
  <cp:lastModifiedBy>Alaina Gallagher</cp:lastModifiedBy>
  <cp:revision>18</cp:revision>
  <dcterms:created xsi:type="dcterms:W3CDTF">2022-09-28T11:57:10Z</dcterms:created>
  <dcterms:modified xsi:type="dcterms:W3CDTF">2026-08-18T14:17:08Z</dcterms:modified>
</cp:coreProperties>
</file>