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9"/>
  </p:notesMasterIdLst>
  <p:sldIdLst>
    <p:sldId id="256" r:id="rId2"/>
    <p:sldId id="257" r:id="rId3"/>
    <p:sldId id="258" r:id="rId4"/>
    <p:sldId id="263" r:id="rId5"/>
    <p:sldId id="260" r:id="rId6"/>
    <p:sldId id="265" r:id="rId7"/>
    <p:sldId id="264"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 roundtripDataSignature="AMtx7mhybv/dALB2HGNTyBt/VCTa1lrv5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C5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62500" autoAdjust="0"/>
  </p:normalViewPr>
  <p:slideViewPr>
    <p:cSldViewPr snapToGrid="0">
      <p:cViewPr varScale="1">
        <p:scale>
          <a:sx n="68" d="100"/>
          <a:sy n="68" d="100"/>
        </p:scale>
        <p:origin x="1368" y="192"/>
      </p:cViewPr>
      <p:guideLst/>
    </p:cSldViewPr>
  </p:slideViewPr>
  <p:outlineViewPr>
    <p:cViewPr>
      <p:scale>
        <a:sx n="33" d="100"/>
        <a:sy n="33" d="100"/>
      </p:scale>
      <p:origin x="0" y="0"/>
    </p:cViewPr>
  </p:outlineViewPr>
  <p:notesTextViewPr>
    <p:cViewPr>
      <p:scale>
        <a:sx n="114" d="100"/>
        <a:sy n="114"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dirty="0"/>
              <a:t>This image has a lot going on, and learners will immediately perceive that. Start with </a:t>
            </a:r>
            <a:r>
              <a:rPr lang="en-US" b="1" dirty="0"/>
              <a:t>denotation</a:t>
            </a:r>
            <a:r>
              <a:rPr lang="en-US" dirty="0"/>
              <a:t>: What two physical objects does it depict? Does denotation alone reveal all the dynamics in play here? No. So, move on to </a:t>
            </a:r>
            <a:r>
              <a:rPr lang="en-US" b="1" dirty="0"/>
              <a:t>connotation</a:t>
            </a:r>
            <a:r>
              <a:rPr lang="en-US" dirty="0"/>
              <a:t>: How are the two denoted objects drawn into a juxtaposition that is rhetorical? What cultural values or hegemonies do they display together? Does their contrast imply irony, hypocrisy, or another form of cultural judgment? Now, consider Barthes’ third stage of </a:t>
            </a:r>
            <a:r>
              <a:rPr lang="en-US" b="1" dirty="0"/>
              <a:t>myth</a:t>
            </a:r>
            <a:r>
              <a:rPr lang="en-US" dirty="0"/>
              <a:t>. Does this image reinforce or deconstruct a myth about beauty and luxury consumption (a movie star with expensive perfume)? And how is that cultural value linked to energy generation and pollution? Learners might also observe the conflicting sensory and aesthetic elements of the image. It is inherently satirical. These visual energies have been put into motion by the photographer’s choice of </a:t>
            </a:r>
            <a:r>
              <a:rPr lang="en-US" b="1" dirty="0"/>
              <a:t>framing</a:t>
            </a:r>
            <a:r>
              <a:rPr lang="en-US" dirty="0"/>
              <a:t> (two distinct causes of climate change [CC]) and image </a:t>
            </a:r>
            <a:r>
              <a:rPr lang="en-US" b="1" dirty="0"/>
              <a:t>composition</a:t>
            </a:r>
            <a:r>
              <a:rPr lang="en-US" dirty="0"/>
              <a:t>.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a:t>
            </a:r>
            <a:r>
              <a:rPr lang="en-US" sz="1400" dirty="0"/>
              <a:t> The ethics of journalism require a balanced presentation of information—for example, representing both sides of an argument in public discourse. But ask learners about some ways that journalists can employ creative tactics, like lexicon (words used), metaphors, facts and statistics (logos), and emotion (pathos) to present a story weighted with particular values. Then consider what tactics </a:t>
            </a:r>
            <a:r>
              <a:rPr lang="en-US" sz="1400" b="1" dirty="0"/>
              <a:t>photojournalists</a:t>
            </a:r>
            <a:r>
              <a:rPr lang="en-US" sz="1400" dirty="0"/>
              <a:t> may use to enrich the </a:t>
            </a:r>
            <a:r>
              <a:rPr lang="en-US" sz="1400" b="1" dirty="0"/>
              <a:t>connotations</a:t>
            </a:r>
            <a:r>
              <a:rPr lang="en-US" sz="1400" dirty="0"/>
              <a:t> of their images: subject framing, colors, composition, and the photo’s dynamic with the story piece it accompanies.</a:t>
            </a:r>
            <a:endParaRPr dirty="0"/>
          </a:p>
          <a:p>
            <a:pPr marL="0" lvl="0" indent="0" algn="l" rtl="0">
              <a:lnSpc>
                <a:spcPct val="100000"/>
              </a:lnSpc>
              <a:spcBef>
                <a:spcPts val="0"/>
              </a:spcBef>
              <a:spcAft>
                <a:spcPts val="0"/>
              </a:spcAft>
              <a:buSzPts val="1400"/>
              <a:buNone/>
            </a:pPr>
            <a:endParaRPr sz="1400" dirty="0"/>
          </a:p>
          <a:p>
            <a:pPr marL="0" lvl="0" indent="0" algn="l" rtl="0">
              <a:lnSpc>
                <a:spcPct val="100000"/>
              </a:lnSpc>
              <a:spcBef>
                <a:spcPts val="0"/>
              </a:spcBef>
              <a:spcAft>
                <a:spcPts val="0"/>
              </a:spcAft>
              <a:buSzPts val="1400"/>
              <a:buNone/>
            </a:pPr>
            <a:r>
              <a:rPr lang="en-US" sz="1400" dirty="0"/>
              <a:t>The photo is open source via Wikimedia, with this caption: “A woman seeks water in a dry riverbed near </a:t>
            </a:r>
            <a:r>
              <a:rPr lang="en-US" sz="1400" dirty="0" err="1"/>
              <a:t>Kataboi</a:t>
            </a:r>
            <a:r>
              <a:rPr lang="en-US" sz="1400" dirty="0"/>
              <a:t> village in remote Turkana in northern Kenya. In 40-degree heat and no access to clean water, she resorts to collecting unfiltered water for her family in containers.”</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Each of these forms of discourse analysis has a SESYNC Explainer dedicated to it:</a:t>
            </a:r>
          </a:p>
          <a:p>
            <a:pPr marL="342900" lvl="0" indent="-342900" algn="l" rtl="0">
              <a:lnSpc>
                <a:spcPct val="100000"/>
              </a:lnSpc>
              <a:spcBef>
                <a:spcPts val="0"/>
              </a:spcBef>
              <a:spcAft>
                <a:spcPts val="0"/>
              </a:spcAft>
              <a:buSzPts val="1400"/>
              <a:buFont typeface="+mj-lt"/>
              <a:buAutoNum type="arabicPeriod"/>
            </a:pPr>
            <a:r>
              <a:rPr lang="en-US" sz="1400" dirty="0"/>
              <a:t>CDA: What Is It? https://</a:t>
            </a:r>
            <a:r>
              <a:rPr lang="en-US" sz="1400" dirty="0" err="1"/>
              <a:t>www.sesync.org</a:t>
            </a:r>
            <a:r>
              <a:rPr lang="en-US" sz="1400" dirty="0"/>
              <a:t>/resources/critical-discourse-analysis-visual-approach</a:t>
            </a:r>
          </a:p>
          <a:p>
            <a:pPr marL="342900" lvl="0" indent="-342900" algn="l" rtl="0">
              <a:lnSpc>
                <a:spcPct val="100000"/>
              </a:lnSpc>
              <a:spcBef>
                <a:spcPts val="0"/>
              </a:spcBef>
              <a:spcAft>
                <a:spcPts val="0"/>
              </a:spcAft>
              <a:buSzPts val="1400"/>
              <a:buFont typeface="+mj-lt"/>
              <a:buAutoNum type="arabicPeriod"/>
            </a:pPr>
            <a:r>
              <a:rPr lang="en-US" sz="1400" dirty="0"/>
              <a:t>CDA: Visual Discourse Analysis: https://</a:t>
            </a:r>
            <a:r>
              <a:rPr lang="en-US" sz="1400" dirty="0" err="1"/>
              <a:t>www.sesync.org</a:t>
            </a:r>
            <a:r>
              <a:rPr lang="en-US" sz="1400" dirty="0"/>
              <a:t>/resources/critical-discourse-analysis-visual-approach</a:t>
            </a:r>
          </a:p>
          <a:p>
            <a:pPr marL="342900" lvl="0" indent="-342900" algn="l" rtl="0">
              <a:lnSpc>
                <a:spcPct val="100000"/>
              </a:lnSpc>
              <a:spcBef>
                <a:spcPts val="0"/>
              </a:spcBef>
              <a:spcAft>
                <a:spcPts val="0"/>
              </a:spcAft>
              <a:buSzPts val="1400"/>
              <a:buFont typeface="+mj-lt"/>
              <a:buAutoNum type="arabicPeriod"/>
            </a:pPr>
            <a:r>
              <a:rPr lang="en-US" sz="1400" dirty="0"/>
              <a:t>CDA: Narrative Discourse Analysis: https://</a:t>
            </a:r>
            <a:r>
              <a:rPr lang="en-US" sz="1400" dirty="0" err="1"/>
              <a:t>www.sesync.org</a:t>
            </a:r>
            <a:r>
              <a:rPr lang="en-US" sz="1400" dirty="0"/>
              <a:t>/resources/critical-discourse-analysis-narrative-approach</a:t>
            </a:r>
          </a:p>
          <a:p>
            <a:pPr marL="342900" lvl="0" indent="-342900" algn="l" rtl="0">
              <a:lnSpc>
                <a:spcPct val="100000"/>
              </a:lnSpc>
              <a:spcBef>
                <a:spcPts val="0"/>
              </a:spcBef>
              <a:spcAft>
                <a:spcPts val="0"/>
              </a:spcAft>
              <a:buSzPts val="1400"/>
              <a:buFont typeface="+mj-lt"/>
              <a:buAutoNum type="arabicPeriod"/>
            </a:pPr>
            <a:r>
              <a:rPr lang="en-US" sz="1400" dirty="0"/>
              <a:t>CDA: Qualitative Content Approach: https://</a:t>
            </a:r>
            <a:r>
              <a:rPr lang="en-US" sz="1400" dirty="0" err="1"/>
              <a:t>www.sesync.org</a:t>
            </a:r>
            <a:r>
              <a:rPr lang="en-US" sz="1400" dirty="0"/>
              <a:t>/resources/critical-discourse-analysis-qualitative-content-approach </a:t>
            </a:r>
          </a:p>
          <a:p>
            <a:pPr marL="342900" marR="0" lvl="0" indent="-342900" algn="l" defTabSz="914400" rtl="0" eaLnBrk="1" fontAlgn="auto" latinLnBrk="0" hangingPunct="1">
              <a:lnSpc>
                <a:spcPct val="100000"/>
              </a:lnSpc>
              <a:spcBef>
                <a:spcPts val="0"/>
              </a:spcBef>
              <a:spcAft>
                <a:spcPts val="0"/>
              </a:spcAft>
              <a:buClr>
                <a:srgbClr val="000000"/>
              </a:buClr>
              <a:buSzPts val="1400"/>
              <a:buFont typeface="+mj-lt"/>
              <a:buAutoNum type="arabicPeriod"/>
              <a:tabLst/>
              <a:defRPr/>
            </a:pPr>
            <a:r>
              <a:rPr lang="en-US" sz="1400" dirty="0"/>
              <a:t>CDA: Artificial Intelligence, Social Network, &amp; Social Media Analysis: https://</a:t>
            </a:r>
            <a:r>
              <a:rPr lang="en-US" sz="1400" dirty="0" err="1"/>
              <a:t>www.sesync.org</a:t>
            </a:r>
            <a:r>
              <a:rPr lang="en-US" sz="1400" dirty="0"/>
              <a:t>/resources/critical-discourse-analysis-artificial-intelligence-social-network-social-media-analysis</a:t>
            </a:r>
          </a:p>
        </p:txBody>
      </p:sp>
      <p:sp>
        <p:nvSpPr>
          <p:cNvPr id="119" name="Google Shape;11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dirty="0"/>
              <a:t>: Though climate change </a:t>
            </a:r>
            <a:r>
              <a:rPr lang="en-US" sz="1400" b="1" dirty="0"/>
              <a:t>solutions</a:t>
            </a:r>
            <a:r>
              <a:rPr lang="en-US" sz="1400" dirty="0"/>
              <a:t> are the common </a:t>
            </a:r>
            <a:r>
              <a:rPr lang="en-US" sz="1400" b="1" dirty="0"/>
              <a:t>framing</a:t>
            </a:r>
            <a:r>
              <a:rPr lang="en-US" sz="1400" dirty="0"/>
              <a:t> in these two images, the subjects they depict are very different. What does the Kerry/</a:t>
            </a:r>
            <a:r>
              <a:rPr lang="en-US" sz="1400" dirty="0" err="1"/>
              <a:t>Xie</a:t>
            </a:r>
            <a:r>
              <a:rPr lang="en-US" sz="1400" dirty="0"/>
              <a:t> meeting </a:t>
            </a:r>
            <a:r>
              <a:rPr lang="en-US" sz="1400" b="1" dirty="0"/>
              <a:t>denote</a:t>
            </a:r>
            <a:r>
              <a:rPr lang="en-US" sz="1400" dirty="0"/>
              <a:t>, and what does it </a:t>
            </a:r>
            <a:r>
              <a:rPr lang="en-US" sz="1400" b="1" dirty="0"/>
              <a:t>connote</a:t>
            </a:r>
            <a:r>
              <a:rPr lang="en-US" sz="1400" dirty="0"/>
              <a:t>? How do their identity, dress, and pose in a handshake in front of the flags of Earth’s two highest-emitting countries affect the image’s rhetorical power? Likewise, consider the exuberant pair of climate protesters. How do their identity, dress, pose, and context present a contrasting view of climate policy action and activism? Are there elements of connotation, tension, or hypocrisy in the image that might be perceived differently depending on the viewer? </a:t>
            </a:r>
            <a:endParaRPr sz="1400" dirty="0"/>
          </a:p>
        </p:txBody>
      </p:sp>
      <p:sp>
        <p:nvSpPr>
          <p:cNvPr id="131" name="Google Shape;13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extLst>
      <p:ext uri="{BB962C8B-B14F-4D97-AF65-F5344CB8AC3E}">
        <p14:creationId xmlns:p14="http://schemas.microsoft.com/office/powerpoint/2010/main" val="1737538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1" dirty="0"/>
              <a:t>Notes for Instructor</a:t>
            </a:r>
            <a:r>
              <a:rPr lang="en-US" sz="1400" b="1" dirty="0"/>
              <a:t>: </a:t>
            </a:r>
            <a:r>
              <a:rPr lang="en-US" sz="1400" dirty="0"/>
              <a:t>While causes versus impacts may be clear to all, the category of ”solutions” can be ambiguous. For example, the solutions of wind turbines and hydroponics may not universally be hailed as solutions to climate change, and they may cause other problems. Some may see them as pure solutions-oriented progress and others as a visual blight or inadequate response to the challenges CC poses to energy and food sourcing. Instructors might also look back on the Kerry/</a:t>
            </a:r>
            <a:r>
              <a:rPr lang="en-US" sz="1400" dirty="0" err="1"/>
              <a:t>Xie</a:t>
            </a:r>
            <a:r>
              <a:rPr lang="en-US" sz="1400" dirty="0"/>
              <a:t> COP handshake photo. Is this a framing of a promising solution (diplomacy and co-created policy), or a depiction of business as usual by two powerful men representing highly impactful nations? Learners may adopt frame awareness to perceive how an image relates to CC </a:t>
            </a:r>
            <a:r>
              <a:rPr lang="en-US" sz="1400" dirty="0" err="1"/>
              <a:t>ur</a:t>
            </a:r>
            <a:r>
              <a:rPr lang="en-US" sz="1400" dirty="0"/>
              <a:t>-narratives of causes, impacts, and solutions. For more useful discussion, see </a:t>
            </a:r>
            <a:r>
              <a:rPr lang="en-US" sz="1400" dirty="0" err="1"/>
              <a:t>Culloty</a:t>
            </a:r>
            <a:r>
              <a:rPr lang="en-US" sz="1400" dirty="0"/>
              <a:t> et al. (2019): </a:t>
            </a:r>
            <a:r>
              <a:rPr lang="en-US" sz="1200" b="0" i="0" u="none" strike="noStrike" cap="none" dirty="0">
                <a:solidFill>
                  <a:schemeClr val="dk1"/>
                </a:solidFill>
                <a:latin typeface="Calibri"/>
                <a:ea typeface="Calibri"/>
                <a:cs typeface="Calibri"/>
                <a:sym typeface="Calibri"/>
              </a:rPr>
              <a:t>Researching Visual Representations of Climate Change</a:t>
            </a:r>
            <a:r>
              <a:rPr lang="en-US" sz="1400" dirty="0"/>
              <a:t>.   </a:t>
            </a:r>
            <a:endParaRPr sz="1400" dirty="0"/>
          </a:p>
        </p:txBody>
      </p:sp>
      <p:sp>
        <p:nvSpPr>
          <p:cNvPr id="144" name="Google Shape;14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These images all </a:t>
            </a:r>
            <a:r>
              <a:rPr lang="en-US" sz="1400" b="1" dirty="0"/>
              <a:t>denote</a:t>
            </a:r>
            <a:r>
              <a:rPr lang="en-US" sz="1400" dirty="0"/>
              <a:t> the same thing: a polar bear. Variations of denotation exist: some photos are of single adult bears, some are of cubs, and one is of a family. Each image also has a denoted setting: snow/ice, brown gravel, or concrete. How do these various denotations carry different </a:t>
            </a:r>
            <a:r>
              <a:rPr lang="en-US" sz="1400" b="1" dirty="0"/>
              <a:t>connotations</a:t>
            </a:r>
            <a:r>
              <a:rPr lang="en-US" sz="1400" dirty="0"/>
              <a:t> about the bears’ behavior, habitat, health, and mood? </a:t>
            </a:r>
            <a:br>
              <a:rPr lang="en-US" sz="1400" dirty="0"/>
            </a:br>
            <a:endParaRPr dirty="0"/>
          </a:p>
          <a:p>
            <a:pPr marL="0" lvl="0" indent="0" algn="l" rtl="0">
              <a:lnSpc>
                <a:spcPct val="100000"/>
              </a:lnSpc>
              <a:spcBef>
                <a:spcPts val="0"/>
              </a:spcBef>
              <a:spcAft>
                <a:spcPts val="0"/>
              </a:spcAft>
              <a:buSzPts val="1400"/>
              <a:buNone/>
            </a:pPr>
            <a:r>
              <a:rPr lang="en-US" sz="1400" dirty="0"/>
              <a:t>Next, ask learners to think about photographic </a:t>
            </a:r>
            <a:r>
              <a:rPr lang="en-US" sz="1400" b="1" dirty="0"/>
              <a:t>composition</a:t>
            </a:r>
            <a:r>
              <a:rPr lang="en-US" sz="1400" dirty="0"/>
              <a:t>: telephoto vs. closeup range, camera angle, subject awareness (is the bear looking at us?), colors, and the moods and relational dynamics these compositional elements imply to the viewer. Which image do learners think is the most effective in conveying the CC peril faced by polar bears? Hint: it may not be the image that makes us feel the worst (concrete slab, brown habitat), but instead the one that implies the most inherent value and appeal of these charismatic megafauna (family play). Ask learners to consider how CC messaging may better use positive moods (hope, joy, fun) rather than the common reversion to negative moods (anger, despair, guilt).  </a:t>
            </a:r>
            <a:endParaRPr sz="1400" dirty="0"/>
          </a:p>
        </p:txBody>
      </p:sp>
      <p:sp>
        <p:nvSpPr>
          <p:cNvPr id="159" name="Google Shape;15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3256853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Ask learners to consider how each of these diverse images affects their </a:t>
            </a:r>
            <a:r>
              <a:rPr lang="en-US" sz="1400" b="1" dirty="0"/>
              <a:t>mood</a:t>
            </a:r>
            <a:r>
              <a:rPr lang="en-US" sz="1400" dirty="0"/>
              <a:t> or </a:t>
            </a:r>
            <a:r>
              <a:rPr lang="en-US" sz="1400" b="1" dirty="0"/>
              <a:t>emotions</a:t>
            </a:r>
            <a:r>
              <a:rPr lang="en-US" sz="1400" dirty="0"/>
              <a:t>. Visual rhetoric can cause very strong emotions (</a:t>
            </a:r>
            <a:r>
              <a:rPr lang="en-US" sz="1400" b="1" dirty="0"/>
              <a:t>pathos</a:t>
            </a:r>
            <a:r>
              <a:rPr lang="en-US" sz="1400" dirty="0"/>
              <a:t>) that may be interpreted as simply factual (</a:t>
            </a:r>
            <a:r>
              <a:rPr lang="en-US" sz="1400" b="1" dirty="0"/>
              <a:t>logos</a:t>
            </a:r>
            <a:r>
              <a:rPr lang="en-US" sz="1400" dirty="0"/>
              <a:t>). Once viewers are trained to critically appraise gaps between denotation and connotation, they may appreciate that different viewers may perceive very different values or outcomes in the same image (the two agriculture images at the top left and bottom right are a good example). Evidence points to a greater effectiveness of engaging general audiences by </a:t>
            </a:r>
            <a:r>
              <a:rPr lang="en-US" sz="1400" b="1" dirty="0"/>
              <a:t>sparking positive emotions </a:t>
            </a:r>
            <a:r>
              <a:rPr lang="en-US" sz="1400" dirty="0"/>
              <a:t>rather than negative ones, especially negative ones that approach </a:t>
            </a:r>
            <a:r>
              <a:rPr lang="en-US" sz="1400" b="1" dirty="0"/>
              <a:t>cliché</a:t>
            </a:r>
            <a:r>
              <a:rPr lang="en-US" sz="1400" dirty="0"/>
              <a:t> (the polar bear on broken ice). Ask the whole group to vote: Which is the most hopeful or positive image of this group? Does it denote something that is actually a valid CC solution, or is the positive appeal based more on aesthetics and mood cues?   </a:t>
            </a:r>
            <a:endParaRPr sz="1400" dirty="0"/>
          </a:p>
        </p:txBody>
      </p:sp>
      <p:sp>
        <p:nvSpPr>
          <p:cNvPr id="173" name="Google Shape;17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extLst>
      <p:ext uri="{BB962C8B-B14F-4D97-AF65-F5344CB8AC3E}">
        <p14:creationId xmlns:p14="http://schemas.microsoft.com/office/powerpoint/2010/main" val="2714954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5" name="Picture 4" descr="The SESYNC Logo - the letters SESYNC under a green arch">
            <a:extLst>
              <a:ext uri="{FF2B5EF4-FFF2-40B4-BE49-F238E27FC236}">
                <a16:creationId xmlns:a16="http://schemas.microsoft.com/office/drawing/2014/main" id="{126B114F-5458-9648-22C5-EE592F2213EB}"/>
              </a:ext>
            </a:extLst>
          </p:cNvPr>
          <p:cNvPicPr>
            <a:picLocks noChangeAspect="1"/>
          </p:cNvPicPr>
          <p:nvPr/>
        </p:nvPicPr>
        <p:blipFill>
          <a:blip r:embed="rId3"/>
          <a:stretch>
            <a:fillRect/>
          </a:stretch>
        </p:blipFill>
        <p:spPr>
          <a:xfrm>
            <a:off x="215593" y="201059"/>
            <a:ext cx="3428571" cy="1257143"/>
          </a:xfrm>
          <a:prstGeom prst="rect">
            <a:avLst/>
          </a:prstGeom>
        </p:spPr>
      </p:pic>
      <p:sp>
        <p:nvSpPr>
          <p:cNvPr id="3" name="Title 2">
            <a:extLst>
              <a:ext uri="{FF2B5EF4-FFF2-40B4-BE49-F238E27FC236}">
                <a16:creationId xmlns:a16="http://schemas.microsoft.com/office/drawing/2014/main" id="{5EA589DD-BA95-CD30-9C73-0FFA41E35B44}"/>
              </a:ext>
            </a:extLst>
          </p:cNvPr>
          <p:cNvSpPr>
            <a:spLocks noGrp="1"/>
          </p:cNvSpPr>
          <p:nvPr>
            <p:ph type="ctrTitle"/>
          </p:nvPr>
        </p:nvSpPr>
        <p:spPr>
          <a:xfrm>
            <a:off x="-85420" y="2875714"/>
            <a:ext cx="4641852" cy="1550195"/>
          </a:xfrm>
        </p:spPr>
        <p:txBody>
          <a:bodyPr>
            <a:normAutofit fontScale="90000"/>
          </a:bodyPr>
          <a:lstStyle/>
          <a:p>
            <a:r>
              <a:rPr lang="en-US" sz="5000" b="1" dirty="0">
                <a:solidFill>
                  <a:schemeClr val="tx1"/>
                </a:solidFill>
                <a:latin typeface="Calibri" panose="020F0502020204030204" pitchFamily="34" charset="0"/>
                <a:ea typeface="Calibri" panose="020F0502020204030204" pitchFamily="34" charset="0"/>
                <a:cs typeface="Calibri" panose="020F0502020204030204" pitchFamily="34" charset="0"/>
              </a:rPr>
              <a:t>Critical Discourse Analysis:</a:t>
            </a:r>
            <a:br>
              <a:rPr lang="en-US" sz="5000" b="1"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en-US" sz="5000" b="1" dirty="0">
                <a:solidFill>
                  <a:schemeClr val="tx1"/>
                </a:solidFill>
                <a:latin typeface="Calibri" panose="020F0502020204030204" pitchFamily="34" charset="0"/>
                <a:ea typeface="Calibri" panose="020F0502020204030204" pitchFamily="34" charset="0"/>
                <a:cs typeface="Calibri" panose="020F0502020204030204" pitchFamily="34" charset="0"/>
              </a:rPr>
              <a:t>The Power of Visuals</a:t>
            </a:r>
            <a:r>
              <a:rPr lang="en-US" sz="5000" b="1"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endParaRPr lang="en-US" sz="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composite photograph depicting a contrast between industrial air pollution with two smokestacks in the background and a luxury product advertisement for Chanel No. 5 perfume in the foreground.">
            <a:extLst>
              <a:ext uri="{FF2B5EF4-FFF2-40B4-BE49-F238E27FC236}">
                <a16:creationId xmlns:a16="http://schemas.microsoft.com/office/drawing/2014/main" id="{DCD7440B-EDA4-2D4E-CE04-BFC19008F085}"/>
              </a:ext>
            </a:extLst>
          </p:cNvPr>
          <p:cNvPicPr>
            <a:picLocks noChangeAspect="1"/>
          </p:cNvPicPr>
          <p:nvPr/>
        </p:nvPicPr>
        <p:blipFill>
          <a:blip r:embed="rId4"/>
          <a:stretch>
            <a:fillRect/>
          </a:stretch>
        </p:blipFill>
        <p:spPr>
          <a:xfrm>
            <a:off x="4642390" y="1458202"/>
            <a:ext cx="7419975" cy="4972050"/>
          </a:xfrm>
          <a:prstGeom prst="rect">
            <a:avLst/>
          </a:prstGeom>
        </p:spPr>
      </p:pic>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0" y="4322879"/>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8" name="TextBox 7">
            <a:extLst>
              <a:ext uri="{FF2B5EF4-FFF2-40B4-BE49-F238E27FC236}">
                <a16:creationId xmlns:a16="http://schemas.microsoft.com/office/drawing/2014/main" id="{9B2BE4F7-0AB6-12C9-5A0B-9B605D818F9B}"/>
              </a:ext>
            </a:extLst>
          </p:cNvPr>
          <p:cNvSpPr txBox="1"/>
          <p:nvPr/>
        </p:nvSpPr>
        <p:spPr>
          <a:xfrm>
            <a:off x="6095347" y="6459704"/>
            <a:ext cx="5118407" cy="307777"/>
          </a:xfrm>
          <a:prstGeom prst="rect">
            <a:avLst/>
          </a:prstGeom>
          <a:noFill/>
        </p:spPr>
        <p:txBody>
          <a:bodyPr wrap="square" rtlCol="0">
            <a:spAutoFit/>
          </a:bodyPr>
          <a:lstStyle/>
          <a:p>
            <a:pPr lvl="0"/>
            <a:r>
              <a:rPr lang="en-US" dirty="0">
                <a:latin typeface="Calibri"/>
                <a:ea typeface="Calibri"/>
                <a:cs typeface="Calibri"/>
                <a:sym typeface="Calibri"/>
              </a:rPr>
              <a:t>Image by Irwin Bosman via Wikimedia Commons, Public Domain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45D7E6C-AD36-EE6D-6495-00A8ED39AD4D}"/>
              </a:ext>
            </a:extLst>
          </p:cNvPr>
          <p:cNvSpPr>
            <a:spLocks noGrp="1"/>
          </p:cNvSpPr>
          <p:nvPr>
            <p:ph type="sldNum" idx="12"/>
          </p:nvPr>
        </p:nvSpPr>
        <p:spPr>
          <a:xfrm>
            <a:off x="448337" y="6466174"/>
            <a:ext cx="2743200"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1</a:t>
            </a:fld>
            <a:endParaRPr lang="en-US" dirty="0"/>
          </a:p>
        </p:txBody>
      </p:sp>
      <p:sp>
        <p:nvSpPr>
          <p:cNvPr id="4" name="Title 3">
            <a:extLst>
              <a:ext uri="{FF2B5EF4-FFF2-40B4-BE49-F238E27FC236}">
                <a16:creationId xmlns:a16="http://schemas.microsoft.com/office/drawing/2014/main" id="{5435AFE7-FB44-C073-5811-5002F0749CEA}"/>
              </a:ext>
            </a:extLst>
          </p:cNvPr>
          <p:cNvSpPr txBox="1">
            <a:spLocks noGrp="1"/>
          </p:cNvSpPr>
          <p:nvPr>
            <p:ph type="title" idx="4294967295"/>
          </p:nvPr>
        </p:nvSpPr>
        <p:spPr>
          <a:xfrm>
            <a:off x="2035770" y="906302"/>
            <a:ext cx="901104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Is Critical Discourse Analysis (CDA)?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A56C7312-9710-E1F9-6B17-88CAB142DC87}"/>
              </a:ext>
            </a:extLst>
          </p:cNvPr>
          <p:cNvSpPr txBox="1"/>
          <p:nvPr/>
        </p:nvSpPr>
        <p:spPr>
          <a:xfrm>
            <a:off x="846854" y="1552633"/>
            <a:ext cx="10682068" cy="1200329"/>
          </a:xfrm>
          <a:prstGeom prst="rect">
            <a:avLst/>
          </a:prstGeom>
          <a:noFill/>
        </p:spPr>
        <p:txBody>
          <a:bodyPr wrap="square" rtlCol="0">
            <a:spAutoFit/>
          </a:bodyPr>
          <a:lstStyle/>
          <a:p>
            <a:pPr lvl="0"/>
            <a:r>
              <a:rPr lang="en-US" sz="2400" dirty="0">
                <a:latin typeface="Calibri" panose="020F0502020204030204" pitchFamily="34" charset="0"/>
                <a:ea typeface="Calibri" panose="020F0502020204030204" pitchFamily="34" charset="0"/>
                <a:cs typeface="Calibri" panose="020F0502020204030204" pitchFamily="34" charset="0"/>
              </a:rPr>
              <a:t>CDA represents a variety of quantitative, qualitative, and comparative approaches to analyzing texts </a:t>
            </a:r>
            <a:r>
              <a:rPr lang="en-US" sz="2400" b="1" dirty="0">
                <a:latin typeface="Calibri" panose="020F0502020204030204" pitchFamily="34" charset="0"/>
                <a:ea typeface="Calibri" panose="020F0502020204030204" pitchFamily="34" charset="0"/>
                <a:cs typeface="Calibri" panose="020F0502020204030204" pitchFamily="34" charset="0"/>
              </a:rPr>
              <a:t>in order to uncover their connotations, framing, biases, erasures, and social context.</a:t>
            </a:r>
            <a:r>
              <a:rPr lang="en-US" sz="2400" dirty="0">
                <a:latin typeface="Calibri" panose="020F0502020204030204" pitchFamily="34" charset="0"/>
                <a:ea typeface="Calibri" panose="020F0502020204030204" pitchFamily="34" charset="0"/>
                <a:cs typeface="Calibri" panose="020F0502020204030204" pitchFamily="34" charset="0"/>
              </a:rPr>
              <a:t>   </a:t>
            </a:r>
          </a:p>
        </p:txBody>
      </p:sp>
      <p:sp>
        <p:nvSpPr>
          <p:cNvPr id="6" name="TextBox 5">
            <a:extLst>
              <a:ext uri="{FF2B5EF4-FFF2-40B4-BE49-F238E27FC236}">
                <a16:creationId xmlns:a16="http://schemas.microsoft.com/office/drawing/2014/main" id="{6D2CC904-57A1-7257-588B-C5A3B51579E8}"/>
              </a:ext>
            </a:extLst>
          </p:cNvPr>
          <p:cNvSpPr txBox="1"/>
          <p:nvPr/>
        </p:nvSpPr>
        <p:spPr>
          <a:xfrm>
            <a:off x="846854" y="2895227"/>
            <a:ext cx="4573447" cy="3318857"/>
          </a:xfrm>
          <a:prstGeom prst="rect">
            <a:avLst/>
          </a:prstGeom>
          <a:noFill/>
        </p:spPr>
        <p:txBody>
          <a:bodyPr wrap="square" rtlCol="0">
            <a:spAutoFit/>
          </a:bodyPr>
          <a:lstStyle/>
          <a:p>
            <a:pPr lvl="0">
              <a:spcAft>
                <a:spcPts val="1000"/>
              </a:spcAft>
            </a:pPr>
            <a:r>
              <a:rPr lang="en-US" sz="2400" dirty="0">
                <a:latin typeface="Calibri" panose="020F0502020204030204" pitchFamily="34" charset="0"/>
                <a:ea typeface="Calibri" panose="020F0502020204030204" pitchFamily="34" charset="0"/>
                <a:cs typeface="Calibri" panose="020F0502020204030204" pitchFamily="34" charset="0"/>
              </a:rPr>
              <a:t>CDA may be applied to:</a:t>
            </a:r>
          </a:p>
          <a:p>
            <a:pPr marL="342900" lvl="5" indent="-342900">
              <a:spcAft>
                <a:spcPts val="1000"/>
              </a:spcAft>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scientific publications</a:t>
            </a:r>
          </a:p>
          <a:p>
            <a:pPr marL="342900" lvl="0" indent="-342900">
              <a:spcAft>
                <a:spcPts val="1000"/>
              </a:spcAft>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policy documents</a:t>
            </a:r>
          </a:p>
          <a:p>
            <a:pPr marL="342900" lvl="0" indent="-342900">
              <a:spcAft>
                <a:spcPts val="1000"/>
              </a:spcAft>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archival and historical materials</a:t>
            </a:r>
          </a:p>
          <a:p>
            <a:pPr marL="342900" lvl="6" indent="-342900">
              <a:spcAft>
                <a:spcPts val="1000"/>
              </a:spcAft>
              <a:buSzPts val="2000"/>
              <a:buFont typeface="Noto Sans Symbols"/>
              <a:buChar char="✔"/>
            </a:pPr>
            <a:r>
              <a:rPr lang="en-US" sz="2400" b="1" dirty="0">
                <a:latin typeface="Calibri" panose="020F0502020204030204" pitchFamily="34" charset="0"/>
                <a:ea typeface="Calibri" panose="020F0502020204030204" pitchFamily="34" charset="0"/>
                <a:cs typeface="Calibri" panose="020F0502020204030204" pitchFamily="34" charset="0"/>
              </a:rPr>
              <a:t>films, images, and other creative media</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spcAft>
                <a:spcPts val="1000"/>
              </a:spcAft>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Journalism</a:t>
            </a:r>
          </a:p>
        </p:txBody>
      </p:sp>
      <p:pic>
        <p:nvPicPr>
          <p:cNvPr id="8" name="Picture 7" descr="A woman collecting water from a shallow pit in a dry riverbed in Kenya, showing the impacts of water scarcity">
            <a:extLst>
              <a:ext uri="{FF2B5EF4-FFF2-40B4-BE49-F238E27FC236}">
                <a16:creationId xmlns:a16="http://schemas.microsoft.com/office/drawing/2014/main" id="{D83AECD3-0EF6-1933-2512-414CE0AA1E1E}"/>
              </a:ext>
            </a:extLst>
          </p:cNvPr>
          <p:cNvPicPr>
            <a:picLocks noChangeAspect="1"/>
          </p:cNvPicPr>
          <p:nvPr/>
        </p:nvPicPr>
        <p:blipFill>
          <a:blip r:embed="rId4"/>
          <a:stretch>
            <a:fillRect/>
          </a:stretch>
        </p:blipFill>
        <p:spPr>
          <a:xfrm>
            <a:off x="5830002" y="2564706"/>
            <a:ext cx="5478360" cy="3649378"/>
          </a:xfrm>
          <a:prstGeom prst="rect">
            <a:avLst/>
          </a:prstGeom>
        </p:spPr>
      </p:pic>
      <p:sp>
        <p:nvSpPr>
          <p:cNvPr id="10" name="TextBox 9">
            <a:extLst>
              <a:ext uri="{FF2B5EF4-FFF2-40B4-BE49-F238E27FC236}">
                <a16:creationId xmlns:a16="http://schemas.microsoft.com/office/drawing/2014/main" id="{E7F907CA-5607-6DA9-4931-A93D7F1CB764}"/>
              </a:ext>
            </a:extLst>
          </p:cNvPr>
          <p:cNvSpPr txBox="1"/>
          <p:nvPr/>
        </p:nvSpPr>
        <p:spPr>
          <a:xfrm>
            <a:off x="6187888" y="6197311"/>
            <a:ext cx="4983147" cy="584775"/>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A woman seeks water in a dry riverbed near </a:t>
            </a:r>
            <a:r>
              <a:rPr lang="en-US" sz="1600" dirty="0" err="1">
                <a:latin typeface="Calibri" panose="020F0502020204030204" pitchFamily="34" charset="0"/>
                <a:ea typeface="Calibri" panose="020F0502020204030204" pitchFamily="34" charset="0"/>
                <a:cs typeface="Calibri" panose="020F0502020204030204" pitchFamily="34" charset="0"/>
              </a:rPr>
              <a:t>Kataboi</a:t>
            </a:r>
            <a:r>
              <a:rPr lang="en-US" sz="1600" dirty="0">
                <a:latin typeface="Calibri" panose="020F0502020204030204" pitchFamily="34" charset="0"/>
                <a:ea typeface="Calibri" panose="020F0502020204030204" pitchFamily="34" charset="0"/>
                <a:cs typeface="Calibri" panose="020F0502020204030204" pitchFamily="34" charset="0"/>
              </a:rPr>
              <a:t> village in northern Kenya. Public Domain.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0"/>
        <p:cNvGrpSpPr/>
        <p:nvPr/>
      </p:nvGrpSpPr>
      <p:grpSpPr>
        <a:xfrm>
          <a:off x="0" y="0"/>
          <a:ext cx="0" cy="0"/>
          <a:chOff x="0" y="0"/>
          <a:chExt cx="0" cy="0"/>
        </a:xfrm>
      </p:grpSpPr>
      <p:sp>
        <p:nvSpPr>
          <p:cNvPr id="5" name="Title 4">
            <a:extLst>
              <a:ext uri="{FF2B5EF4-FFF2-40B4-BE49-F238E27FC236}">
                <a16:creationId xmlns:a16="http://schemas.microsoft.com/office/drawing/2014/main" id="{6079C586-0281-0BBE-4CEA-3D799A15238B}"/>
              </a:ext>
            </a:extLst>
          </p:cNvPr>
          <p:cNvSpPr txBox="1">
            <a:spLocks noGrp="1"/>
          </p:cNvSpPr>
          <p:nvPr>
            <p:ph type="title" idx="4294967295"/>
          </p:nvPr>
        </p:nvSpPr>
        <p:spPr>
          <a:xfrm>
            <a:off x="101389" y="60363"/>
            <a:ext cx="318973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Are Some Forms of CDA?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 name="TextBox 5">
            <a:extLst>
              <a:ext uri="{FF2B5EF4-FFF2-40B4-BE49-F238E27FC236}">
                <a16:creationId xmlns:a16="http://schemas.microsoft.com/office/drawing/2014/main" id="{5A3FA81D-C609-900B-9CEE-1B6C174C1208}"/>
              </a:ext>
            </a:extLst>
          </p:cNvPr>
          <p:cNvSpPr txBox="1"/>
          <p:nvPr/>
        </p:nvSpPr>
        <p:spPr>
          <a:xfrm>
            <a:off x="3539588" y="272825"/>
            <a:ext cx="8318827" cy="1815882"/>
          </a:xfrm>
          <a:prstGeom prst="rect">
            <a:avLst/>
          </a:prstGeom>
          <a:solidFill>
            <a:schemeClr val="accent6">
              <a:lumMod val="20000"/>
              <a:lumOff val="80000"/>
            </a:schemeClr>
          </a:solidFill>
          <a:ln w="15875">
            <a:solidFill>
              <a:schemeClr val="accent6"/>
            </a:solidFill>
          </a:ln>
        </p:spPr>
        <p:txBody>
          <a:bodyPr wrap="square" rtlCol="0">
            <a:spAutoFit/>
          </a:bodyPr>
          <a:lstStyle/>
          <a:p>
            <a:pPr lvl="0">
              <a:buSzPts val="2000"/>
            </a:pPr>
            <a:r>
              <a:rPr lang="en-US" sz="2400" b="1" dirty="0">
                <a:latin typeface="Calibri" panose="020F0502020204030204" pitchFamily="34" charset="0"/>
                <a:ea typeface="Calibri" panose="020F0502020204030204" pitchFamily="34" charset="0"/>
                <a:cs typeface="Calibri" panose="020F0502020204030204" pitchFamily="34" charset="0"/>
              </a:rPr>
              <a:t>Visual Discourse Analysis (VDA)</a:t>
            </a:r>
            <a:r>
              <a:rPr lang="en-US" sz="2400" dirty="0">
                <a:latin typeface="Calibri" panose="020F0502020204030204" pitchFamily="34" charset="0"/>
                <a:ea typeface="Calibri" panose="020F0502020204030204" pitchFamily="34" charset="0"/>
                <a:cs typeface="Calibri" panose="020F0502020204030204" pitchFamily="34" charset="0"/>
              </a:rPr>
              <a:t>: </a:t>
            </a:r>
            <a:br>
              <a:rPr lang="en-US" sz="2200" dirty="0">
                <a:latin typeface="Calibri" panose="020F0502020204030204" pitchFamily="34" charset="0"/>
                <a:ea typeface="Calibri" panose="020F0502020204030204" pitchFamily="34" charset="0"/>
                <a:cs typeface="Calibri" panose="020F0502020204030204" pitchFamily="34" charset="0"/>
              </a:rPr>
            </a:br>
            <a:r>
              <a:rPr lang="en-US" sz="2200" dirty="0">
                <a:latin typeface="Calibri" panose="020F0502020204030204" pitchFamily="34" charset="0"/>
                <a:ea typeface="Calibri" panose="020F0502020204030204" pitchFamily="34" charset="0"/>
                <a:cs typeface="Calibri" panose="020F0502020204030204" pitchFamily="34" charset="0"/>
              </a:rPr>
              <a:t>VDA reveals how images mediate themes like time, truth, and power. Visuals include photos, films, advertisements, and scientific charts and graphs. VDA can be applied to the discourse surrounding human landscape use, climate change, and greenwashing.</a:t>
            </a:r>
          </a:p>
        </p:txBody>
      </p:sp>
      <p:sp>
        <p:nvSpPr>
          <p:cNvPr id="7" name="TextBox 6">
            <a:extLst>
              <a:ext uri="{FF2B5EF4-FFF2-40B4-BE49-F238E27FC236}">
                <a16:creationId xmlns:a16="http://schemas.microsoft.com/office/drawing/2014/main" id="{F9202D3B-51BB-16CB-0E28-7A9506F32AA8}"/>
              </a:ext>
            </a:extLst>
          </p:cNvPr>
          <p:cNvSpPr txBox="1"/>
          <p:nvPr/>
        </p:nvSpPr>
        <p:spPr>
          <a:xfrm>
            <a:off x="3539588" y="2351782"/>
            <a:ext cx="8318827" cy="2154436"/>
          </a:xfrm>
          <a:prstGeom prst="rect">
            <a:avLst/>
          </a:prstGeom>
          <a:solidFill>
            <a:schemeClr val="accent6">
              <a:lumMod val="20000"/>
              <a:lumOff val="80000"/>
            </a:schemeClr>
          </a:solidFill>
          <a:ln w="15875">
            <a:solidFill>
              <a:schemeClr val="accent6"/>
            </a:solidFill>
          </a:ln>
        </p:spPr>
        <p:txBody>
          <a:bodyPr wrap="square" rtlCol="0">
            <a:spAutoFit/>
          </a:bodyPr>
          <a:lstStyle/>
          <a:p>
            <a:pPr lvl="0">
              <a:buSzPts val="2000"/>
            </a:pPr>
            <a:r>
              <a:rPr lang="en-US" sz="2400" b="1" dirty="0">
                <a:latin typeface="Calibri" panose="020F0502020204030204" pitchFamily="34" charset="0"/>
                <a:ea typeface="Calibri" panose="020F0502020204030204" pitchFamily="34" charset="0"/>
                <a:cs typeface="Calibri" panose="020F0502020204030204" pitchFamily="34" charset="0"/>
              </a:rPr>
              <a:t>Narrative Discourse Analysis (NDA)</a:t>
            </a:r>
            <a:r>
              <a:rPr lang="en-US" sz="2400" dirty="0">
                <a:latin typeface="Calibri" panose="020F0502020204030204" pitchFamily="34" charset="0"/>
                <a:ea typeface="Calibri" panose="020F0502020204030204" pitchFamily="34" charset="0"/>
                <a:cs typeface="Calibri" panose="020F0502020204030204" pitchFamily="34" charset="0"/>
              </a:rPr>
              <a:t>: </a:t>
            </a:r>
            <a:br>
              <a:rPr lang="en-US" sz="2200" dirty="0">
                <a:latin typeface="Calibri" panose="020F0502020204030204" pitchFamily="34" charset="0"/>
                <a:ea typeface="Calibri" panose="020F0502020204030204" pitchFamily="34" charset="0"/>
                <a:cs typeface="Calibri" panose="020F0502020204030204" pitchFamily="34" charset="0"/>
              </a:rPr>
            </a:br>
            <a:r>
              <a:rPr lang="en-US" sz="2200" dirty="0">
                <a:latin typeface="Calibri" panose="020F0502020204030204" pitchFamily="34" charset="0"/>
                <a:ea typeface="Calibri" panose="020F0502020204030204" pitchFamily="34" charset="0"/>
                <a:cs typeface="Calibri" panose="020F0502020204030204" pitchFamily="34" charset="0"/>
              </a:rPr>
              <a:t>Narratives have surface, denotative values, they also have implied connotative values and can be used to uphold myths that have a range of environmental effects. NDAs are direct reader responses to texts that question the truth of narratives and examine how they may be the construct of particular stakeholders, often with submerged agendas. </a:t>
            </a:r>
            <a:endParaRPr lang="en-US" sz="2200" b="1" dirty="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048A213-AC85-FCDC-CCFF-E5176C3B6E93}"/>
              </a:ext>
            </a:extLst>
          </p:cNvPr>
          <p:cNvSpPr txBox="1"/>
          <p:nvPr/>
        </p:nvSpPr>
        <p:spPr>
          <a:xfrm>
            <a:off x="3539588" y="4769293"/>
            <a:ext cx="8318827" cy="1815882"/>
          </a:xfrm>
          <a:prstGeom prst="rect">
            <a:avLst/>
          </a:prstGeom>
          <a:solidFill>
            <a:schemeClr val="accent6">
              <a:lumMod val="20000"/>
              <a:lumOff val="80000"/>
            </a:schemeClr>
          </a:solidFill>
          <a:ln w="15875">
            <a:solidFill>
              <a:schemeClr val="accent6"/>
            </a:solidFill>
          </a:ln>
        </p:spPr>
        <p:txBody>
          <a:bodyPr wrap="square" rtlCol="0">
            <a:spAutoFit/>
          </a:bodyPr>
          <a:lstStyle/>
          <a:p>
            <a:pPr lvl="0">
              <a:buSzPts val="2000"/>
            </a:pPr>
            <a:r>
              <a:rPr lang="en-US" sz="2400" b="1" dirty="0">
                <a:latin typeface="Calibri" panose="020F0502020204030204" pitchFamily="34" charset="0"/>
                <a:ea typeface="Calibri" panose="020F0502020204030204" pitchFamily="34" charset="0"/>
                <a:cs typeface="Calibri" panose="020F0502020204030204" pitchFamily="34" charset="0"/>
              </a:rPr>
              <a:t>Qualitative Content Analysis</a:t>
            </a:r>
            <a:r>
              <a:rPr lang="en-US" sz="2400" dirty="0">
                <a:latin typeface="Calibri" panose="020F0502020204030204" pitchFamily="34" charset="0"/>
                <a:ea typeface="Calibri" panose="020F0502020204030204" pitchFamily="34" charset="0"/>
                <a:cs typeface="Calibri" panose="020F0502020204030204" pitchFamily="34" charset="0"/>
              </a:rPr>
              <a:t>: </a:t>
            </a:r>
            <a:br>
              <a:rPr lang="en-US" sz="2200" dirty="0">
                <a:latin typeface="Calibri" panose="020F0502020204030204" pitchFamily="34" charset="0"/>
                <a:ea typeface="Calibri" panose="020F0502020204030204" pitchFamily="34" charset="0"/>
                <a:cs typeface="Calibri" panose="020F0502020204030204" pitchFamily="34" charset="0"/>
              </a:rPr>
            </a:br>
            <a:r>
              <a:rPr lang="en-US" sz="2200" dirty="0">
                <a:latin typeface="Calibri" panose="020F0502020204030204" pitchFamily="34" charset="0"/>
                <a:ea typeface="Calibri" panose="020F0502020204030204" pitchFamily="34" charset="0"/>
                <a:cs typeface="Calibri" panose="020F0502020204030204" pitchFamily="34" charset="0"/>
              </a:rPr>
              <a:t>Data processing software allows analysts to compile thematic and lexical trends across hundreds of documents. QCA is a technological evolution that employs narrative analysis on a larger scale in order to handle the big data of public discourse and policy.  </a:t>
            </a:r>
            <a:endParaRPr lang="en-US" sz="2200" b="1" dirty="0">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this depicts the front of an large passenger jet. It is an advertisement for the Lufthansa Group promoting their environmental stability campain and their goal to reduce the environmental impact of flying.">
            <a:extLst>
              <a:ext uri="{FF2B5EF4-FFF2-40B4-BE49-F238E27FC236}">
                <a16:creationId xmlns:a16="http://schemas.microsoft.com/office/drawing/2014/main" id="{5E047273-4DEE-C8EA-04D5-067C1342B534}"/>
              </a:ext>
            </a:extLst>
          </p:cNvPr>
          <p:cNvPicPr>
            <a:picLocks noChangeAspect="1"/>
          </p:cNvPicPr>
          <p:nvPr/>
        </p:nvPicPr>
        <p:blipFill>
          <a:blip r:embed="rId3"/>
          <a:stretch>
            <a:fillRect/>
          </a:stretch>
        </p:blipFill>
        <p:spPr>
          <a:xfrm>
            <a:off x="333585" y="1260692"/>
            <a:ext cx="2758345" cy="4900401"/>
          </a:xfrm>
          <a:prstGeom prst="rect">
            <a:avLst/>
          </a:prstGeom>
        </p:spPr>
      </p:pic>
      <p:sp>
        <p:nvSpPr>
          <p:cNvPr id="12" name="Google Shape;127;p17">
            <a:extLst>
              <a:ext uri="{FF2B5EF4-FFF2-40B4-BE49-F238E27FC236}">
                <a16:creationId xmlns:a16="http://schemas.microsoft.com/office/drawing/2014/main" id="{9CFFB0B0-10C6-D8A0-9528-7D00247E241E}"/>
              </a:ext>
            </a:extLst>
          </p:cNvPr>
          <p:cNvSpPr txBox="1"/>
          <p:nvPr/>
        </p:nvSpPr>
        <p:spPr>
          <a:xfrm>
            <a:off x="49222" y="6250776"/>
            <a:ext cx="3241899"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b="0" u="none" strike="noStrike" cap="non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Image courtesy of the UK’s Advertising </a:t>
            </a:r>
            <a:br>
              <a:rPr lang="en-US" b="0" u="none" strike="noStrike" cap="non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br>
            <a:r>
              <a:rPr lang="en-US" b="0" u="none" strike="noStrike" cap="non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Standards Authority</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2"/>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0F22034-E124-DE65-DCD6-74E1978768C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7" name="Title 6">
            <a:extLst>
              <a:ext uri="{FF2B5EF4-FFF2-40B4-BE49-F238E27FC236}">
                <a16:creationId xmlns:a16="http://schemas.microsoft.com/office/drawing/2014/main" id="{97BF4C78-BAFB-47BE-2B4F-357C319E9F08}"/>
              </a:ext>
            </a:extLst>
          </p:cNvPr>
          <p:cNvSpPr txBox="1">
            <a:spLocks noGrp="1"/>
          </p:cNvSpPr>
          <p:nvPr>
            <p:ph type="title" idx="4294967295"/>
          </p:nvPr>
        </p:nvSpPr>
        <p:spPr>
          <a:xfrm>
            <a:off x="844550" y="226946"/>
            <a:ext cx="105029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Visual Discourse Analysis: The Subject</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9" name="Picture 8" descr="This shows U.S. Secretary of State John Kerry shaking hands with a member of Chinese delegation, with the countries' respective flags in the background">
            <a:extLst>
              <a:ext uri="{FF2B5EF4-FFF2-40B4-BE49-F238E27FC236}">
                <a16:creationId xmlns:a16="http://schemas.microsoft.com/office/drawing/2014/main" id="{362CDA0C-35E1-414F-A6B8-071693B243FA}"/>
              </a:ext>
            </a:extLst>
          </p:cNvPr>
          <p:cNvPicPr>
            <a:picLocks noChangeAspect="1"/>
          </p:cNvPicPr>
          <p:nvPr/>
        </p:nvPicPr>
        <p:blipFill>
          <a:blip r:embed="rId3"/>
          <a:stretch>
            <a:fillRect/>
          </a:stretch>
        </p:blipFill>
        <p:spPr>
          <a:xfrm>
            <a:off x="0" y="1280163"/>
            <a:ext cx="6010275" cy="4238625"/>
          </a:xfrm>
          <a:prstGeom prst="rect">
            <a:avLst/>
          </a:prstGeom>
        </p:spPr>
      </p:pic>
      <p:sp>
        <p:nvSpPr>
          <p:cNvPr id="10" name="TextBox 9">
            <a:extLst>
              <a:ext uri="{FF2B5EF4-FFF2-40B4-BE49-F238E27FC236}">
                <a16:creationId xmlns:a16="http://schemas.microsoft.com/office/drawing/2014/main" id="{D1FD124C-3CD7-5625-2F45-2C0BCEADE403}"/>
              </a:ext>
            </a:extLst>
          </p:cNvPr>
          <p:cNvSpPr txBox="1"/>
          <p:nvPr/>
        </p:nvSpPr>
        <p:spPr>
          <a:xfrm>
            <a:off x="207028" y="5577837"/>
            <a:ext cx="5596217" cy="923330"/>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U.S. Secretary of State John Kerry shakes hands with Chinese Special Envoy for Climate Change Xie at the COP21 Conference in Paris, 2015, Public Domain.</a:t>
            </a:r>
          </a:p>
        </p:txBody>
      </p:sp>
      <p:pic>
        <p:nvPicPr>
          <p:cNvPr id="12" name="Picture 11" descr="This shows two femail participants in a climate activism event, dressed in traditional Aztec dancing attire">
            <a:extLst>
              <a:ext uri="{FF2B5EF4-FFF2-40B4-BE49-F238E27FC236}">
                <a16:creationId xmlns:a16="http://schemas.microsoft.com/office/drawing/2014/main" id="{1C2CE1D7-3623-E60C-3775-F591CD721AF7}"/>
              </a:ext>
            </a:extLst>
          </p:cNvPr>
          <p:cNvPicPr>
            <a:picLocks noChangeAspect="1"/>
          </p:cNvPicPr>
          <p:nvPr/>
        </p:nvPicPr>
        <p:blipFill>
          <a:blip r:embed="rId4"/>
          <a:stretch>
            <a:fillRect/>
          </a:stretch>
        </p:blipFill>
        <p:spPr>
          <a:xfrm>
            <a:off x="6181727" y="1280162"/>
            <a:ext cx="6000750" cy="4238625"/>
          </a:xfrm>
          <a:prstGeom prst="rect">
            <a:avLst/>
          </a:prstGeom>
        </p:spPr>
      </p:pic>
      <p:sp>
        <p:nvSpPr>
          <p:cNvPr id="13" name="TextBox 12">
            <a:extLst>
              <a:ext uri="{FF2B5EF4-FFF2-40B4-BE49-F238E27FC236}">
                <a16:creationId xmlns:a16="http://schemas.microsoft.com/office/drawing/2014/main" id="{144FB107-F244-1E46-3908-77388C12BDA2}"/>
              </a:ext>
            </a:extLst>
          </p:cNvPr>
          <p:cNvSpPr txBox="1"/>
          <p:nvPr/>
        </p:nvSpPr>
        <p:spPr>
          <a:xfrm>
            <a:off x="6545265" y="5617686"/>
            <a:ext cx="5273673" cy="923330"/>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U.S. Secretary of State John Kerry shakes hands with Chinese Special Envoy for Climate Change Xie at the COP21 Conference in Paris, 2015. Public Domain.</a:t>
            </a:r>
          </a:p>
        </p:txBody>
      </p:sp>
    </p:spTree>
    <p:extLst>
      <p:ext uri="{BB962C8B-B14F-4D97-AF65-F5344CB8AC3E}">
        <p14:creationId xmlns:p14="http://schemas.microsoft.com/office/powerpoint/2010/main" val="1160312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4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74828C-9772-7CCB-AFC5-40A254AEE398}"/>
              </a:ext>
            </a:extLst>
          </p:cNvPr>
          <p:cNvSpPr>
            <a:spLocks noGrp="1"/>
          </p:cNvSpPr>
          <p:nvPr>
            <p:ph type="sldNum" idx="12"/>
          </p:nvPr>
        </p:nvSpPr>
        <p:spPr>
          <a:xfrm>
            <a:off x="8953500" y="6407150"/>
            <a:ext cx="2743200" cy="365125"/>
          </a:xfrm>
        </p:spPr>
        <p:txBody>
          <a:bodyPr/>
          <a:lstStyle/>
          <a:p>
            <a:pPr marL="0" lvl="0" indent="0" algn="r" rtl="0">
              <a:spcBef>
                <a:spcPts val="0"/>
              </a:spcBef>
              <a:spcAft>
                <a:spcPts val="0"/>
              </a:spcAft>
              <a:buNone/>
            </a:pPr>
            <a:fld id="{00000000-1234-1234-1234-123412341234}" type="slidenum">
              <a:rPr lang="en-US" smtClean="0"/>
              <a:t>4</a:t>
            </a:fld>
            <a:endParaRPr lang="en-US" dirty="0"/>
          </a:p>
        </p:txBody>
      </p:sp>
      <p:sp>
        <p:nvSpPr>
          <p:cNvPr id="3" name="Title 2">
            <a:extLst>
              <a:ext uri="{FF2B5EF4-FFF2-40B4-BE49-F238E27FC236}">
                <a16:creationId xmlns:a16="http://schemas.microsoft.com/office/drawing/2014/main" id="{D215A515-3CA6-54E3-D682-4CA2149FAFB1}"/>
              </a:ext>
            </a:extLst>
          </p:cNvPr>
          <p:cNvSpPr txBox="1">
            <a:spLocks noGrp="1"/>
          </p:cNvSpPr>
          <p:nvPr>
            <p:ph type="title" idx="4294967295"/>
          </p:nvPr>
        </p:nvSpPr>
        <p:spPr>
          <a:xfrm>
            <a:off x="7406851" y="3642688"/>
            <a:ext cx="362669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Visual Discourse Analysis: Framing</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5F8FA944-4904-4781-37E4-5BD25E237FA8}"/>
              </a:ext>
            </a:extLst>
          </p:cNvPr>
          <p:cNvSpPr txBox="1"/>
          <p:nvPr/>
        </p:nvSpPr>
        <p:spPr>
          <a:xfrm>
            <a:off x="6623050" y="4935580"/>
            <a:ext cx="5194300" cy="1421928"/>
          </a:xfrm>
          <a:prstGeom prst="rect">
            <a:avLst/>
          </a:prstGeom>
          <a:noFill/>
        </p:spPr>
        <p:txBody>
          <a:bodyPr wrap="square" rtlCol="0">
            <a:spAutoFit/>
          </a:bodyPr>
          <a:lstStyle/>
          <a:p>
            <a:pPr lvl="0" algn="ctr">
              <a:lnSpc>
                <a:spcPct val="90000"/>
              </a:lnSpc>
              <a:spcAft>
                <a:spcPts val="600"/>
              </a:spcAft>
            </a:pPr>
            <a:r>
              <a:rPr lang="en-US" sz="2400" kern="1200" dirty="0">
                <a:solidFill>
                  <a:srgbClr val="FFFFFF"/>
                </a:solidFill>
                <a:latin typeface="Calibri" panose="020F0502020204030204" pitchFamily="34" charset="0"/>
                <a:ea typeface="Calibri" panose="020F0502020204030204" pitchFamily="34" charset="0"/>
                <a:cs typeface="Calibri" panose="020F0502020204030204" pitchFamily="34" charset="0"/>
              </a:rPr>
              <a:t>Climate change (CC) theorists use a frame typology of CC imagery as depicting </a:t>
            </a:r>
            <a:r>
              <a:rPr lang="en-US" sz="2400" b="1" kern="1200" dirty="0">
                <a:solidFill>
                  <a:srgbClr val="FFFFFF"/>
                </a:solidFill>
                <a:latin typeface="Calibri" panose="020F0502020204030204" pitchFamily="34" charset="0"/>
                <a:ea typeface="Calibri" panose="020F0502020204030204" pitchFamily="34" charset="0"/>
                <a:cs typeface="Calibri" panose="020F0502020204030204" pitchFamily="34" charset="0"/>
              </a:rPr>
              <a:t>causes</a:t>
            </a:r>
            <a:r>
              <a:rPr lang="en-US" sz="2400" kern="1200"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lang="en-US" sz="2400" b="1" kern="1200" dirty="0">
                <a:solidFill>
                  <a:srgbClr val="FFFFFF"/>
                </a:solidFill>
                <a:latin typeface="Calibri" panose="020F0502020204030204" pitchFamily="34" charset="0"/>
                <a:ea typeface="Calibri" panose="020F0502020204030204" pitchFamily="34" charset="0"/>
                <a:cs typeface="Calibri" panose="020F0502020204030204" pitchFamily="34" charset="0"/>
              </a:rPr>
              <a:t>impacts</a:t>
            </a:r>
            <a:r>
              <a:rPr lang="en-US" sz="2400" kern="1200" dirty="0">
                <a:solidFill>
                  <a:srgbClr val="FFFFFF"/>
                </a:solidFill>
                <a:latin typeface="Calibri" panose="020F0502020204030204" pitchFamily="34" charset="0"/>
                <a:ea typeface="Calibri" panose="020F0502020204030204" pitchFamily="34" charset="0"/>
                <a:cs typeface="Calibri" panose="020F0502020204030204" pitchFamily="34" charset="0"/>
              </a:rPr>
              <a:t>, or </a:t>
            </a:r>
            <a:r>
              <a:rPr lang="en-US" sz="2400" b="1" kern="1200" dirty="0">
                <a:solidFill>
                  <a:srgbClr val="FFFFFF"/>
                </a:solidFill>
                <a:latin typeface="Calibri" panose="020F0502020204030204" pitchFamily="34" charset="0"/>
                <a:ea typeface="Calibri" panose="020F0502020204030204" pitchFamily="34" charset="0"/>
                <a:cs typeface="Calibri" panose="020F0502020204030204" pitchFamily="34" charset="0"/>
              </a:rPr>
              <a:t>solutions</a:t>
            </a:r>
            <a:r>
              <a:rPr lang="en-US" sz="2400" kern="1200" dirty="0">
                <a:solidFill>
                  <a:srgbClr val="FFFFFF"/>
                </a:solidFill>
                <a:latin typeface="Calibri" panose="020F0502020204030204" pitchFamily="34" charset="0"/>
                <a:ea typeface="Calibri" panose="020F0502020204030204" pitchFamily="34" charset="0"/>
                <a:cs typeface="Calibri" panose="020F0502020204030204" pitchFamily="34" charset="0"/>
              </a:rPr>
              <a:t>. How would you classify each image? </a:t>
            </a:r>
          </a:p>
        </p:txBody>
      </p:sp>
      <p:pic>
        <p:nvPicPr>
          <p:cNvPr id="6" name="Picture 5" descr="same photo as title slide. his is a composite photograph depciting a contracts between industrial air pollution and a luxury product advertisement. Two smokestacks in the background and a a picture advertising Chanel No. 5 perfume.">
            <a:extLst>
              <a:ext uri="{FF2B5EF4-FFF2-40B4-BE49-F238E27FC236}">
                <a16:creationId xmlns:a16="http://schemas.microsoft.com/office/drawing/2014/main" id="{6AD37ECF-4862-7837-E6ED-93A1FE5010D3}"/>
              </a:ext>
            </a:extLst>
          </p:cNvPr>
          <p:cNvPicPr>
            <a:picLocks noChangeAspect="1"/>
          </p:cNvPicPr>
          <p:nvPr/>
        </p:nvPicPr>
        <p:blipFill>
          <a:blip r:embed="rId3"/>
          <a:stretch>
            <a:fillRect/>
          </a:stretch>
        </p:blipFill>
        <p:spPr>
          <a:xfrm>
            <a:off x="117900" y="91441"/>
            <a:ext cx="2854555" cy="3383280"/>
          </a:xfrm>
          <a:prstGeom prst="rect">
            <a:avLst/>
          </a:prstGeom>
        </p:spPr>
      </p:pic>
      <p:pic>
        <p:nvPicPr>
          <p:cNvPr id="8" name="Picture 7" descr="features a polar beat resting along a coastline">
            <a:extLst>
              <a:ext uri="{FF2B5EF4-FFF2-40B4-BE49-F238E27FC236}">
                <a16:creationId xmlns:a16="http://schemas.microsoft.com/office/drawing/2014/main" id="{2CD7281B-4B79-0DE4-B81B-932436D985F4}"/>
              </a:ext>
            </a:extLst>
          </p:cNvPr>
          <p:cNvPicPr>
            <a:picLocks noChangeAspect="1"/>
          </p:cNvPicPr>
          <p:nvPr/>
        </p:nvPicPr>
        <p:blipFill>
          <a:blip r:embed="rId4"/>
          <a:stretch>
            <a:fillRect/>
          </a:stretch>
        </p:blipFill>
        <p:spPr>
          <a:xfrm>
            <a:off x="3105699" y="87963"/>
            <a:ext cx="2968752" cy="3383281"/>
          </a:xfrm>
          <a:prstGeom prst="rect">
            <a:avLst/>
          </a:prstGeom>
        </p:spPr>
      </p:pic>
      <p:pic>
        <p:nvPicPr>
          <p:cNvPr id="10" name="Picture 9" descr="this shows a commercial hydrponic or aquaponic greenhouse system cultivating leafy grees like lettuce">
            <a:extLst>
              <a:ext uri="{FF2B5EF4-FFF2-40B4-BE49-F238E27FC236}">
                <a16:creationId xmlns:a16="http://schemas.microsoft.com/office/drawing/2014/main" id="{CC3C782E-7888-6DB4-EC60-9EC222B575B6}"/>
              </a:ext>
            </a:extLst>
          </p:cNvPr>
          <p:cNvPicPr>
            <a:picLocks noChangeAspect="1"/>
          </p:cNvPicPr>
          <p:nvPr/>
        </p:nvPicPr>
        <p:blipFill>
          <a:blip r:embed="rId5"/>
          <a:stretch>
            <a:fillRect/>
          </a:stretch>
        </p:blipFill>
        <p:spPr>
          <a:xfrm>
            <a:off x="6207694" y="85724"/>
            <a:ext cx="2819056" cy="3343275"/>
          </a:xfrm>
          <a:prstGeom prst="rect">
            <a:avLst/>
          </a:prstGeom>
        </p:spPr>
      </p:pic>
      <p:pic>
        <p:nvPicPr>
          <p:cNvPr id="12" name="Picture 11" descr="an abondoned ship stranded in a dry, desert-like area">
            <a:extLst>
              <a:ext uri="{FF2B5EF4-FFF2-40B4-BE49-F238E27FC236}">
                <a16:creationId xmlns:a16="http://schemas.microsoft.com/office/drawing/2014/main" id="{B6084E74-0D90-2852-C365-E3079DAA225E}"/>
              </a:ext>
            </a:extLst>
          </p:cNvPr>
          <p:cNvPicPr>
            <a:picLocks noChangeAspect="1"/>
          </p:cNvPicPr>
          <p:nvPr/>
        </p:nvPicPr>
        <p:blipFill>
          <a:blip r:embed="rId6"/>
          <a:stretch>
            <a:fillRect/>
          </a:stretch>
        </p:blipFill>
        <p:spPr>
          <a:xfrm>
            <a:off x="9152328" y="85723"/>
            <a:ext cx="2921771" cy="3343275"/>
          </a:xfrm>
          <a:prstGeom prst="rect">
            <a:avLst/>
          </a:prstGeom>
        </p:spPr>
      </p:pic>
      <p:pic>
        <p:nvPicPr>
          <p:cNvPr id="14" name="Picture 13" descr="a wind farm featuring many wind turbines on a flat grassy area">
            <a:extLst>
              <a:ext uri="{FF2B5EF4-FFF2-40B4-BE49-F238E27FC236}">
                <a16:creationId xmlns:a16="http://schemas.microsoft.com/office/drawing/2014/main" id="{58ABAB18-DEA4-7E6C-7722-5DE16D231E0C}"/>
              </a:ext>
            </a:extLst>
          </p:cNvPr>
          <p:cNvPicPr>
            <a:picLocks noChangeAspect="1"/>
          </p:cNvPicPr>
          <p:nvPr/>
        </p:nvPicPr>
        <p:blipFill>
          <a:blip r:embed="rId7"/>
          <a:stretch>
            <a:fillRect/>
          </a:stretch>
        </p:blipFill>
        <p:spPr>
          <a:xfrm>
            <a:off x="114049" y="3568700"/>
            <a:ext cx="5960402" cy="3098800"/>
          </a:xfrm>
          <a:prstGeom prst="rect">
            <a:avLst/>
          </a:prstGeom>
        </p:spPr>
      </p:pic>
    </p:spTree>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0"/>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FE45F1-C157-4B29-7B37-2C1C6C782C67}"/>
              </a:ext>
            </a:extLst>
          </p:cNvPr>
          <p:cNvSpPr>
            <a:spLocks noGrp="1"/>
          </p:cNvSpPr>
          <p:nvPr>
            <p:ph type="sldNum" idx="12"/>
          </p:nvPr>
        </p:nvSpPr>
        <p:spPr>
          <a:xfrm>
            <a:off x="486382" y="6259180"/>
            <a:ext cx="2015517" cy="462295"/>
          </a:xfrm>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4" name="Title 3">
            <a:extLst>
              <a:ext uri="{FF2B5EF4-FFF2-40B4-BE49-F238E27FC236}">
                <a16:creationId xmlns:a16="http://schemas.microsoft.com/office/drawing/2014/main" id="{A8E08092-61DE-D07E-6CCE-77019CE3115B}"/>
              </a:ext>
            </a:extLst>
          </p:cNvPr>
          <p:cNvSpPr txBox="1">
            <a:spLocks noGrp="1"/>
          </p:cNvSpPr>
          <p:nvPr>
            <p:ph type="title" idx="4294967295"/>
          </p:nvPr>
        </p:nvSpPr>
        <p:spPr>
          <a:xfrm>
            <a:off x="661585" y="1804263"/>
            <a:ext cx="35433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Visual Discourse Analysis: Composition</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6" name="Picture 5" descr="two polar bear cubs resting inside a snow den">
            <a:extLst>
              <a:ext uri="{FF2B5EF4-FFF2-40B4-BE49-F238E27FC236}">
                <a16:creationId xmlns:a16="http://schemas.microsoft.com/office/drawing/2014/main" id="{D57E2E11-7ED7-5C42-FDC3-5CA2A46ADE22}"/>
              </a:ext>
            </a:extLst>
          </p:cNvPr>
          <p:cNvPicPr>
            <a:picLocks noChangeAspect="1"/>
          </p:cNvPicPr>
          <p:nvPr/>
        </p:nvPicPr>
        <p:blipFill>
          <a:blip r:embed="rId3"/>
          <a:stretch>
            <a:fillRect/>
          </a:stretch>
        </p:blipFill>
        <p:spPr>
          <a:xfrm>
            <a:off x="4724400" y="0"/>
            <a:ext cx="2743200" cy="2228850"/>
          </a:xfrm>
          <a:prstGeom prst="rect">
            <a:avLst/>
          </a:prstGeom>
        </p:spPr>
      </p:pic>
      <p:pic>
        <p:nvPicPr>
          <p:cNvPr id="8" name="Picture 7" descr="captures a moment of a mother polar bear playing with her two cubs on an icy surface">
            <a:extLst>
              <a:ext uri="{FF2B5EF4-FFF2-40B4-BE49-F238E27FC236}">
                <a16:creationId xmlns:a16="http://schemas.microsoft.com/office/drawing/2014/main" id="{B303A5A7-9C6F-A7EE-431B-BE1CF86A8166}"/>
              </a:ext>
            </a:extLst>
          </p:cNvPr>
          <p:cNvPicPr>
            <a:picLocks noChangeAspect="1"/>
          </p:cNvPicPr>
          <p:nvPr/>
        </p:nvPicPr>
        <p:blipFill>
          <a:blip r:embed="rId4"/>
          <a:stretch>
            <a:fillRect/>
          </a:stretch>
        </p:blipFill>
        <p:spPr>
          <a:xfrm>
            <a:off x="4724400" y="2298587"/>
            <a:ext cx="2743200" cy="2057400"/>
          </a:xfrm>
          <a:prstGeom prst="rect">
            <a:avLst/>
          </a:prstGeom>
        </p:spPr>
      </p:pic>
      <p:cxnSp>
        <p:nvCxnSpPr>
          <p:cNvPr id="3" name="Straight Connector 2">
            <a:extLst>
              <a:ext uri="{FF2B5EF4-FFF2-40B4-BE49-F238E27FC236}">
                <a16:creationId xmlns:a16="http://schemas.microsoft.com/office/drawing/2014/main" id="{91883D4F-5DFF-D7D2-E8C5-D0F84A6A0A6E}"/>
              </a:ext>
              <a:ext uri="{C183D7F6-B498-43B3-948B-1728B52AA6E4}">
                <adec:decorative xmlns:adec="http://schemas.microsoft.com/office/drawing/2017/decorative" val="1"/>
              </a:ext>
            </a:extLst>
          </p:cNvPr>
          <p:cNvCxnSpPr>
            <a:cxnSpLocks/>
          </p:cNvCxnSpPr>
          <p:nvPr/>
        </p:nvCxnSpPr>
        <p:spPr>
          <a:xfrm>
            <a:off x="641685" y="4908884"/>
            <a:ext cx="3047999" cy="0"/>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2" name="Picture 11" descr="The image depicts a polar bear standing on Arctic sea ice, a habitat crucial for its survival.">
            <a:extLst>
              <a:ext uri="{FF2B5EF4-FFF2-40B4-BE49-F238E27FC236}">
                <a16:creationId xmlns:a16="http://schemas.microsoft.com/office/drawing/2014/main" id="{A09D5BFE-F1C6-D247-D7C5-338CA5FFE523}"/>
              </a:ext>
            </a:extLst>
          </p:cNvPr>
          <p:cNvPicPr>
            <a:picLocks noChangeAspect="1"/>
          </p:cNvPicPr>
          <p:nvPr/>
        </p:nvPicPr>
        <p:blipFill>
          <a:blip r:embed="rId5"/>
          <a:stretch>
            <a:fillRect/>
          </a:stretch>
        </p:blipFill>
        <p:spPr>
          <a:xfrm>
            <a:off x="7581900" y="0"/>
            <a:ext cx="4610100" cy="3333750"/>
          </a:xfrm>
          <a:prstGeom prst="rect">
            <a:avLst/>
          </a:prstGeom>
        </p:spPr>
      </p:pic>
      <p:pic>
        <p:nvPicPr>
          <p:cNvPr id="14" name="Picture 13" descr="a polar bear lounging on a concrete structure, likely within a zoo enclosure">
            <a:extLst>
              <a:ext uri="{FF2B5EF4-FFF2-40B4-BE49-F238E27FC236}">
                <a16:creationId xmlns:a16="http://schemas.microsoft.com/office/drawing/2014/main" id="{03C1D1F1-A29D-920F-6D70-9DC5718F9B74}"/>
              </a:ext>
            </a:extLst>
          </p:cNvPr>
          <p:cNvPicPr>
            <a:picLocks noChangeAspect="1"/>
          </p:cNvPicPr>
          <p:nvPr/>
        </p:nvPicPr>
        <p:blipFill>
          <a:blip r:embed="rId6"/>
          <a:stretch>
            <a:fillRect/>
          </a:stretch>
        </p:blipFill>
        <p:spPr>
          <a:xfrm>
            <a:off x="7581900" y="3429000"/>
            <a:ext cx="4610100" cy="3448051"/>
          </a:xfrm>
          <a:prstGeom prst="rect">
            <a:avLst/>
          </a:prstGeom>
        </p:spPr>
      </p:pic>
      <p:pic>
        <p:nvPicPr>
          <p:cNvPr id="5" name="Picture 4" descr="features a polar beat resting along a coastline">
            <a:extLst>
              <a:ext uri="{FF2B5EF4-FFF2-40B4-BE49-F238E27FC236}">
                <a16:creationId xmlns:a16="http://schemas.microsoft.com/office/drawing/2014/main" id="{460F294E-5299-2F8A-21C8-B15664B69C3E}"/>
              </a:ext>
            </a:extLst>
          </p:cNvPr>
          <p:cNvPicPr>
            <a:picLocks noChangeAspect="1"/>
          </p:cNvPicPr>
          <p:nvPr/>
        </p:nvPicPr>
        <p:blipFill>
          <a:blip r:embed="rId7"/>
          <a:srcRect b="22198"/>
          <a:stretch>
            <a:fillRect/>
          </a:stretch>
        </p:blipFill>
        <p:spPr>
          <a:xfrm>
            <a:off x="4724400" y="4425725"/>
            <a:ext cx="2743200" cy="2432276"/>
          </a:xfrm>
          <a:prstGeom prst="rect">
            <a:avLst/>
          </a:prstGeom>
        </p:spPr>
      </p:pic>
    </p:spTree>
    <p:extLst>
      <p:ext uri="{BB962C8B-B14F-4D97-AF65-F5344CB8AC3E}">
        <p14:creationId xmlns:p14="http://schemas.microsoft.com/office/powerpoint/2010/main" val="609296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4"/>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185BA2-7245-97F4-ECDD-21E574A19121}"/>
              </a:ext>
            </a:extLst>
          </p:cNvPr>
          <p:cNvSpPr>
            <a:spLocks noGrp="1"/>
          </p:cNvSpPr>
          <p:nvPr>
            <p:ph type="sldNum" idx="12"/>
          </p:nvPr>
        </p:nvSpPr>
        <p:spPr>
          <a:xfrm>
            <a:off x="8610600" y="6356350"/>
            <a:ext cx="2743200" cy="365125"/>
          </a:xfrm>
        </p:spPr>
        <p:txBody>
          <a:bodyPr vert="horz" lIns="91440" tIns="45720" rIns="91440" bIns="45720" rtlCol="0" anchor="ctr">
            <a:normAutofit/>
          </a:bodyPr>
          <a:lstStyle/>
          <a:p>
            <a:pPr lvl="0" indent="0">
              <a:spcBef>
                <a:spcPts val="0"/>
              </a:spcBef>
              <a:spcAft>
                <a:spcPts val="600"/>
              </a:spcAft>
              <a:buNone/>
            </a:pPr>
            <a:fld id="{00000000-1234-1234-1234-123412341234}" type="slidenum">
              <a:rPr lang="en-US" kern="1200" smtClean="0">
                <a:solidFill>
                  <a:schemeClr val="tx1">
                    <a:tint val="75000"/>
                  </a:schemeClr>
                </a:solidFill>
                <a:latin typeface="+mn-lt"/>
                <a:ea typeface="+mn-ea"/>
                <a:cs typeface="+mn-cs"/>
              </a:rPr>
              <a:pPr lvl="0" indent="0">
                <a:spcBef>
                  <a:spcPts val="0"/>
                </a:spcBef>
                <a:spcAft>
                  <a:spcPts val="600"/>
                </a:spcAft>
                <a:buNone/>
              </a:pPr>
              <a:t>6</a:t>
            </a:fld>
            <a:endParaRPr lang="en-US" kern="1200">
              <a:solidFill>
                <a:schemeClr val="tx1">
                  <a:tint val="75000"/>
                </a:schemeClr>
              </a:solidFill>
              <a:latin typeface="+mn-lt"/>
              <a:ea typeface="+mn-ea"/>
              <a:cs typeface="+mn-cs"/>
            </a:endParaRPr>
          </a:p>
        </p:txBody>
      </p:sp>
      <p:sp>
        <p:nvSpPr>
          <p:cNvPr id="3" name="Title 2">
            <a:extLst>
              <a:ext uri="{FF2B5EF4-FFF2-40B4-BE49-F238E27FC236}">
                <a16:creationId xmlns:a16="http://schemas.microsoft.com/office/drawing/2014/main" id="{94FD3C25-A01C-5E2E-F4CB-B2E0C56A4E0C}"/>
              </a:ext>
            </a:extLst>
          </p:cNvPr>
          <p:cNvSpPr txBox="1">
            <a:spLocks noGrp="1"/>
          </p:cNvSpPr>
          <p:nvPr>
            <p:ph type="title" idx="4294967295"/>
          </p:nvPr>
        </p:nvSpPr>
        <p:spPr>
          <a:xfrm>
            <a:off x="1738855" y="802060"/>
            <a:ext cx="9108683" cy="1149168"/>
          </a:xfrm>
          <a:prstGeom prst="rect">
            <a:avLst/>
          </a:prstGeom>
          <a:noFill/>
          <a:ln w="25400">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
                <a:srgbClr val="000000"/>
              </a:buClr>
              <a:buSzTx/>
              <a:buFont typeface="Arial"/>
              <a:buNone/>
              <a:tabLst/>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Visual Discourse Analysis: Pathos and Mood</a:t>
            </a:r>
            <a:endParaRPr kumimoji="0" lang="en-US" sz="36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7" name="Picture 6" descr="This shows two vertical forests growing on a pair of residential towers. Likely the Bosco Verticale in Milan, Italy, renowned for their sustainable architecture">
            <a:extLst>
              <a:ext uri="{FF2B5EF4-FFF2-40B4-BE49-F238E27FC236}">
                <a16:creationId xmlns:a16="http://schemas.microsoft.com/office/drawing/2014/main" id="{61B2E001-6C07-ED7D-3DC4-DADCA468F18F}"/>
              </a:ext>
            </a:extLst>
          </p:cNvPr>
          <p:cNvPicPr>
            <a:picLocks noChangeAspect="1"/>
          </p:cNvPicPr>
          <p:nvPr/>
        </p:nvPicPr>
        <p:blipFill>
          <a:blip r:embed="rId3"/>
          <a:srcRect l="22014" r="18692"/>
          <a:stretch>
            <a:fillRect/>
          </a:stretch>
        </p:blipFill>
        <p:spPr>
          <a:xfrm>
            <a:off x="182787" y="2558694"/>
            <a:ext cx="2827865" cy="3731891"/>
          </a:xfrm>
          <a:prstGeom prst="rect">
            <a:avLst/>
          </a:prstGeom>
        </p:spPr>
      </p:pic>
      <p:pic>
        <p:nvPicPr>
          <p:cNvPr id="9" name="Picture 8" descr="an aerial view of an agricultural tractor spraying a large field of young crops">
            <a:extLst>
              <a:ext uri="{FF2B5EF4-FFF2-40B4-BE49-F238E27FC236}">
                <a16:creationId xmlns:a16="http://schemas.microsoft.com/office/drawing/2014/main" id="{68C9D721-7A96-C0F9-1182-D4548C92B26A}"/>
              </a:ext>
            </a:extLst>
          </p:cNvPr>
          <p:cNvPicPr>
            <a:picLocks noChangeAspect="1"/>
          </p:cNvPicPr>
          <p:nvPr/>
        </p:nvPicPr>
        <p:blipFill>
          <a:blip r:embed="rId4"/>
          <a:srcRect l="21188" r="19898" b="3"/>
          <a:stretch>
            <a:fillRect/>
          </a:stretch>
        </p:blipFill>
        <p:spPr>
          <a:xfrm>
            <a:off x="3180760" y="2558694"/>
            <a:ext cx="2827865" cy="3731891"/>
          </a:xfrm>
          <a:prstGeom prst="rect">
            <a:avLst/>
          </a:prstGeom>
        </p:spPr>
      </p:pic>
      <p:pic>
        <p:nvPicPr>
          <p:cNvPr id="5" name="Picture 4" descr="a water buffalo pulling a traditional plow through a flooded rice paddy">
            <a:extLst>
              <a:ext uri="{FF2B5EF4-FFF2-40B4-BE49-F238E27FC236}">
                <a16:creationId xmlns:a16="http://schemas.microsoft.com/office/drawing/2014/main" id="{2CD4A4CD-0EB2-8AA6-269F-38F73F035920}"/>
              </a:ext>
            </a:extLst>
          </p:cNvPr>
          <p:cNvPicPr>
            <a:picLocks noChangeAspect="1"/>
          </p:cNvPicPr>
          <p:nvPr/>
        </p:nvPicPr>
        <p:blipFill>
          <a:blip r:embed="rId5"/>
          <a:srcRect l="31634" r="16460"/>
          <a:stretch>
            <a:fillRect/>
          </a:stretch>
        </p:blipFill>
        <p:spPr>
          <a:xfrm>
            <a:off x="6178733" y="2558694"/>
            <a:ext cx="2827865" cy="3731891"/>
          </a:xfrm>
          <a:prstGeom prst="rect">
            <a:avLst/>
          </a:prstGeom>
        </p:spPr>
      </p:pic>
      <p:pic>
        <p:nvPicPr>
          <p:cNvPr id="11" name="Picture 10" descr="a polar bear walking across sea ice with slushy areas nearby">
            <a:extLst>
              <a:ext uri="{FF2B5EF4-FFF2-40B4-BE49-F238E27FC236}">
                <a16:creationId xmlns:a16="http://schemas.microsoft.com/office/drawing/2014/main" id="{73AEF8AA-8809-F01A-D07C-943BDC9F31EA}"/>
              </a:ext>
            </a:extLst>
          </p:cNvPr>
          <p:cNvPicPr>
            <a:picLocks noChangeAspect="1"/>
          </p:cNvPicPr>
          <p:nvPr/>
        </p:nvPicPr>
        <p:blipFill>
          <a:blip r:embed="rId6"/>
          <a:srcRect l="33258" r="14402"/>
          <a:stretch>
            <a:fillRect/>
          </a:stretch>
        </p:blipFill>
        <p:spPr>
          <a:xfrm>
            <a:off x="9176706" y="2558694"/>
            <a:ext cx="2827865" cy="3731891"/>
          </a:xfrm>
          <a:prstGeom prst="rect">
            <a:avLst/>
          </a:prstGeom>
        </p:spPr>
      </p:pic>
    </p:spTree>
    <p:extLst>
      <p:ext uri="{BB962C8B-B14F-4D97-AF65-F5344CB8AC3E}">
        <p14:creationId xmlns:p14="http://schemas.microsoft.com/office/powerpoint/2010/main" val="107662688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7402</TotalTime>
  <Words>1526</Words>
  <Application>Microsoft Macintosh PowerPoint</Application>
  <PresentationFormat>Widescreen</PresentationFormat>
  <Paragraphs>49</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Noto Sans Symbols</vt:lpstr>
      <vt:lpstr>Office Theme</vt:lpstr>
      <vt:lpstr>Critical Discourse Analysis: The Power of Visuals </vt:lpstr>
      <vt:lpstr>What Is Critical Discourse Analysis (CDA)? </vt:lpstr>
      <vt:lpstr>What Are Some Forms of CDA? </vt:lpstr>
      <vt:lpstr>Visual Discourse Analysis: The Subject</vt:lpstr>
      <vt:lpstr>Visual Discourse Analysis: Framing</vt:lpstr>
      <vt:lpstr>Visual Discourse Analysis: Composition</vt:lpstr>
      <vt:lpstr>Visual Discourse Analysis: Pathos and Mood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Discourse Analysis: The Power of Visuals  </dc:title>
  <dc:creator>Heidi CM Scott</dc:creator>
  <cp:lastModifiedBy>Alaina Gallagher</cp:lastModifiedBy>
  <cp:revision>26</cp:revision>
  <dcterms:created xsi:type="dcterms:W3CDTF">2022-09-28T11:57:10Z</dcterms:created>
  <dcterms:modified xsi:type="dcterms:W3CDTF">2026-08-18T14:11:33Z</dcterms:modified>
</cp:coreProperties>
</file>