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2" roundtripDataSignature="AMtx7mgsAjHx5PgCMpBAc7avKcKw7ko1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70" autoAdjust="0"/>
    <p:restoredTop sz="86461" autoAdjust="0"/>
  </p:normalViewPr>
  <p:slideViewPr>
    <p:cSldViewPr snapToGrid="0">
      <p:cViewPr varScale="1">
        <p:scale>
          <a:sx n="99" d="100"/>
          <a:sy n="99" d="100"/>
        </p:scale>
        <p:origin x="1608" y="1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customschemas.google.com/relationships/presentationmetadata" Target="meta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b="1" dirty="0"/>
              <a:t>:</a:t>
            </a:r>
            <a:r>
              <a:rPr lang="en-US" dirty="0"/>
              <a:t> The rhetorical triad may be new to learners, but it is old to the practice of discourse analysis. Ethos is the authority or reputation of the writer or other individuals quoted; pathos is the rhetorical use of emotion; logos is the deployment of facts and statistics in support of an argument. Ask learners: Based on postcolonial and capitalist values, what forms of prejudice may unfairly accompany newspaper coverage of these peoples? What journalistic standards might provide fair coverage of African pastoralists, considering that these groups often lack political representation, and can be poorer and more itinerant than their farming and urban counterparts? </a:t>
            </a:r>
            <a:endParaRPr dirty="0"/>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 name="Google Shape;10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The ethics of journalism require a balanced presentation of information, that is, representing all sides of an argument in public discourse. But ask learners about some ways that journalists can employ creative tactics, like selected interviewees, lexicon (words used), metaphors, facts and statistics (logos), and emotion (pathos) to present a story weighted with particular values. </a:t>
            </a:r>
            <a:endParaRPr sz="1400" dirty="0"/>
          </a:p>
        </p:txBody>
      </p:sp>
      <p:sp>
        <p:nvSpPr>
          <p:cNvPr id="108" name="Google Shape;10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Point out to learners how this analysis requires a combination of quantitative and qualitative methods. Quantitative includes number of articles on a subject and keyword usage. Qualitative measures include rhetorical tone, depiction of subjects and authority figures, and use of creative elements like metaphors. </a:t>
            </a:r>
            <a:endParaRPr sz="1400" dirty="0"/>
          </a:p>
        </p:txBody>
      </p:sp>
      <p:sp>
        <p:nvSpPr>
          <p:cNvPr id="121" name="Google Shape;12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1" dirty="0">
                <a:solidFill>
                  <a:srgbClr val="343332"/>
                </a:solidFill>
                <a:latin typeface="Arial"/>
                <a:ea typeface="Arial"/>
                <a:cs typeface="Arial"/>
                <a:sym typeface="Arial"/>
              </a:rPr>
              <a:t>Notes for Instructor</a:t>
            </a:r>
            <a:r>
              <a:rPr lang="en-US" sz="1200" b="1" i="0" dirty="0">
                <a:solidFill>
                  <a:srgbClr val="343332"/>
                </a:solidFill>
                <a:latin typeface="Arial"/>
                <a:ea typeface="Arial"/>
                <a:cs typeface="Arial"/>
                <a:sym typeface="Arial"/>
              </a:rPr>
              <a:t>: </a:t>
            </a:r>
            <a:r>
              <a:rPr lang="en-US" sz="1200" b="0" i="0" dirty="0">
                <a:solidFill>
                  <a:srgbClr val="343332"/>
                </a:solidFill>
                <a:latin typeface="Arial"/>
                <a:ea typeface="Arial"/>
                <a:cs typeface="Arial"/>
                <a:sym typeface="Arial"/>
              </a:rPr>
              <a:t>Ask learners to scrutinize the word cloud to find the largest “positive” term here. They will find it challenging. Yet, pastoralism in Kenya has existed for millennia, and for many peoples, it is the only way to generate food and income on these arid grasslands.</a:t>
            </a:r>
            <a:r>
              <a:rPr lang="en-US" dirty="0">
                <a:solidFill>
                  <a:srgbClr val="343332"/>
                </a:solidFill>
                <a:latin typeface="Arial"/>
                <a:ea typeface="Arial"/>
                <a:cs typeface="Arial"/>
                <a:sym typeface="Arial"/>
              </a:rPr>
              <a:t> </a:t>
            </a:r>
            <a:r>
              <a:rPr lang="en-US" sz="1200" b="0" i="1" dirty="0">
                <a:solidFill>
                  <a:srgbClr val="343332"/>
                </a:solidFill>
                <a:latin typeface="Arial"/>
                <a:ea typeface="Arial"/>
                <a:cs typeface="Arial"/>
                <a:sym typeface="Arial"/>
              </a:rPr>
              <a:t>This list also provides ideas for keywords that learners can use to search ar</a:t>
            </a:r>
            <a:r>
              <a:rPr lang="en-US" i="1" dirty="0">
                <a:solidFill>
                  <a:srgbClr val="343332"/>
                </a:solidFill>
                <a:latin typeface="Arial"/>
                <a:ea typeface="Arial"/>
                <a:cs typeface="Arial"/>
                <a:sym typeface="Arial"/>
              </a:rPr>
              <a:t>ticles using the Ctrl + F function. </a:t>
            </a:r>
            <a:endParaRPr i="1" dirty="0"/>
          </a:p>
        </p:txBody>
      </p:sp>
      <p:sp>
        <p:nvSpPr>
          <p:cNvPr id="134" name="Google Shape;13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 name="Google Shape;143;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200" b="1" i="1" dirty="0">
                <a:solidFill>
                  <a:srgbClr val="343332"/>
                </a:solidFill>
                <a:latin typeface="Arial"/>
                <a:ea typeface="Arial"/>
                <a:cs typeface="Arial"/>
                <a:sym typeface="Arial"/>
              </a:rPr>
              <a:t>Notes for Instructor</a:t>
            </a:r>
            <a:r>
              <a:rPr lang="en-US" sz="1200" b="1" i="0" dirty="0">
                <a:solidFill>
                  <a:srgbClr val="343332"/>
                </a:solidFill>
                <a:latin typeface="Arial"/>
                <a:ea typeface="Arial"/>
                <a:cs typeface="Arial"/>
                <a:sym typeface="Arial"/>
              </a:rPr>
              <a:t>: </a:t>
            </a:r>
            <a:r>
              <a:rPr lang="en-US" sz="1200" b="0" i="0" dirty="0">
                <a:solidFill>
                  <a:srgbClr val="343332"/>
                </a:solidFill>
                <a:latin typeface="Arial"/>
                <a:ea typeface="Arial"/>
                <a:cs typeface="Arial"/>
                <a:sym typeface="Arial"/>
              </a:rPr>
              <a:t>This slide is not </a:t>
            </a:r>
            <a:r>
              <a:rPr lang="en-US" dirty="0">
                <a:solidFill>
                  <a:srgbClr val="343332"/>
                </a:solidFill>
                <a:latin typeface="Arial"/>
                <a:ea typeface="Arial"/>
                <a:cs typeface="Arial"/>
                <a:sym typeface="Arial"/>
              </a:rPr>
              <a:t>meant</a:t>
            </a:r>
            <a:r>
              <a:rPr lang="en-US" sz="1200" b="0" i="0" dirty="0">
                <a:solidFill>
                  <a:srgbClr val="343332"/>
                </a:solidFill>
                <a:latin typeface="Arial"/>
                <a:ea typeface="Arial"/>
                <a:cs typeface="Arial"/>
                <a:sym typeface="Arial"/>
              </a:rPr>
              <a:t> to be a </a:t>
            </a:r>
            <a:r>
              <a:rPr lang="en-US" dirty="0">
                <a:solidFill>
                  <a:srgbClr val="343332"/>
                </a:solidFill>
                <a:latin typeface="Arial"/>
                <a:ea typeface="Arial"/>
                <a:cs typeface="Arial"/>
                <a:sym typeface="Arial"/>
              </a:rPr>
              <a:t>“spoiler” on the outcomes of the learners’ discourse analysis, but it should pique their awareness of how a comprehensive survey of Kenyan pastoralism shows a bias toward negative framing. Learners may wish to use this biased frame as a challenge that inspires them to identify the minority of coverage that is positive or neutral and to take an interest in how those articles depict pastoralists, their ecosystem, and concepts like resilience or Indigenous knowledge. By observing positive portrayals, learners may discover how to craft their own socio-environmental writing with the support of positive authorities, facts, and emotions.  </a:t>
            </a:r>
            <a:endParaRPr dirty="0"/>
          </a:p>
        </p:txBody>
      </p:sp>
      <p:sp>
        <p:nvSpPr>
          <p:cNvPr id="144" name="Google Shape;144;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to Instructor</a:t>
            </a:r>
            <a:r>
              <a:rPr lang="en-US" b="1" dirty="0"/>
              <a:t>: </a:t>
            </a:r>
            <a:r>
              <a:rPr lang="en-US" dirty="0"/>
              <a:t>Make this slide or table handy for learners as they decide on the terms of the CDA analysis during the lesson. They may find these variables and themes useful in guiding their keyword selection and tonal analysis. </a:t>
            </a:r>
            <a:endParaRPr dirty="0"/>
          </a:p>
        </p:txBody>
      </p:sp>
      <p:sp>
        <p:nvSpPr>
          <p:cNvPr id="154" name="Google Shape;15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b="1" dirty="0"/>
              <a:t>: </a:t>
            </a:r>
            <a:r>
              <a:rPr lang="en-US" sz="1400" dirty="0"/>
              <a:t>Each highlight color brings out a different level of discourse in this text. </a:t>
            </a:r>
            <a:r>
              <a:rPr lang="en-US" sz="1400" dirty="0">
                <a:highlight>
                  <a:srgbClr val="00FF00"/>
                </a:highlight>
              </a:rPr>
              <a:t>Green</a:t>
            </a:r>
            <a:r>
              <a:rPr lang="en-US" sz="1400" dirty="0"/>
              <a:t> highlights refer to government policy; </a:t>
            </a:r>
            <a:r>
              <a:rPr lang="en-US" sz="1400" dirty="0">
                <a:highlight>
                  <a:srgbClr val="FFFF00"/>
                </a:highlight>
              </a:rPr>
              <a:t>Yellow</a:t>
            </a:r>
            <a:r>
              <a:rPr lang="en-US" sz="1400" dirty="0"/>
              <a:t> to environmental degradation; </a:t>
            </a:r>
            <a:r>
              <a:rPr lang="en-US" sz="1400" dirty="0">
                <a:highlight>
                  <a:srgbClr val="00FFFF"/>
                </a:highlight>
              </a:rPr>
              <a:t>Blue</a:t>
            </a:r>
            <a:r>
              <a:rPr lang="en-US" sz="1400" dirty="0"/>
              <a:t> to environmental actors (+/-); and </a:t>
            </a:r>
            <a:r>
              <a:rPr lang="en-US" sz="1400" dirty="0">
                <a:highlight>
                  <a:srgbClr val="999999"/>
                </a:highlight>
              </a:rPr>
              <a:t>Gray</a:t>
            </a:r>
            <a:r>
              <a:rPr lang="en-US" sz="1400" dirty="0"/>
              <a:t> is a metaphor that constructs these feral cattle in a particularly negative light. From this brief excerpt, learners see how texts work on multiple levels by presenting an environmental case through a particular framing (here, a conservationist worldview); and deploying connotations (“belly-up livestock operator” sounds like a lazy, dead failure); emotions or pathos (gross lexicon of “sullying” and “belching”); and metaphor (feral cattle are abandoned oil wells). The most useful keywords to search across articles may be the following: government (Forest Service), conservationists, overgrazing, sullying (polluting, dirtying, ruining), public lands, and policy. </a:t>
            </a:r>
            <a:endParaRPr sz="1400" dirty="0"/>
          </a:p>
        </p:txBody>
      </p:sp>
      <p:sp>
        <p:nvSpPr>
          <p:cNvPr id="162" name="Google Shape;162;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hyperlink" Target="https://creativecommons.org/licenses/by-sa/4.0/deed.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s://www.iied.org/sites/default/files/pdfs/migrate/14623IIED.pdf"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sa/3.0/deed.en" TargetMode="External"/><Relationship Id="rId5" Type="http://schemas.openxmlformats.org/officeDocument/2006/relationships/image" Target="../media/image7.jpg"/><Relationship Id="rId4" Type="http://schemas.openxmlformats.org/officeDocument/2006/relationships/hyperlink" Target="https://www.iied.org/sites/default/files/pdfs/migrate/14623IIED.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hyperlink" Target="https://doi.org/10.17730/0018-7259-74.2.185"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hcn.org/articles/south-landline-the-feds-crack-down-on-feral-cattl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6" name="Title 5">
            <a:extLst>
              <a:ext uri="{FF2B5EF4-FFF2-40B4-BE49-F238E27FC236}">
                <a16:creationId xmlns:a16="http://schemas.microsoft.com/office/drawing/2014/main" id="{D2D1A5C6-C8DC-7520-3075-D17EFD0E9174}"/>
              </a:ext>
            </a:extLst>
          </p:cNvPr>
          <p:cNvSpPr txBox="1">
            <a:spLocks noGrp="1"/>
          </p:cNvSpPr>
          <p:nvPr>
            <p:ph type="title" idx="4294967295"/>
          </p:nvPr>
        </p:nvSpPr>
        <p:spPr>
          <a:xfrm>
            <a:off x="214982" y="2264209"/>
            <a:ext cx="7773576" cy="17543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5400" b="1"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rPr>
              <a:t>Critical Discourse Analysis: African Pastoralism </a:t>
            </a:r>
            <a:endParaRPr kumimoji="0" lang="en-US" sz="5400" b="0" i="0" u="none" strike="noStrike" kern="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 name="Picture 2" descr="The SESYNC Logo - the letters SESYNC under a green arch">
            <a:extLst>
              <a:ext uri="{FF2B5EF4-FFF2-40B4-BE49-F238E27FC236}">
                <a16:creationId xmlns:a16="http://schemas.microsoft.com/office/drawing/2014/main" id="{97F54A34-E9D9-E858-84EB-D46098CFCA09}"/>
              </a:ext>
            </a:extLst>
          </p:cNvPr>
          <p:cNvPicPr>
            <a:picLocks noChangeAspect="1"/>
          </p:cNvPicPr>
          <p:nvPr/>
        </p:nvPicPr>
        <p:blipFill>
          <a:blip r:embed="rId3"/>
          <a:stretch>
            <a:fillRect/>
          </a:stretch>
        </p:blipFill>
        <p:spPr>
          <a:xfrm>
            <a:off x="214982" y="333348"/>
            <a:ext cx="3428571" cy="1257143"/>
          </a:xfrm>
          <a:prstGeom prst="rect">
            <a:avLst/>
          </a:prstGeom>
        </p:spPr>
      </p:pic>
      <p:sp>
        <p:nvSpPr>
          <p:cNvPr id="10" name="TextBox 9">
            <a:extLst>
              <a:ext uri="{FF2B5EF4-FFF2-40B4-BE49-F238E27FC236}">
                <a16:creationId xmlns:a16="http://schemas.microsoft.com/office/drawing/2014/main" id="{211C71FB-7AFE-32A1-FF8C-409701C6D47F}"/>
              </a:ext>
            </a:extLst>
          </p:cNvPr>
          <p:cNvSpPr txBox="1"/>
          <p:nvPr/>
        </p:nvSpPr>
        <p:spPr>
          <a:xfrm>
            <a:off x="7395383" y="6414571"/>
            <a:ext cx="4181582" cy="307777"/>
          </a:xfrm>
          <a:prstGeom prst="rect">
            <a:avLst/>
          </a:prstGeom>
          <a:noFill/>
        </p:spPr>
        <p:txBody>
          <a:bodyPr wrap="square" rtlCol="0">
            <a:spAutoFit/>
          </a:bodyPr>
          <a:lstStyle/>
          <a:p>
            <a:pPr lvl="0">
              <a:buSzPts val="1100"/>
            </a:pPr>
            <a:r>
              <a:rPr lang="en-US" i="1" dirty="0">
                <a:latin typeface="Calibri" panose="020F0502020204030204" pitchFamily="34" charset="0"/>
                <a:ea typeface="Calibri" panose="020F0502020204030204" pitchFamily="34" charset="0"/>
                <a:cs typeface="Calibri" panose="020F0502020204030204" pitchFamily="34" charset="0"/>
              </a:rPr>
              <a:t>Graph by </a:t>
            </a:r>
            <a:r>
              <a:rPr lang="en-US" i="1" dirty="0" err="1">
                <a:latin typeface="Calibri" panose="020F0502020204030204" pitchFamily="34" charset="0"/>
                <a:ea typeface="Calibri" panose="020F0502020204030204" pitchFamily="34" charset="0"/>
                <a:cs typeface="Calibri" panose="020F0502020204030204" pitchFamily="34" charset="0"/>
              </a:rPr>
              <a:t>ChloeGui</a:t>
            </a:r>
            <a:r>
              <a:rPr lang="en-US" i="1" dirty="0">
                <a:latin typeface="Calibri" panose="020F0502020204030204" pitchFamily="34" charset="0"/>
                <a:ea typeface="Calibri" panose="020F0502020204030204" pitchFamily="34" charset="0"/>
                <a:cs typeface="Calibri" panose="020F0502020204030204" pitchFamily="34" charset="0"/>
              </a:rPr>
              <a:t> via Wikimedia Commons, </a:t>
            </a:r>
            <a:r>
              <a:rPr lang="en-US" i="1" u="sng" dirty="0">
                <a:solidFill>
                  <a:schemeClr val="accent5"/>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4.0</a:t>
            </a:r>
            <a:endParaRPr lang="en-US" i="1" dirty="0">
              <a:solidFill>
                <a:schemeClr val="accent5"/>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Picture 6" descr="Rhetorical Tetrahedron indicating context, writer/speaker, text/speech, and audience">
            <a:extLst>
              <a:ext uri="{FF2B5EF4-FFF2-40B4-BE49-F238E27FC236}">
                <a16:creationId xmlns:a16="http://schemas.microsoft.com/office/drawing/2014/main" id="{0719D01F-8756-A234-B98B-413D2C59E210}"/>
              </a:ext>
            </a:extLst>
          </p:cNvPr>
          <p:cNvPicPr>
            <a:picLocks noChangeAspect="1"/>
          </p:cNvPicPr>
          <p:nvPr/>
        </p:nvPicPr>
        <p:blipFill>
          <a:blip r:embed="rId5"/>
          <a:stretch>
            <a:fillRect/>
          </a:stretch>
        </p:blipFill>
        <p:spPr>
          <a:xfrm>
            <a:off x="6995331" y="2357630"/>
            <a:ext cx="4981687" cy="4027533"/>
          </a:xfrm>
          <a:prstGeom prst="rect">
            <a:avLst/>
          </a:prstGeom>
        </p:spPr>
      </p:pic>
      <p:sp>
        <p:nvSpPr>
          <p:cNvPr id="9" name="TextBox 8">
            <a:extLst>
              <a:ext uri="{FF2B5EF4-FFF2-40B4-BE49-F238E27FC236}">
                <a16:creationId xmlns:a16="http://schemas.microsoft.com/office/drawing/2014/main" id="{527AEEDF-9A5B-CD82-7135-BD83FD9F59CD}"/>
              </a:ext>
            </a:extLst>
          </p:cNvPr>
          <p:cNvSpPr txBox="1"/>
          <p:nvPr/>
        </p:nvSpPr>
        <p:spPr>
          <a:xfrm>
            <a:off x="3139390" y="4700483"/>
            <a:ext cx="4052258" cy="1200329"/>
          </a:xfrm>
          <a:prstGeom prst="rect">
            <a:avLst/>
          </a:prstGeom>
          <a:noFill/>
        </p:spPr>
        <p:txBody>
          <a:bodyPr wrap="square" rtlCol="0">
            <a:spAutoFit/>
          </a:bodyPr>
          <a:lstStyle/>
          <a:p>
            <a:pPr lvl="0">
              <a:buSzPts val="1400"/>
            </a:pPr>
            <a:r>
              <a:rPr lang="en-US" sz="1800" dirty="0">
                <a:latin typeface="Calibri" panose="020F0502020204030204" pitchFamily="34" charset="0"/>
                <a:ea typeface="Calibri" panose="020F0502020204030204" pitchFamily="34" charset="0"/>
                <a:cs typeface="Calibri" panose="020F0502020204030204" pitchFamily="34" charset="0"/>
              </a:rPr>
              <a:t>This Rhetorical Tetrahedron elaborates on the triad of ethos, pathos, and logos to show how writing’s context affects its design and impact.</a:t>
            </a:r>
          </a:p>
        </p:txBody>
      </p:sp>
      <p:grpSp>
        <p:nvGrpSpPr>
          <p:cNvPr id="97" name="Google Shape;97;p1">
            <a:extLst>
              <a:ext uri="{C183D7F6-B498-43B3-948B-1728B52AA6E4}">
                <adec:decorative xmlns:adec="http://schemas.microsoft.com/office/drawing/2017/decorative" val="1"/>
              </a:ext>
            </a:extLst>
          </p:cNvPr>
          <p:cNvGrpSpPr/>
          <p:nvPr/>
        </p:nvGrpSpPr>
        <p:grpSpPr>
          <a:xfrm rot="10800000" flipH="1">
            <a:off x="-18501" y="4696368"/>
            <a:ext cx="3378428" cy="2161632"/>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019"/>
                  </a:srgbClr>
                </a:gs>
                <a:gs pos="2000">
                  <a:srgbClr val="FFFFFF">
                    <a:alpha val="9019"/>
                  </a:srgbClr>
                </a:gs>
                <a:gs pos="16000">
                  <a:srgbClr val="70AD47">
                    <a:alpha val="9019"/>
                  </a:srgbClr>
                </a:gs>
                <a:gs pos="85000">
                  <a:srgbClr val="4472C4">
                    <a:alpha val="9019"/>
                  </a:srgbClr>
                </a:gs>
                <a:gs pos="100000">
                  <a:srgbClr val="FFFFFF">
                    <a:alpha val="9019"/>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9"/>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B3B8990-88E9-C330-3851-BC8FC7F0A3D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4C83EB3F-03DE-86C8-FCA5-34F56C3CF7A8}"/>
              </a:ext>
            </a:extLst>
          </p:cNvPr>
          <p:cNvSpPr txBox="1">
            <a:spLocks noGrp="1"/>
          </p:cNvSpPr>
          <p:nvPr>
            <p:ph type="title" idx="4294967295"/>
          </p:nvPr>
        </p:nvSpPr>
        <p:spPr>
          <a:xfrm>
            <a:off x="3566985" y="428524"/>
            <a:ext cx="641521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What Is Critical Discourse Analysis (CDA)? </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 name="TextBox 6">
            <a:extLst>
              <a:ext uri="{FF2B5EF4-FFF2-40B4-BE49-F238E27FC236}">
                <a16:creationId xmlns:a16="http://schemas.microsoft.com/office/drawing/2014/main" id="{150A6360-C42E-8119-9543-34C084B1DA38}"/>
              </a:ext>
            </a:extLst>
          </p:cNvPr>
          <p:cNvSpPr txBox="1"/>
          <p:nvPr/>
        </p:nvSpPr>
        <p:spPr>
          <a:xfrm>
            <a:off x="754945" y="1628853"/>
            <a:ext cx="10741837" cy="830997"/>
          </a:xfrm>
          <a:prstGeom prst="rect">
            <a:avLst/>
          </a:prstGeom>
          <a:noFill/>
        </p:spPr>
        <p:txBody>
          <a:bodyPr wrap="square" rtlCol="0">
            <a:spAutoFit/>
          </a:bodyPr>
          <a:lstStyle/>
          <a:p>
            <a:pPr lvl="0" algn="ctr">
              <a:buSzPts val="2000"/>
            </a:pPr>
            <a:r>
              <a:rPr lang="en-US" sz="2400" dirty="0">
                <a:latin typeface="Calibri" panose="020F0502020204030204" pitchFamily="34" charset="0"/>
                <a:ea typeface="Calibri" panose="020F0502020204030204" pitchFamily="34" charset="0"/>
                <a:cs typeface="Calibri" panose="020F0502020204030204" pitchFamily="34" charset="0"/>
              </a:rPr>
              <a:t>CDA represents a variety of quantitative, qualitative, and comparative approaches to analyzing texts </a:t>
            </a:r>
            <a:r>
              <a:rPr lang="en-US" sz="2400" b="1" dirty="0">
                <a:latin typeface="Calibri" panose="020F0502020204030204" pitchFamily="34" charset="0"/>
                <a:ea typeface="Calibri" panose="020F0502020204030204" pitchFamily="34" charset="0"/>
                <a:cs typeface="Calibri" panose="020F0502020204030204" pitchFamily="34" charset="0"/>
              </a:rPr>
              <a:t>to uncover texts’ connotations, biases, erasures, and social context.</a:t>
            </a:r>
            <a:r>
              <a:rPr lang="en-US" sz="2400" dirty="0">
                <a:latin typeface="Calibri" panose="020F0502020204030204" pitchFamily="34" charset="0"/>
                <a:ea typeface="Calibri" panose="020F0502020204030204" pitchFamily="34" charset="0"/>
                <a:cs typeface="Calibri" panose="020F0502020204030204" pitchFamily="34" charset="0"/>
              </a:rPr>
              <a:t>  </a:t>
            </a:r>
            <a:endParaRPr lang="en-US" sz="2400" b="1"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E4150EA5-27E7-C261-75B8-0DD7E022A1A7}"/>
              </a:ext>
            </a:extLst>
          </p:cNvPr>
          <p:cNvSpPr txBox="1"/>
          <p:nvPr/>
        </p:nvSpPr>
        <p:spPr>
          <a:xfrm>
            <a:off x="7592602" y="2619910"/>
            <a:ext cx="3904180" cy="3688189"/>
          </a:xfrm>
          <a:prstGeom prst="rect">
            <a:avLst/>
          </a:prstGeom>
          <a:noFill/>
        </p:spPr>
        <p:txBody>
          <a:bodyPr wrap="square" rtlCol="0">
            <a:spAutoFit/>
          </a:bodyPr>
          <a:lstStyle/>
          <a:p>
            <a:pPr lvl="0">
              <a:spcAft>
                <a:spcPts val="1000"/>
              </a:spcAft>
              <a:buSzPts val="2000"/>
            </a:pPr>
            <a:r>
              <a:rPr lang="en-US" sz="2400" dirty="0">
                <a:latin typeface="Calibri" panose="020F0502020204030204" pitchFamily="34" charset="0"/>
                <a:ea typeface="Calibri" panose="020F0502020204030204" pitchFamily="34" charset="0"/>
                <a:cs typeface="Calibri" panose="020F0502020204030204" pitchFamily="34" charset="0"/>
              </a:rPr>
              <a:t>CDA may be applied to:</a:t>
            </a:r>
          </a:p>
          <a:p>
            <a:pPr marL="342900" lvl="5" indent="-342900">
              <a:spcAft>
                <a:spcPts val="1000"/>
              </a:spcAft>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scientific publications</a:t>
            </a:r>
          </a:p>
          <a:p>
            <a:pPr marL="342900" lvl="0" indent="-342900">
              <a:spcAft>
                <a:spcPts val="1000"/>
              </a:spcAft>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policy documents</a:t>
            </a:r>
          </a:p>
          <a:p>
            <a:pPr marL="342900" lvl="0" indent="-342900">
              <a:spcAft>
                <a:spcPts val="1000"/>
              </a:spcAft>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archival and historical materials</a:t>
            </a:r>
          </a:p>
          <a:p>
            <a:pPr marL="342900" lvl="6" indent="-342900">
              <a:spcAft>
                <a:spcPts val="1000"/>
              </a:spcAft>
              <a:buSzPts val="20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films, images, and other creative media</a:t>
            </a:r>
          </a:p>
          <a:p>
            <a:pPr marL="342900" lvl="0" indent="-342900">
              <a:buSzPts val="2000"/>
              <a:buFont typeface="Noto Sans Symbols"/>
              <a:buChar char="✔"/>
            </a:pPr>
            <a:r>
              <a:rPr lang="en-US" sz="2400" b="1" dirty="0">
                <a:latin typeface="Calibri" panose="020F0502020204030204" pitchFamily="34" charset="0"/>
                <a:ea typeface="Calibri" panose="020F0502020204030204" pitchFamily="34" charset="0"/>
                <a:cs typeface="Calibri" panose="020F0502020204030204" pitchFamily="34" charset="0"/>
              </a:rPr>
              <a:t>journalism</a:t>
            </a:r>
            <a:endParaRPr lang="en-US" sz="24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A man herding goats">
            <a:extLst>
              <a:ext uri="{FF2B5EF4-FFF2-40B4-BE49-F238E27FC236}">
                <a16:creationId xmlns:a16="http://schemas.microsoft.com/office/drawing/2014/main" id="{EAD54AD1-8DB0-1624-730E-DD683A47D12D}"/>
              </a:ext>
            </a:extLst>
          </p:cNvPr>
          <p:cNvPicPr>
            <a:picLocks noChangeAspect="1"/>
          </p:cNvPicPr>
          <p:nvPr/>
        </p:nvPicPr>
        <p:blipFill>
          <a:blip r:embed="rId4"/>
          <a:stretch>
            <a:fillRect/>
          </a:stretch>
        </p:blipFill>
        <p:spPr>
          <a:xfrm>
            <a:off x="695218" y="2445526"/>
            <a:ext cx="6724650" cy="3905250"/>
          </a:xfrm>
          <a:prstGeom prst="rect">
            <a:avLst/>
          </a:prstGeom>
        </p:spPr>
      </p:pic>
      <p:sp>
        <p:nvSpPr>
          <p:cNvPr id="8" name="TextBox 7">
            <a:extLst>
              <a:ext uri="{FF2B5EF4-FFF2-40B4-BE49-F238E27FC236}">
                <a16:creationId xmlns:a16="http://schemas.microsoft.com/office/drawing/2014/main" id="{65187C71-28DB-DB63-DBA4-E6FF72A8EB9C}"/>
              </a:ext>
            </a:extLst>
          </p:cNvPr>
          <p:cNvSpPr txBox="1"/>
          <p:nvPr/>
        </p:nvSpPr>
        <p:spPr>
          <a:xfrm>
            <a:off x="805852" y="6334780"/>
            <a:ext cx="6503381" cy="553998"/>
          </a:xfrm>
          <a:prstGeom prst="rect">
            <a:avLst/>
          </a:prstGeom>
          <a:noFill/>
        </p:spPr>
        <p:txBody>
          <a:bodyPr wrap="square" rtlCol="0">
            <a:spAutoFit/>
          </a:bodyPr>
          <a:lstStyle/>
          <a:p>
            <a:pPr lvl="0" algn="ctr"/>
            <a:r>
              <a:rPr lang="en-US" sz="1600" dirty="0">
                <a:latin typeface="Calibri"/>
                <a:ea typeface="Calibri"/>
                <a:cs typeface="Calibri"/>
                <a:sym typeface="Calibri"/>
              </a:rPr>
              <a:t>Maasai herdsman with goats. </a:t>
            </a:r>
            <a:br>
              <a:rPr lang="en-US" i="1" dirty="0">
                <a:latin typeface="Calibri"/>
                <a:ea typeface="Calibri"/>
                <a:cs typeface="Calibri"/>
                <a:sym typeface="Calibri"/>
              </a:rPr>
            </a:br>
            <a:r>
              <a:rPr lang="en-US" dirty="0">
                <a:latin typeface="Calibri"/>
                <a:ea typeface="Calibri"/>
                <a:cs typeface="Calibri"/>
                <a:sym typeface="Calibri"/>
              </a:rPr>
              <a:t>Public Domain via Wikimedia Commons.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2BB509F-558B-5D82-5205-FB850E05EA0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8090779A-33E0-8056-A850-B2BE13D89543}"/>
              </a:ext>
            </a:extLst>
          </p:cNvPr>
          <p:cNvSpPr txBox="1">
            <a:spLocks noGrp="1"/>
          </p:cNvSpPr>
          <p:nvPr>
            <p:ph type="title" idx="4294967295"/>
          </p:nvPr>
        </p:nvSpPr>
        <p:spPr>
          <a:xfrm>
            <a:off x="3940311" y="412045"/>
            <a:ext cx="5801097"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How Will You Use CDA in This Lesson?</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B355AE5F-19EF-C087-3149-CEAC8C94DA96}"/>
              </a:ext>
            </a:extLst>
          </p:cNvPr>
          <p:cNvSpPr txBox="1"/>
          <p:nvPr/>
        </p:nvSpPr>
        <p:spPr>
          <a:xfrm>
            <a:off x="1080682" y="1497997"/>
            <a:ext cx="10550485" cy="830997"/>
          </a:xfrm>
          <a:prstGeom prst="rect">
            <a:avLst/>
          </a:prstGeom>
          <a:noFill/>
        </p:spPr>
        <p:txBody>
          <a:bodyPr wrap="square" rtlCol="0">
            <a:spAutoFit/>
          </a:bodyPr>
          <a:lstStyle/>
          <a:p>
            <a:pPr lvl="0">
              <a:buSzPts val="2000"/>
            </a:pPr>
            <a:r>
              <a:rPr lang="en-US" sz="2400" dirty="0">
                <a:latin typeface="Calibri" panose="020F0502020204030204" pitchFamily="34" charset="0"/>
                <a:ea typeface="Calibri" panose="020F0502020204030204" pitchFamily="34" charset="0"/>
                <a:cs typeface="Calibri" panose="020F0502020204030204" pitchFamily="34" charset="0"/>
              </a:rPr>
              <a:t>Narrative analysis can help readers evaluate multiple news sources to compare and to contrast vying discourses about African pastoralism.</a:t>
            </a:r>
          </a:p>
        </p:txBody>
      </p:sp>
      <p:sp>
        <p:nvSpPr>
          <p:cNvPr id="8" name="TextBox 7">
            <a:extLst>
              <a:ext uri="{FF2B5EF4-FFF2-40B4-BE49-F238E27FC236}">
                <a16:creationId xmlns:a16="http://schemas.microsoft.com/office/drawing/2014/main" id="{F42BF20B-6461-4D0E-5F46-5DB5ADFB4BD0}"/>
              </a:ext>
            </a:extLst>
          </p:cNvPr>
          <p:cNvSpPr txBox="1"/>
          <p:nvPr/>
        </p:nvSpPr>
        <p:spPr>
          <a:xfrm>
            <a:off x="537681" y="2468724"/>
            <a:ext cx="5558319" cy="4201150"/>
          </a:xfrm>
          <a:prstGeom prst="rect">
            <a:avLst/>
          </a:prstGeom>
          <a:noFill/>
        </p:spPr>
        <p:txBody>
          <a:bodyPr wrap="square" rtlCol="0">
            <a:spAutoFit/>
          </a:bodyPr>
          <a:lstStyle/>
          <a:p>
            <a:pPr marL="342900" lvl="4" indent="-342900">
              <a:spcAft>
                <a:spcPts val="1000"/>
              </a:spcAft>
              <a:buSzPts val="2000"/>
              <a:buFont typeface="Arial"/>
              <a:buChar char="•"/>
            </a:pPr>
            <a:r>
              <a:rPr lang="en-US" sz="2200" b="1" dirty="0">
                <a:latin typeface="Calibri" panose="020F0502020204030204" pitchFamily="34" charset="0"/>
                <a:ea typeface="Calibri" panose="020F0502020204030204" pitchFamily="34" charset="0"/>
                <a:cs typeface="Calibri" panose="020F0502020204030204" pitchFamily="34" charset="0"/>
              </a:rPr>
              <a:t>Who is depicted</a:t>
            </a:r>
            <a:r>
              <a:rPr lang="en-US" sz="2200" dirty="0">
                <a:latin typeface="Calibri" panose="020F0502020204030204" pitchFamily="34" charset="0"/>
                <a:ea typeface="Calibri" panose="020F0502020204030204" pitchFamily="34" charset="0"/>
                <a:cs typeface="Calibri" panose="020F0502020204030204" pitchFamily="34" charset="0"/>
              </a:rPr>
              <a:t> in what framing (hero, villain, victim?) and </a:t>
            </a:r>
            <a:r>
              <a:rPr lang="en-US" sz="2200" b="1" dirty="0">
                <a:latin typeface="Calibri" panose="020F0502020204030204" pitchFamily="34" charset="0"/>
                <a:ea typeface="Calibri" panose="020F0502020204030204" pitchFamily="34" charset="0"/>
                <a:cs typeface="Calibri" panose="020F0502020204030204" pitchFamily="34" charset="0"/>
              </a:rPr>
              <a:t>what are they doing</a:t>
            </a:r>
            <a:r>
              <a:rPr lang="en-US" sz="2200" dirty="0">
                <a:latin typeface="Calibri" panose="020F0502020204030204" pitchFamily="34" charset="0"/>
                <a:ea typeface="Calibri" panose="020F0502020204030204" pitchFamily="34" charset="0"/>
                <a:cs typeface="Calibri" panose="020F0502020204030204" pitchFamily="34" charset="0"/>
              </a:rPr>
              <a:t> in nature?</a:t>
            </a:r>
          </a:p>
          <a:p>
            <a:pPr marL="342900" lvl="4" indent="-342900">
              <a:spcAft>
                <a:spcPts val="1000"/>
              </a:spcAft>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What </a:t>
            </a:r>
            <a:r>
              <a:rPr lang="en-US" sz="2200" b="1" dirty="0">
                <a:latin typeface="Calibri" panose="020F0502020204030204" pitchFamily="34" charset="0"/>
                <a:ea typeface="Calibri" panose="020F0502020204030204" pitchFamily="34" charset="0"/>
                <a:cs typeface="Calibri" panose="020F0502020204030204" pitchFamily="34" charset="0"/>
              </a:rPr>
              <a:t>keywords</a:t>
            </a:r>
            <a:r>
              <a:rPr lang="en-US" sz="2200" dirty="0">
                <a:latin typeface="Calibri" panose="020F0502020204030204" pitchFamily="34" charset="0"/>
                <a:ea typeface="Calibri" panose="020F0502020204030204" pitchFamily="34" charset="0"/>
                <a:cs typeface="Calibri" panose="020F0502020204030204" pitchFamily="34" charset="0"/>
              </a:rPr>
              <a:t> capture the article’s subjects and the qualities or connotations assigned to subjects?</a:t>
            </a:r>
          </a:p>
          <a:p>
            <a:pPr marL="342900" lvl="4" indent="-342900">
              <a:spcAft>
                <a:spcPts val="1000"/>
              </a:spcAft>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How do keyword </a:t>
            </a:r>
            <a:r>
              <a:rPr lang="en-US" sz="2200" b="1" dirty="0">
                <a:latin typeface="Calibri" panose="020F0502020204030204" pitchFamily="34" charset="0"/>
                <a:ea typeface="Calibri" panose="020F0502020204030204" pitchFamily="34" charset="0"/>
                <a:cs typeface="Calibri" panose="020F0502020204030204" pitchFamily="34" charset="0"/>
              </a:rPr>
              <a:t>quantities</a:t>
            </a:r>
            <a:r>
              <a:rPr lang="en-US" sz="2200" dirty="0">
                <a:latin typeface="Calibri" panose="020F0502020204030204" pitchFamily="34" charset="0"/>
                <a:ea typeface="Calibri" panose="020F0502020204030204" pitchFamily="34" charset="0"/>
                <a:cs typeface="Calibri" panose="020F0502020204030204" pitchFamily="34" charset="0"/>
              </a:rPr>
              <a:t> show </a:t>
            </a:r>
            <a:r>
              <a:rPr lang="en-US" sz="2200" b="1" dirty="0">
                <a:latin typeface="Calibri" panose="020F0502020204030204" pitchFamily="34" charset="0"/>
                <a:ea typeface="Calibri" panose="020F0502020204030204" pitchFamily="34" charset="0"/>
                <a:cs typeface="Calibri" panose="020F0502020204030204" pitchFamily="34" charset="0"/>
              </a:rPr>
              <a:t>rhetorical emphasis</a:t>
            </a:r>
            <a:r>
              <a:rPr lang="en-US" sz="2200" dirty="0">
                <a:latin typeface="Calibri" panose="020F0502020204030204" pitchFamily="34" charset="0"/>
                <a:ea typeface="Calibri" panose="020F0502020204030204" pitchFamily="34" charset="0"/>
                <a:cs typeface="Calibri" panose="020F0502020204030204" pitchFamily="34" charset="0"/>
              </a:rPr>
              <a:t> and choices?</a:t>
            </a:r>
          </a:p>
          <a:p>
            <a:pPr marL="342900" lvl="4" indent="-342900">
              <a:buSzPts val="20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How does the </a:t>
            </a:r>
            <a:r>
              <a:rPr lang="en-US" sz="2200" b="1" dirty="0">
                <a:latin typeface="Calibri" panose="020F0502020204030204" pitchFamily="34" charset="0"/>
                <a:ea typeface="Calibri" panose="020F0502020204030204" pitchFamily="34" charset="0"/>
                <a:cs typeface="Calibri" panose="020F0502020204030204" pitchFamily="34" charset="0"/>
              </a:rPr>
              <a:t>lack of discourse</a:t>
            </a:r>
            <a:r>
              <a:rPr lang="en-US" sz="2200" dirty="0">
                <a:latin typeface="Calibri" panose="020F0502020204030204" pitchFamily="34" charset="0"/>
                <a:ea typeface="Calibri" panose="020F0502020204030204" pitchFamily="34" charset="0"/>
                <a:cs typeface="Calibri" panose="020F0502020204030204" pitchFamily="34" charset="0"/>
              </a:rPr>
              <a:t> or absence of keywords demonstrate disinterest or </a:t>
            </a:r>
            <a:r>
              <a:rPr lang="en-US" sz="2200" b="1" dirty="0">
                <a:latin typeface="Calibri" panose="020F0502020204030204" pitchFamily="34" charset="0"/>
                <a:ea typeface="Calibri" panose="020F0502020204030204" pitchFamily="34" charset="0"/>
                <a:cs typeface="Calibri" panose="020F0502020204030204" pitchFamily="34" charset="0"/>
              </a:rPr>
              <a:t>erasure</a:t>
            </a:r>
            <a:r>
              <a:rPr lang="en-US" sz="2200" dirty="0">
                <a:latin typeface="Calibri" panose="020F0502020204030204" pitchFamily="34" charset="0"/>
                <a:ea typeface="Calibri" panose="020F0502020204030204" pitchFamily="34" charset="0"/>
                <a:cs typeface="Calibri" panose="020F0502020204030204" pitchFamily="34" charset="0"/>
              </a:rPr>
              <a:t>?</a:t>
            </a:r>
          </a:p>
        </p:txBody>
      </p:sp>
      <p:pic>
        <p:nvPicPr>
          <p:cNvPr id="6" name="Picture 5" descr="A group of Maasai performing a jumping dance">
            <a:extLst>
              <a:ext uri="{FF2B5EF4-FFF2-40B4-BE49-F238E27FC236}">
                <a16:creationId xmlns:a16="http://schemas.microsoft.com/office/drawing/2014/main" id="{FF544977-4039-00B1-B9FB-DB19337BC829}"/>
              </a:ext>
            </a:extLst>
          </p:cNvPr>
          <p:cNvPicPr>
            <a:picLocks noChangeAspect="1"/>
          </p:cNvPicPr>
          <p:nvPr/>
        </p:nvPicPr>
        <p:blipFill>
          <a:blip r:embed="rId4"/>
          <a:stretch>
            <a:fillRect/>
          </a:stretch>
        </p:blipFill>
        <p:spPr>
          <a:xfrm>
            <a:off x="6562538" y="2581871"/>
            <a:ext cx="5295900" cy="2971800"/>
          </a:xfrm>
          <a:prstGeom prst="rect">
            <a:avLst/>
          </a:prstGeom>
        </p:spPr>
      </p:pic>
      <p:sp>
        <p:nvSpPr>
          <p:cNvPr id="7" name="TextBox 6">
            <a:extLst>
              <a:ext uri="{FF2B5EF4-FFF2-40B4-BE49-F238E27FC236}">
                <a16:creationId xmlns:a16="http://schemas.microsoft.com/office/drawing/2014/main" id="{D50E5411-0661-AB59-CEE6-906B7071DD12}"/>
              </a:ext>
            </a:extLst>
          </p:cNvPr>
          <p:cNvSpPr txBox="1"/>
          <p:nvPr/>
        </p:nvSpPr>
        <p:spPr>
          <a:xfrm>
            <a:off x="6594331" y="5693400"/>
            <a:ext cx="5232313" cy="553998"/>
          </a:xfrm>
          <a:prstGeom prst="rect">
            <a:avLst/>
          </a:prstGeom>
          <a:noFill/>
        </p:spPr>
        <p:txBody>
          <a:bodyPr wrap="square" rtlCol="0">
            <a:spAutoFit/>
          </a:bodyPr>
          <a:lstStyle/>
          <a:p>
            <a:pPr lvl="0" algn="ctr"/>
            <a:r>
              <a:rPr lang="en-US" sz="1600" dirty="0">
                <a:latin typeface="Calibri"/>
                <a:ea typeface="Calibri"/>
                <a:cs typeface="Calibri"/>
                <a:sym typeface="Calibri"/>
              </a:rPr>
              <a:t>The Maasai </a:t>
            </a:r>
            <a:r>
              <a:rPr lang="en-US" sz="1600" dirty="0" err="1">
                <a:latin typeface="Calibri"/>
                <a:ea typeface="Calibri"/>
                <a:cs typeface="Calibri"/>
                <a:sym typeface="Calibri"/>
              </a:rPr>
              <a:t>Adumu</a:t>
            </a:r>
            <a:r>
              <a:rPr lang="en-US" sz="1600" dirty="0">
                <a:latin typeface="Calibri"/>
                <a:ea typeface="Calibri"/>
                <a:cs typeface="Calibri"/>
                <a:sym typeface="Calibri"/>
              </a:rPr>
              <a:t> jumping dance. </a:t>
            </a:r>
          </a:p>
          <a:p>
            <a:pPr lvl="0" algn="ctr"/>
            <a:r>
              <a:rPr lang="en-US" dirty="0">
                <a:latin typeface="Calibri"/>
                <a:ea typeface="Calibri"/>
                <a:cs typeface="Calibri"/>
                <a:sym typeface="Calibri"/>
              </a:rPr>
              <a:t>Public Domain via Wikimedia Commons.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5"/>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BFF5C1-D903-EF18-0B27-F1E2DAB5B91B}"/>
              </a:ext>
            </a:extLst>
          </p:cNvPr>
          <p:cNvSpPr>
            <a:spLocks noGrp="1"/>
          </p:cNvSpPr>
          <p:nvPr>
            <p:ph type="sldNum" idx="12"/>
          </p:nvPr>
        </p:nvSpPr>
        <p:spPr>
          <a:xfrm>
            <a:off x="8855299" y="6344519"/>
            <a:ext cx="2743200" cy="365125"/>
          </a:xfrm>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6" name="Title 5">
            <a:extLst>
              <a:ext uri="{FF2B5EF4-FFF2-40B4-BE49-F238E27FC236}">
                <a16:creationId xmlns:a16="http://schemas.microsoft.com/office/drawing/2014/main" id="{A11E14A8-C208-5349-BF47-CA4063A3BEA2}"/>
              </a:ext>
            </a:extLst>
          </p:cNvPr>
          <p:cNvSpPr txBox="1">
            <a:spLocks noGrp="1"/>
          </p:cNvSpPr>
          <p:nvPr>
            <p:ph type="title" idx="4294967295"/>
          </p:nvPr>
        </p:nvSpPr>
        <p:spPr>
          <a:xfrm>
            <a:off x="2463623" y="513481"/>
            <a:ext cx="8707787" cy="11387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1"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Media Perceptions and Portrayals of </a:t>
            </a:r>
            <a:b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2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Pastoralists in Kenya, India, and China</a:t>
            </a:r>
            <a:endParaRPr kumimoji="0" lang="en-US" sz="32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TextBox 2">
            <a:extLst>
              <a:ext uri="{FF2B5EF4-FFF2-40B4-BE49-F238E27FC236}">
                <a16:creationId xmlns:a16="http://schemas.microsoft.com/office/drawing/2014/main" id="{716ED164-6415-B7CC-1921-F2669E51CE0A}"/>
              </a:ext>
            </a:extLst>
          </p:cNvPr>
          <p:cNvSpPr txBox="1"/>
          <p:nvPr/>
        </p:nvSpPr>
        <p:spPr>
          <a:xfrm>
            <a:off x="2634998" y="1552226"/>
            <a:ext cx="8365035" cy="369332"/>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Shanahan 2013: </a:t>
            </a:r>
            <a:r>
              <a:rPr lang="en-US" sz="1800" dirty="0">
                <a:latin typeface="Calibri" panose="020F0502020204030204" pitchFamily="34" charset="0"/>
                <a:cs typeface="Calibri" panose="020F0502020204030204" pitchFamily="34" charset="0"/>
                <a:hlinkClick r:id="rId4"/>
              </a:rPr>
              <a:t>https://www.iied.org/sites/default/files/pdfs/migrate/14623IIED.pdf</a:t>
            </a:r>
            <a:endParaRPr lang="en-US" sz="1800" dirty="0">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D1B1383-8D82-CA8E-7CCA-738553CA23BF}"/>
              </a:ext>
            </a:extLst>
          </p:cNvPr>
          <p:cNvSpPr txBox="1"/>
          <p:nvPr/>
        </p:nvSpPr>
        <p:spPr>
          <a:xfrm>
            <a:off x="752856" y="2190863"/>
            <a:ext cx="9852917" cy="707886"/>
          </a:xfrm>
          <a:prstGeom prst="rect">
            <a:avLst/>
          </a:prstGeom>
          <a:noFill/>
        </p:spPr>
        <p:txBody>
          <a:bodyPr wrap="square" rtlCol="0">
            <a:spAutoFit/>
          </a:bodyPr>
          <a:lstStyle/>
          <a:p>
            <a:pPr lvl="0">
              <a:buSzPts val="2400"/>
            </a:pPr>
            <a:r>
              <a:rPr lang="en-US" sz="2000" b="1" dirty="0">
                <a:latin typeface="Calibri" panose="020F0502020204030204" pitchFamily="34" charset="0"/>
                <a:ea typeface="Calibri" panose="020F0502020204030204" pitchFamily="34" charset="0"/>
                <a:cs typeface="Calibri" panose="020F0502020204030204" pitchFamily="34" charset="0"/>
              </a:rPr>
              <a:t>Shanahan </a:t>
            </a:r>
            <a:r>
              <a:rPr lang="en-US" sz="2000" dirty="0">
                <a:latin typeface="Calibri" panose="020F0502020204030204" pitchFamily="34" charset="0"/>
                <a:ea typeface="Calibri" panose="020F0502020204030204" pitchFamily="34" charset="0"/>
                <a:cs typeface="Calibri" panose="020F0502020204030204" pitchFamily="34" charset="0"/>
              </a:rPr>
              <a:t>focuses on newspaper coverage of pastoralists to assess how their discourse depicts the social and environmental effects of herding.</a:t>
            </a:r>
          </a:p>
        </p:txBody>
      </p:sp>
      <p:pic>
        <p:nvPicPr>
          <p:cNvPr id="9" name="Picture 8" descr="a Kenya word cloud drought, water, poverty, conflict, cattle-rustling, livestock, and migration being the most prominent">
            <a:extLst>
              <a:ext uri="{FF2B5EF4-FFF2-40B4-BE49-F238E27FC236}">
                <a16:creationId xmlns:a16="http://schemas.microsoft.com/office/drawing/2014/main" id="{43B2800B-4777-C4D3-9323-D81EAFF10247}"/>
              </a:ext>
            </a:extLst>
          </p:cNvPr>
          <p:cNvPicPr>
            <a:picLocks noChangeAspect="1"/>
          </p:cNvPicPr>
          <p:nvPr/>
        </p:nvPicPr>
        <p:blipFill>
          <a:blip r:embed="rId5"/>
          <a:stretch>
            <a:fillRect/>
          </a:stretch>
        </p:blipFill>
        <p:spPr>
          <a:xfrm>
            <a:off x="2195889" y="2898749"/>
            <a:ext cx="8975521" cy="3940898"/>
          </a:xfrm>
          <a:prstGeom prst="rect">
            <a:avLst/>
          </a:prstGeom>
        </p:spPr>
      </p:pic>
      <p:sp>
        <p:nvSpPr>
          <p:cNvPr id="10" name="TextBox 9">
            <a:extLst>
              <a:ext uri="{FF2B5EF4-FFF2-40B4-BE49-F238E27FC236}">
                <a16:creationId xmlns:a16="http://schemas.microsoft.com/office/drawing/2014/main" id="{BB0BD9A0-4401-E81B-355B-C132D007F474}"/>
              </a:ext>
            </a:extLst>
          </p:cNvPr>
          <p:cNvSpPr txBox="1"/>
          <p:nvPr/>
        </p:nvSpPr>
        <p:spPr>
          <a:xfrm>
            <a:off x="976454" y="6052131"/>
            <a:ext cx="4720495" cy="584775"/>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Figure 1 Excerpt: Word cloud created by keyword frequency (p. 15).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5"/>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014B65D0-F1C1-563B-47B9-361E46849727}"/>
              </a:ext>
            </a:extLst>
          </p:cNvPr>
          <p:cNvSpPr>
            <a:spLocks noGrp="1"/>
          </p:cNvSpPr>
          <p:nvPr>
            <p:ph type="sldNum" idx="12"/>
          </p:nvPr>
        </p:nvSpPr>
        <p:spPr>
          <a:xfrm>
            <a:off x="8561832" y="6430888"/>
            <a:ext cx="2743200" cy="365125"/>
          </a:xfrm>
        </p:spPr>
        <p:txBody>
          <a:bodyPr/>
          <a:lstStyle/>
          <a:p>
            <a:pPr marL="0" lvl="0" indent="0" algn="r" rtl="0">
              <a:spcBef>
                <a:spcPts val="0"/>
              </a:spcBef>
              <a:spcAft>
                <a:spcPts val="0"/>
              </a:spcAft>
              <a:buNone/>
            </a:pPr>
            <a:fld id="{00000000-1234-1234-1234-123412341234}" type="slidenum">
              <a:rPr lang="en-US" smtClean="0"/>
              <a:t>4</a:t>
            </a:fld>
            <a:endParaRPr lang="en-US" dirty="0"/>
          </a:p>
        </p:txBody>
      </p:sp>
      <p:sp>
        <p:nvSpPr>
          <p:cNvPr id="2" name="Title 5">
            <a:extLst>
              <a:ext uri="{FF2B5EF4-FFF2-40B4-BE49-F238E27FC236}">
                <a16:creationId xmlns:a16="http://schemas.microsoft.com/office/drawing/2014/main" id="{C5965BAA-8039-B75D-9DBB-A7F1D536CEBE}"/>
              </a:ext>
            </a:extLst>
          </p:cNvPr>
          <p:cNvSpPr txBox="1">
            <a:spLocks/>
          </p:cNvSpPr>
          <p:nvPr/>
        </p:nvSpPr>
        <p:spPr>
          <a:xfrm>
            <a:off x="2463621" y="413453"/>
            <a:ext cx="8707787" cy="11387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lnSpc>
                <a:spcPct val="100000"/>
              </a:lnSpc>
              <a:buClr>
                <a:srgbClr val="000000"/>
              </a:buClr>
              <a:buSzTx/>
              <a:buFont typeface="Arial"/>
              <a:buNone/>
              <a:defRPr/>
            </a:pPr>
            <a:r>
              <a:rPr lang="en-US" sz="3600" b="1" i="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Media Perceptions and Portrayals of </a:t>
            </a:r>
            <a:b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br>
            <a:r>
              <a:rPr lang="en-US" sz="32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Pastoralists in Kenya, India, and China</a:t>
            </a:r>
            <a:endParaRPr lang="en-US" sz="3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TextBox 2">
            <a:extLst>
              <a:ext uri="{FF2B5EF4-FFF2-40B4-BE49-F238E27FC236}">
                <a16:creationId xmlns:a16="http://schemas.microsoft.com/office/drawing/2014/main" id="{BFAADBFF-BF87-A266-B08A-7B16B12D4C1D}"/>
              </a:ext>
            </a:extLst>
          </p:cNvPr>
          <p:cNvSpPr txBox="1"/>
          <p:nvPr/>
        </p:nvSpPr>
        <p:spPr>
          <a:xfrm>
            <a:off x="2634996" y="1427824"/>
            <a:ext cx="8365035" cy="369332"/>
          </a:xfrm>
          <a:prstGeom prst="rect">
            <a:avLst/>
          </a:prstGeom>
          <a:noFill/>
        </p:spPr>
        <p:txBody>
          <a:bodyPr wrap="square" rtlCol="0">
            <a:spAutoFit/>
          </a:bodyPr>
          <a:lstStyle/>
          <a:p>
            <a:pPr algn="ctr"/>
            <a:r>
              <a:rPr lang="en-US" sz="1800" dirty="0">
                <a:latin typeface="Calibri" panose="020F0502020204030204" pitchFamily="34" charset="0"/>
                <a:cs typeface="Calibri" panose="020F0502020204030204" pitchFamily="34" charset="0"/>
              </a:rPr>
              <a:t>Shanahan 2013: </a:t>
            </a:r>
            <a:r>
              <a:rPr lang="en-US" sz="1800" dirty="0">
                <a:latin typeface="Calibri" panose="020F0502020204030204" pitchFamily="34" charset="0"/>
                <a:cs typeface="Calibri" panose="020F0502020204030204" pitchFamily="34" charset="0"/>
                <a:hlinkClick r:id="rId4"/>
              </a:rPr>
              <a:t>https://www.iied.org/sites/default/files/pdfs/migrate/14623IIED.pdf</a:t>
            </a:r>
            <a:endParaRPr lang="en-US" sz="18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A3068B49-831E-A6AB-3C3D-43AC119D2743}"/>
              </a:ext>
            </a:extLst>
          </p:cNvPr>
          <p:cNvSpPr txBox="1"/>
          <p:nvPr/>
        </p:nvSpPr>
        <p:spPr>
          <a:xfrm>
            <a:off x="655808" y="1850856"/>
            <a:ext cx="11170432" cy="2431435"/>
          </a:xfrm>
          <a:prstGeom prst="rect">
            <a:avLst/>
          </a:prstGeom>
          <a:noFill/>
        </p:spPr>
        <p:txBody>
          <a:bodyPr wrap="square" rtlCol="0">
            <a:spAutoFit/>
          </a:bodyPr>
          <a:lstStyle/>
          <a:p>
            <a:pPr marL="342900" lvl="0" indent="-342900">
              <a:spcAft>
                <a:spcPts val="800"/>
              </a:spcAft>
              <a:buSzPts val="2400"/>
              <a:buFont typeface="Arial"/>
              <a:buChar char="•"/>
            </a:pPr>
            <a:r>
              <a:rPr lang="en-US" sz="2200" b="1" dirty="0">
                <a:latin typeface="Calibri" panose="020F0502020204030204" pitchFamily="34" charset="0"/>
                <a:ea typeface="Calibri" panose="020F0502020204030204" pitchFamily="34" charset="0"/>
                <a:cs typeface="Calibri" panose="020F0502020204030204" pitchFamily="34" charset="0"/>
              </a:rPr>
              <a:t>Shanahan </a:t>
            </a:r>
            <a:r>
              <a:rPr lang="en-US" sz="2200" dirty="0">
                <a:latin typeface="Calibri" panose="020F0502020204030204" pitchFamily="34" charset="0"/>
                <a:ea typeface="Calibri" panose="020F0502020204030204" pitchFamily="34" charset="0"/>
                <a:cs typeface="Calibri" panose="020F0502020204030204" pitchFamily="34" charset="0"/>
              </a:rPr>
              <a:t>concludes that 93% of the articles on Kenyan pastoralists are </a:t>
            </a:r>
            <a:r>
              <a:rPr lang="en-US" sz="2200" b="1" dirty="0">
                <a:latin typeface="Calibri" panose="020F0502020204030204" pitchFamily="34" charset="0"/>
                <a:ea typeface="Calibri" panose="020F0502020204030204" pitchFamily="34" charset="0"/>
                <a:cs typeface="Calibri" panose="020F0502020204030204" pitchFamily="34" charset="0"/>
              </a:rPr>
              <a:t>negative</a:t>
            </a:r>
            <a:r>
              <a:rPr lang="en-US" sz="2200" dirty="0">
                <a:latin typeface="Calibri" panose="020F0502020204030204" pitchFamily="34" charset="0"/>
                <a:ea typeface="Calibri" panose="020F0502020204030204" pitchFamily="34" charset="0"/>
                <a:cs typeface="Calibri" panose="020F0502020204030204" pitchFamily="34" charset="0"/>
              </a:rPr>
              <a:t>, and focus on conflict, drought, and banditry (6).</a:t>
            </a:r>
          </a:p>
          <a:p>
            <a:pPr marL="342900" lvl="0" indent="-342900">
              <a:spcAft>
                <a:spcPts val="800"/>
              </a:spcAft>
              <a:buSzPts val="24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News coverage rarely mentions </a:t>
            </a:r>
            <a:r>
              <a:rPr lang="en-US" sz="2200" b="1" dirty="0">
                <a:latin typeface="Calibri" panose="020F0502020204030204" pitchFamily="34" charset="0"/>
                <a:ea typeface="Calibri" panose="020F0502020204030204" pitchFamily="34" charset="0"/>
                <a:cs typeface="Calibri" panose="020F0502020204030204" pitchFamily="34" charset="0"/>
              </a:rPr>
              <a:t>government</a:t>
            </a:r>
            <a:r>
              <a:rPr lang="en-US" sz="2200" dirty="0">
                <a:latin typeface="Calibri" panose="020F0502020204030204" pitchFamily="34" charset="0"/>
                <a:ea typeface="Calibri" panose="020F0502020204030204" pitchFamily="34" charset="0"/>
                <a:cs typeface="Calibri" panose="020F0502020204030204" pitchFamily="34" charset="0"/>
              </a:rPr>
              <a:t> policies that affect pastoralists, nor ideas for </a:t>
            </a:r>
            <a:r>
              <a:rPr lang="en-US" sz="2200" b="1" dirty="0">
                <a:latin typeface="Calibri" panose="020F0502020204030204" pitchFamily="34" charset="0"/>
                <a:ea typeface="Calibri" panose="020F0502020204030204" pitchFamily="34" charset="0"/>
                <a:cs typeface="Calibri" panose="020F0502020204030204" pitchFamily="34" charset="0"/>
              </a:rPr>
              <a:t>positive</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b="1" dirty="0">
                <a:latin typeface="Calibri" panose="020F0502020204030204" pitchFamily="34" charset="0"/>
                <a:ea typeface="Calibri" panose="020F0502020204030204" pitchFamily="34" charset="0"/>
                <a:cs typeface="Calibri" panose="020F0502020204030204" pitchFamily="34" charset="0"/>
              </a:rPr>
              <a:t>reforms</a:t>
            </a:r>
            <a:r>
              <a:rPr lang="en-US" sz="2200" dirty="0">
                <a:latin typeface="Calibri" panose="020F0502020204030204" pitchFamily="34" charset="0"/>
                <a:ea typeface="Calibri" panose="020F0502020204030204" pitchFamily="34" charset="0"/>
                <a:cs typeface="Calibri" panose="020F0502020204030204" pitchFamily="34" charset="0"/>
              </a:rPr>
              <a:t> and </a:t>
            </a:r>
            <a:r>
              <a:rPr lang="en-US" sz="2200" b="1" dirty="0">
                <a:latin typeface="Calibri" panose="020F0502020204030204" pitchFamily="34" charset="0"/>
                <a:ea typeface="Calibri" panose="020F0502020204030204" pitchFamily="34" charset="0"/>
                <a:cs typeface="Calibri" panose="020F0502020204030204" pitchFamily="34" charset="0"/>
              </a:rPr>
              <a:t>sustainable</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b="1" dirty="0">
                <a:latin typeface="Calibri" panose="020F0502020204030204" pitchFamily="34" charset="0"/>
                <a:ea typeface="Calibri" panose="020F0502020204030204" pitchFamily="34" charset="0"/>
                <a:cs typeface="Calibri" panose="020F0502020204030204" pitchFamily="34" charset="0"/>
              </a:rPr>
              <a:t>development</a:t>
            </a:r>
            <a:r>
              <a:rPr lang="en-US" sz="2200" dirty="0">
                <a:latin typeface="Calibri" panose="020F0502020204030204" pitchFamily="34" charset="0"/>
                <a:ea typeface="Calibri" panose="020F0502020204030204" pitchFamily="34" charset="0"/>
                <a:cs typeface="Calibri" panose="020F0502020204030204" pitchFamily="34" charset="0"/>
              </a:rPr>
              <a:t> of this livelihood (7). </a:t>
            </a:r>
          </a:p>
          <a:p>
            <a:pPr marL="342900" lvl="0" indent="-342900">
              <a:spcAft>
                <a:spcPts val="800"/>
              </a:spcAft>
              <a:buSzPts val="24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This analysis is 10 years old: has the </a:t>
            </a:r>
            <a:r>
              <a:rPr lang="en-US" sz="2200" b="1" dirty="0">
                <a:latin typeface="Calibri" panose="020F0502020204030204" pitchFamily="34" charset="0"/>
                <a:ea typeface="Calibri" panose="020F0502020204030204" pitchFamily="34" charset="0"/>
                <a:cs typeface="Calibri" panose="020F0502020204030204" pitchFamily="34" charset="0"/>
              </a:rPr>
              <a:t>tone</a:t>
            </a:r>
            <a:r>
              <a:rPr lang="en-US" sz="2200" dirty="0">
                <a:latin typeface="Calibri" panose="020F0502020204030204" pitchFamily="34" charset="0"/>
                <a:ea typeface="Calibri" panose="020F0502020204030204" pitchFamily="34" charset="0"/>
                <a:cs typeface="Calibri" panose="020F0502020204030204" pitchFamily="34" charset="0"/>
              </a:rPr>
              <a:t> and </a:t>
            </a:r>
            <a:r>
              <a:rPr lang="en-US" sz="2200" b="1" dirty="0">
                <a:latin typeface="Calibri" panose="020F0502020204030204" pitchFamily="34" charset="0"/>
                <a:ea typeface="Calibri" panose="020F0502020204030204" pitchFamily="34" charset="0"/>
                <a:cs typeface="Calibri" panose="020F0502020204030204" pitchFamily="34" charset="0"/>
              </a:rPr>
              <a:t>content</a:t>
            </a:r>
            <a:r>
              <a:rPr lang="en-US" sz="2200" dirty="0">
                <a:latin typeface="Calibri" panose="020F0502020204030204" pitchFamily="34" charset="0"/>
                <a:ea typeface="Calibri" panose="020F0502020204030204" pitchFamily="34" charset="0"/>
                <a:cs typeface="Calibri" panose="020F0502020204030204" pitchFamily="34" charset="0"/>
              </a:rPr>
              <a:t> toward pastoralists changed? </a:t>
            </a:r>
          </a:p>
          <a:p>
            <a:pPr marL="342900" lvl="0" indent="-342900">
              <a:buSzPts val="2400"/>
              <a:buFont typeface="Arial"/>
              <a:buChar char="•"/>
            </a:pPr>
            <a:r>
              <a:rPr lang="en-US" sz="2200" dirty="0">
                <a:latin typeface="Calibri" panose="020F0502020204030204" pitchFamily="34" charset="0"/>
                <a:ea typeface="Calibri" panose="020F0502020204030204" pitchFamily="34" charset="0"/>
                <a:cs typeface="Calibri" panose="020F0502020204030204" pitchFamily="34" charset="0"/>
              </a:rPr>
              <a:t>Has </a:t>
            </a:r>
            <a:r>
              <a:rPr lang="en-US" sz="2200" b="1" dirty="0">
                <a:latin typeface="Calibri" panose="020F0502020204030204" pitchFamily="34" charset="0"/>
                <a:ea typeface="Calibri" panose="020F0502020204030204" pitchFamily="34" charset="0"/>
                <a:cs typeface="Calibri" panose="020F0502020204030204" pitchFamily="34" charset="0"/>
              </a:rPr>
              <a:t>climate</a:t>
            </a:r>
            <a:r>
              <a:rPr lang="en-US" sz="2200" dirty="0">
                <a:latin typeface="Calibri" panose="020F0502020204030204" pitchFamily="34" charset="0"/>
                <a:ea typeface="Calibri" panose="020F0502020204030204" pitchFamily="34" charset="0"/>
                <a:cs typeface="Calibri" panose="020F0502020204030204" pitchFamily="34" charset="0"/>
              </a:rPr>
              <a:t> </a:t>
            </a:r>
            <a:r>
              <a:rPr lang="en-US" sz="2200" b="1" dirty="0">
                <a:latin typeface="Calibri" panose="020F0502020204030204" pitchFamily="34" charset="0"/>
                <a:ea typeface="Calibri" panose="020F0502020204030204" pitchFamily="34" charset="0"/>
                <a:cs typeface="Calibri" panose="020F0502020204030204" pitchFamily="34" charset="0"/>
              </a:rPr>
              <a:t>change</a:t>
            </a:r>
            <a:r>
              <a:rPr lang="en-US" sz="2200" dirty="0">
                <a:latin typeface="Calibri" panose="020F0502020204030204" pitchFamily="34" charset="0"/>
                <a:ea typeface="Calibri" panose="020F0502020204030204" pitchFamily="34" charset="0"/>
                <a:cs typeface="Calibri" panose="020F0502020204030204" pitchFamily="34" charset="0"/>
              </a:rPr>
              <a:t> been integrated into the depiction of their needs and futures? </a:t>
            </a:r>
          </a:p>
        </p:txBody>
      </p:sp>
      <p:pic>
        <p:nvPicPr>
          <p:cNvPr id="8" name="Picture 7" descr="An african savanna">
            <a:extLst>
              <a:ext uri="{FF2B5EF4-FFF2-40B4-BE49-F238E27FC236}">
                <a16:creationId xmlns:a16="http://schemas.microsoft.com/office/drawing/2014/main" id="{4167A8B5-D7A2-58CC-7AF3-46D3B8BC5F04}"/>
              </a:ext>
            </a:extLst>
          </p:cNvPr>
          <p:cNvPicPr>
            <a:picLocks noChangeAspect="1"/>
          </p:cNvPicPr>
          <p:nvPr/>
        </p:nvPicPr>
        <p:blipFill>
          <a:blip r:embed="rId5"/>
          <a:stretch>
            <a:fillRect/>
          </a:stretch>
        </p:blipFill>
        <p:spPr>
          <a:xfrm>
            <a:off x="0" y="4234926"/>
            <a:ext cx="12192000" cy="2270187"/>
          </a:xfrm>
          <a:prstGeom prst="rect">
            <a:avLst/>
          </a:prstGeom>
        </p:spPr>
      </p:pic>
      <p:sp>
        <p:nvSpPr>
          <p:cNvPr id="9" name="TextBox 8">
            <a:extLst>
              <a:ext uri="{FF2B5EF4-FFF2-40B4-BE49-F238E27FC236}">
                <a16:creationId xmlns:a16="http://schemas.microsoft.com/office/drawing/2014/main" id="{0BEEE24B-2803-2E0C-01EB-C6B456A5DE8A}"/>
              </a:ext>
            </a:extLst>
          </p:cNvPr>
          <p:cNvSpPr txBox="1"/>
          <p:nvPr/>
        </p:nvSpPr>
        <p:spPr>
          <a:xfrm>
            <a:off x="2140688" y="6505113"/>
            <a:ext cx="8651808" cy="338554"/>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The Narus Valley savanna in Uganda, Africa. Unaltered image by </a:t>
            </a:r>
            <a:r>
              <a:rPr lang="en-US" sz="1600" dirty="0" err="1">
                <a:latin typeface="Calibri" panose="020F0502020204030204" pitchFamily="34" charset="0"/>
                <a:ea typeface="Calibri" panose="020F0502020204030204" pitchFamily="34" charset="0"/>
                <a:cs typeface="Calibri" panose="020F0502020204030204" pitchFamily="34" charset="0"/>
              </a:rPr>
              <a:t>Keitsist</a:t>
            </a:r>
            <a:r>
              <a:rPr lang="en-US" sz="1600" dirty="0">
                <a:latin typeface="Calibri" panose="020F0502020204030204" pitchFamily="34" charset="0"/>
                <a:ea typeface="Calibri" panose="020F0502020204030204" pitchFamily="34" charset="0"/>
                <a:cs typeface="Calibri" panose="020F0502020204030204" pitchFamily="34" charset="0"/>
              </a:rPr>
              <a:t> via Wikimedia Commons, </a:t>
            </a:r>
            <a:r>
              <a:rPr lang="en-US" sz="1600" u="sng" dirty="0">
                <a:solidFill>
                  <a:schemeClr val="accent5"/>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3.0</a:t>
            </a:r>
            <a:r>
              <a:rPr lang="en-US" sz="1600" dirty="0">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5"/>
        <p:cNvGrpSpPr/>
        <p:nvPr/>
      </p:nvGrpSpPr>
      <p:grpSpPr>
        <a:xfrm>
          <a:off x="0" y="0"/>
          <a:ext cx="0" cy="0"/>
          <a:chOff x="0" y="0"/>
          <a:chExt cx="0" cy="0"/>
        </a:xfrm>
      </p:grpSpPr>
      <p:sp>
        <p:nvSpPr>
          <p:cNvPr id="8" name="Slide Number Placeholder 3">
            <a:extLst>
              <a:ext uri="{FF2B5EF4-FFF2-40B4-BE49-F238E27FC236}">
                <a16:creationId xmlns:a16="http://schemas.microsoft.com/office/drawing/2014/main" id="{C6CD31C9-385C-B759-BC2E-0AA544C84A5D}"/>
              </a:ext>
            </a:extLst>
          </p:cNvPr>
          <p:cNvSpPr>
            <a:spLocks noGrp="1"/>
          </p:cNvSpPr>
          <p:nvPr>
            <p:ph type="sldNum" idx="12"/>
          </p:nvPr>
        </p:nvSpPr>
        <p:spPr>
          <a:xfrm>
            <a:off x="355600" y="6425906"/>
            <a:ext cx="1181100" cy="365125"/>
          </a:xfrm>
        </p:spPr>
        <p:txBody>
          <a:bodyPr/>
          <a:lstStyle/>
          <a:p>
            <a:pPr marL="0" lvl="0" indent="0" algn="l" rtl="0">
              <a:spcBef>
                <a:spcPts val="0"/>
              </a:spcBef>
              <a:spcAft>
                <a:spcPts val="0"/>
              </a:spcAft>
              <a:buNone/>
            </a:pPr>
            <a:fld id="{00000000-1234-1234-1234-123412341234}" type="slidenum">
              <a:rPr lang="en-US" smtClean="0"/>
              <a:pPr marL="0" lvl="0" indent="0" algn="l" rtl="0">
                <a:spcBef>
                  <a:spcPts val="0"/>
                </a:spcBef>
                <a:spcAft>
                  <a:spcPts val="0"/>
                </a:spcAft>
                <a:buNone/>
              </a:pPr>
              <a:t>5</a:t>
            </a:fld>
            <a:endParaRPr lang="en-US" dirty="0"/>
          </a:p>
        </p:txBody>
      </p:sp>
      <p:sp>
        <p:nvSpPr>
          <p:cNvPr id="7" name="Title 6">
            <a:extLst>
              <a:ext uri="{FF2B5EF4-FFF2-40B4-BE49-F238E27FC236}">
                <a16:creationId xmlns:a16="http://schemas.microsoft.com/office/drawing/2014/main" id="{B6534C02-E78C-2495-1BA7-B14F921D112A}"/>
              </a:ext>
            </a:extLst>
          </p:cNvPr>
          <p:cNvSpPr>
            <a:spLocks noGrp="1"/>
          </p:cNvSpPr>
          <p:nvPr>
            <p:ph type="title"/>
          </p:nvPr>
        </p:nvSpPr>
        <p:spPr>
          <a:xfrm>
            <a:off x="2171700" y="0"/>
            <a:ext cx="10020300" cy="745832"/>
          </a:xfrm>
          <a:solidFill>
            <a:schemeClr val="lt1"/>
          </a:solidFill>
          <a:ln w="19050">
            <a:solidFill>
              <a:schemeClr val="accent6">
                <a:lumMod val="60000"/>
                <a:lumOff val="40000"/>
              </a:schemeClr>
            </a:solidFill>
          </a:ln>
        </p:spPr>
        <p:txBody>
          <a:bodyPr>
            <a:noAutofit/>
          </a:bodyPr>
          <a:lstStyle/>
          <a:p>
            <a:pPr algn="ctr"/>
            <a:r>
              <a:rPr lang="en-US" sz="2400" b="1" dirty="0"/>
              <a:t>Table 2. Variables Considered during Detailed Textual Analysis </a:t>
            </a:r>
          </a:p>
        </p:txBody>
      </p:sp>
      <p:sp>
        <p:nvSpPr>
          <p:cNvPr id="10" name="TextBox 9">
            <a:extLst>
              <a:ext uri="{FF2B5EF4-FFF2-40B4-BE49-F238E27FC236}">
                <a16:creationId xmlns:a16="http://schemas.microsoft.com/office/drawing/2014/main" id="{A7197D86-84D9-C2E8-E03F-DA7BEE0821CD}"/>
              </a:ext>
            </a:extLst>
          </p:cNvPr>
          <p:cNvSpPr txBox="1"/>
          <p:nvPr/>
        </p:nvSpPr>
        <p:spPr>
          <a:xfrm>
            <a:off x="133096" y="2712530"/>
            <a:ext cx="2038604" cy="1938992"/>
          </a:xfrm>
          <a:prstGeom prst="rect">
            <a:avLst/>
          </a:prstGeom>
          <a:noFill/>
        </p:spPr>
        <p:txBody>
          <a:bodyPr wrap="square" rtlCol="0">
            <a:spAutoFit/>
          </a:bodyPr>
          <a:lstStyle/>
          <a:p>
            <a:r>
              <a:rPr lang="en-US" sz="2000" b="1" dirty="0">
                <a:latin typeface="Calibri" panose="020F0502020204030204" pitchFamily="34" charset="0"/>
                <a:ea typeface="Calibri" panose="020F0502020204030204" pitchFamily="34" charset="0"/>
                <a:cs typeface="Calibri" panose="020F0502020204030204" pitchFamily="34" charset="0"/>
                <a:hlinkClick r:id="rId4"/>
              </a:rPr>
              <a:t>Burke et al. 2015 </a:t>
            </a:r>
            <a:r>
              <a:rPr lang="en-US" sz="2000" dirty="0">
                <a:latin typeface="Calibri" panose="020F0502020204030204" pitchFamily="34" charset="0"/>
                <a:ea typeface="Calibri" panose="020F0502020204030204" pitchFamily="34" charset="0"/>
                <a:cs typeface="Calibri" panose="020F0502020204030204" pitchFamily="34" charset="0"/>
              </a:rPr>
              <a:t>identified a series of variables to standardize their textual analysis across 53 articles.</a:t>
            </a:r>
          </a:p>
        </p:txBody>
      </p:sp>
      <p:graphicFrame>
        <p:nvGraphicFramePr>
          <p:cNvPr id="2" name="Table 1">
            <a:extLst>
              <a:ext uri="{FF2B5EF4-FFF2-40B4-BE49-F238E27FC236}">
                <a16:creationId xmlns:a16="http://schemas.microsoft.com/office/drawing/2014/main" id="{E8362F7D-2B24-091E-CBCA-F591ACB0B020}"/>
              </a:ext>
            </a:extLst>
          </p:cNvPr>
          <p:cNvGraphicFramePr>
            <a:graphicFrameLocks noGrp="1"/>
          </p:cNvGraphicFramePr>
          <p:nvPr>
            <p:extLst>
              <p:ext uri="{D42A27DB-BD31-4B8C-83A1-F6EECF244321}">
                <p14:modId xmlns:p14="http://schemas.microsoft.com/office/powerpoint/2010/main" val="1171822112"/>
              </p:ext>
            </p:extLst>
          </p:nvPr>
        </p:nvGraphicFramePr>
        <p:xfrm>
          <a:off x="2171700" y="573024"/>
          <a:ext cx="10020300" cy="6284973"/>
        </p:xfrm>
        <a:graphic>
          <a:graphicData uri="http://schemas.openxmlformats.org/drawingml/2006/table">
            <a:tbl>
              <a:tblPr firstRow="1" bandRow="1">
                <a:tableStyleId>{E8B1032C-EA38-4F05-BA0D-38AFFFC7BED3}</a:tableStyleId>
              </a:tblPr>
              <a:tblGrid>
                <a:gridCol w="1400556">
                  <a:extLst>
                    <a:ext uri="{9D8B030D-6E8A-4147-A177-3AD203B41FA5}">
                      <a16:colId xmlns:a16="http://schemas.microsoft.com/office/drawing/2014/main" val="3042232425"/>
                    </a:ext>
                  </a:extLst>
                </a:gridCol>
                <a:gridCol w="8619744">
                  <a:extLst>
                    <a:ext uri="{9D8B030D-6E8A-4147-A177-3AD203B41FA5}">
                      <a16:colId xmlns:a16="http://schemas.microsoft.com/office/drawing/2014/main" val="2262753107"/>
                    </a:ext>
                  </a:extLst>
                </a:gridCol>
              </a:tblGrid>
              <a:tr h="379360">
                <a:tc>
                  <a:txBody>
                    <a:bodyPr/>
                    <a:lstStyle/>
                    <a:p>
                      <a:pPr algn="ctr"/>
                      <a:r>
                        <a:rPr lang="en-US" dirty="0"/>
                        <a:t>Variable</a:t>
                      </a:r>
                    </a:p>
                  </a:txBody>
                  <a:tcPr>
                    <a:solidFill>
                      <a:schemeClr val="bg1"/>
                    </a:solidFill>
                  </a:tcPr>
                </a:tc>
                <a:tc>
                  <a:txBody>
                    <a:bodyPr/>
                    <a:lstStyle/>
                    <a:p>
                      <a:pPr algn="ctr"/>
                      <a:r>
                        <a:rPr lang="en-US" dirty="0"/>
                        <a:t>Description</a:t>
                      </a:r>
                    </a:p>
                  </a:txBody>
                  <a:tcPr>
                    <a:solidFill>
                      <a:schemeClr val="bg1"/>
                    </a:solidFill>
                  </a:tcPr>
                </a:tc>
                <a:extLst>
                  <a:ext uri="{0D108BD9-81ED-4DB2-BD59-A6C34878D82A}">
                    <a16:rowId xmlns:a16="http://schemas.microsoft.com/office/drawing/2014/main" val="1466631087"/>
                  </a:ext>
                </a:extLst>
              </a:tr>
              <a:tr h="904227">
                <a:tc>
                  <a:txBody>
                    <a:bodyPr/>
                    <a:lstStyle/>
                    <a:p>
                      <a:r>
                        <a:rPr lang="en-US" sz="1400" dirty="0"/>
                        <a:t>Main goal</a:t>
                      </a:r>
                    </a:p>
                  </a:txBody>
                  <a:tcPr/>
                </a:tc>
                <a:tc>
                  <a:txBody>
                    <a:bodyPr/>
                    <a:lstStyle/>
                    <a:p>
                      <a:r>
                        <a:rPr lang="en-US" sz="1300" b="0" i="0" u="none" strike="noStrike" cap="none" dirty="0">
                          <a:solidFill>
                            <a:schemeClr val="tx1"/>
                          </a:solidFill>
                          <a:effectLst/>
                          <a:latin typeface="+mn-lt"/>
                          <a:ea typeface="+mn-ea"/>
                          <a:cs typeface="+mn-cs"/>
                          <a:sym typeface="Arial"/>
                        </a:rPr>
                        <a:t>Is the main goal of the article (a) to describe natural history; (b) to report on policy, planning, or governance; (c) to discuss environmental changes in the region; (d) to report and explain scientific results; (e) to explain the relevance of environmental science to policy questions; (f) to explain the relevance of environmental science to individuals or landowners; (g) public reflections about environmental issues?</a:t>
                      </a:r>
                      <a:endParaRPr lang="en-US" sz="1300" dirty="0"/>
                    </a:p>
                  </a:txBody>
                  <a:tcPr/>
                </a:tc>
                <a:extLst>
                  <a:ext uri="{0D108BD9-81ED-4DB2-BD59-A6C34878D82A}">
                    <a16:rowId xmlns:a16="http://schemas.microsoft.com/office/drawing/2014/main" val="4247351246"/>
                  </a:ext>
                </a:extLst>
              </a:tr>
              <a:tr h="379360">
                <a:tc>
                  <a:txBody>
                    <a:bodyPr/>
                    <a:lstStyle/>
                    <a:p>
                      <a:r>
                        <a:rPr lang="en-US" sz="1400" dirty="0"/>
                        <a:t>Emotional tone</a:t>
                      </a:r>
                    </a:p>
                  </a:txBody>
                  <a:tcPr/>
                </a:tc>
                <a:tc>
                  <a:txBody>
                    <a:bodyPr/>
                    <a:lstStyle/>
                    <a:p>
                      <a:r>
                        <a:rPr lang="en-US" sz="1300" b="0" i="0" u="none" strike="noStrike" cap="none" dirty="0">
                          <a:solidFill>
                            <a:schemeClr val="tx1"/>
                          </a:solidFill>
                          <a:effectLst/>
                          <a:latin typeface="+mn-lt"/>
                          <a:ea typeface="+mn-ea"/>
                          <a:cs typeface="+mn-cs"/>
                          <a:sym typeface="Arial"/>
                        </a:rPr>
                        <a:t>Does the article convey a sense that the environment is threatened, cherished, homey, etc.?</a:t>
                      </a:r>
                      <a:endParaRPr lang="en-US" sz="1300" dirty="0"/>
                    </a:p>
                  </a:txBody>
                  <a:tcPr/>
                </a:tc>
                <a:extLst>
                  <a:ext uri="{0D108BD9-81ED-4DB2-BD59-A6C34878D82A}">
                    <a16:rowId xmlns:a16="http://schemas.microsoft.com/office/drawing/2014/main" val="2540189473"/>
                  </a:ext>
                </a:extLst>
              </a:tr>
              <a:tr h="701555">
                <a:tc>
                  <a:txBody>
                    <a:bodyPr/>
                    <a:lstStyle/>
                    <a:p>
                      <a:r>
                        <a:rPr lang="en-US" sz="1400" dirty="0"/>
                        <a:t>People</a:t>
                      </a:r>
                    </a:p>
                  </a:txBody>
                  <a:tcPr/>
                </a:tc>
                <a:tc>
                  <a:txBody>
                    <a:bodyPr/>
                    <a:lstStyle/>
                    <a:p>
                      <a:r>
                        <a:rPr lang="en-US" sz="1300" b="0" i="0" u="none" strike="noStrike" cap="none" dirty="0">
                          <a:solidFill>
                            <a:schemeClr val="tx1"/>
                          </a:solidFill>
                          <a:effectLst/>
                          <a:latin typeface="+mn-lt"/>
                          <a:ea typeface="+mn-ea"/>
                          <a:cs typeface="+mn-cs"/>
                          <a:sym typeface="Arial"/>
                        </a:rPr>
                        <a:t>Does the article represent people as disturbers, users, protectors, investigators, etc.? Does it represent them as collectively interested in the environment (we/our) or individually so (me/ my)? How does it represent relationships within the community (especially between insiders and outsiders)?</a:t>
                      </a:r>
                      <a:endParaRPr lang="en-US" sz="1300" dirty="0"/>
                    </a:p>
                  </a:txBody>
                  <a:tcPr/>
                </a:tc>
                <a:extLst>
                  <a:ext uri="{0D108BD9-81ED-4DB2-BD59-A6C34878D82A}">
                    <a16:rowId xmlns:a16="http://schemas.microsoft.com/office/drawing/2014/main" val="651273322"/>
                  </a:ext>
                </a:extLst>
              </a:tr>
              <a:tr h="498883">
                <a:tc>
                  <a:txBody>
                    <a:bodyPr/>
                    <a:lstStyle/>
                    <a:p>
                      <a:r>
                        <a:rPr lang="en-US" sz="1400" dirty="0"/>
                        <a:t>Everyday life</a:t>
                      </a:r>
                    </a:p>
                  </a:txBody>
                  <a:tcPr/>
                </a:tc>
                <a:tc>
                  <a:txBody>
                    <a:bodyPr/>
                    <a:lstStyle/>
                    <a:p>
                      <a:r>
                        <a:rPr lang="en-US" sz="1300" b="0" i="0" u="none" strike="noStrike" cap="none" dirty="0">
                          <a:solidFill>
                            <a:schemeClr val="tx1"/>
                          </a:solidFill>
                          <a:effectLst/>
                          <a:latin typeface="+mn-lt"/>
                          <a:ea typeface="+mn-ea"/>
                          <a:cs typeface="+mn-cs"/>
                          <a:sym typeface="Arial"/>
                        </a:rPr>
                        <a:t>How does the article represent the relationship between the environment and people’s everyday lives, actions, and concerns?</a:t>
                      </a:r>
                      <a:endParaRPr lang="en-US" sz="1300" dirty="0"/>
                    </a:p>
                  </a:txBody>
                  <a:tcPr/>
                </a:tc>
                <a:extLst>
                  <a:ext uri="{0D108BD9-81ED-4DB2-BD59-A6C34878D82A}">
                    <a16:rowId xmlns:a16="http://schemas.microsoft.com/office/drawing/2014/main" val="205246516"/>
                  </a:ext>
                </a:extLst>
              </a:tr>
              <a:tr h="701555">
                <a:tc>
                  <a:txBody>
                    <a:bodyPr/>
                    <a:lstStyle/>
                    <a:p>
                      <a:r>
                        <a:rPr lang="en-US" sz="1400" dirty="0"/>
                        <a:t>Spatial scale</a:t>
                      </a:r>
                    </a:p>
                  </a:txBody>
                  <a:tcPr/>
                </a:tc>
                <a:tc>
                  <a:txBody>
                    <a:bodyPr/>
                    <a:lstStyle/>
                    <a:p>
                      <a:r>
                        <a:rPr lang="en-US" sz="1300" b="0" i="0" u="none" strike="noStrike" cap="none" dirty="0">
                          <a:solidFill>
                            <a:schemeClr val="tx1"/>
                          </a:solidFill>
                          <a:effectLst/>
                          <a:latin typeface="+mn-lt"/>
                          <a:ea typeface="+mn-ea"/>
                          <a:cs typeface="+mn-cs"/>
                          <a:sym typeface="Arial"/>
                        </a:rPr>
                        <a:t>At what scale does the article consider environmental issues or concerns: individual, sub-set of community, local community, regional, national, global? If human intervention in the environment is discussed, what scale of intervention is privileged? </a:t>
                      </a:r>
                      <a:endParaRPr lang="en-US" sz="1300" dirty="0"/>
                    </a:p>
                  </a:txBody>
                  <a:tcPr/>
                </a:tc>
                <a:extLst>
                  <a:ext uri="{0D108BD9-81ED-4DB2-BD59-A6C34878D82A}">
                    <a16:rowId xmlns:a16="http://schemas.microsoft.com/office/drawing/2014/main" val="3421001141"/>
                  </a:ext>
                </a:extLst>
              </a:tr>
              <a:tr h="498883">
                <a:tc>
                  <a:txBody>
                    <a:bodyPr/>
                    <a:lstStyle/>
                    <a:p>
                      <a:r>
                        <a:rPr lang="en-US" sz="1400" dirty="0"/>
                        <a:t>Temporal scale</a:t>
                      </a:r>
                    </a:p>
                  </a:txBody>
                  <a:tcPr/>
                </a:tc>
                <a:tc>
                  <a:txBody>
                    <a:bodyPr/>
                    <a:lstStyle/>
                    <a:p>
                      <a:r>
                        <a:rPr lang="en-US" sz="1300" b="0" i="0" u="none" strike="noStrike" cap="none" dirty="0">
                          <a:solidFill>
                            <a:schemeClr val="tx1"/>
                          </a:solidFill>
                          <a:effectLst/>
                          <a:latin typeface="+mn-lt"/>
                          <a:ea typeface="+mn-ea"/>
                          <a:cs typeface="+mn-cs"/>
                          <a:sym typeface="Arial"/>
                        </a:rPr>
                        <a:t>What time scale does the article discuss: how far into the past and how far into the future? If human intervention in the environment is discussed, at what temporal scale is it presumed to function? </a:t>
                      </a:r>
                      <a:endParaRPr lang="en-US" sz="1300" dirty="0"/>
                    </a:p>
                  </a:txBody>
                  <a:tcPr/>
                </a:tc>
                <a:extLst>
                  <a:ext uri="{0D108BD9-81ED-4DB2-BD59-A6C34878D82A}">
                    <a16:rowId xmlns:a16="http://schemas.microsoft.com/office/drawing/2014/main" val="19043459"/>
                  </a:ext>
                </a:extLst>
              </a:tr>
              <a:tr h="701555">
                <a:tc>
                  <a:txBody>
                    <a:bodyPr/>
                    <a:lstStyle/>
                    <a:p>
                      <a:r>
                        <a:rPr lang="en-US" sz="1400" dirty="0"/>
                        <a:t>Environmental politics</a:t>
                      </a:r>
                    </a:p>
                  </a:txBody>
                  <a:tcPr/>
                </a:tc>
                <a:tc>
                  <a:txBody>
                    <a:bodyPr/>
                    <a:lstStyle/>
                    <a:p>
                      <a:r>
                        <a:rPr lang="en-US" sz="1300" b="0" i="0" u="none" strike="noStrike" cap="none" dirty="0">
                          <a:solidFill>
                            <a:schemeClr val="tx1"/>
                          </a:solidFill>
                          <a:effectLst/>
                          <a:latin typeface="+mn-lt"/>
                          <a:ea typeface="+mn-ea"/>
                          <a:cs typeface="+mn-cs"/>
                          <a:sym typeface="Arial"/>
                        </a:rPr>
                        <a:t>How does the article convey the relationship of the environment to formal politics (government, policies, regulations) and informal politics (civic action, public debate)? What types of intervention are described? What types of intervention are ignored despite being commonly discussed elsewhere?</a:t>
                      </a:r>
                      <a:endParaRPr lang="en-US" sz="1300" dirty="0"/>
                    </a:p>
                  </a:txBody>
                  <a:tcPr/>
                </a:tc>
                <a:extLst>
                  <a:ext uri="{0D108BD9-81ED-4DB2-BD59-A6C34878D82A}">
                    <a16:rowId xmlns:a16="http://schemas.microsoft.com/office/drawing/2014/main" val="3275263629"/>
                  </a:ext>
                </a:extLst>
              </a:tr>
              <a:tr h="521829">
                <a:tc>
                  <a:txBody>
                    <a:bodyPr/>
                    <a:lstStyle/>
                    <a:p>
                      <a:r>
                        <a:rPr lang="en-US" sz="1400" dirty="0"/>
                        <a:t>Valuing the environment</a:t>
                      </a:r>
                    </a:p>
                  </a:txBody>
                  <a:tcPr/>
                </a:tc>
                <a:tc>
                  <a:txBody>
                    <a:bodyPr/>
                    <a:lstStyle/>
                    <a:p>
                      <a:r>
                        <a:rPr lang="en-US" sz="1300" b="0" i="0" u="none" strike="noStrike" cap="none" dirty="0">
                          <a:solidFill>
                            <a:schemeClr val="tx1"/>
                          </a:solidFill>
                          <a:effectLst/>
                          <a:latin typeface="+mn-lt"/>
                          <a:ea typeface="+mn-ea"/>
                          <a:cs typeface="+mn-cs"/>
                          <a:sym typeface="Arial"/>
                        </a:rPr>
                        <a:t>What does the article suggest about why the environment is valuable (intrinsic value, ecological value, spiritual value, relationship to economic growth, human health, climate resilience, etc.)?</a:t>
                      </a:r>
                      <a:endParaRPr lang="en-US" sz="1300" dirty="0"/>
                    </a:p>
                  </a:txBody>
                  <a:tcPr/>
                </a:tc>
                <a:extLst>
                  <a:ext uri="{0D108BD9-81ED-4DB2-BD59-A6C34878D82A}">
                    <a16:rowId xmlns:a16="http://schemas.microsoft.com/office/drawing/2014/main" val="3356139954"/>
                  </a:ext>
                </a:extLst>
              </a:tr>
              <a:tr h="498883">
                <a:tc>
                  <a:txBody>
                    <a:bodyPr/>
                    <a:lstStyle/>
                    <a:p>
                      <a:r>
                        <a:rPr lang="en-US" sz="1400" dirty="0"/>
                        <a:t>Risks</a:t>
                      </a:r>
                    </a:p>
                  </a:txBody>
                  <a:tcPr/>
                </a:tc>
                <a:tc>
                  <a:txBody>
                    <a:bodyPr/>
                    <a:lstStyle/>
                    <a:p>
                      <a:r>
                        <a:rPr lang="en-US" sz="1300" b="0" i="0" u="none" strike="noStrike" cap="none" dirty="0">
                          <a:solidFill>
                            <a:schemeClr val="tx1"/>
                          </a:solidFill>
                          <a:effectLst/>
                          <a:latin typeface="+mn-lt"/>
                          <a:ea typeface="+mn-ea"/>
                          <a:cs typeface="+mn-cs"/>
                          <a:sym typeface="Arial"/>
                        </a:rPr>
                        <a:t>Does the article use a risk frame? If so, what types of risks or costs does it discuss (economic, health, legal, environmental, etc.) and to what extent does it discuss the probability of those risks or costs?</a:t>
                      </a:r>
                      <a:endParaRPr lang="en-US" sz="1300" dirty="0"/>
                    </a:p>
                  </a:txBody>
                  <a:tcPr/>
                </a:tc>
                <a:extLst>
                  <a:ext uri="{0D108BD9-81ED-4DB2-BD59-A6C34878D82A}">
                    <a16:rowId xmlns:a16="http://schemas.microsoft.com/office/drawing/2014/main" val="2232561013"/>
                  </a:ext>
                </a:extLst>
              </a:tr>
              <a:tr h="498883">
                <a:tc>
                  <a:txBody>
                    <a:bodyPr/>
                    <a:lstStyle/>
                    <a:p>
                      <a:r>
                        <a:rPr lang="en-US" sz="1400" dirty="0"/>
                        <a:t>Change</a:t>
                      </a:r>
                    </a:p>
                  </a:txBody>
                  <a:tcPr/>
                </a:tc>
                <a:tc>
                  <a:txBody>
                    <a:bodyPr/>
                    <a:lstStyle/>
                    <a:p>
                      <a:r>
                        <a:rPr lang="en-US" sz="1300" b="0" i="0" u="none" strike="noStrike" cap="none" dirty="0">
                          <a:solidFill>
                            <a:schemeClr val="tx1"/>
                          </a:solidFill>
                          <a:effectLst/>
                          <a:latin typeface="+mn-lt"/>
                          <a:ea typeface="+mn-ea"/>
                          <a:cs typeface="+mn-cs"/>
                          <a:sym typeface="Arial"/>
                        </a:rPr>
                        <a:t>Does the article represent the environment as static or changing? If changing, how does it evaluate those changes (unavoidable, primarily positive, primarily negative, neutral)?</a:t>
                      </a:r>
                      <a:endParaRPr lang="en-US" sz="1300" dirty="0"/>
                    </a:p>
                  </a:txBody>
                  <a:tcPr/>
                </a:tc>
                <a:extLst>
                  <a:ext uri="{0D108BD9-81ED-4DB2-BD59-A6C34878D82A}">
                    <a16:rowId xmlns:a16="http://schemas.microsoft.com/office/drawing/2014/main" val="2300718927"/>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3"/>
        <p:cNvGrpSpPr/>
        <p:nvPr/>
      </p:nvGrpSpPr>
      <p:grpSpPr>
        <a:xfrm>
          <a:off x="0" y="0"/>
          <a:ext cx="0" cy="0"/>
          <a:chOff x="0" y="0"/>
          <a:chExt cx="0" cy="0"/>
        </a:xfrm>
      </p:grpSpPr>
      <p:sp>
        <p:nvSpPr>
          <p:cNvPr id="166" name="Google Shape;166;p3">
            <a:extLst>
              <a:ext uri="{C183D7F6-B498-43B3-948B-1728B52AA6E4}">
                <adec:decorative xmlns:adec="http://schemas.microsoft.com/office/drawing/2017/decorative" val="1"/>
              </a:ext>
            </a:extLst>
          </p:cNvPr>
          <p:cNvSpPr/>
          <p:nvPr/>
        </p:nvSpPr>
        <p:spPr>
          <a:xfrm>
            <a:off x="0" y="0"/>
            <a:ext cx="4446529" cy="6858000"/>
          </a:xfrm>
          <a:custGeom>
            <a:avLst/>
            <a:gdLst/>
            <a:ahLst/>
            <a:cxnLst/>
            <a:rect l="l" t="t" r="r" b="b"/>
            <a:pathLst>
              <a:path w="4446529" h="6858000" extrusionOk="0">
                <a:moveTo>
                  <a:pt x="0" y="0"/>
                </a:moveTo>
                <a:lnTo>
                  <a:pt x="3233551" y="0"/>
                </a:lnTo>
                <a:lnTo>
                  <a:pt x="3296534" y="69271"/>
                </a:lnTo>
                <a:cubicBezTo>
                  <a:pt x="4007060" y="929100"/>
                  <a:pt x="4446529" y="2116944"/>
                  <a:pt x="4446529" y="3429000"/>
                </a:cubicBezTo>
                <a:cubicBezTo>
                  <a:pt x="4446529" y="4741056"/>
                  <a:pt x="4007060" y="5928900"/>
                  <a:pt x="3296534" y="6788730"/>
                </a:cubicBezTo>
                <a:lnTo>
                  <a:pt x="3233551" y="6858000"/>
                </a:lnTo>
                <a:lnTo>
                  <a:pt x="0" y="6858000"/>
                </a:lnTo>
                <a:close/>
              </a:path>
            </a:pathLst>
          </a:custGeom>
          <a:solidFill>
            <a:srgbClr val="C4E0B2"/>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 name="Slide Number Placeholder 1">
            <a:extLst>
              <a:ext uri="{FF2B5EF4-FFF2-40B4-BE49-F238E27FC236}">
                <a16:creationId xmlns:a16="http://schemas.microsoft.com/office/drawing/2014/main" id="{CF4F033A-CC55-3BC5-87C7-E3057BC9A081}"/>
              </a:ext>
            </a:extLst>
          </p:cNvPr>
          <p:cNvSpPr>
            <a:spLocks noGrp="1"/>
          </p:cNvSpPr>
          <p:nvPr>
            <p:ph type="sldNum" idx="12"/>
          </p:nvPr>
        </p:nvSpPr>
        <p:spPr>
          <a:xfrm>
            <a:off x="9021329" y="6406861"/>
            <a:ext cx="2743200" cy="365125"/>
          </a:xfrm>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5" name="Title 4">
            <a:extLst>
              <a:ext uri="{FF2B5EF4-FFF2-40B4-BE49-F238E27FC236}">
                <a16:creationId xmlns:a16="http://schemas.microsoft.com/office/drawing/2014/main" id="{536E93D5-2D48-D080-3CBA-DD95ACAD9F03}"/>
              </a:ext>
            </a:extLst>
          </p:cNvPr>
          <p:cNvSpPr txBox="1">
            <a:spLocks noGrp="1"/>
          </p:cNvSpPr>
          <p:nvPr>
            <p:ph type="title" idx="4294967295"/>
          </p:nvPr>
        </p:nvSpPr>
        <p:spPr>
          <a:xfrm>
            <a:off x="424815" y="1177583"/>
            <a:ext cx="3337560"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How Will You Use CDA in This Lesson?</a:t>
            </a:r>
            <a:b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28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(continued)</a:t>
            </a:r>
            <a:endParaRPr kumimoji="0" lang="en-US" sz="28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6" name="TextBox 5">
            <a:extLst>
              <a:ext uri="{FF2B5EF4-FFF2-40B4-BE49-F238E27FC236}">
                <a16:creationId xmlns:a16="http://schemas.microsoft.com/office/drawing/2014/main" id="{D80C85EA-31BF-1D12-F8A6-82DD2D6934D5}"/>
              </a:ext>
            </a:extLst>
          </p:cNvPr>
          <p:cNvSpPr txBox="1"/>
          <p:nvPr/>
        </p:nvSpPr>
        <p:spPr>
          <a:xfrm>
            <a:off x="-145350" y="2744756"/>
            <a:ext cx="3777315" cy="3170099"/>
          </a:xfrm>
          <a:prstGeom prst="rect">
            <a:avLst/>
          </a:prstGeom>
          <a:noFill/>
        </p:spPr>
        <p:txBody>
          <a:bodyPr wrap="square" rtlCol="0">
            <a:spAutoFit/>
          </a:bodyPr>
          <a:lstStyle/>
          <a:p>
            <a:pPr marL="457200" lvl="0">
              <a:buSzPts val="2000"/>
            </a:pPr>
            <a:r>
              <a:rPr lang="en-US" sz="2000">
                <a:latin typeface="Calibri" panose="020F0502020204030204" pitchFamily="34" charset="0"/>
                <a:ea typeface="Calibri" panose="020F0502020204030204" pitchFamily="34" charset="0"/>
                <a:cs typeface="Calibri" panose="020F0502020204030204" pitchFamily="34" charset="0"/>
              </a:rPr>
              <a:t>By highlighting different aspects of narrative, including actors, settings, and characterizations, the levers of rhetorical discourse emerge. This exercise also provides keywords that may be searched within and across articles and journals using the [ctrl-f] function. </a:t>
            </a:r>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D20492A1-3715-CD94-CA53-79036F2D0C75}"/>
              </a:ext>
            </a:extLst>
          </p:cNvPr>
          <p:cNvSpPr txBox="1"/>
          <p:nvPr/>
        </p:nvSpPr>
        <p:spPr>
          <a:xfrm>
            <a:off x="4702652" y="346586"/>
            <a:ext cx="6866477" cy="830997"/>
          </a:xfrm>
          <a:prstGeom prst="rect">
            <a:avLst/>
          </a:prstGeom>
          <a:noFill/>
        </p:spPr>
        <p:txBody>
          <a:bodyPr wrap="square" rtlCol="0">
            <a:spAutoFit/>
          </a:bodyPr>
          <a:lstStyle/>
          <a:p>
            <a:pPr marL="260604" lvl="0" algn="ctr">
              <a:spcAft>
                <a:spcPts val="600"/>
              </a:spcAft>
            </a:pPr>
            <a:r>
              <a:rPr lang="en-US" sz="2400" b="1" dirty="0">
                <a:latin typeface="Calibri" panose="020F0502020204030204" pitchFamily="34" charset="0"/>
                <a:ea typeface="Calibri" panose="020F0502020204030204" pitchFamily="34" charset="0"/>
                <a:cs typeface="Calibri" panose="020F0502020204030204" pitchFamily="34" charset="0"/>
              </a:rPr>
              <a:t>Excerpt: “The Feds Crack Down on Feral Cattle” </a:t>
            </a:r>
            <a:br>
              <a:rPr lang="en-US" sz="2400" b="1" dirty="0">
                <a:latin typeface="Calibri" panose="020F0502020204030204" pitchFamily="34" charset="0"/>
                <a:ea typeface="Calibri" panose="020F0502020204030204" pitchFamily="34" charset="0"/>
                <a:cs typeface="Calibri" panose="020F0502020204030204" pitchFamily="34" charset="0"/>
              </a:rPr>
            </a:br>
            <a:r>
              <a:rPr lang="en-US" sz="2400" b="1" dirty="0">
                <a:latin typeface="Calibri" panose="020F0502020204030204" pitchFamily="34" charset="0"/>
                <a:ea typeface="Calibri" panose="020F0502020204030204" pitchFamily="34" charset="0"/>
                <a:cs typeface="Calibri" panose="020F0502020204030204" pitchFamily="34" charset="0"/>
              </a:rPr>
              <a:t>by Jonathan Thompson of </a:t>
            </a:r>
            <a:r>
              <a:rPr lang="en-US" sz="2400" b="1" i="1" dirty="0">
                <a:latin typeface="Calibri" panose="020F0502020204030204" pitchFamily="34" charset="0"/>
                <a:ea typeface="Calibri" panose="020F0502020204030204" pitchFamily="34" charset="0"/>
                <a:cs typeface="Calibri" panose="020F0502020204030204" pitchFamily="34" charset="0"/>
              </a:rPr>
              <a:t>High Country News</a:t>
            </a:r>
            <a:r>
              <a:rPr lang="en-US" sz="2400" b="1" dirty="0">
                <a:latin typeface="Calibri" panose="020F0502020204030204" pitchFamily="34" charset="0"/>
                <a:ea typeface="Calibri" panose="020F0502020204030204" pitchFamily="34" charset="0"/>
                <a:cs typeface="Calibri" panose="020F0502020204030204" pitchFamily="34" charset="0"/>
              </a:rPr>
              <a:t>:</a:t>
            </a:r>
          </a:p>
        </p:txBody>
      </p:sp>
      <p:sp>
        <p:nvSpPr>
          <p:cNvPr id="8" name="TextBox 7">
            <a:extLst>
              <a:ext uri="{FF2B5EF4-FFF2-40B4-BE49-F238E27FC236}">
                <a16:creationId xmlns:a16="http://schemas.microsoft.com/office/drawing/2014/main" id="{66202CE6-D1F6-A8C3-438C-970A9756F8A7}"/>
              </a:ext>
            </a:extLst>
          </p:cNvPr>
          <p:cNvSpPr txBox="1"/>
          <p:nvPr/>
        </p:nvSpPr>
        <p:spPr>
          <a:xfrm>
            <a:off x="5270643" y="1541124"/>
            <a:ext cx="6409691" cy="4493538"/>
          </a:xfrm>
          <a:prstGeom prst="rect">
            <a:avLst/>
          </a:prstGeom>
          <a:noFill/>
        </p:spPr>
        <p:txBody>
          <a:bodyPr wrap="square" rtlCol="0">
            <a:spAutoFit/>
          </a:bodyPr>
          <a:lstStyle/>
          <a:p>
            <a:pPr lvl="0"/>
            <a:r>
              <a:rPr lang="en-US" sz="2200" dirty="0">
                <a:latin typeface="Calibri" panose="020F0502020204030204" pitchFamily="34" charset="0"/>
                <a:ea typeface="Calibri" panose="020F0502020204030204" pitchFamily="34" charset="0"/>
                <a:cs typeface="Cambria"/>
                <a:sym typeface="Cambria"/>
              </a:rPr>
              <a:t>It may be the most </a:t>
            </a:r>
            <a:r>
              <a:rPr lang="en-US" sz="2200" dirty="0">
                <a:highlight>
                  <a:srgbClr val="00FF00"/>
                </a:highlight>
                <a:latin typeface="Calibri" panose="020F0502020204030204" pitchFamily="34" charset="0"/>
                <a:ea typeface="Calibri" panose="020F0502020204030204" pitchFamily="34" charset="0"/>
                <a:cs typeface="Cambria"/>
                <a:sym typeface="Cambria"/>
              </a:rPr>
              <a:t>consequential action</a:t>
            </a:r>
            <a:r>
              <a:rPr lang="en-US" sz="2200" dirty="0">
                <a:latin typeface="Calibri" panose="020F0502020204030204" pitchFamily="34" charset="0"/>
                <a:ea typeface="Calibri" panose="020F0502020204030204" pitchFamily="34" charset="0"/>
                <a:cs typeface="Cambria"/>
                <a:sym typeface="Cambria"/>
              </a:rPr>
              <a:t> the </a:t>
            </a:r>
            <a:r>
              <a:rPr lang="en-US" sz="2200" dirty="0">
                <a:highlight>
                  <a:srgbClr val="00FFFF"/>
                </a:highlight>
                <a:latin typeface="Calibri" panose="020F0502020204030204" pitchFamily="34" charset="0"/>
                <a:ea typeface="Calibri" panose="020F0502020204030204" pitchFamily="34" charset="0"/>
                <a:cs typeface="Cambria"/>
                <a:sym typeface="Cambria"/>
              </a:rPr>
              <a:t>federal government</a:t>
            </a:r>
            <a:r>
              <a:rPr lang="en-US" sz="2200" dirty="0">
                <a:latin typeface="Calibri" panose="020F0502020204030204" pitchFamily="34" charset="0"/>
                <a:ea typeface="Calibri" panose="020F0502020204030204" pitchFamily="34" charset="0"/>
                <a:cs typeface="Cambria"/>
                <a:sym typeface="Cambria"/>
              </a:rPr>
              <a:t> has taken in at least two decades to mitigate the impacts of </a:t>
            </a:r>
            <a:r>
              <a:rPr lang="en-US" sz="2200" dirty="0">
                <a:highlight>
                  <a:srgbClr val="FFFF00"/>
                </a:highlight>
                <a:latin typeface="Calibri" panose="020F0502020204030204" pitchFamily="34" charset="0"/>
                <a:ea typeface="Calibri" panose="020F0502020204030204" pitchFamily="34" charset="0"/>
                <a:cs typeface="Cambria"/>
                <a:sym typeface="Cambria"/>
              </a:rPr>
              <a:t>overgrazing</a:t>
            </a:r>
            <a:r>
              <a:rPr lang="en-US" sz="2200" dirty="0">
                <a:latin typeface="Calibri" panose="020F0502020204030204" pitchFamily="34" charset="0"/>
                <a:ea typeface="Calibri" panose="020F0502020204030204" pitchFamily="34" charset="0"/>
                <a:cs typeface="Cambria"/>
                <a:sym typeface="Cambria"/>
              </a:rPr>
              <a:t> on </a:t>
            </a:r>
            <a:r>
              <a:rPr lang="en-US" sz="2200" dirty="0">
                <a:highlight>
                  <a:srgbClr val="00FF00"/>
                </a:highlight>
                <a:latin typeface="Calibri" panose="020F0502020204030204" pitchFamily="34" charset="0"/>
                <a:ea typeface="Calibri" panose="020F0502020204030204" pitchFamily="34" charset="0"/>
                <a:cs typeface="Cambria"/>
                <a:sym typeface="Cambria"/>
              </a:rPr>
              <a:t>public lands</a:t>
            </a:r>
            <a:r>
              <a:rPr lang="en-US" sz="2200" dirty="0">
                <a:latin typeface="Calibri" panose="020F0502020204030204" pitchFamily="34" charset="0"/>
                <a:ea typeface="Calibri" panose="020F0502020204030204" pitchFamily="34" charset="0"/>
                <a:cs typeface="Cambria"/>
                <a:sym typeface="Cambria"/>
              </a:rPr>
              <a:t>. It might even look like the start of real grazing </a:t>
            </a:r>
            <a:r>
              <a:rPr lang="en-US" sz="2200" dirty="0">
                <a:highlight>
                  <a:srgbClr val="00FF00"/>
                </a:highlight>
                <a:latin typeface="Calibri" panose="020F0502020204030204" pitchFamily="34" charset="0"/>
                <a:ea typeface="Calibri" panose="020F0502020204030204" pitchFamily="34" charset="0"/>
                <a:cs typeface="Cambria"/>
                <a:sym typeface="Cambria"/>
              </a:rPr>
              <a:t>policy reform</a:t>
            </a:r>
            <a:r>
              <a:rPr lang="en-US" sz="2200" dirty="0">
                <a:latin typeface="Calibri" panose="020F0502020204030204" pitchFamily="34" charset="0"/>
                <a:ea typeface="Calibri" panose="020F0502020204030204" pitchFamily="34" charset="0"/>
                <a:cs typeface="Cambria"/>
                <a:sym typeface="Cambria"/>
              </a:rPr>
              <a:t>, something </a:t>
            </a:r>
            <a:r>
              <a:rPr lang="en-US" sz="2200" dirty="0">
                <a:highlight>
                  <a:srgbClr val="00FFFF"/>
                </a:highlight>
                <a:latin typeface="Calibri" panose="020F0502020204030204" pitchFamily="34" charset="0"/>
                <a:ea typeface="Calibri" panose="020F0502020204030204" pitchFamily="34" charset="0"/>
                <a:cs typeface="Cambria"/>
                <a:sym typeface="Cambria"/>
              </a:rPr>
              <a:t>conservationists</a:t>
            </a:r>
            <a:r>
              <a:rPr lang="en-US" sz="2200" dirty="0">
                <a:latin typeface="Calibri" panose="020F0502020204030204" pitchFamily="34" charset="0"/>
                <a:ea typeface="Calibri" panose="020F0502020204030204" pitchFamily="34" charset="0"/>
                <a:cs typeface="Cambria"/>
                <a:sym typeface="Cambria"/>
              </a:rPr>
              <a:t> have been pushing for since the 1970s. But there’s a catch: The only reason the </a:t>
            </a:r>
            <a:r>
              <a:rPr lang="en-US" sz="2200" dirty="0">
                <a:highlight>
                  <a:srgbClr val="00FFFF"/>
                </a:highlight>
                <a:latin typeface="Calibri" panose="020F0502020204030204" pitchFamily="34" charset="0"/>
                <a:ea typeface="Calibri" panose="020F0502020204030204" pitchFamily="34" charset="0"/>
                <a:cs typeface="Cambria"/>
                <a:sym typeface="Cambria"/>
              </a:rPr>
              <a:t>Forest Service</a:t>
            </a:r>
            <a:r>
              <a:rPr lang="en-US" sz="2200" dirty="0">
                <a:latin typeface="Calibri" panose="020F0502020204030204" pitchFamily="34" charset="0"/>
                <a:ea typeface="Calibri" panose="020F0502020204030204" pitchFamily="34" charset="0"/>
                <a:cs typeface="Cambria"/>
                <a:sym typeface="Cambria"/>
              </a:rPr>
              <a:t> did something this time is that the bovines in question are feral — descendants of cattle abandoned by a </a:t>
            </a:r>
            <a:r>
              <a:rPr lang="en-US" sz="2200" dirty="0">
                <a:highlight>
                  <a:srgbClr val="00FFFF"/>
                </a:highlight>
                <a:latin typeface="Calibri" panose="020F0502020204030204" pitchFamily="34" charset="0"/>
                <a:ea typeface="Calibri" panose="020F0502020204030204" pitchFamily="34" charset="0"/>
                <a:cs typeface="Cambria"/>
                <a:sym typeface="Cambria"/>
              </a:rPr>
              <a:t>belly-up livestock operator</a:t>
            </a:r>
            <a:r>
              <a:rPr lang="en-US" sz="2200" dirty="0">
                <a:latin typeface="Calibri" panose="020F0502020204030204" pitchFamily="34" charset="0"/>
                <a:ea typeface="Calibri" panose="020F0502020204030204" pitchFamily="34" charset="0"/>
                <a:cs typeface="Cambria"/>
                <a:sym typeface="Cambria"/>
              </a:rPr>
              <a:t> in the 1970s. Think of them as </a:t>
            </a:r>
            <a:r>
              <a:rPr lang="en-US" sz="2200" dirty="0">
                <a:highlight>
                  <a:srgbClr val="C0C0C0"/>
                </a:highlight>
                <a:latin typeface="Calibri" panose="020F0502020204030204" pitchFamily="34" charset="0"/>
                <a:ea typeface="Calibri" panose="020F0502020204030204" pitchFamily="34" charset="0"/>
                <a:cs typeface="Cambria"/>
                <a:sym typeface="Cambria"/>
              </a:rPr>
              <a:t>the bovine version of “orphaned” oil and gas wells</a:t>
            </a:r>
            <a:r>
              <a:rPr lang="en-US" sz="2200" dirty="0">
                <a:latin typeface="Calibri" panose="020F0502020204030204" pitchFamily="34" charset="0"/>
                <a:ea typeface="Calibri" panose="020F0502020204030204" pitchFamily="34" charset="0"/>
                <a:cs typeface="Cambria"/>
                <a:sym typeface="Cambria"/>
              </a:rPr>
              <a:t>, similarly </a:t>
            </a:r>
            <a:r>
              <a:rPr lang="en-US" sz="2200" dirty="0">
                <a:highlight>
                  <a:srgbClr val="FFFF00"/>
                </a:highlight>
                <a:latin typeface="Calibri" panose="020F0502020204030204" pitchFamily="34" charset="0"/>
                <a:ea typeface="Calibri" panose="020F0502020204030204" pitchFamily="34" charset="0"/>
                <a:cs typeface="Cambria"/>
                <a:sym typeface="Cambria"/>
              </a:rPr>
              <a:t>sullying land and water</a:t>
            </a:r>
            <a:r>
              <a:rPr lang="en-US" sz="2200" dirty="0">
                <a:latin typeface="Calibri" panose="020F0502020204030204" pitchFamily="34" charset="0"/>
                <a:ea typeface="Calibri" panose="020F0502020204030204" pitchFamily="34" charset="0"/>
                <a:cs typeface="Cambria"/>
                <a:sym typeface="Cambria"/>
              </a:rPr>
              <a:t> and continuously </a:t>
            </a:r>
            <a:r>
              <a:rPr lang="en-US" sz="2200" dirty="0">
                <a:highlight>
                  <a:srgbClr val="FFFF00"/>
                </a:highlight>
                <a:latin typeface="Calibri" panose="020F0502020204030204" pitchFamily="34" charset="0"/>
                <a:ea typeface="Calibri" panose="020F0502020204030204" pitchFamily="34" charset="0"/>
                <a:cs typeface="Cambria"/>
                <a:sym typeface="Cambria"/>
              </a:rPr>
              <a:t>belching methane</a:t>
            </a:r>
            <a:r>
              <a:rPr lang="en-US" sz="2200" dirty="0">
                <a:latin typeface="Calibri" panose="020F0502020204030204" pitchFamily="34" charset="0"/>
                <a:ea typeface="Calibri" panose="020F0502020204030204" pitchFamily="34" charset="0"/>
                <a:cs typeface="Cambria"/>
                <a:sym typeface="Cambria"/>
              </a:rPr>
              <a:t>.</a:t>
            </a:r>
          </a:p>
        </p:txBody>
      </p:sp>
      <p:sp>
        <p:nvSpPr>
          <p:cNvPr id="3" name="TextBox 2">
            <a:extLst>
              <a:ext uri="{FF2B5EF4-FFF2-40B4-BE49-F238E27FC236}">
                <a16:creationId xmlns:a16="http://schemas.microsoft.com/office/drawing/2014/main" id="{10585F3A-005E-E704-3643-B633D0F4AE13}"/>
              </a:ext>
            </a:extLst>
          </p:cNvPr>
          <p:cNvSpPr txBox="1"/>
          <p:nvPr/>
        </p:nvSpPr>
        <p:spPr>
          <a:xfrm>
            <a:off x="5176589" y="6230436"/>
            <a:ext cx="6503745" cy="307777"/>
          </a:xfrm>
          <a:prstGeom prst="rect">
            <a:avLst/>
          </a:prstGeom>
          <a:noFill/>
        </p:spPr>
        <p:txBody>
          <a:bodyPr wrap="square" rtlCol="0">
            <a:spAutoFit/>
          </a:bodyPr>
          <a:lstStyle/>
          <a:p>
            <a:pPr lvl="0">
              <a:spcAft>
                <a:spcPts val="600"/>
              </a:spcAft>
            </a:pPr>
            <a:r>
              <a:rPr lang="en-US" u="sng">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https://www.hcn.org/articles/south-landline-the-feds-crack-down-on-feral-cattle</a:t>
            </a:r>
            <a:endParaRPr lang="en-US" dirty="0">
              <a:latin typeface="Calibri" panose="020F0502020204030204" pitchFamily="34" charset="0"/>
              <a:ea typeface="Calibri" panose="020F0502020204030204" pitchFamily="34" charset="0"/>
              <a:cs typeface="Calibri" panose="020F0502020204030204" pitchFamily="34" charset="0"/>
            </a:endParaRPr>
          </a:p>
        </p:txBody>
      </p:sp>
      <p:sp>
        <p:nvSpPr>
          <p:cNvPr id="168" name="Google Shape;168;p3">
            <a:extLst>
              <a:ext uri="{C183D7F6-B498-43B3-948B-1728B52AA6E4}">
                <adec:decorative xmlns:adec="http://schemas.microsoft.com/office/drawing/2017/decorative" val="1"/>
              </a:ext>
            </a:extLst>
          </p:cNvPr>
          <p:cNvSpPr/>
          <p:nvPr/>
        </p:nvSpPr>
        <p:spPr>
          <a:xfrm rot="5400000">
            <a:off x="662559" y="605790"/>
            <a:ext cx="73152" cy="548640"/>
          </a:xfrm>
          <a:prstGeom prst="rect">
            <a:avLst/>
          </a:prstGeom>
          <a:solidFill>
            <a:schemeClr val="accent6"/>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Calibri"/>
              <a:ea typeface="Calibri"/>
              <a:cs typeface="Calibri"/>
              <a:sym typeface="Calibri"/>
            </a:endParaRPr>
          </a:p>
        </p:txBody>
      </p:sp>
      <p:sp>
        <p:nvSpPr>
          <p:cNvPr id="169" name="Google Shape;169;p3">
            <a:extLst>
              <a:ext uri="{C183D7F6-B498-43B3-948B-1728B52AA6E4}">
                <adec:decorative xmlns:adec="http://schemas.microsoft.com/office/drawing/2017/decorative" val="1"/>
              </a:ext>
            </a:extLst>
          </p:cNvPr>
          <p:cNvSpPr/>
          <p:nvPr/>
        </p:nvSpPr>
        <p:spPr>
          <a:xfrm>
            <a:off x="428244" y="2443480"/>
            <a:ext cx="3337560" cy="18288"/>
          </a:xfrm>
          <a:prstGeom prst="rect">
            <a:avLst/>
          </a:prstGeom>
          <a:solidFill>
            <a:schemeClr val="accent6"/>
          </a:solidFill>
          <a:ln w="19050"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1866</TotalTime>
  <Words>1748</Words>
  <Application>Microsoft Macintosh PowerPoint</Application>
  <PresentationFormat>Widescreen</PresentationFormat>
  <Paragraphs>79</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Noto Sans Symbols</vt:lpstr>
      <vt:lpstr>Office Theme</vt:lpstr>
      <vt:lpstr>Critical Discourse Analysis: African Pastoralism </vt:lpstr>
      <vt:lpstr>What Is Critical Discourse Analysis (CDA)? </vt:lpstr>
      <vt:lpstr>How Will You Use CDA in This Lesson?</vt:lpstr>
      <vt:lpstr> Media Perceptions and Portrayals of  Pastoralists in Kenya, India, and China</vt:lpstr>
      <vt:lpstr>PowerPoint Presentation</vt:lpstr>
      <vt:lpstr>Table 2. Variables Considered during Detailed Textual Analysis </vt:lpstr>
      <vt:lpstr>How Will You Use CDA in This Lesson? (continued)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Critical Discourse Analysis: African Pastoralism  </dc:title>
  <dc:creator>Heidi CM Scott</dc:creator>
  <cp:lastModifiedBy>Alaina Gallagher</cp:lastModifiedBy>
  <cp:revision>18</cp:revision>
  <dcterms:created xsi:type="dcterms:W3CDTF">2022-09-28T11:57:10Z</dcterms:created>
  <dcterms:modified xsi:type="dcterms:W3CDTF">2026-08-15T17:27:15Z</dcterms:modified>
</cp:coreProperties>
</file>