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 roundtripDataSignature="AMtx7miB5wa6l4KDNZqbDDvGU3S87NOS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9"/>
    <p:restoredTop sz="80221"/>
  </p:normalViewPr>
  <p:slideViewPr>
    <p:cSldViewPr snapToGrid="0">
      <p:cViewPr varScale="1">
        <p:scale>
          <a:sx n="95" d="100"/>
          <a:sy n="95" d="100"/>
        </p:scale>
        <p:origin x="160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notesMaster" Target="notesMasters/notesMaster1.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dirty="0"/>
              <a:t>: Though prescribed burns are an accepted necessary tool of wildland management, they can be unpopular and even feared by local residents. What tools of BE will help managers create messages that inform the public with better knowledge of this management strategy as a solution to uncontrolled wildfires?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Though the Wilson et al. paper discusses six domains of mismatches, this lesson focuses on the first three, which are crucial areas for interrogating BE theories’ application to environmental management. Ask learners to name at least one more example for each of these categories, so that they go into the lesson with ample ideas for case studies. (The lesson itself has two examples per domain.)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Learners will perceive how these solutions involve a complex balance between enticement and punishment. Have learners quickly reflect on how framing a message and providing the right information in the right tone for a given audience is not something environmental managers are usually trained to do. What kind of expertise may help managers be more effective communicators? How do other considerations, like framing messages and finding communication outlets for different generations (Baby Boomers versus Gen Z), or for different political identities (Libertarians versus Republicans), or for different regions (urban vs. rural) affect the outcome of these solutions? Final</a:t>
            </a:r>
            <a:r>
              <a:rPr lang="en-US" sz="1400" dirty="0"/>
              <a:t>ly, how can these three levels be more effective if used together? For example, can managers motivate individuals to control invasive species on their lands by previewing the legacy they want to leave for their family and community and pairing this future vision with technical assistance and subsidies that make the choice to conserve easier? </a:t>
            </a:r>
            <a:endParaRPr sz="1400" dirty="0"/>
          </a:p>
        </p:txBody>
      </p:sp>
      <p:sp>
        <p:nvSpPr>
          <p:cNvPr id="119" name="Google Shape;11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s://doi.org/10.1111%2Fcobi.1263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oi.org/10.1111%2Fcobi.126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717315"/>
            <a:ext cx="2635563" cy="2140685"/>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7" name="Picture 6" descr="SESYNC Logo—the letters SESYNC under a green arch">
            <a:extLst>
              <a:ext uri="{FF2B5EF4-FFF2-40B4-BE49-F238E27FC236}">
                <a16:creationId xmlns:a16="http://schemas.microsoft.com/office/drawing/2014/main" id="{554C61D7-8980-4CD4-7A55-BD71F4A844F8}"/>
              </a:ext>
            </a:extLst>
          </p:cNvPr>
          <p:cNvPicPr>
            <a:picLocks noChangeAspect="1"/>
          </p:cNvPicPr>
          <p:nvPr/>
        </p:nvPicPr>
        <p:blipFill>
          <a:blip r:embed="rId3"/>
          <a:stretch>
            <a:fillRect/>
          </a:stretch>
        </p:blipFill>
        <p:spPr>
          <a:xfrm>
            <a:off x="414525" y="345298"/>
            <a:ext cx="3429000" cy="1257300"/>
          </a:xfrm>
          <a:prstGeom prst="rect">
            <a:avLst/>
          </a:prstGeom>
        </p:spPr>
      </p:pic>
      <p:sp>
        <p:nvSpPr>
          <p:cNvPr id="3" name="Title 2">
            <a:extLst>
              <a:ext uri="{FF2B5EF4-FFF2-40B4-BE49-F238E27FC236}">
                <a16:creationId xmlns:a16="http://schemas.microsoft.com/office/drawing/2014/main" id="{518DABDA-644E-0B4C-998D-CB25669CBD80}"/>
              </a:ext>
            </a:extLst>
          </p:cNvPr>
          <p:cNvSpPr>
            <a:spLocks noGrp="1"/>
          </p:cNvSpPr>
          <p:nvPr>
            <p:ph type="ctrTitle"/>
          </p:nvPr>
        </p:nvSpPr>
        <p:spPr>
          <a:xfrm>
            <a:off x="-470810" y="2652915"/>
            <a:ext cx="5860473" cy="2387600"/>
          </a:xfrm>
        </p:spPr>
        <p:txBody>
          <a:bodyPr>
            <a:normAutofit fontScale="90000"/>
          </a:bodyPr>
          <a:lstStyle/>
          <a:p>
            <a:pPr lvl="0"/>
            <a:r>
              <a:rPr lang="en-US" b="1" dirty="0"/>
              <a:t>Behavioral </a:t>
            </a:r>
            <a:br>
              <a:rPr lang="en-US" b="1" dirty="0"/>
            </a:br>
            <a:r>
              <a:rPr lang="en-US" b="1" dirty="0"/>
              <a:t>Economics (BE) </a:t>
            </a:r>
            <a:br>
              <a:rPr lang="en-US" b="1" dirty="0"/>
            </a:br>
            <a:r>
              <a:rPr lang="en-US" b="1" dirty="0"/>
              <a:t>and Timescale </a:t>
            </a:r>
            <a:br>
              <a:rPr lang="en-US" b="1" dirty="0"/>
            </a:br>
            <a:r>
              <a:rPr lang="en-US" b="1" dirty="0"/>
              <a:t>Mismatches </a:t>
            </a:r>
            <a:r>
              <a:rPr lang="en-US" sz="4000" b="1" dirty="0">
                <a:solidFill>
                  <a:srgbClr val="76923C"/>
                </a:solidFill>
                <a:latin typeface="Arial"/>
                <a:ea typeface="Arial"/>
                <a:cs typeface="Arial"/>
                <a:sym typeface="Arial"/>
              </a:rPr>
              <a:t> </a:t>
            </a:r>
            <a:endParaRPr lang="en-US" dirty="0"/>
          </a:p>
        </p:txBody>
      </p:sp>
      <p:pic>
        <p:nvPicPr>
          <p:cNvPr id="10" name="Picture 9" descr="Three firefighters turned away from small fires burning on a hillside. The firefighters are engaged in controlled burns meant to restore the ecosystem to a healthy status.">
            <a:extLst>
              <a:ext uri="{FF2B5EF4-FFF2-40B4-BE49-F238E27FC236}">
                <a16:creationId xmlns:a16="http://schemas.microsoft.com/office/drawing/2014/main" id="{EB6B72E1-7AC1-67F5-7368-DD6D5193D8FA}"/>
              </a:ext>
            </a:extLst>
          </p:cNvPr>
          <p:cNvPicPr>
            <a:picLocks noChangeAspect="1"/>
          </p:cNvPicPr>
          <p:nvPr/>
        </p:nvPicPr>
        <p:blipFill>
          <a:blip r:embed="rId4"/>
          <a:stretch>
            <a:fillRect/>
          </a:stretch>
        </p:blipFill>
        <p:spPr>
          <a:xfrm>
            <a:off x="5033436" y="850900"/>
            <a:ext cx="6870700" cy="5156200"/>
          </a:xfrm>
          <a:prstGeom prst="rect">
            <a:avLst/>
          </a:prstGeom>
        </p:spPr>
      </p:pic>
      <p:sp>
        <p:nvSpPr>
          <p:cNvPr id="8" name="TextBox 7">
            <a:extLst>
              <a:ext uri="{FF2B5EF4-FFF2-40B4-BE49-F238E27FC236}">
                <a16:creationId xmlns:a16="http://schemas.microsoft.com/office/drawing/2014/main" id="{31A82FE6-091C-CC16-DB40-CB058F46B872}"/>
              </a:ext>
            </a:extLst>
          </p:cNvPr>
          <p:cNvSpPr txBox="1"/>
          <p:nvPr/>
        </p:nvSpPr>
        <p:spPr>
          <a:xfrm>
            <a:off x="4806957" y="6007100"/>
            <a:ext cx="7385043" cy="584775"/>
          </a:xfrm>
          <a:prstGeom prst="rect">
            <a:avLst/>
          </a:prstGeom>
          <a:noFill/>
        </p:spPr>
        <p:txBody>
          <a:bodyPr wrap="square" rtlCol="0">
            <a:spAutoFit/>
          </a:bodyPr>
          <a:lstStyle/>
          <a:p>
            <a:pPr lvl="0" algn="ctr"/>
            <a:r>
              <a:rPr lang="en-US" sz="1600" dirty="0">
                <a:latin typeface="Calibri" panose="020F0502020204030204" pitchFamily="34" charset="0"/>
                <a:cs typeface="Calibri" panose="020F0502020204030204" pitchFamily="34" charset="0"/>
              </a:rPr>
              <a:t>Prescribed burning in eastern Oregon, USA. </a:t>
            </a:r>
            <a:br>
              <a:rPr lang="en-US" sz="1600" dirty="0">
                <a:latin typeface="Calibri" panose="020F0502020204030204" pitchFamily="34" charset="0"/>
                <a:cs typeface="Calibri" panose="020F0502020204030204" pitchFamily="34" charset="0"/>
              </a:rPr>
            </a:br>
            <a:r>
              <a:rPr lang="en-US" sz="1600" dirty="0">
                <a:latin typeface="Calibri" panose="020F0502020204030204" pitchFamily="34" charset="0"/>
                <a:cs typeface="Calibri" panose="020F0502020204030204" pitchFamily="34" charset="0"/>
              </a:rPr>
              <a:t>Photo by Justin Robinson, Public Domain, Bureau of Land Management, via Wikimedia.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0D405613-0FBB-FEC2-974E-FF1F2DF0A7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1</a:t>
            </a:fld>
            <a:endParaRPr lang="en-US">
              <a:solidFill>
                <a:schemeClr val="bg1"/>
              </a:solidFill>
            </a:endParaRPr>
          </a:p>
        </p:txBody>
      </p:sp>
      <p:sp>
        <p:nvSpPr>
          <p:cNvPr id="3" name="Title 2">
            <a:extLst>
              <a:ext uri="{FF2B5EF4-FFF2-40B4-BE49-F238E27FC236}">
                <a16:creationId xmlns:a16="http://schemas.microsoft.com/office/drawing/2014/main" id="{74C193C5-434A-E3AA-D282-E404BA53C817}"/>
              </a:ext>
            </a:extLst>
          </p:cNvPr>
          <p:cNvSpPr>
            <a:spLocks noGrp="1"/>
          </p:cNvSpPr>
          <p:nvPr>
            <p:ph type="title"/>
          </p:nvPr>
        </p:nvSpPr>
        <p:spPr>
          <a:xfrm>
            <a:off x="3262745" y="836560"/>
            <a:ext cx="7271039" cy="504785"/>
          </a:xfrm>
        </p:spPr>
        <p:txBody>
          <a:bodyPr>
            <a:noAutofit/>
          </a:bodyPr>
          <a:lstStyle/>
          <a:p>
            <a:pPr algn="ctr"/>
            <a:r>
              <a:rPr lang="en-US" sz="3600" b="1" dirty="0">
                <a:solidFill>
                  <a:srgbClr val="000000"/>
                </a:solidFill>
                <a:latin typeface="Arial"/>
                <a:ea typeface="Arial"/>
                <a:cs typeface="Arial"/>
                <a:sym typeface="Arial"/>
              </a:rPr>
              <a:t>A Framework of Timescale Mismatches</a:t>
            </a:r>
            <a:endParaRPr lang="en-US" sz="3600" dirty="0"/>
          </a:p>
        </p:txBody>
      </p:sp>
      <p:sp>
        <p:nvSpPr>
          <p:cNvPr id="4" name="TextBox 3">
            <a:extLst>
              <a:ext uri="{FF2B5EF4-FFF2-40B4-BE49-F238E27FC236}">
                <a16:creationId xmlns:a16="http://schemas.microsoft.com/office/drawing/2014/main" id="{72058B71-0D49-057F-8B67-1E48A645C0FB}"/>
              </a:ext>
            </a:extLst>
          </p:cNvPr>
          <p:cNvSpPr txBox="1"/>
          <p:nvPr/>
        </p:nvSpPr>
        <p:spPr>
          <a:xfrm>
            <a:off x="3262745" y="1508996"/>
            <a:ext cx="6719455"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Wilson et al. 2016: </a:t>
            </a:r>
            <a:r>
              <a:rPr lang="en-US" sz="1800" dirty="0">
                <a:latin typeface="Calibri" panose="020F0502020204030204" pitchFamily="34" charset="0"/>
                <a:cs typeface="Calibri" panose="020F0502020204030204" pitchFamily="34" charset="0"/>
                <a:hlinkClick r:id="rId4"/>
              </a:rPr>
              <a:t>https://doi.org/10.1111%2Fcobi.126 a32</a:t>
            </a:r>
            <a:endParaRPr lang="en-US" sz="1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26F355C-CE5F-FEEF-80EE-E418C31F2B10}"/>
              </a:ext>
            </a:extLst>
          </p:cNvPr>
          <p:cNvSpPr txBox="1"/>
          <p:nvPr/>
        </p:nvSpPr>
        <p:spPr>
          <a:xfrm>
            <a:off x="166254" y="1946054"/>
            <a:ext cx="11859491" cy="3570208"/>
          </a:xfrm>
          <a:prstGeom prst="rect">
            <a:avLst/>
          </a:prstGeom>
          <a:noFill/>
        </p:spPr>
        <p:txBody>
          <a:bodyPr wrap="square" rtlCol="0">
            <a:spAutoFit/>
          </a:bodyPr>
          <a:lstStyle/>
          <a:p>
            <a:pPr marL="342900" lvl="0" indent="-342900">
              <a:buSzPts val="2000"/>
              <a:buFont typeface="Arial"/>
              <a:buChar char="•"/>
            </a:pPr>
            <a:r>
              <a:rPr lang="en-US" sz="2000" i="1" dirty="0">
                <a:latin typeface="Calibri" panose="020F0502020204030204" pitchFamily="34" charset="0"/>
                <a:cs typeface="Calibri" panose="020F0502020204030204" pitchFamily="34" charset="0"/>
              </a:rPr>
              <a:t>Domain 1: Mismatch between the manager’s objectives, actions, and learning</a:t>
            </a:r>
            <a:endParaRPr lang="en-US" dirty="0">
              <a:latin typeface="Calibri" panose="020F0502020204030204" pitchFamily="34" charset="0"/>
              <a:cs typeface="Calibri" panose="020F0502020204030204" pitchFamily="34" charset="0"/>
            </a:endParaRPr>
          </a:p>
          <a:p>
            <a:pPr lvl="0"/>
            <a:r>
              <a:rPr lang="en-US" sz="2000" i="1" dirty="0">
                <a:latin typeface="Calibri" panose="020F0502020204030204" pitchFamily="34" charset="0"/>
                <a:cs typeface="Calibri" panose="020F0502020204030204" pitchFamily="34" charset="0"/>
              </a:rPr>
              <a:t>	</a:t>
            </a:r>
            <a:r>
              <a:rPr lang="en-US" sz="1800" i="1" dirty="0">
                <a:latin typeface="Calibri" panose="020F0502020204030204" pitchFamily="34" charset="0"/>
                <a:cs typeface="Calibri" panose="020F0502020204030204" pitchFamily="34" charset="0"/>
              </a:rPr>
              <a:t>Example: </a:t>
            </a:r>
            <a:r>
              <a:rPr lang="en-US" sz="1800" dirty="0">
                <a:latin typeface="Calibri" panose="020F0502020204030204" pitchFamily="34" charset="0"/>
                <a:cs typeface="Calibri" panose="020F0502020204030204" pitchFamily="34" charset="0"/>
              </a:rPr>
              <a:t>An ocean fisheries management team needs to set a harvest rate for fish species that balances short-term 	priorities while maintaining long-term ecosystem and fish population resilience.</a:t>
            </a:r>
            <a:endParaRPr lang="en-US" dirty="0">
              <a:latin typeface="Calibri" panose="020F0502020204030204" pitchFamily="34" charset="0"/>
              <a:cs typeface="Calibri" panose="020F0502020204030204" pitchFamily="34" charset="0"/>
            </a:endParaRPr>
          </a:p>
          <a:p>
            <a:pPr marL="285750" lvl="0" indent="-158750">
              <a:buSzPts val="2000"/>
            </a:pPr>
            <a:endParaRPr lang="en-US" sz="2000" i="1" dirty="0">
              <a:latin typeface="Calibri" panose="020F0502020204030204" pitchFamily="34" charset="0"/>
              <a:cs typeface="Calibri" panose="020F0502020204030204" pitchFamily="34" charset="0"/>
            </a:endParaRPr>
          </a:p>
          <a:p>
            <a:pPr marL="285750" lvl="0" indent="-285750">
              <a:buSzPts val="2000"/>
              <a:buFont typeface="Arial"/>
              <a:buChar char="•"/>
            </a:pPr>
            <a:r>
              <a:rPr lang="en-US" sz="2000" i="1" dirty="0">
                <a:latin typeface="Calibri" panose="020F0502020204030204" pitchFamily="34" charset="0"/>
                <a:cs typeface="Calibri" panose="020F0502020204030204" pitchFamily="34" charset="0"/>
              </a:rPr>
              <a:t>Domain 2: Mismatch between the manager’s realm and individual actors in the social system</a:t>
            </a:r>
            <a:endParaRPr lang="en-US" dirty="0">
              <a:latin typeface="Calibri" panose="020F0502020204030204" pitchFamily="34" charset="0"/>
              <a:cs typeface="Calibri" panose="020F0502020204030204" pitchFamily="34" charset="0"/>
            </a:endParaRPr>
          </a:p>
          <a:p>
            <a:pPr lvl="2"/>
            <a:r>
              <a:rPr lang="en-US" sz="2000" i="1" dirty="0">
                <a:latin typeface="Calibri" panose="020F0502020204030204" pitchFamily="34" charset="0"/>
                <a:cs typeface="Calibri" panose="020F0502020204030204" pitchFamily="34" charset="0"/>
              </a:rPr>
              <a:t>             	</a:t>
            </a:r>
            <a:r>
              <a:rPr lang="en-US" sz="1800" i="1" dirty="0">
                <a:latin typeface="Calibri" panose="020F0502020204030204" pitchFamily="34" charset="0"/>
                <a:cs typeface="Calibri" panose="020F0502020204030204" pitchFamily="34" charset="0"/>
              </a:rPr>
              <a:t>Example: </a:t>
            </a:r>
            <a:r>
              <a:rPr lang="en-US" sz="1800" dirty="0">
                <a:latin typeface="Calibri" panose="020F0502020204030204" pitchFamily="34" charset="0"/>
                <a:cs typeface="Calibri" panose="020F0502020204030204" pitchFamily="34" charset="0"/>
              </a:rPr>
              <a:t>A state forest manager must choose how much and where to use fire as a proactive tool in the wildland-	urban interface while maintaining the safety and support of local residents and businesses.</a:t>
            </a:r>
            <a:endParaRPr lang="en-US" dirty="0">
              <a:latin typeface="Calibri" panose="020F0502020204030204" pitchFamily="34" charset="0"/>
              <a:cs typeface="Calibri" panose="020F0502020204030204" pitchFamily="34" charset="0"/>
            </a:endParaRPr>
          </a:p>
          <a:p>
            <a:pPr lvl="2"/>
            <a:endParaRPr lang="en-US" sz="1800" dirty="0">
              <a:latin typeface="Calibri" panose="020F0502020204030204" pitchFamily="34" charset="0"/>
              <a:cs typeface="Calibri" panose="020F0502020204030204" pitchFamily="34" charset="0"/>
            </a:endParaRPr>
          </a:p>
          <a:p>
            <a:pPr marL="285750" lvl="2" indent="-285750">
              <a:buSzPts val="2000"/>
              <a:buFont typeface="Arial"/>
              <a:buChar char="•"/>
            </a:pPr>
            <a:r>
              <a:rPr lang="en-US" sz="2000" i="1" dirty="0">
                <a:latin typeface="Calibri" panose="020F0502020204030204" pitchFamily="34" charset="0"/>
                <a:cs typeface="Calibri" panose="020F0502020204030204" pitchFamily="34" charset="0"/>
              </a:rPr>
              <a:t>Domain 3: Mismatch between the manager’s domain and ecosystem dynamics</a:t>
            </a:r>
            <a:endParaRPr lang="en-US" dirty="0">
              <a:latin typeface="Calibri" panose="020F0502020204030204" pitchFamily="34" charset="0"/>
              <a:cs typeface="Calibri" panose="020F0502020204030204" pitchFamily="34" charset="0"/>
            </a:endParaRPr>
          </a:p>
          <a:p>
            <a:pPr lvl="4"/>
            <a:r>
              <a:rPr lang="en-US" sz="2000" i="1" dirty="0">
                <a:latin typeface="Calibri" panose="020F0502020204030204" pitchFamily="34" charset="0"/>
                <a:cs typeface="Calibri" panose="020F0502020204030204" pitchFamily="34" charset="0"/>
              </a:rPr>
              <a:t>             	</a:t>
            </a:r>
            <a:r>
              <a:rPr lang="en-US" sz="1800" i="1" dirty="0">
                <a:latin typeface="Calibri" panose="020F0502020204030204" pitchFamily="34" charset="0"/>
                <a:cs typeface="Calibri" panose="020F0502020204030204" pitchFamily="34" charset="0"/>
              </a:rPr>
              <a:t>Example: </a:t>
            </a:r>
            <a:r>
              <a:rPr lang="en-US" sz="1800" dirty="0">
                <a:latin typeface="Calibri" panose="020F0502020204030204" pitchFamily="34" charset="0"/>
                <a:cs typeface="Calibri" panose="020F0502020204030204" pitchFamily="34" charset="0"/>
              </a:rPr>
              <a:t>A state forest manager is tasked with removing an invasive species and restoring the ecosystem to its 	previous state within a 2-year budget allotment.</a:t>
            </a:r>
            <a:endParaRPr lang="en-US" i="1" dirty="0">
              <a:latin typeface="Calibri" panose="020F0502020204030204" pitchFamily="34" charset="0"/>
              <a:cs typeface="Calibri" panose="020F0502020204030204" pitchFamily="34" charset="0"/>
            </a:endParaRPr>
          </a:p>
          <a:p>
            <a:endParaRPr lang="en-US" dirty="0"/>
          </a:p>
        </p:txBody>
      </p:sp>
      <p:pic>
        <p:nvPicPr>
          <p:cNvPr id="7" name="Picture 6" descr="A view of a landscape with clouds in the sky and trees and fields on hillsides">
            <a:extLst>
              <a:ext uri="{FF2B5EF4-FFF2-40B4-BE49-F238E27FC236}">
                <a16:creationId xmlns:a16="http://schemas.microsoft.com/office/drawing/2014/main" id="{DD64824D-90F1-B8DB-5C20-D8157F777620}"/>
              </a:ext>
            </a:extLst>
          </p:cNvPr>
          <p:cNvPicPr>
            <a:picLocks noChangeAspect="1"/>
          </p:cNvPicPr>
          <p:nvPr/>
        </p:nvPicPr>
        <p:blipFill>
          <a:blip r:embed="rId5"/>
          <a:stretch>
            <a:fillRect/>
          </a:stretch>
        </p:blipFill>
        <p:spPr>
          <a:xfrm>
            <a:off x="0" y="5339905"/>
            <a:ext cx="12192000" cy="15180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82A2DEE8-6AE9-873C-9DE7-9216804B4F6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9" name="Title 8">
            <a:extLst>
              <a:ext uri="{FF2B5EF4-FFF2-40B4-BE49-F238E27FC236}">
                <a16:creationId xmlns:a16="http://schemas.microsoft.com/office/drawing/2014/main" id="{825C826E-792E-4745-CC9C-D0B0A90B4EBC}"/>
              </a:ext>
            </a:extLst>
          </p:cNvPr>
          <p:cNvSpPr>
            <a:spLocks noGrp="1"/>
          </p:cNvSpPr>
          <p:nvPr>
            <p:ph type="title"/>
          </p:nvPr>
        </p:nvSpPr>
        <p:spPr>
          <a:xfrm>
            <a:off x="3702050" y="730287"/>
            <a:ext cx="5641975" cy="496307"/>
          </a:xfrm>
        </p:spPr>
        <p:txBody>
          <a:bodyPr>
            <a:normAutofit fontScale="90000"/>
          </a:bodyPr>
          <a:lstStyle/>
          <a:p>
            <a:pPr algn="ctr"/>
            <a:r>
              <a:rPr lang="en-US" sz="3600" b="1" dirty="0">
                <a:solidFill>
                  <a:srgbClr val="000000"/>
                </a:solidFill>
                <a:latin typeface="Arial"/>
                <a:ea typeface="Arial"/>
                <a:cs typeface="Arial"/>
                <a:sym typeface="Arial"/>
              </a:rPr>
              <a:t>Three Levels of Solutions Based on BE</a:t>
            </a:r>
            <a:endParaRPr lang="en-US" sz="3600" dirty="0"/>
          </a:p>
        </p:txBody>
      </p:sp>
      <p:sp>
        <p:nvSpPr>
          <p:cNvPr id="10" name="TextBox 9">
            <a:extLst>
              <a:ext uri="{FF2B5EF4-FFF2-40B4-BE49-F238E27FC236}">
                <a16:creationId xmlns:a16="http://schemas.microsoft.com/office/drawing/2014/main" id="{28CDF4FA-957F-C1B8-2037-FC8724128AF9}"/>
              </a:ext>
            </a:extLst>
          </p:cNvPr>
          <p:cNvSpPr txBox="1"/>
          <p:nvPr/>
        </p:nvSpPr>
        <p:spPr>
          <a:xfrm>
            <a:off x="3589626" y="1392991"/>
            <a:ext cx="5754399"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Wilson et al. 2016: </a:t>
            </a:r>
            <a:r>
              <a:rPr lang="en-US" sz="1800" dirty="0">
                <a:latin typeface="Calibri" panose="020F0502020204030204" pitchFamily="34" charset="0"/>
                <a:cs typeface="Calibri" panose="020F0502020204030204" pitchFamily="34" charset="0"/>
                <a:hlinkClick r:id="rId4"/>
              </a:rPr>
              <a:t>https://doi.org/10.1111%2Fcobi.12632</a:t>
            </a:r>
            <a:endParaRPr lang="en-US" sz="1800" dirty="0">
              <a:latin typeface="Calibri" panose="020F0502020204030204" pitchFamily="34" charset="0"/>
              <a:cs typeface="Calibri" panose="020F0502020204030204" pitchFamily="34" charset="0"/>
            </a:endParaRPr>
          </a:p>
        </p:txBody>
      </p:sp>
      <p:pic>
        <p:nvPicPr>
          <p:cNvPr id="3" name="Picture 2" descr="An icon that has two hands lifted with palms facing each other with a leaf in the middle of the hands.">
            <a:extLst>
              <a:ext uri="{FF2B5EF4-FFF2-40B4-BE49-F238E27FC236}">
                <a16:creationId xmlns:a16="http://schemas.microsoft.com/office/drawing/2014/main" id="{014824A9-87EB-67A2-503E-0419E2B3D377}"/>
              </a:ext>
            </a:extLst>
          </p:cNvPr>
          <p:cNvPicPr>
            <a:picLocks noChangeAspect="1"/>
          </p:cNvPicPr>
          <p:nvPr/>
        </p:nvPicPr>
        <p:blipFill>
          <a:blip r:embed="rId5"/>
          <a:stretch>
            <a:fillRect/>
          </a:stretch>
        </p:blipFill>
        <p:spPr>
          <a:xfrm>
            <a:off x="10383075" y="1226594"/>
            <a:ext cx="1536700" cy="1587500"/>
          </a:xfrm>
          <a:prstGeom prst="rect">
            <a:avLst/>
          </a:prstGeom>
        </p:spPr>
      </p:pic>
      <p:pic>
        <p:nvPicPr>
          <p:cNvPr id="5" name="Picture 4" descr="An icon that shows the the outline of a head with a branch with three leaves inside of the head.">
            <a:extLst>
              <a:ext uri="{FF2B5EF4-FFF2-40B4-BE49-F238E27FC236}">
                <a16:creationId xmlns:a16="http://schemas.microsoft.com/office/drawing/2014/main" id="{6448E2D9-1064-6788-63FA-F2C1E3EE4A52}"/>
              </a:ext>
            </a:extLst>
          </p:cNvPr>
          <p:cNvPicPr>
            <a:picLocks noChangeAspect="1"/>
          </p:cNvPicPr>
          <p:nvPr/>
        </p:nvPicPr>
        <p:blipFill>
          <a:blip r:embed="rId6"/>
          <a:stretch>
            <a:fillRect/>
          </a:stretch>
        </p:blipFill>
        <p:spPr>
          <a:xfrm>
            <a:off x="10744200" y="2917406"/>
            <a:ext cx="1219200" cy="1866900"/>
          </a:xfrm>
          <a:prstGeom prst="rect">
            <a:avLst/>
          </a:prstGeom>
        </p:spPr>
      </p:pic>
      <p:pic>
        <p:nvPicPr>
          <p:cNvPr id="7" name="Picture 6" descr="An icon that shows two leaves, one small and one big, connected by the same stem.">
            <a:extLst>
              <a:ext uri="{FF2B5EF4-FFF2-40B4-BE49-F238E27FC236}">
                <a16:creationId xmlns:a16="http://schemas.microsoft.com/office/drawing/2014/main" id="{4AE4F8AD-08E8-FFEB-B67C-8C1EFAF9430A}"/>
              </a:ext>
            </a:extLst>
          </p:cNvPr>
          <p:cNvPicPr>
            <a:picLocks noChangeAspect="1"/>
          </p:cNvPicPr>
          <p:nvPr/>
        </p:nvPicPr>
        <p:blipFill>
          <a:blip r:embed="rId7"/>
          <a:stretch>
            <a:fillRect/>
          </a:stretch>
        </p:blipFill>
        <p:spPr>
          <a:xfrm>
            <a:off x="10661650" y="4894695"/>
            <a:ext cx="1384300" cy="1524000"/>
          </a:xfrm>
          <a:prstGeom prst="rect">
            <a:avLst/>
          </a:prstGeom>
        </p:spPr>
      </p:pic>
      <p:sp>
        <p:nvSpPr>
          <p:cNvPr id="12" name="TextBox 11">
            <a:extLst>
              <a:ext uri="{FF2B5EF4-FFF2-40B4-BE49-F238E27FC236}">
                <a16:creationId xmlns:a16="http://schemas.microsoft.com/office/drawing/2014/main" id="{430D8B30-122A-2CD4-2598-F6D940D70609}"/>
              </a:ext>
            </a:extLst>
          </p:cNvPr>
          <p:cNvSpPr txBox="1"/>
          <p:nvPr/>
        </p:nvSpPr>
        <p:spPr>
          <a:xfrm>
            <a:off x="416894" y="1762323"/>
            <a:ext cx="10327306" cy="5016758"/>
          </a:xfrm>
          <a:prstGeom prst="rect">
            <a:avLst/>
          </a:prstGeom>
          <a:noFill/>
        </p:spPr>
        <p:txBody>
          <a:bodyPr wrap="square" rtlCol="0">
            <a:spAutoFit/>
          </a:bodyPr>
          <a:lstStyle/>
          <a:p>
            <a:pPr lvl="0"/>
            <a:r>
              <a:rPr lang="en-US" sz="2000" b="1" i="1" dirty="0">
                <a:latin typeface="Calibri" panose="020F0502020204030204" pitchFamily="34" charset="0"/>
                <a:cs typeface="Calibri" panose="020F0502020204030204" pitchFamily="34" charset="0"/>
              </a:rPr>
              <a:t>Technological: </a:t>
            </a:r>
            <a:r>
              <a:rPr lang="en-US" sz="2000" dirty="0">
                <a:latin typeface="Calibri" panose="020F0502020204030204" pitchFamily="34" charset="0"/>
                <a:cs typeface="Calibri" panose="020F0502020204030204" pitchFamily="34" charset="0"/>
              </a:rPr>
              <a:t>Technological tools adjust ecosystem timescales to human ones. They provide short-term solutions but may have unanticipated consequences.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Example</a:t>
            </a:r>
            <a:r>
              <a:rPr lang="en-US" sz="2000" dirty="0">
                <a:latin typeface="Calibri" panose="020F0502020204030204" pitchFamily="34" charset="0"/>
                <a:cs typeface="Calibri" panose="020F0502020204030204" pitchFamily="34" charset="0"/>
              </a:rPr>
              <a:t>: Implement carbon recapture and sequestration  </a:t>
            </a:r>
          </a:p>
          <a:p>
            <a:pPr lvl="0"/>
            <a:endParaRPr lang="en-US" sz="2000" dirty="0">
              <a:latin typeface="Calibri" panose="020F0502020204030204" pitchFamily="34" charset="0"/>
              <a:cs typeface="Calibri" panose="020F0502020204030204" pitchFamily="34" charset="0"/>
            </a:endParaRPr>
          </a:p>
          <a:p>
            <a:pPr lvl="0"/>
            <a:r>
              <a:rPr lang="en-US" sz="2000" b="1" i="1" dirty="0">
                <a:latin typeface="Calibri" panose="020F0502020204030204" pitchFamily="34" charset="0"/>
                <a:cs typeface="Calibri" panose="020F0502020204030204" pitchFamily="34" charset="0"/>
              </a:rPr>
              <a:t>Cognitive</a:t>
            </a:r>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Cognitive tools use messaging, framing, and social cues to change the way the public processes and uses information in decision making. Cognitive tools aim to reduce judgment errors in how individuals perceive and value time. Tactics include appealing to existing environmental values, emphasizing social cues of good behavior, or making the intended behavior easy to perform.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Example</a:t>
            </a:r>
            <a:r>
              <a:rPr lang="en-US" sz="2000" dirty="0">
                <a:latin typeface="Calibri" panose="020F0502020204030204" pitchFamily="34" charset="0"/>
                <a:cs typeface="Calibri" panose="020F0502020204030204" pitchFamily="34" charset="0"/>
              </a:rPr>
              <a:t>: Communicate the anticipated total biodiversity loss across a century due to 	climate change, rather than within a shorter time frame like a year or even a decade   </a:t>
            </a:r>
          </a:p>
          <a:p>
            <a:pPr lvl="0"/>
            <a:endParaRPr lang="en-US" sz="2000" dirty="0">
              <a:latin typeface="Calibri" panose="020F0502020204030204" pitchFamily="34" charset="0"/>
              <a:cs typeface="Calibri" panose="020F0502020204030204" pitchFamily="34" charset="0"/>
            </a:endParaRPr>
          </a:p>
          <a:p>
            <a:pPr lvl="0"/>
            <a:r>
              <a:rPr lang="en-US" sz="2000" b="1" i="1" dirty="0">
                <a:latin typeface="Calibri" panose="020F0502020204030204" pitchFamily="34" charset="0"/>
                <a:cs typeface="Calibri" panose="020F0502020204030204" pitchFamily="34" charset="0"/>
              </a:rPr>
              <a:t>Structural</a:t>
            </a:r>
            <a:r>
              <a:rPr lang="en-US" sz="2000" b="1" dirty="0">
                <a:latin typeface="Calibri" panose="020F0502020204030204" pitchFamily="34" charset="0"/>
                <a:cs typeface="Calibri" panose="020F0502020204030204" pitchFamily="34" charset="0"/>
              </a:rPr>
              <a:t>:</a:t>
            </a:r>
            <a:r>
              <a:rPr lang="en-US" sz="2000" dirty="0">
                <a:latin typeface="Calibri" panose="020F0502020204030204" pitchFamily="34" charset="0"/>
                <a:cs typeface="Calibri" panose="020F0502020204030204" pitchFamily="34" charset="0"/>
              </a:rPr>
              <a:t> Structural tools change the consequences of an action through regulatory carrots and sticks. Structural tools incentivize individuals to match the timescale of the ecological system.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Example</a:t>
            </a:r>
            <a:r>
              <a:rPr lang="en-US" sz="2000" dirty="0">
                <a:latin typeface="Calibri" panose="020F0502020204030204" pitchFamily="34" charset="0"/>
                <a:cs typeface="Calibri" panose="020F0502020204030204" pitchFamily="34" charset="0"/>
              </a:rPr>
              <a:t>: Provide tax breaks for conservation easements and reduce runoff through 	agricultural best practices (cover crops, buffers, reduced fertilizer use)</a:t>
            </a:r>
            <a:endParaRPr lang="en-US" sz="1600" dirty="0">
              <a:latin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711</Words>
  <Application>Microsoft Macintosh PowerPoint</Application>
  <PresentationFormat>Widescreen</PresentationFormat>
  <Paragraphs>26</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Behavioral  Economics (BE)  and Timescale  Mismatches  </vt:lpstr>
      <vt:lpstr>A Framework of Timescale Mismatches</vt:lpstr>
      <vt:lpstr>Three Levels of Solutions Based on BE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Behavioral  Economics (BE)  and Timescale  Mismatches   </dc:title>
  <dc:creator>Heidi CM Scott</dc:creator>
  <cp:lastModifiedBy>Alaina Gallagher</cp:lastModifiedBy>
  <cp:revision>4</cp:revision>
  <dcterms:created xsi:type="dcterms:W3CDTF">2022-09-28T11:57:10Z</dcterms:created>
  <dcterms:modified xsi:type="dcterms:W3CDTF">2026-08-14T18:02:00Z</dcterms:modified>
</cp:coreProperties>
</file>