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5" r:id="rId4"/>
    <p:sldId id="266" r:id="rId5"/>
    <p:sldId id="267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1" autoAdjust="0"/>
    <p:restoredTop sz="95980" autoAdjust="0"/>
  </p:normalViewPr>
  <p:slideViewPr>
    <p:cSldViewPr snapToGrid="0" snapToObjects="1">
      <p:cViewPr varScale="1">
        <p:scale>
          <a:sx n="94" d="100"/>
          <a:sy n="94" d="100"/>
        </p:scale>
        <p:origin x="216" y="520"/>
      </p:cViewPr>
      <p:guideLst/>
    </p:cSldViewPr>
  </p:slideViewPr>
  <p:outlineViewPr>
    <p:cViewPr>
      <p:scale>
        <a:sx n="33" d="100"/>
        <a:sy n="33" d="100"/>
      </p:scale>
      <p:origin x="0" y="-222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1E6E-FE16-9A40-AB2C-836EE77C1262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CB8A7-3D04-284F-AD06-94F2B5597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7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E505-7CC3-6860-DEF6-A4D2D441B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BC372-2970-1D7E-F857-E8B293310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D65A4-50CF-3993-2244-0F461D69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21814-73B6-E247-A125-AAD0C0BD6F74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471F-A42F-FD90-79AC-D2FC56ED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F0F6-9680-E312-9D3B-D61DD56B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11E1-1222-6942-20C7-DB27834C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499D3-8E38-B604-27F3-9FD4E8A26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810BF-7742-4860-FFF2-4B7B36DB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79F8-54D7-3248-B55A-56DBC039385F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683B3-FEE1-E886-7B4B-61D155F5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E1AF-6BC2-13F7-A806-1B077EED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1D038B-1D48-A1F6-3210-0DAA323FE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D5CF6-4271-6592-B214-14DFAA63D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D4DE9-1CA1-4F14-33C5-A768B0E3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A7F0-A6EE-BF4C-B90F-9130F523F16F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62EF3-8636-20CB-32CA-D0F636F3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C1E35-F84C-3D8D-F869-03883799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2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B1F5-D793-CF20-3E1D-CD32532A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A74D5-8EA1-AA84-A68C-0A0D818A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708D7-0661-94EC-D920-1572085A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49CE3-5938-A846-9221-39148D6184C7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87CA1-EC4E-6503-348A-898C521C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8B036-2728-6609-B995-7371B7BC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F0D07-DAB4-2ACB-4991-BAC9F9C2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27871-F450-D289-0FD0-033676773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0FC0-F908-BC21-3363-384669E60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54F6-5640-FE4E-A5A0-2B3702EC4545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5EB7A-DA01-63C3-20E1-30EC499BA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BB5F2-1751-41A4-DA97-D2383C5E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4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C57C4-096E-0AC2-8F88-F03AEA2F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EF170-3775-1624-4F11-C60C3EB9C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B76AD-3C14-A3E5-CB22-D2FD02BBC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B4A12-4283-B58C-C9D4-DCD7BE16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021F-57FC-CB41-B070-E237181AF3A0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42D3B-0FA6-90E7-9A5F-579082C3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2299C-E0F5-8136-303F-99A82A5F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4AEB9-0BBB-C2C4-14A1-74497A05C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DD4D1-B7EF-6EA9-9C22-0C6F75137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82041-0EBD-A7B8-1959-66960100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8B0E3-8323-B84B-1D31-6C1D0853A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E90006-8313-0A2B-150F-4C156D966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10A33A-9D97-FF11-4F5D-F501C599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0EDB-E9C6-C64F-9FA8-C75EFCBFA1DA}" type="datetime1">
              <a:rPr lang="en-US" smtClean="0"/>
              <a:t>7/20/26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0D3499-E618-6482-52FF-8B092364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70E96-B6FE-19FD-4C27-79219E199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2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EF522-9F8B-A762-3638-D73B0921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01B24-09F8-AD6D-31C2-84C1BE6B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D58-8A9D-6343-9552-AFE7C0FA253B}" type="datetime1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1ACE7-82EB-D869-1369-5DE7292C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8BE9D3-05ED-1A8D-7534-0AC2F3FE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9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9FA50-6BBA-5A73-164F-F7C2DF18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B899-C999-6D45-B0CA-642239F1843B}" type="datetime1">
              <a:rPr lang="en-US" smtClean="0"/>
              <a:t>7/20/26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19ACF-55DB-23D9-8657-74E9F7C22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1CA59-F36B-06B9-D290-0DBEC7BE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1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06B3-EC05-77D0-0BB7-A4909A9A2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C816C-BFD5-A785-7B36-276BC46AB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DA37B-505B-C2FD-5CDB-C7D8D4085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A421A-28A3-9A17-4A61-7A2A9214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F4C6-A235-114B-8A8B-750AB4DB3249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F576C-0BCD-B3D7-CF34-5ECAF6A0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44FFF-1157-293C-A830-A1C55A707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1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4FDB-ECE7-CADF-CC03-2779085C9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8F69A-EC6F-7AE7-20BE-0EFC328AC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F0A42-D5EF-D3A5-95CA-B9B19F97D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8DFCD-A879-2667-EF62-94FE3D6B9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133F-8DE8-7241-86CD-FC661D3A3D72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2AA17-CCEE-4923-1ED0-47F718B18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15644-73F1-A0D9-2C0A-AEE64D9B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0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1C8AE-5668-EEB0-62F5-1240A10C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14F34-7FB9-984C-C44C-1BFCD2C85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AB6A6-A9F2-B34E-A5BC-BB1A5F3888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4D9B-9F95-3A4A-B1F9-9E6F88F09312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EA822-3B54-FA95-612F-10D035B5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556C3-201C-5B46-6E24-9E769E767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3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SESYNC Logo - the letters SESYNC under a green arch">
            <a:extLst>
              <a:ext uri="{FF2B5EF4-FFF2-40B4-BE49-F238E27FC236}">
                <a16:creationId xmlns:a16="http://schemas.microsoft.com/office/drawing/2014/main" id="{7AF539DA-A600-619A-D3DD-CC7659DDF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23" y="539346"/>
            <a:ext cx="3421356" cy="124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1EE67-DF32-3A01-7F6E-D3371B19F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anchor="b">
            <a:noAutofit/>
          </a:bodyPr>
          <a:lstStyle/>
          <a:p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to Sociology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0BA10-7E9B-AF97-FF9F-AFD8F08F8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121" y="4171528"/>
            <a:ext cx="9163757" cy="450447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By: Dr. Lori Peek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2AAC7-1A37-FE11-5582-E5AC23062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6/13/22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630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635" y="627797"/>
            <a:ext cx="7020674" cy="66705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Major Theoretical Approaches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3A1D6FE-FCEC-1642-475B-5E07C63922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534514"/>
              </p:ext>
            </p:extLst>
          </p:nvPr>
        </p:nvGraphicFramePr>
        <p:xfrm>
          <a:off x="660210" y="1540510"/>
          <a:ext cx="10871579" cy="4815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41478">
                  <a:extLst>
                    <a:ext uri="{9D8B030D-6E8A-4147-A177-3AD203B41FA5}">
                      <a16:colId xmlns:a16="http://schemas.microsoft.com/office/drawing/2014/main" val="3950151357"/>
                    </a:ext>
                  </a:extLst>
                </a:gridCol>
                <a:gridCol w="2702256">
                  <a:extLst>
                    <a:ext uri="{9D8B030D-6E8A-4147-A177-3AD203B41FA5}">
                      <a16:colId xmlns:a16="http://schemas.microsoft.com/office/drawing/2014/main" val="94917216"/>
                    </a:ext>
                  </a:extLst>
                </a:gridCol>
                <a:gridCol w="6127845">
                  <a:extLst>
                    <a:ext uri="{9D8B030D-6E8A-4147-A177-3AD203B41FA5}">
                      <a16:colId xmlns:a16="http://schemas.microsoft.com/office/drawing/2014/main" val="22797470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Perspective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Level of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View of Society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978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Functionalist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</a:t>
                      </a:r>
                      <a:r>
                        <a:rPr lang="en-US" sz="2200" spc="-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composed</a:t>
                      </a:r>
                      <a:r>
                        <a:rPr lang="en-US" sz="2200" spc="2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-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interrelated</a:t>
                      </a:r>
                      <a:r>
                        <a:rPr lang="en-US" sz="2200" spc="3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parts</a:t>
                      </a:r>
                      <a:r>
                        <a:rPr lang="en-US" sz="2200" spc="-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14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that</a:t>
                      </a:r>
                      <a:r>
                        <a:rPr lang="en-US" sz="2200" spc="-2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work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together</a:t>
                      </a:r>
                      <a:r>
                        <a:rPr lang="en-US" sz="2200" spc="2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</a:t>
                      </a:r>
                      <a:r>
                        <a:rPr lang="en-US" sz="2200" spc="19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maintain</a:t>
                      </a:r>
                      <a:r>
                        <a:rPr lang="en-US" sz="2200" spc="2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stability</a:t>
                      </a:r>
                      <a:r>
                        <a:rPr lang="en-US" sz="2200" spc="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within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society.</a:t>
                      </a:r>
                      <a:r>
                        <a:rPr lang="en-US" sz="2200" spc="-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sz="2200" spc="-2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stability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threatened</a:t>
                      </a:r>
                      <a:r>
                        <a:rPr lang="en-US" sz="2200" spc="2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by</a:t>
                      </a:r>
                      <a:r>
                        <a:rPr lang="en-US" sz="2200" spc="-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dysfunctional</a:t>
                      </a:r>
                      <a:r>
                        <a:rPr lang="en-US" sz="2200" spc="2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acts</a:t>
                      </a:r>
                      <a:r>
                        <a:rPr lang="en-US" sz="2200" spc="-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en-US" sz="2200" spc="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institutions.</a:t>
                      </a:r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348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Conflict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</a:t>
                      </a:r>
                      <a:r>
                        <a:rPr lang="en-US" sz="2200" spc="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1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characterized</a:t>
                      </a:r>
                      <a:r>
                        <a:rPr lang="en-US" sz="2200" spc="4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by</a:t>
                      </a:r>
                      <a:r>
                        <a:rPr lang="en-US" sz="2200" spc="-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inequality;</a:t>
                      </a:r>
                      <a:r>
                        <a:rPr lang="en-US" sz="2200" spc="3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</a:t>
                      </a:r>
                      <a:r>
                        <a:rPr lang="en-US" sz="2200" spc="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life</a:t>
                      </a:r>
                      <a:r>
                        <a:rPr lang="en-US" sz="2200" spc="-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13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struggle</a:t>
                      </a:r>
                      <a:r>
                        <a:rPr lang="en-US" sz="2200" spc="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en-US" sz="2200" spc="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scarce</a:t>
                      </a:r>
                      <a:r>
                        <a:rPr lang="en-US" sz="2200" spc="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resources.</a:t>
                      </a:r>
                      <a:r>
                        <a:rPr lang="en-US" sz="2200" spc="1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</a:t>
                      </a:r>
                      <a:r>
                        <a:rPr lang="en-US" sz="2200" spc="204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arrangements</a:t>
                      </a:r>
                      <a:r>
                        <a:rPr lang="en-US" sz="2200" spc="2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benefit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some</a:t>
                      </a:r>
                      <a:r>
                        <a:rPr lang="en-US" sz="2200" spc="-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groups</a:t>
                      </a:r>
                      <a:r>
                        <a:rPr lang="en-US" sz="2200" spc="-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</a:t>
                      </a:r>
                      <a:r>
                        <a:rPr lang="en-US" sz="2200" spc="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sz="2200" spc="1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expense</a:t>
                      </a:r>
                      <a:r>
                        <a:rPr lang="en-US" sz="2200" spc="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others.</a:t>
                      </a:r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172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Symbolic Interactionist</a:t>
                      </a:r>
                    </a:p>
                    <a:p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Society</a:t>
                      </a:r>
                      <a:r>
                        <a:rPr lang="en-US" sz="2200" spc="-9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200" spc="1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0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sum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interactions</a:t>
                      </a:r>
                      <a:r>
                        <a:rPr lang="en-US" sz="2200" spc="1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2200" spc="9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en-US" sz="2200" spc="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groups.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Behavior</a:t>
                      </a:r>
                      <a:r>
                        <a:rPr lang="en-US" sz="2200" spc="19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US" sz="2200" spc="-1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learned</a:t>
                      </a:r>
                      <a:r>
                        <a:rPr lang="en-US" sz="2200" spc="8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</a:t>
                      </a:r>
                      <a:r>
                        <a:rPr lang="en-US" sz="2200" spc="3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5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interaction</a:t>
                      </a:r>
                      <a:r>
                        <a:rPr lang="en-US" sz="2200" spc="1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</a:t>
                      </a:r>
                      <a:r>
                        <a:rPr lang="en-US" sz="2200" spc="9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people;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</a:t>
                      </a:r>
                      <a:r>
                        <a:rPr lang="en-US" sz="2200" spc="14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define</a:t>
                      </a:r>
                      <a:r>
                        <a:rPr lang="en-US" sz="2200" spc="1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200" spc="3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situation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becomes</a:t>
                      </a:r>
                      <a:r>
                        <a:rPr lang="en-US" sz="2200" spc="10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US" sz="2200" spc="24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6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foundation</a:t>
                      </a:r>
                      <a:r>
                        <a:rPr lang="en-US" sz="2200" spc="10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7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r>
                        <a:rPr lang="en-US" sz="2200" spc="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2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</a:t>
                      </a:r>
                      <a:r>
                        <a:rPr lang="en-US" sz="2200" spc="55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</a:t>
                      </a:r>
                      <a:r>
                        <a:rPr lang="en-US" sz="2200" spc="-8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200" spc="-10" dirty="0">
                          <a:solidFill>
                            <a:srgbClr val="03030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behave.</a:t>
                      </a:r>
                      <a:endParaRPr lang="en-US" sz="2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25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65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763" y="472247"/>
            <a:ext cx="7686661" cy="128111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Comparing Major Theoretical Paradigms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11FF345E-8296-018A-1D23-437A42ECFB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2789365"/>
              </p:ext>
            </p:extLst>
          </p:nvPr>
        </p:nvGraphicFramePr>
        <p:xfrm>
          <a:off x="227463" y="1703271"/>
          <a:ext cx="11737073" cy="468248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01755">
                  <a:extLst>
                    <a:ext uri="{9D8B030D-6E8A-4147-A177-3AD203B41FA5}">
                      <a16:colId xmlns:a16="http://schemas.microsoft.com/office/drawing/2014/main" val="1489412962"/>
                    </a:ext>
                  </a:extLst>
                </a:gridCol>
                <a:gridCol w="2897875">
                  <a:extLst>
                    <a:ext uri="{9D8B030D-6E8A-4147-A177-3AD203B41FA5}">
                      <a16:colId xmlns:a16="http://schemas.microsoft.com/office/drawing/2014/main" val="4106657769"/>
                    </a:ext>
                  </a:extLst>
                </a:gridCol>
                <a:gridCol w="3382677">
                  <a:extLst>
                    <a:ext uri="{9D8B030D-6E8A-4147-A177-3AD203B41FA5}">
                      <a16:colId xmlns:a16="http://schemas.microsoft.com/office/drawing/2014/main" val="3768998565"/>
                    </a:ext>
                  </a:extLst>
                </a:gridCol>
                <a:gridCol w="3354766">
                  <a:extLst>
                    <a:ext uri="{9D8B030D-6E8A-4147-A177-3AD203B41FA5}">
                      <a16:colId xmlns:a16="http://schemas.microsoft.com/office/drawing/2014/main" val="2321725014"/>
                    </a:ext>
                  </a:extLst>
                </a:gridCol>
              </a:tblGrid>
              <a:tr h="3837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Functionalism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Conflict Theory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Symbolic Interactionism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618055"/>
                  </a:ext>
                </a:extLst>
              </a:tr>
              <a:tr h="354243">
                <a:tc>
                  <a:txBody>
                    <a:bodyPr/>
                    <a:lstStyle/>
                    <a:p>
                      <a:r>
                        <a:rPr lang="en-US" sz="2200" b="1" dirty="0"/>
                        <a:t>Level of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Micro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96497"/>
                  </a:ext>
                </a:extLst>
              </a:tr>
              <a:tr h="3829042">
                <a:tc>
                  <a:txBody>
                    <a:bodyPr/>
                    <a:lstStyle/>
                    <a:p>
                      <a:br>
                        <a:rPr lang="en-US" dirty="0"/>
                      </a:br>
                      <a:br>
                        <a:rPr lang="en-US" dirty="0"/>
                      </a:br>
                      <a:br>
                        <a:rPr lang="en-US" dirty="0"/>
                      </a:br>
                      <a:br>
                        <a:rPr lang="en-US" sz="2000" dirty="0"/>
                      </a:br>
                      <a:r>
                        <a:rPr lang="en-US" sz="2000" dirty="0"/>
                        <a:t>Core Questions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98450" marR="342900" indent="-285750">
                        <a:lnSpc>
                          <a:spcPct val="98300"/>
                        </a:lnSpc>
                        <a:spcBef>
                          <a:spcPts val="155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spc="85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</a:t>
                      </a:r>
                      <a:r>
                        <a:rPr lang="en-US" sz="2000" spc="1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spc="75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keeps</a:t>
                      </a:r>
                      <a:r>
                        <a:rPr lang="en-US" sz="2000" spc="-35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spc="-1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society </a:t>
                      </a:r>
                      <a:r>
                        <a:rPr lang="en-US" sz="2000" spc="6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functioning </a:t>
                      </a:r>
                      <a:r>
                        <a:rPr lang="en-US" sz="2000" spc="4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smoothly?</a:t>
                      </a:r>
                    </a:p>
                    <a:p>
                      <a:pPr marL="298450" marR="342900" indent="-285750">
                        <a:lnSpc>
                          <a:spcPct val="98300"/>
                        </a:lnSpc>
                        <a:spcBef>
                          <a:spcPts val="155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spc="4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are the parts of society and how do they relate?</a:t>
                      </a:r>
                    </a:p>
                    <a:p>
                      <a:pPr marL="298450" marR="342900" indent="-285750">
                        <a:lnSpc>
                          <a:spcPct val="98300"/>
                        </a:lnSpc>
                        <a:spcBef>
                          <a:spcPts val="155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000" spc="40" dirty="0">
                          <a:solidFill>
                            <a:srgbClr val="030508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are the intended and unintended outcomes of an event?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are wealth and power distributed in society?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do people with wealth and power keep them?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Are there groups that get ahead in this society and why?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are society's resources and opportunities divided?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do people co­ create the society?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How does social interaction influence, create, and sustain human relationships?</a:t>
                      </a:r>
                    </a:p>
                    <a:p>
                      <a:pPr marL="285750" indent="-285750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Do people change behavior from one setting to another, and if so, why?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15404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20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566" y="681037"/>
            <a:ext cx="6827520" cy="117106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Methodological Approaches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28779-09EC-B608-8BC6-E4E4DB335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Quantitative Research</a:t>
            </a:r>
          </a:p>
          <a:p>
            <a:r>
              <a:rPr lang="en-US" dirty="0"/>
              <a:t>Based on the goal of scientific objectivity and focused on data that can be measured numerically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Qualitative Research</a:t>
            </a:r>
            <a:endParaRPr lang="en-US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/>
              <a:t>Uses interpretive description rather than statistics to analyze underlying meanings and patterns of social relationships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95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0247" y="759942"/>
            <a:ext cx="4472683" cy="76538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28779-09EC-B608-8BC6-E4E4DB335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543" y="1813377"/>
            <a:ext cx="4472683" cy="4705018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1000"/>
              </a:spcAft>
            </a:pPr>
            <a:r>
              <a:rPr lang="en-US" sz="6000" dirty="0"/>
              <a:t>Surveys</a:t>
            </a:r>
          </a:p>
          <a:p>
            <a:pPr>
              <a:spcAft>
                <a:spcPts val="1000"/>
              </a:spcAft>
            </a:pPr>
            <a:r>
              <a:rPr lang="en-US" sz="6000" dirty="0"/>
              <a:t>Secondary data analysis</a:t>
            </a:r>
          </a:p>
          <a:p>
            <a:pPr>
              <a:spcAft>
                <a:spcPts val="1000"/>
              </a:spcAft>
            </a:pPr>
            <a:r>
              <a:rPr lang="en-US" sz="6000" dirty="0"/>
              <a:t>Content analysis</a:t>
            </a:r>
          </a:p>
          <a:p>
            <a:pPr>
              <a:spcAft>
                <a:spcPts val="1000"/>
              </a:spcAft>
            </a:pPr>
            <a:r>
              <a:rPr lang="en-US" sz="6000" dirty="0"/>
              <a:t>Field research</a:t>
            </a:r>
          </a:p>
          <a:p>
            <a:pPr lvl="1">
              <a:spcAft>
                <a:spcPts val="1000"/>
              </a:spcAft>
            </a:pPr>
            <a:r>
              <a:rPr lang="en-US" sz="6000" dirty="0"/>
              <a:t>Interviews</a:t>
            </a:r>
          </a:p>
          <a:p>
            <a:pPr lvl="1">
              <a:spcAft>
                <a:spcPts val="1000"/>
              </a:spcAft>
            </a:pPr>
            <a:r>
              <a:rPr lang="en-US" sz="6000" dirty="0"/>
              <a:t>Participant observation</a:t>
            </a:r>
          </a:p>
          <a:p>
            <a:pPr lvl="1">
              <a:spcAft>
                <a:spcPts val="1000"/>
              </a:spcAft>
            </a:pPr>
            <a:r>
              <a:rPr lang="en-US" sz="6000" dirty="0"/>
              <a:t>Focus groups</a:t>
            </a:r>
          </a:p>
          <a:p>
            <a:pPr lvl="1">
              <a:spcAft>
                <a:spcPts val="1000"/>
              </a:spcAft>
            </a:pPr>
            <a:r>
              <a:rPr lang="en-US" sz="6000" dirty="0"/>
              <a:t>Photovoice</a:t>
            </a:r>
          </a:p>
          <a:p>
            <a:pPr>
              <a:spcAft>
                <a:spcPts val="1000"/>
              </a:spcAft>
            </a:pPr>
            <a:r>
              <a:rPr lang="en-US" sz="6000" dirty="0"/>
              <a:t>Experiments</a:t>
            </a:r>
          </a:p>
          <a:p>
            <a:pPr>
              <a:spcAft>
                <a:spcPts val="1000"/>
              </a:spcAft>
            </a:pPr>
            <a:r>
              <a:rPr lang="en-US" sz="6000" dirty="0"/>
              <a:t>Spatial Analysis/GIS</a:t>
            </a:r>
          </a:p>
        </p:txBody>
      </p:sp>
      <p:pic>
        <p:nvPicPr>
          <p:cNvPr id="5" name="Picture 4" descr="Three people , one holding a clipboard and conducting a survey">
            <a:extLst>
              <a:ext uri="{FF2B5EF4-FFF2-40B4-BE49-F238E27FC236}">
                <a16:creationId xmlns:a16="http://schemas.microsoft.com/office/drawing/2014/main" id="{7F5E0DEA-4327-E18C-0D3D-A62E45767D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06" r="13706"/>
          <a:stretch/>
        </p:blipFill>
        <p:spPr>
          <a:xfrm>
            <a:off x="5219053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8" name="Content Placeholder 5" descr="A closeup of a survey and a  pencil with the following options visible:  “Neither Agree Nor Disagree”; “Somewhat Agree”; and Strongly Agree.">
            <a:extLst>
              <a:ext uri="{FF2B5EF4-FFF2-40B4-BE49-F238E27FC236}">
                <a16:creationId xmlns:a16="http://schemas.microsoft.com/office/drawing/2014/main" id="{FDA753D6-7EF2-7781-055B-F7D4DE38AF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07" t="669" r="2558" b="-3"/>
          <a:stretch/>
        </p:blipFill>
        <p:spPr>
          <a:xfrm rot="284145">
            <a:off x="7352466" y="438995"/>
            <a:ext cx="3409656" cy="3002471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7" name="Picture 6" descr="A voice recorder to conduct interviews">
            <a:extLst>
              <a:ext uri="{FF2B5EF4-FFF2-40B4-BE49-F238E27FC236}">
                <a16:creationId xmlns:a16="http://schemas.microsoft.com/office/drawing/2014/main" id="{4120E793-2DE3-72BC-241C-6C6006575D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328" b="10328"/>
          <a:stretch/>
        </p:blipFill>
        <p:spPr>
          <a:xfrm>
            <a:off x="9818129" y="2513839"/>
            <a:ext cx="2373871" cy="3304094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49552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31" y="764335"/>
            <a:ext cx="4267200" cy="104914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Structure/Agency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D092E4F-BF36-FA16-197D-CC2D62493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524"/>
            <a:ext cx="5672330" cy="4374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 vs. agency is an important debate in sociology that highlights to what extent an individual’s life is determined by social forces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 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ability to act independent of structure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Pre-existing social arrangements that shape and constrain behavior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man trapped in a jar under a rock, symbolizing limitations, heavy burdens, or feeling confined.">
            <a:extLst>
              <a:ext uri="{FF2B5EF4-FFF2-40B4-BE49-F238E27FC236}">
                <a16:creationId xmlns:a16="http://schemas.microsoft.com/office/drawing/2014/main" id="{76258B43-76F4-D5A0-04D6-702092E84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530" y="882142"/>
            <a:ext cx="5471160" cy="547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8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49352" y="6356350"/>
            <a:ext cx="2743200" cy="365125"/>
          </a:xfrm>
        </p:spPr>
        <p:txBody>
          <a:bodyPr/>
          <a:lstStyle/>
          <a:p>
            <a:fld id="{856227B3-BD4B-B146-9DD9-5D91D71F00EA}" type="slidenum">
              <a:rPr lang="en-US" smtClean="0"/>
              <a:t>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816" y="1380736"/>
            <a:ext cx="4610100" cy="121983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Stratification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DD3280-E83C-2899-9767-B23E2F8248B8}"/>
              </a:ext>
            </a:extLst>
          </p:cNvPr>
          <p:cNvSpPr txBox="1">
            <a:spLocks/>
          </p:cNvSpPr>
          <p:nvPr/>
        </p:nvSpPr>
        <p:spPr>
          <a:xfrm>
            <a:off x="1048917" y="2693877"/>
            <a:ext cx="5847608" cy="3755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hierarchical arrangement of large social groups based on their control over basic resources (Feagin and Feagin 2003).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structural inequality is often based on class, race, gender, age, and other attributes on which society places value.</a:t>
            </a:r>
          </a:p>
          <a:p>
            <a:pPr marL="0" indent="0">
              <a:buNone/>
            </a:pPr>
            <a:endParaRPr lang="en-US" sz="2600" dirty="0"/>
          </a:p>
          <a:p>
            <a:endParaRPr lang="en-US" sz="2600" dirty="0"/>
          </a:p>
        </p:txBody>
      </p:sp>
      <p:pic>
        <p:nvPicPr>
          <p:cNvPr id="6" name="Picture 5" descr="A well dressed person walking by a not so well dressed person in dirty clothes laying on the side of the street on a set of stairs.">
            <a:extLst>
              <a:ext uri="{FF2B5EF4-FFF2-40B4-BE49-F238E27FC236}">
                <a16:creationId xmlns:a16="http://schemas.microsoft.com/office/drawing/2014/main" id="{616577B8-A2CB-3070-15FD-3571D666CB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00" r="4" b="4"/>
          <a:stretch/>
        </p:blipFill>
        <p:spPr>
          <a:xfrm>
            <a:off x="7042424" y="0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7" name="Picture 6" descr="Aerial view of a city showing a powerful view of urban inequality. The left shows the poorest conditions, while the right features an upscale development with swimming pools and tennis courts.">
            <a:extLst>
              <a:ext uri="{FF2B5EF4-FFF2-40B4-BE49-F238E27FC236}">
                <a16:creationId xmlns:a16="http://schemas.microsoft.com/office/drawing/2014/main" id="{9574BCE9-7E40-52AD-89C7-3ECA7C7223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985" r="10671" b="-1"/>
          <a:stretch/>
        </p:blipFill>
        <p:spPr>
          <a:xfrm>
            <a:off x="7300497" y="2149435"/>
            <a:ext cx="4891504" cy="4708566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5883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1342" y="6284451"/>
            <a:ext cx="2743200" cy="365125"/>
          </a:xfrm>
        </p:spPr>
        <p:txBody>
          <a:bodyPr/>
          <a:lstStyle/>
          <a:p>
            <a:fld id="{856227B3-BD4B-B146-9DD9-5D91D71F00EA}" type="slidenum">
              <a:rPr lang="en-US" smtClean="0"/>
              <a:t>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39A0A33-46B8-3765-C87C-B17C1B3F2B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58123" y="809205"/>
            <a:ext cx="6675729" cy="7481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Social Causation of Disasters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22B44-2D71-F208-DA83-905BD8CC7320}"/>
              </a:ext>
            </a:extLst>
          </p:cNvPr>
          <p:cNvSpPr txBox="1"/>
          <p:nvPr/>
        </p:nvSpPr>
        <p:spPr>
          <a:xfrm>
            <a:off x="5027683" y="1537475"/>
            <a:ext cx="2136611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Natural Environment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793D9B-6BD2-714E-2280-7513A2E2AD6E}"/>
              </a:ext>
            </a:extLst>
          </p:cNvPr>
          <p:cNvSpPr txBox="1"/>
          <p:nvPr/>
        </p:nvSpPr>
        <p:spPr>
          <a:xfrm>
            <a:off x="2645690" y="2223199"/>
            <a:ext cx="6900607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Spatially varied, with unequal distribution of opportunities and hazards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DF3915-1A9A-CAD8-834D-0B4E4FC4930F}"/>
              </a:ext>
            </a:extLst>
          </p:cNvPr>
          <p:cNvSpPr txBox="1"/>
          <p:nvPr/>
        </p:nvSpPr>
        <p:spPr>
          <a:xfrm>
            <a:off x="524466" y="2844281"/>
            <a:ext cx="5278610" cy="923330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Opportunities, locations, and resources for human activities (agricultural land, water, minerals, energy sources, sites for construction, places to live and 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E51A30-026F-F1F4-DA5D-D9F0E5BD8FA0}"/>
              </a:ext>
            </a:extLst>
          </p:cNvPr>
          <p:cNvSpPr txBox="1"/>
          <p:nvPr/>
        </p:nvSpPr>
        <p:spPr>
          <a:xfrm>
            <a:off x="6388923" y="2954931"/>
            <a:ext cx="5141080" cy="923330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Hazards affecting human activities (drought, floods, earthquakes, hurricanes, volcanic eruptions, diseases)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FD18FB-CD26-FDBB-A146-3767F76412B1}"/>
              </a:ext>
            </a:extLst>
          </p:cNvPr>
          <p:cNvSpPr txBox="1"/>
          <p:nvPr/>
        </p:nvSpPr>
        <p:spPr>
          <a:xfrm>
            <a:off x="2034496" y="4209615"/>
            <a:ext cx="8122993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Social processes determine unequal access to opportunities and exposure to hazards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FD3C04-2C54-8B92-9E7F-3F0E02795D0D}"/>
              </a:ext>
            </a:extLst>
          </p:cNvPr>
          <p:cNvSpPr txBox="1"/>
          <p:nvPr/>
        </p:nvSpPr>
        <p:spPr>
          <a:xfrm>
            <a:off x="3282305" y="4901035"/>
            <a:ext cx="5627374" cy="369332"/>
          </a:xfrm>
          <a:prstGeom prst="rect">
            <a:avLst/>
          </a:prstGeom>
          <a:gradFill flip="none" rotWithShape="1">
            <a:gsLst>
              <a:gs pos="0">
                <a:srgbClr val="FF9A8B"/>
              </a:gs>
              <a:gs pos="100000">
                <a:schemeClr val="bg1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Class, gender , ethnicity, age, disability, immigration status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4DEC03-F842-FEA7-5B33-B31CD5B3C9DE}"/>
              </a:ext>
            </a:extLst>
          </p:cNvPr>
          <p:cNvSpPr txBox="1"/>
          <p:nvPr/>
        </p:nvSpPr>
        <p:spPr>
          <a:xfrm>
            <a:off x="4078178" y="5592455"/>
            <a:ext cx="3449791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Social systems and power relations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1960A7-C7EE-D97F-754E-96C89FE1B426}"/>
              </a:ext>
            </a:extLst>
          </p:cNvPr>
          <p:cNvSpPr txBox="1"/>
          <p:nvPr/>
        </p:nvSpPr>
        <p:spPr>
          <a:xfrm>
            <a:off x="2645690" y="6256315"/>
            <a:ext cx="6414898" cy="369332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none" rtlCol="0">
            <a:spAutoFit/>
          </a:bodyPr>
          <a:lstStyle/>
          <a:p>
            <a:r>
              <a:rPr lang="en-US" dirty="0"/>
              <a:t>Political and economic systems at national and international scales</a:t>
            </a:r>
          </a:p>
        </p:txBody>
      </p:sp>
      <p:sp>
        <p:nvSpPr>
          <p:cNvPr id="15" name="Up Arrow 14" descr="small green arrow pointing upward toward the last text box">
            <a:extLst>
              <a:ext uri="{FF2B5EF4-FFF2-40B4-BE49-F238E27FC236}">
                <a16:creationId xmlns:a16="http://schemas.microsoft.com/office/drawing/2014/main" id="{8A6AEC0C-9304-E515-3E30-DF5929A9AE0C}"/>
              </a:ext>
            </a:extLst>
          </p:cNvPr>
          <p:cNvSpPr/>
          <p:nvPr/>
        </p:nvSpPr>
        <p:spPr>
          <a:xfrm>
            <a:off x="3163769" y="3877685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15" descr="small green arrow pointing upward toward the last text box">
            <a:extLst>
              <a:ext uri="{FF2B5EF4-FFF2-40B4-BE49-F238E27FC236}">
                <a16:creationId xmlns:a16="http://schemas.microsoft.com/office/drawing/2014/main" id="{B022F0E7-A2A8-A696-1E1C-23F3C21C7309}"/>
              </a:ext>
            </a:extLst>
          </p:cNvPr>
          <p:cNvSpPr/>
          <p:nvPr/>
        </p:nvSpPr>
        <p:spPr>
          <a:xfrm>
            <a:off x="8582904" y="3887239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 descr="small green arrow pointing upward toward the last text box">
            <a:extLst>
              <a:ext uri="{FF2B5EF4-FFF2-40B4-BE49-F238E27FC236}">
                <a16:creationId xmlns:a16="http://schemas.microsoft.com/office/drawing/2014/main" id="{C4D4FEBC-318F-975F-E462-E51D69B54E87}"/>
              </a:ext>
            </a:extLst>
          </p:cNvPr>
          <p:cNvSpPr/>
          <p:nvPr/>
        </p:nvSpPr>
        <p:spPr>
          <a:xfrm>
            <a:off x="5947550" y="4618317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Up Arrow 17" descr="small green arrow pointing upward toward the last text box">
            <a:extLst>
              <a:ext uri="{FF2B5EF4-FFF2-40B4-BE49-F238E27FC236}">
                <a16:creationId xmlns:a16="http://schemas.microsoft.com/office/drawing/2014/main" id="{939CDDF1-91EC-4B38-F8C0-FF968B15C186}"/>
              </a:ext>
            </a:extLst>
          </p:cNvPr>
          <p:cNvSpPr/>
          <p:nvPr/>
        </p:nvSpPr>
        <p:spPr>
          <a:xfrm>
            <a:off x="5947549" y="5283859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Arrow 18" descr="small green arrow pointing upward toward the last text box">
            <a:extLst>
              <a:ext uri="{FF2B5EF4-FFF2-40B4-BE49-F238E27FC236}">
                <a16:creationId xmlns:a16="http://schemas.microsoft.com/office/drawing/2014/main" id="{6B5B2321-FDF6-1A5E-7DEB-CBAD9CE78A59}"/>
              </a:ext>
            </a:extLst>
          </p:cNvPr>
          <p:cNvSpPr/>
          <p:nvPr/>
        </p:nvSpPr>
        <p:spPr>
          <a:xfrm>
            <a:off x="5947548" y="5961787"/>
            <a:ext cx="296883" cy="322664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 descr="small green arrow pointing downward to the next text box&#10;&#10;">
            <a:extLst>
              <a:ext uri="{FF2B5EF4-FFF2-40B4-BE49-F238E27FC236}">
                <a16:creationId xmlns:a16="http://schemas.microsoft.com/office/drawing/2014/main" id="{D8206F84-63D0-E02A-7CB3-707C99D9FF8B}"/>
              </a:ext>
            </a:extLst>
          </p:cNvPr>
          <p:cNvSpPr/>
          <p:nvPr/>
        </p:nvSpPr>
        <p:spPr>
          <a:xfrm rot="10800000">
            <a:off x="3163767" y="2601221"/>
            <a:ext cx="296881" cy="369332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 Arrow 20" descr="small green arrow pointing downward toward the next text box">
            <a:extLst>
              <a:ext uri="{FF2B5EF4-FFF2-40B4-BE49-F238E27FC236}">
                <a16:creationId xmlns:a16="http://schemas.microsoft.com/office/drawing/2014/main" id="{3BEF7891-6530-AA07-E926-F15CDE2C040C}"/>
              </a:ext>
            </a:extLst>
          </p:cNvPr>
          <p:cNvSpPr/>
          <p:nvPr/>
        </p:nvSpPr>
        <p:spPr>
          <a:xfrm rot="10800000">
            <a:off x="8582901" y="2601509"/>
            <a:ext cx="296883" cy="369332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Arrow 21" descr="small green arrow pointing downward toward the next text box">
            <a:extLst>
              <a:ext uri="{FF2B5EF4-FFF2-40B4-BE49-F238E27FC236}">
                <a16:creationId xmlns:a16="http://schemas.microsoft.com/office/drawing/2014/main" id="{58971EE5-464E-D7E5-7821-10CA069F329C}"/>
              </a:ext>
            </a:extLst>
          </p:cNvPr>
          <p:cNvSpPr/>
          <p:nvPr/>
        </p:nvSpPr>
        <p:spPr>
          <a:xfrm rot="10800000">
            <a:off x="5947547" y="1926396"/>
            <a:ext cx="296883" cy="311765"/>
          </a:xfrm>
          <a:prstGeom prst="up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rgbClr val="9AD17F">
                  <a:alpha val="40000"/>
                </a:srgbClr>
              </a:gs>
              <a:gs pos="100000">
                <a:srgbClr val="6FBE44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6FBE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32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4D730D3-21DF-A649-93AC-8F75A2B9B32F}" vid="{B0AA2598-5C6F-5540-895B-2774E0F757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497</Words>
  <Application>Microsoft Macintosh PowerPoint</Application>
  <PresentationFormat>Widescreen</PresentationFormat>
  <Paragraphs>80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Introduction to Sociology</vt:lpstr>
      <vt:lpstr>Major Theoretical Approaches</vt:lpstr>
      <vt:lpstr>Comparing Major Theoretical Paradigms</vt:lpstr>
      <vt:lpstr>Methodological Approaches</vt:lpstr>
      <vt:lpstr>Research Methods</vt:lpstr>
      <vt:lpstr>Structure/Agency</vt:lpstr>
      <vt:lpstr>Social Stratification</vt:lpstr>
      <vt:lpstr>The Social Causation of Disasters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Alaina Gallagher</dc:creator>
  <cp:lastModifiedBy>Alaina Gallagher</cp:lastModifiedBy>
  <cp:revision>14</cp:revision>
  <dcterms:created xsi:type="dcterms:W3CDTF">2022-06-13T18:27:28Z</dcterms:created>
  <dcterms:modified xsi:type="dcterms:W3CDTF">2026-07-20T15:45:19Z</dcterms:modified>
</cp:coreProperties>
</file>