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0_C16AAF9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Lst>
  <p:notesMasterIdLst>
    <p:notesMasterId r:id="rId10"/>
  </p:notesMasterIdLst>
  <p:sldIdLst>
    <p:sldId id="256" r:id="rId2"/>
    <p:sldId id="257" r:id="rId3"/>
    <p:sldId id="288" r:id="rId4"/>
    <p:sldId id="286" r:id="rId5"/>
    <p:sldId id="284" r:id="rId6"/>
    <p:sldId id="276" r:id="rId7"/>
    <p:sldId id="281" r:id="rId8"/>
    <p:sldId id="280" r:id="rId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 roundtripDataSignature="AMtx7mjJybDX31GaanBIaGYQN5EpLpiIF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10D57C-CB20-42B3-69AD-4CA041089145}" name="Alaina Gallagher" initials="AG" userId="S::agalla@umd.edu::f61b52c0-6f18-49ba-a54b-cafdc1ea6cc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46"/>
    <p:restoredTop sz="87619"/>
  </p:normalViewPr>
  <p:slideViewPr>
    <p:cSldViewPr snapToGrid="0" snapToObjects="1">
      <p:cViewPr varScale="1">
        <p:scale>
          <a:sx n="107" d="100"/>
          <a:sy n="107" d="100"/>
        </p:scale>
        <p:origin x="17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customschemas.google.com/relationships/presentationmetadata" Target="metadata"/><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modernComment_120_C16AAF94.xml><?xml version="1.0" encoding="utf-8"?>
<p188:cmLst xmlns:a="http://schemas.openxmlformats.org/drawingml/2006/main" xmlns:r="http://schemas.openxmlformats.org/officeDocument/2006/relationships" xmlns:p188="http://schemas.microsoft.com/office/powerpoint/2018/8/main">
  <p188:cm id="{7741C1B6-35FA-B340-A6BD-3A42D6676330}" authorId="{7110D57C-CB20-42B3-69AD-4CA041089145}" created="2023-12-12T19:25:30.395">
    <ac:txMkLst xmlns:ac="http://schemas.microsoft.com/office/drawing/2013/main/command">
      <pc:docMk xmlns:pc="http://schemas.microsoft.com/office/powerpoint/2013/main/command"/>
      <pc:sldMk xmlns:pc="http://schemas.microsoft.com/office/powerpoint/2013/main/command" cId="3244994452" sldId="288"/>
      <ac:spMk id="2" creationId="{1ABB96C3-4841-1C4C-A28A-1424F6D58CB7}"/>
      <ac:txMk cp="369" len="8">
        <ac:context len="475" hash="358989421"/>
      </ac:txMk>
    </ac:txMkLst>
    <p188:pos x="4570318" y="2888978"/>
    <p188:txBody>
      <a:bodyPr/>
      <a:lstStyle/>
      <a:p>
        <a:r>
          <a:rPr lang="en-US"/>
          <a:t>Changed to “create” so we weren’t saying “plan….plans”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i="1" dirty="0"/>
              <a:t>Notes to Instructor: </a:t>
            </a:r>
            <a:r>
              <a:rPr lang="en-US" sz="1400" i="0" dirty="0"/>
              <a:t>It’s important to emphasize that ethnography helps Western science avoid past mistakes that might reinscribe abusive histories of colonization, appropriation, and erasure. Ethnography helps outside researchers and policymakers better understand the needs and norms of target communities so that any “aid” or intervention is well-designed to help the local community on its terms. </a:t>
            </a:r>
            <a:endParaRPr sz="1400"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i="1" dirty="0"/>
              <a:t>Notes for Instructor: </a:t>
            </a:r>
            <a:r>
              <a:rPr lang="en-US" sz="1400" i="0" dirty="0"/>
              <a:t>It’s important to emphasize that ethnography helps western science avoid past mistakes that might </a:t>
            </a:r>
            <a:r>
              <a:rPr lang="en-US" sz="1400" i="0" dirty="0" err="1"/>
              <a:t>reinscribe</a:t>
            </a:r>
            <a:r>
              <a:rPr lang="en-US" sz="1400" i="0" dirty="0"/>
              <a:t> abusive histories of colonization, appropriation, and erasure. Ethnography helps outside researchers and policymakers better understand the needs and norms of target communities, so that any “aid” or intervention is well-designed to help the local community on their own terms. </a:t>
            </a:r>
            <a:endParaRPr sz="1400"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268885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i="1" dirty="0"/>
              <a:t>Notes to Instructor</a:t>
            </a:r>
            <a:r>
              <a:rPr lang="en-US" sz="1400" dirty="0"/>
              <a:t>: Ask students how they think ethnographers should approach these two situations differently: 1) an outside country with a colonial history of resource extraction vs. 2) a domestic community that has long suffered racial and class discrimination. How is the </a:t>
            </a:r>
            <a:r>
              <a:rPr lang="en-US" sz="1400" b="1" i="1" dirty="0"/>
              <a:t>positionality</a:t>
            </a:r>
            <a:r>
              <a:rPr lang="en-US" sz="1400" dirty="0"/>
              <a:t> of the researcher different in these two scenarios? </a:t>
            </a:r>
            <a:endParaRPr sz="1400"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51638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i="1" dirty="0"/>
              <a:t>Notes to Instructor</a:t>
            </a:r>
            <a:r>
              <a:rPr lang="en-US" sz="1400" dirty="0"/>
              <a:t>: Ask students how they think ethnographers should approach these two situations differently: 1) an outside country with a colonial history of resource extraction vs. 2) a domestic community that has long suffered racial and class discrimination. How is the </a:t>
            </a:r>
            <a:r>
              <a:rPr lang="en-US" sz="1400" b="1" i="1" dirty="0"/>
              <a:t>positionality</a:t>
            </a:r>
            <a:r>
              <a:rPr lang="en-US" sz="1400" dirty="0"/>
              <a:t> of the researcher different in these two scenarios? </a:t>
            </a:r>
            <a:endParaRPr sz="1400"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897763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i="1" dirty="0"/>
              <a:t>Notes to Instructor</a:t>
            </a:r>
            <a:r>
              <a:rPr lang="en-US" sz="1400" dirty="0"/>
              <a:t>: Learners may find it interesting to consider how these guidelines relate to conversations about “consent.” When Western Science desires access to Indigenous lands to conduct research, scientists must ask consent for their inquiry and design their approach around Indigenous practices, priorities, and future benefit. </a:t>
            </a:r>
            <a:endParaRPr sz="1400"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50274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i="1" dirty="0"/>
              <a:t>Notes for instructor</a:t>
            </a:r>
            <a:r>
              <a:rPr lang="en-US" sz="1400" dirty="0"/>
              <a:t>: Learners may find it interesting to consider how these guidelines relate to conversations about “consent.” When Western Science desires access to Indigenous lands to conduct research, scientists must ask consent for their inquiry and design their approach around Indigenous practices, priorities, and future benefit. </a:t>
            </a:r>
            <a:endParaRPr sz="1400"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81412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i="1" dirty="0"/>
              <a:t>Notes for instructor</a:t>
            </a:r>
            <a:r>
              <a:rPr lang="en-US" sz="1400" dirty="0"/>
              <a:t>: Learners may find it interesting to consider how guidelines for ethnography relate to conversations about “consent.” When Western Scientists seek access to ethnic lands to conduct research, scientists must ask consent for their inquiry and design their approach around local practices, priorities, and future benefit. </a:t>
            </a:r>
            <a:endParaRPr sz="1400"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30092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
          <p:cNvSpPr>
            <a:spLocks noGrp="1"/>
          </p:cNvSpPr>
          <p:nvPr>
            <p:ph type="pic" idx="2"/>
          </p:nvPr>
        </p:nvSpPr>
        <p:spPr>
          <a:xfrm>
            <a:off x="5183188" y="987425"/>
            <a:ext cx="6172200" cy="4873625"/>
          </a:xfrm>
          <a:prstGeom prst="rect">
            <a:avLst/>
          </a:prstGeom>
          <a:noFill/>
          <a:ln>
            <a:noFill/>
          </a:ln>
        </p:spPr>
      </p:sp>
      <p:sp>
        <p:nvSpPr>
          <p:cNvPr id="68" name="Google Shape;68;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20_C16AAF9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reativecommons.org/licenses/by-sa/2.0/deed.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reativecommons.org/licenses/by/2.0/deed.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
          <p:cNvSpPr/>
          <p:nvPr/>
        </p:nvSpPr>
        <p:spPr>
          <a:xfrm>
            <a:off x="305" y="333348"/>
            <a:ext cx="12191695" cy="6858000"/>
          </a:xfrm>
          <a:prstGeom prst="rect">
            <a:avLst/>
          </a:prstGeom>
          <a:solidFill>
            <a:schemeClr val="lt1"/>
          </a:solidFill>
          <a:ln>
            <a:noFill/>
          </a:ln>
        </p:spPr>
        <p:txBody>
          <a:bodyPr spcFirstLastPara="1" wrap="square" lIns="91425" tIns="45700" rIns="91425" bIns="45700" anchor="ctr" anchorCtr="0">
            <a:noAutofit/>
          </a:bodyPr>
          <a:lstStyle/>
          <a:p>
            <a:r>
              <a:rPr lang="en-US" dirty="0"/>
              <a:t>	</a:t>
            </a:r>
          </a:p>
        </p:txBody>
      </p:sp>
      <p:sp>
        <p:nvSpPr>
          <p:cNvPr id="90" name="Google Shape;90;p1"/>
          <p:cNvSpPr txBox="1">
            <a:spLocks noGrp="1"/>
          </p:cNvSpPr>
          <p:nvPr>
            <p:ph type="ctrTitle"/>
          </p:nvPr>
        </p:nvSpPr>
        <p:spPr>
          <a:xfrm>
            <a:off x="-1035190" y="3120300"/>
            <a:ext cx="7753260" cy="1738461"/>
          </a:xfrm>
          <a:prstGeom prst="rect">
            <a:avLst/>
          </a:prstGeom>
          <a:noFill/>
          <a:ln>
            <a:noFill/>
          </a:ln>
        </p:spPr>
        <p:txBody>
          <a:bodyPr spcFirstLastPara="1" wrap="square" lIns="91425" tIns="45700" rIns="91425" bIns="45700" anchor="b" anchorCtr="0">
            <a:normAutofit fontScale="90000"/>
          </a:bodyPr>
          <a:lstStyle/>
          <a:p>
            <a:pPr>
              <a:buClr>
                <a:srgbClr val="000000"/>
              </a:buClr>
              <a:buSzPts val="4000"/>
            </a:pPr>
            <a:br>
              <a:rPr lang="en-US" b="1" dirty="0"/>
            </a:br>
            <a:r>
              <a:rPr lang="en-US" b="1" dirty="0"/>
              <a:t>Ethnographic</a:t>
            </a:r>
            <a:br>
              <a:rPr lang="en-US" b="1" dirty="0"/>
            </a:br>
            <a:r>
              <a:rPr lang="en-US" b="1" dirty="0"/>
              <a:t>Methods</a:t>
            </a:r>
            <a:r>
              <a:rPr lang="en-US" sz="4000" b="1" dirty="0">
                <a:solidFill>
                  <a:srgbClr val="76923C"/>
                </a:solidFill>
                <a:latin typeface="Arial"/>
                <a:ea typeface="Arial"/>
                <a:cs typeface="Arial"/>
                <a:sym typeface="Arial"/>
              </a:rPr>
              <a:t> </a:t>
            </a:r>
            <a:br>
              <a:rPr lang="en-US" sz="4000" b="1" dirty="0">
                <a:solidFill>
                  <a:srgbClr val="000000"/>
                </a:solidFill>
                <a:latin typeface="Arial"/>
                <a:ea typeface="Arial"/>
                <a:cs typeface="Arial"/>
                <a:sym typeface="Arial"/>
              </a:rPr>
            </a:br>
            <a:endParaRPr sz="4000" dirty="0"/>
          </a:p>
        </p:txBody>
      </p:sp>
      <p:grpSp>
        <p:nvGrpSpPr>
          <p:cNvPr id="91" name="Google Shape;91;p1"/>
          <p:cNvGrpSpPr/>
          <p:nvPr/>
        </p:nvGrpSpPr>
        <p:grpSpPr>
          <a:xfrm flipH="1">
            <a:off x="9676747" y="0"/>
            <a:ext cx="2514948" cy="2174333"/>
            <a:chOff x="-305" y="-4155"/>
            <a:chExt cx="2514948" cy="2174333"/>
          </a:xfrm>
        </p:grpSpPr>
        <p:sp>
          <p:nvSpPr>
            <p:cNvPr id="92" name="Google Shape;92;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6" name="Google Shape;96;p1"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7" name="Google Shape;97;p1"/>
          <p:cNvGrpSpPr/>
          <p:nvPr/>
        </p:nvGrpSpPr>
        <p:grpSpPr>
          <a:xfrm rot="10800000" flipH="1">
            <a:off x="-305" y="4652071"/>
            <a:ext cx="3378428" cy="2535121"/>
            <a:chOff x="-305" y="-1"/>
            <a:chExt cx="3832880" cy="2876136"/>
          </a:xfrm>
        </p:grpSpPr>
        <p:sp>
          <p:nvSpPr>
            <p:cNvPr id="98" name="Google Shape;98;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02" name="Google Shape;102;p1"/>
          <p:cNvPicPr preferRelativeResize="0"/>
          <p:nvPr/>
        </p:nvPicPr>
        <p:blipFill>
          <a:blip r:embed="rId4">
            <a:extLst>
              <a:ext uri="{28A0092B-C50C-407E-A947-70E740481C1C}">
                <a14:useLocalDpi xmlns:a14="http://schemas.microsoft.com/office/drawing/2010/main"/>
              </a:ext>
            </a:extLst>
          </a:blip>
          <a:stretch>
            <a:fillRect/>
          </a:stretch>
        </p:blipFill>
        <p:spPr>
          <a:xfrm>
            <a:off x="5145309" y="1402097"/>
            <a:ext cx="6864651" cy="4436202"/>
          </a:xfrm>
          <a:prstGeom prst="rect">
            <a:avLst/>
          </a:prstGeom>
          <a:noFill/>
          <a:ln w="19050">
            <a:solidFill>
              <a:schemeClr val="tx1"/>
            </a:solidFill>
          </a:ln>
        </p:spPr>
      </p:pic>
      <p:sp>
        <p:nvSpPr>
          <p:cNvPr id="2" name="TextBox 1">
            <a:extLst>
              <a:ext uri="{FF2B5EF4-FFF2-40B4-BE49-F238E27FC236}">
                <a16:creationId xmlns:a16="http://schemas.microsoft.com/office/drawing/2014/main" id="{D9A71184-5CB6-C344-8DB6-60D7CABB952D}"/>
              </a:ext>
            </a:extLst>
          </p:cNvPr>
          <p:cNvSpPr txBox="1"/>
          <p:nvPr/>
        </p:nvSpPr>
        <p:spPr>
          <a:xfrm>
            <a:off x="5347495" y="5875038"/>
            <a:ext cx="6460278" cy="738664"/>
          </a:xfrm>
          <a:prstGeom prst="rect">
            <a:avLst/>
          </a:prstGeom>
          <a:noFill/>
        </p:spPr>
        <p:txBody>
          <a:bodyPr wrap="square" rtlCol="0">
            <a:spAutoFit/>
          </a:bodyPr>
          <a:lstStyle/>
          <a:p>
            <a:pPr algn="ctr"/>
            <a:r>
              <a:rPr lang="en-US" i="1" dirty="0"/>
              <a:t>These co-op farmers in rural Tanzania share with international aid workers the challenges they have encountered with soil fertility, pests, and market rates for their produce. Photo by Heidi Scott.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485633" y="654952"/>
            <a:ext cx="6167653" cy="685381"/>
          </a:xfrm>
          <a:prstGeom prst="rect">
            <a:avLst/>
          </a:prstGeom>
          <a:noFill/>
          <a:ln>
            <a:noFill/>
          </a:ln>
        </p:spPr>
        <p:txBody>
          <a:bodyPr spcFirstLastPara="1" wrap="square" lIns="91425" tIns="45700" rIns="91425" bIns="45700" anchor="ctr" anchorCtr="0">
            <a:normAutofit/>
          </a:bodyPr>
          <a:lstStyle/>
          <a:p>
            <a:pPr lvl="0" algn="ctr">
              <a:buClr>
                <a:srgbClr val="000000"/>
              </a:buClr>
              <a:buSzPts val="3600"/>
            </a:pPr>
            <a:r>
              <a:rPr lang="en-US" sz="3200" b="1" dirty="0">
                <a:solidFill>
                  <a:srgbClr val="000000"/>
                </a:solidFill>
                <a:latin typeface="Arial"/>
                <a:cs typeface="Arial"/>
                <a:sym typeface="Arial"/>
              </a:rPr>
              <a:t>What Is Ethnography? </a:t>
            </a:r>
            <a:endParaRPr sz="3200" dirty="0"/>
          </a:p>
        </p:txBody>
      </p:sp>
      <p:sp>
        <p:nvSpPr>
          <p:cNvPr id="110" name="Google Shape;1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111" name="Google Shape;111;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2" name="Google Shape;112;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ABB96C3-4841-1C4C-A28A-1424F6D58CB7}"/>
              </a:ext>
            </a:extLst>
          </p:cNvPr>
          <p:cNvSpPr txBox="1"/>
          <p:nvPr/>
        </p:nvSpPr>
        <p:spPr>
          <a:xfrm>
            <a:off x="995176" y="1435830"/>
            <a:ext cx="10672105" cy="2923877"/>
          </a:xfrm>
          <a:prstGeom prst="rect">
            <a:avLst/>
          </a:prstGeom>
          <a:noFill/>
        </p:spPr>
        <p:txBody>
          <a:bodyPr wrap="square" rtlCol="0">
            <a:spAutoFit/>
          </a:bodyPr>
          <a:lstStyle/>
          <a:p>
            <a:pPr marL="342900" indent="-342900">
              <a:buFont typeface="Arial" panose="020B0604020202020204" pitchFamily="34" charset="0"/>
              <a:buChar char="•"/>
            </a:pPr>
            <a:r>
              <a:rPr lang="en-US" sz="2400" dirty="0"/>
              <a:t>Ethnography is the scientific study of </a:t>
            </a:r>
            <a:r>
              <a:rPr lang="en-US" sz="2400" b="1" dirty="0"/>
              <a:t>norms</a:t>
            </a:r>
            <a:r>
              <a:rPr lang="en-US" sz="2400" dirty="0"/>
              <a:t> and </a:t>
            </a:r>
            <a:r>
              <a:rPr lang="en-US" sz="2400" b="1" dirty="0"/>
              <a:t>customs</a:t>
            </a:r>
            <a:r>
              <a:rPr lang="en-US" sz="2400" dirty="0"/>
              <a:t> within a specific culture.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Ethnographic methods help socio-environmental (S-E) researchers better understand how </a:t>
            </a:r>
            <a:r>
              <a:rPr lang="en-US" sz="2400" b="1" dirty="0"/>
              <a:t>culture</a:t>
            </a:r>
            <a:r>
              <a:rPr lang="en-US" sz="2400" dirty="0"/>
              <a:t> affects </a:t>
            </a:r>
            <a:r>
              <a:rPr lang="en-US" sz="2400" b="1" dirty="0"/>
              <a:t>environmental perceptions, values, and impacts</a:t>
            </a:r>
            <a:r>
              <a:rPr lang="en-US" sz="2400" dirty="0"/>
              <a:t>.</a:t>
            </a:r>
          </a:p>
          <a:p>
            <a:pPr marL="342900" indent="-342900">
              <a:buFont typeface="Wingdings" pitchFamily="2" charset="2"/>
              <a:buChar char="Ø"/>
            </a:pPr>
            <a:endParaRPr lang="en-US" sz="2000" dirty="0"/>
          </a:p>
          <a:p>
            <a:endParaRPr lang="en-US" sz="2000" dirty="0"/>
          </a:p>
        </p:txBody>
      </p:sp>
      <p:pic>
        <p:nvPicPr>
          <p:cNvPr id="4" name="Picture 3">
            <a:extLst>
              <a:ext uri="{FF2B5EF4-FFF2-40B4-BE49-F238E27FC236}">
                <a16:creationId xmlns:a16="http://schemas.microsoft.com/office/drawing/2014/main" id="{CA3CABA5-C13B-7042-AAC2-C43083AF3C4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4142245"/>
            <a:ext cx="12192000" cy="2333009"/>
          </a:xfrm>
          <a:prstGeom prst="rect">
            <a:avLst/>
          </a:prstGeom>
          <a:ln>
            <a:noFill/>
          </a:ln>
        </p:spPr>
      </p:pic>
      <p:sp>
        <p:nvSpPr>
          <p:cNvPr id="5" name="TextBox 4">
            <a:extLst>
              <a:ext uri="{FF2B5EF4-FFF2-40B4-BE49-F238E27FC236}">
                <a16:creationId xmlns:a16="http://schemas.microsoft.com/office/drawing/2014/main" id="{9CA4C8FE-5F45-0D48-AC6E-037EF7ECD80F}"/>
              </a:ext>
            </a:extLst>
          </p:cNvPr>
          <p:cNvSpPr txBox="1"/>
          <p:nvPr/>
        </p:nvSpPr>
        <p:spPr>
          <a:xfrm>
            <a:off x="556502" y="6509194"/>
            <a:ext cx="10841429" cy="307777"/>
          </a:xfrm>
          <a:prstGeom prst="rect">
            <a:avLst/>
          </a:prstGeom>
          <a:noFill/>
        </p:spPr>
        <p:txBody>
          <a:bodyPr wrap="none" rtlCol="0">
            <a:spAutoFit/>
          </a:bodyPr>
          <a:lstStyle/>
          <a:p>
            <a:r>
              <a:rPr lang="en-US" i="1" dirty="0"/>
              <a:t>International aid workers consult with local farmers on climate and soil fertility conditions near Dodoma, Tanzania. Photo by Heidi Scott.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450250" y="662601"/>
            <a:ext cx="6109779" cy="754484"/>
          </a:xfrm>
          <a:prstGeom prst="rect">
            <a:avLst/>
          </a:prstGeom>
          <a:noFill/>
          <a:ln>
            <a:noFill/>
          </a:ln>
        </p:spPr>
        <p:txBody>
          <a:bodyPr spcFirstLastPara="1" wrap="square" lIns="91425" tIns="45700" rIns="91425" bIns="45700" anchor="ctr" anchorCtr="0">
            <a:noAutofit/>
          </a:bodyPr>
          <a:lstStyle/>
          <a:p>
            <a:pPr lvl="0" algn="ctr">
              <a:buClr>
                <a:srgbClr val="000000"/>
              </a:buClr>
              <a:buSzPts val="3600"/>
            </a:pPr>
            <a:r>
              <a:rPr lang="en-US" sz="3200" b="1" dirty="0">
                <a:solidFill>
                  <a:srgbClr val="000000"/>
                </a:solidFill>
                <a:latin typeface="Arial"/>
                <a:cs typeface="Arial"/>
                <a:sym typeface="Arial"/>
              </a:rPr>
              <a:t>What Is Ethnography? </a:t>
            </a:r>
            <a:endParaRPr sz="3200" dirty="0"/>
          </a:p>
        </p:txBody>
      </p:sp>
      <p:sp>
        <p:nvSpPr>
          <p:cNvPr id="110" name="Google Shape;1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11" name="Google Shape;111;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2" name="Google Shape;112;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ABB96C3-4841-1C4C-A28A-1424F6D58CB7}"/>
              </a:ext>
            </a:extLst>
          </p:cNvPr>
          <p:cNvSpPr txBox="1"/>
          <p:nvPr/>
        </p:nvSpPr>
        <p:spPr>
          <a:xfrm>
            <a:off x="673014" y="1648298"/>
            <a:ext cx="11083538" cy="4339650"/>
          </a:xfrm>
          <a:prstGeom prst="rect">
            <a:avLst/>
          </a:prstGeom>
          <a:noFill/>
        </p:spPr>
        <p:txBody>
          <a:bodyPr wrap="square" rtlCol="0">
            <a:spAutoFit/>
          </a:bodyPr>
          <a:lstStyle/>
          <a:p>
            <a:pPr marL="342900" indent="-342900">
              <a:buFont typeface="Arial" panose="020B0604020202020204" pitchFamily="34" charset="0"/>
              <a:buChar char="•"/>
            </a:pPr>
            <a:endParaRPr lang="en-US" sz="2000" dirty="0"/>
          </a:p>
          <a:p>
            <a:pPr marL="342900" indent="-342900">
              <a:buSzPct val="125000"/>
              <a:buFont typeface="Arial" panose="020B0604020202020204" pitchFamily="34" charset="0"/>
              <a:buChar char="•"/>
            </a:pPr>
            <a:r>
              <a:rPr lang="en-US" sz="2400" dirty="0"/>
              <a:t>Ethnographic methods include: </a:t>
            </a:r>
          </a:p>
          <a:p>
            <a:pPr marL="1200150" lvl="4" indent="-288925">
              <a:buSzPct val="125000"/>
              <a:buFont typeface="Arial" panose="020B0604020202020204" pitchFamily="34" charset="0"/>
              <a:buChar char="•"/>
            </a:pPr>
            <a:r>
              <a:rPr lang="en-US" sz="2400" dirty="0"/>
              <a:t>Conducting </a:t>
            </a:r>
            <a:r>
              <a:rPr lang="en-US" sz="2400" b="1" dirty="0"/>
              <a:t>structured interviews</a:t>
            </a:r>
            <a:r>
              <a:rPr lang="en-US" sz="2400" dirty="0"/>
              <a:t> with individuals in a culture of interest</a:t>
            </a:r>
          </a:p>
          <a:p>
            <a:pPr marL="1200150" lvl="4" indent="-288925">
              <a:buSzPct val="125000"/>
              <a:buFont typeface="Arial" panose="020B0604020202020204" pitchFamily="34" charset="0"/>
              <a:buChar char="•"/>
            </a:pPr>
            <a:r>
              <a:rPr lang="en-US" sz="2400" dirty="0"/>
              <a:t>Doing long-term </a:t>
            </a:r>
            <a:r>
              <a:rPr lang="en-US" sz="2400" b="1" dirty="0"/>
              <a:t>fieldwork within a community</a:t>
            </a:r>
          </a:p>
          <a:p>
            <a:pPr marL="1200150" lvl="4" indent="-288925">
              <a:buSzPct val="125000"/>
              <a:buFont typeface="Arial" panose="020B0604020202020204" pitchFamily="34" charset="0"/>
              <a:buChar char="•"/>
            </a:pPr>
            <a:r>
              <a:rPr lang="en-US" sz="2400" dirty="0"/>
              <a:t>Using a </a:t>
            </a:r>
            <a:r>
              <a:rPr lang="en-US" sz="2400" b="1" dirty="0"/>
              <a:t>historical lens</a:t>
            </a:r>
            <a:r>
              <a:rPr lang="en-US" sz="2400" dirty="0"/>
              <a:t> to examine how certain </a:t>
            </a:r>
            <a:r>
              <a:rPr lang="en-US" sz="2400" b="1" dirty="0"/>
              <a:t>cultural values</a:t>
            </a:r>
            <a:r>
              <a:rPr lang="en-US" sz="2400" dirty="0"/>
              <a:t> and </a:t>
            </a:r>
            <a:r>
              <a:rPr lang="en-US" sz="2400" b="1" dirty="0"/>
              <a:t>notable</a:t>
            </a:r>
            <a:r>
              <a:rPr lang="en-US" sz="2400" dirty="0"/>
              <a:t> </a:t>
            </a:r>
            <a:r>
              <a:rPr lang="en-US" sz="2400" b="1" dirty="0"/>
              <a:t>events</a:t>
            </a:r>
            <a:r>
              <a:rPr lang="en-US" sz="2400" dirty="0"/>
              <a:t> result in the exploitation or protection of natural resources, human cultures, and non-human lifeforms.</a:t>
            </a:r>
            <a:br>
              <a:rPr lang="en-US" sz="2000" dirty="0"/>
            </a:br>
            <a:r>
              <a:rPr lang="en-US" sz="2000" dirty="0"/>
              <a:t>  </a:t>
            </a:r>
          </a:p>
          <a:p>
            <a:pPr marL="342900" indent="-342900">
              <a:buFont typeface="Arial" panose="020B0604020202020204" pitchFamily="34" charset="0"/>
              <a:buChar char="•"/>
            </a:pPr>
            <a:r>
              <a:rPr lang="en-US" sz="2400" dirty="0"/>
              <a:t>Ethnography helps scientists create and tailor </a:t>
            </a:r>
            <a:r>
              <a:rPr lang="en-US" sz="2400" b="1" dirty="0"/>
              <a:t>appropriate research </a:t>
            </a:r>
            <a:r>
              <a:rPr lang="en-US" sz="2400" dirty="0"/>
              <a:t>and </a:t>
            </a:r>
            <a:r>
              <a:rPr lang="en-US" sz="2400" b="1" dirty="0"/>
              <a:t>implementation plans </a:t>
            </a:r>
            <a:r>
              <a:rPr lang="en-US" sz="2400" dirty="0"/>
              <a:t>that will benefit the local community. </a:t>
            </a:r>
          </a:p>
          <a:p>
            <a:pPr marL="342900" indent="-342900">
              <a:buFont typeface="Wingdings" pitchFamily="2" charset="2"/>
              <a:buChar char="Ø"/>
            </a:pPr>
            <a:endParaRPr lang="en-US" sz="2000" dirty="0"/>
          </a:p>
        </p:txBody>
      </p:sp>
    </p:spTree>
    <p:extLst>
      <p:ext uri="{BB962C8B-B14F-4D97-AF65-F5344CB8AC3E}">
        <p14:creationId xmlns:p14="http://schemas.microsoft.com/office/powerpoint/2010/main" val="324499445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p:nvSpPr>
          <p:cNvPr id="124" name="Rectangle 123">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2"/>
          <p:cNvSpPr txBox="1">
            <a:spLocks noGrp="1"/>
          </p:cNvSpPr>
          <p:nvPr>
            <p:ph type="title"/>
          </p:nvPr>
        </p:nvSpPr>
        <p:spPr>
          <a:xfrm>
            <a:off x="451412" y="2283182"/>
            <a:ext cx="4337858" cy="1145817"/>
          </a:xfrm>
          <a:prstGeom prst="rect">
            <a:avLst/>
          </a:prstGeom>
        </p:spPr>
        <p:txBody>
          <a:bodyPr spcFirstLastPara="1" vert="horz" lIns="91440" tIns="45720" rIns="91440" bIns="45720" rtlCol="0" anchor="ctr" anchorCtr="0">
            <a:normAutofit fontScale="90000"/>
          </a:bodyPr>
          <a:lstStyle/>
          <a:p>
            <a:pPr lvl="0" algn="ctr">
              <a:spcBef>
                <a:spcPct val="0"/>
              </a:spcBef>
              <a:buClr>
                <a:srgbClr val="000000"/>
              </a:buClr>
              <a:buSzPts val="3600"/>
            </a:pPr>
            <a:r>
              <a:rPr lang="en-US" sz="4000" b="1" kern="1200" dirty="0">
                <a:solidFill>
                  <a:schemeClr val="tx1"/>
                </a:solidFill>
                <a:latin typeface="+mj-lt"/>
                <a:ea typeface="+mj-ea"/>
                <a:cs typeface="+mj-cs"/>
                <a:sym typeface="Arial"/>
              </a:rPr>
              <a:t>Cultural Sensitivity</a:t>
            </a:r>
            <a:endParaRPr lang="en-US" sz="4000" kern="1200" dirty="0">
              <a:solidFill>
                <a:schemeClr val="tx1"/>
              </a:solidFill>
              <a:latin typeface="+mj-lt"/>
              <a:ea typeface="+mj-ea"/>
              <a:cs typeface="+mj-cs"/>
            </a:endParaRPr>
          </a:p>
        </p:txBody>
      </p:sp>
      <p:pic>
        <p:nvPicPr>
          <p:cNvPr id="4" name="Picture 3" descr="A close up of a giraffe skin&#10;&#10;Description automatically generated">
            <a:extLst>
              <a:ext uri="{FF2B5EF4-FFF2-40B4-BE49-F238E27FC236}">
                <a16:creationId xmlns:a16="http://schemas.microsoft.com/office/drawing/2014/main" id="{8B8F212A-E7AA-9F77-9C2E-4FA9CA9231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3066"/>
            <a:ext cx="12192000" cy="2758562"/>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TextBox 2">
            <a:extLst>
              <a:ext uri="{FF2B5EF4-FFF2-40B4-BE49-F238E27FC236}">
                <a16:creationId xmlns:a16="http://schemas.microsoft.com/office/drawing/2014/main" id="{14B4E7D1-E8BD-5943-AADA-FF8F30B224E8}"/>
              </a:ext>
            </a:extLst>
          </p:cNvPr>
          <p:cNvSpPr txBox="1"/>
          <p:nvPr/>
        </p:nvSpPr>
        <p:spPr>
          <a:xfrm>
            <a:off x="451413" y="3159889"/>
            <a:ext cx="11423598" cy="3561586"/>
          </a:xfrm>
          <a:prstGeom prst="rect">
            <a:avLst/>
          </a:prstGeom>
        </p:spPr>
        <p:txBody>
          <a:bodyPr vert="horz" lIns="91440" tIns="45720" rIns="91440" bIns="45720" rtlCol="0" anchor="ctr">
            <a:normAutofit/>
          </a:bodyPr>
          <a:lstStyle/>
          <a:p>
            <a:pPr marL="230188" indent="-228600">
              <a:lnSpc>
                <a:spcPct val="90000"/>
              </a:lnSpc>
              <a:spcAft>
                <a:spcPts val="600"/>
              </a:spcAft>
              <a:buFont typeface="Arial" panose="020B0604020202020204" pitchFamily="34" charset="0"/>
              <a:buChar char="•"/>
            </a:pPr>
            <a:r>
              <a:rPr lang="en-US" sz="2200" kern="1200" dirty="0">
                <a:solidFill>
                  <a:schemeClr val="tx1"/>
                </a:solidFill>
                <a:latin typeface="+mn-lt"/>
                <a:ea typeface="+mn-ea"/>
                <a:cs typeface="+mn-cs"/>
              </a:rPr>
              <a:t>Ethnography is often conducted by </a:t>
            </a:r>
            <a:r>
              <a:rPr lang="en-US" sz="2200" b="1" kern="1200" dirty="0">
                <a:solidFill>
                  <a:schemeClr val="tx1"/>
                </a:solidFill>
                <a:latin typeface="+mn-lt"/>
                <a:ea typeface="+mn-ea"/>
                <a:cs typeface="+mn-cs"/>
              </a:rPr>
              <a:t>Western Scientists </a:t>
            </a:r>
            <a:r>
              <a:rPr lang="en-US" sz="2200" kern="1200" dirty="0">
                <a:solidFill>
                  <a:schemeClr val="tx1"/>
                </a:solidFill>
                <a:latin typeface="+mn-lt"/>
                <a:ea typeface="+mn-ea"/>
                <a:cs typeface="+mn-cs"/>
              </a:rPr>
              <a:t>studying less materially wealthy cultures, including: </a:t>
            </a:r>
          </a:p>
          <a:p>
            <a:pPr marL="749300" lvl="2" indent="-228600">
              <a:lnSpc>
                <a:spcPct val="90000"/>
              </a:lnSpc>
              <a:spcAft>
                <a:spcPts val="600"/>
              </a:spcAft>
              <a:buFont typeface="Arial" panose="020B0604020202020204" pitchFamily="34" charset="0"/>
              <a:buChar char="•"/>
            </a:pPr>
            <a:r>
              <a:rPr lang="en-US" sz="2200" kern="1200" dirty="0">
                <a:solidFill>
                  <a:schemeClr val="tx1"/>
                </a:solidFill>
                <a:latin typeface="+mn-lt"/>
                <a:ea typeface="+mn-ea"/>
                <a:cs typeface="+mn-cs"/>
              </a:rPr>
              <a:t>The Global South </a:t>
            </a:r>
          </a:p>
          <a:p>
            <a:pPr marL="749300" lvl="2" indent="-228600">
              <a:lnSpc>
                <a:spcPct val="90000"/>
              </a:lnSpc>
              <a:spcAft>
                <a:spcPts val="600"/>
              </a:spcAft>
              <a:buFont typeface="Arial" panose="020B0604020202020204" pitchFamily="34" charset="0"/>
              <a:buChar char="•"/>
            </a:pPr>
            <a:r>
              <a:rPr lang="en-US" sz="2200" kern="1200" dirty="0">
                <a:solidFill>
                  <a:schemeClr val="tx1"/>
                </a:solidFill>
                <a:latin typeface="+mn-lt"/>
                <a:ea typeface="+mn-ea"/>
                <a:cs typeface="+mn-cs"/>
              </a:rPr>
              <a:t>Indigenous Communities</a:t>
            </a:r>
          </a:p>
          <a:p>
            <a:pPr marL="749300" lvl="2" indent="-228600">
              <a:lnSpc>
                <a:spcPct val="90000"/>
              </a:lnSpc>
              <a:spcAft>
                <a:spcPts val="600"/>
              </a:spcAft>
              <a:buFont typeface="Arial" panose="020B0604020202020204" pitchFamily="34" charset="0"/>
              <a:buChar char="•"/>
            </a:pPr>
            <a:r>
              <a:rPr lang="en-US" sz="2200" kern="1200" dirty="0">
                <a:solidFill>
                  <a:schemeClr val="tx1"/>
                </a:solidFill>
                <a:latin typeface="+mn-lt"/>
                <a:ea typeface="+mn-ea"/>
                <a:cs typeface="+mn-cs"/>
              </a:rPr>
              <a:t>Disadvantaged communities within the scientist’s native country.</a:t>
            </a:r>
          </a:p>
          <a:p>
            <a:pPr marL="342900" indent="-228600">
              <a:lnSpc>
                <a:spcPct val="90000"/>
              </a:lnSpc>
              <a:spcAft>
                <a:spcPts val="600"/>
              </a:spcAft>
              <a:buFont typeface="Arial" panose="020B0604020202020204" pitchFamily="34" charset="0"/>
              <a:buChar char="•"/>
            </a:pPr>
            <a:endParaRPr lang="en-US" sz="2200" kern="1200" dirty="0">
              <a:solidFill>
                <a:schemeClr val="tx1"/>
              </a:solidFill>
              <a:latin typeface="+mn-lt"/>
              <a:ea typeface="+mn-ea"/>
              <a:cs typeface="+mn-cs"/>
            </a:endParaRPr>
          </a:p>
          <a:p>
            <a:pPr marL="342900" indent="-228600">
              <a:lnSpc>
                <a:spcPct val="90000"/>
              </a:lnSpc>
              <a:spcAft>
                <a:spcPts val="600"/>
              </a:spcAft>
              <a:buFont typeface="Arial" panose="020B0604020202020204" pitchFamily="34" charset="0"/>
              <a:buChar char="•"/>
            </a:pPr>
            <a:r>
              <a:rPr lang="en-US" sz="2200" kern="1200" dirty="0">
                <a:solidFill>
                  <a:schemeClr val="tx1"/>
                </a:solidFill>
                <a:latin typeface="+mn-lt"/>
                <a:ea typeface="+mn-ea"/>
                <a:cs typeface="+mn-cs"/>
              </a:rPr>
              <a:t>This </a:t>
            </a:r>
            <a:r>
              <a:rPr lang="en-US" sz="2200" b="1" kern="1200" dirty="0">
                <a:solidFill>
                  <a:schemeClr val="tx1"/>
                </a:solidFill>
                <a:latin typeface="+mn-lt"/>
                <a:ea typeface="+mn-ea"/>
                <a:cs typeface="+mn-cs"/>
              </a:rPr>
              <a:t>discrepancy of experience </a:t>
            </a:r>
            <a:r>
              <a:rPr lang="en-US" sz="2200" kern="1200" dirty="0">
                <a:solidFill>
                  <a:schemeClr val="tx1"/>
                </a:solidFill>
                <a:latin typeface="+mn-lt"/>
                <a:ea typeface="+mn-ea"/>
                <a:cs typeface="+mn-cs"/>
              </a:rPr>
              <a:t>and </a:t>
            </a:r>
            <a:r>
              <a:rPr lang="en-US" sz="2200" b="1" kern="1200" dirty="0">
                <a:solidFill>
                  <a:schemeClr val="tx1"/>
                </a:solidFill>
                <a:latin typeface="+mn-lt"/>
                <a:ea typeface="+mn-ea"/>
                <a:cs typeface="+mn-cs"/>
              </a:rPr>
              <a:t>access to resources </a:t>
            </a:r>
            <a:r>
              <a:rPr lang="en-US" sz="2200" kern="1200" dirty="0">
                <a:solidFill>
                  <a:schemeClr val="tx1"/>
                </a:solidFill>
                <a:latin typeface="+mn-lt"/>
                <a:ea typeface="+mn-ea"/>
                <a:cs typeface="+mn-cs"/>
              </a:rPr>
              <a:t>is a major incentive for good ethnography: to build understanding between people who don’t share a common experience.</a:t>
            </a:r>
          </a:p>
        </p:txBody>
      </p:sp>
      <p:sp>
        <p:nvSpPr>
          <p:cNvPr id="110" name="Google Shape;110;p2"/>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buClrTx/>
              <a:defRPr/>
            </a:pPr>
            <a:fld id="{00000000-1234-1234-1234-123412341234}" type="slidenum">
              <a:rPr lang="en-US" sz="1000" kern="1200">
                <a:solidFill>
                  <a:prstClr val="black">
                    <a:tint val="75000"/>
                  </a:prstClr>
                </a:solidFill>
                <a:ea typeface="+mn-ea"/>
                <a:cs typeface="+mn-cs"/>
              </a:rPr>
              <a:pPr>
                <a:spcAft>
                  <a:spcPts val="600"/>
                </a:spcAft>
                <a:buClrTx/>
                <a:defRPr/>
              </a:pPr>
              <a:t>3</a:t>
            </a:fld>
            <a:endParaRPr lang="en-US" sz="1000" kern="1200">
              <a:solidFill>
                <a:prstClr val="black">
                  <a:tint val="75000"/>
                </a:prstClr>
              </a:solidFill>
              <a:ea typeface="+mn-ea"/>
              <a:cs typeface="+mn-cs"/>
            </a:endParaRPr>
          </a:p>
        </p:txBody>
      </p:sp>
      <p:sp>
        <p:nvSpPr>
          <p:cNvPr id="111" name="Google Shape;111;p2"/>
          <p:cNvSpPr/>
          <p:nvPr/>
        </p:nvSpPr>
        <p:spPr>
          <a:xfrm>
            <a:off x="5977217" y="3244334"/>
            <a:ext cx="237566" cy="446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None/>
            </a:pPr>
            <a:r>
              <a:rPr lang="en-US" sz="1800" b="0" i="0" u="none" strike="noStrike" cap="none">
                <a:solidFill>
                  <a:srgbClr val="000000"/>
                </a:solidFill>
                <a:latin typeface="Calibri"/>
                <a:ea typeface="Calibri"/>
                <a:cs typeface="Calibri"/>
                <a:sym typeface="Calibri"/>
              </a:rPr>
              <a:t> </a:t>
            </a:r>
            <a:endParaRPr lang="en-US" sz="1800">
              <a:solidFill>
                <a:schemeClr val="dk1"/>
              </a:solidFill>
              <a:latin typeface="Calibri"/>
              <a:ea typeface="Calibri"/>
              <a:cs typeface="Calibri"/>
              <a:sym typeface="Calibri"/>
            </a:endParaRPr>
          </a:p>
        </p:txBody>
      </p:sp>
      <p:sp>
        <p:nvSpPr>
          <p:cNvPr id="112" name="Google Shape;112;p2"/>
          <p:cNvSpPr/>
          <p:nvPr/>
        </p:nvSpPr>
        <p:spPr>
          <a:xfrm>
            <a:off x="5977217" y="3244334"/>
            <a:ext cx="237566" cy="446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None/>
            </a:pPr>
            <a:r>
              <a:rPr lang="en-US" sz="1800">
                <a:solidFill>
                  <a:srgbClr val="000000"/>
                </a:solidFill>
                <a:latin typeface="Calibri"/>
                <a:ea typeface="Calibri"/>
                <a:cs typeface="Calibri"/>
                <a:sym typeface="Calibri"/>
              </a:rPr>
              <a:t> </a:t>
            </a:r>
            <a:endParaRPr lang="en-US"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815E926-1161-8036-529D-53771DAC467F}"/>
              </a:ext>
            </a:extLst>
          </p:cNvPr>
          <p:cNvSpPr txBox="1"/>
          <p:nvPr/>
        </p:nvSpPr>
        <p:spPr>
          <a:xfrm>
            <a:off x="10031198" y="2686002"/>
            <a:ext cx="1843814" cy="307777"/>
          </a:xfrm>
          <a:prstGeom prst="rect">
            <a:avLst/>
          </a:prstGeom>
          <a:noFill/>
        </p:spPr>
        <p:txBody>
          <a:bodyPr wrap="square" rtlCol="0">
            <a:spAutoFit/>
          </a:bodyPr>
          <a:lstStyle/>
          <a:p>
            <a:r>
              <a:rPr lang="en-US" i="1" dirty="0"/>
              <a:t>Photo by Heidi Scott</a:t>
            </a:r>
          </a:p>
        </p:txBody>
      </p:sp>
    </p:spTree>
    <p:extLst>
      <p:ext uri="{BB962C8B-B14F-4D97-AF65-F5344CB8AC3E}">
        <p14:creationId xmlns:p14="http://schemas.microsoft.com/office/powerpoint/2010/main" val="403589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2">
            <a:extLst>
              <a:ext uri="{FF2B5EF4-FFF2-40B4-BE49-F238E27FC236}">
                <a16:creationId xmlns:a16="http://schemas.microsoft.com/office/drawing/2014/main" id="{B7335A8E-B821-8676-1750-B2497AE50E85}"/>
              </a:ext>
            </a:extLst>
          </p:cNvPr>
          <p:cNvSpPr txBox="1">
            <a:spLocks noGrp="1"/>
          </p:cNvSpPr>
          <p:nvPr>
            <p:ph type="title"/>
          </p:nvPr>
        </p:nvSpPr>
        <p:spPr>
          <a:xfrm>
            <a:off x="644230" y="238383"/>
            <a:ext cx="4506504" cy="705751"/>
          </a:xfrm>
          <a:prstGeom prst="rect">
            <a:avLst/>
          </a:prstGeom>
        </p:spPr>
        <p:txBody>
          <a:bodyPr spcFirstLastPara="1" vert="horz" lIns="91440" tIns="45720" rIns="91440" bIns="45720" rtlCol="0" anchor="b" anchorCtr="0">
            <a:normAutofit/>
          </a:bodyPr>
          <a:lstStyle/>
          <a:p>
            <a:pPr lvl="0">
              <a:spcBef>
                <a:spcPct val="0"/>
              </a:spcBef>
              <a:buClr>
                <a:srgbClr val="000000"/>
              </a:buClr>
              <a:buSzPts val="3600"/>
            </a:pPr>
            <a:r>
              <a:rPr lang="en-US" sz="3200" b="1" kern="1200" dirty="0">
                <a:solidFill>
                  <a:schemeClr val="tx1"/>
                </a:solidFill>
                <a:latin typeface="+mj-lt"/>
                <a:ea typeface="+mj-ea"/>
                <a:cs typeface="+mj-cs"/>
                <a:sym typeface="Arial"/>
              </a:rPr>
              <a:t>Cultural Sensitivity</a:t>
            </a:r>
            <a:endParaRPr lang="en-US" sz="32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B5026DA6-ACB7-9AE8-0507-485DA07C602A}"/>
              </a:ext>
            </a:extLst>
          </p:cNvPr>
          <p:cNvSpPr txBox="1"/>
          <p:nvPr/>
        </p:nvSpPr>
        <p:spPr>
          <a:xfrm>
            <a:off x="259839" y="1061895"/>
            <a:ext cx="5433257" cy="5477017"/>
          </a:xfrm>
          <a:prstGeom prst="rect">
            <a:avLst/>
          </a:prstGeom>
        </p:spPr>
        <p:txBody>
          <a:bodyPr vert="horz" lIns="91440" tIns="45720" rIns="91440" bIns="45720" rtlCol="0">
            <a:noAutofit/>
          </a:bodyPr>
          <a:lstStyle/>
          <a:p>
            <a:pPr marL="342900" indent="-228600">
              <a:lnSpc>
                <a:spcPct val="110000"/>
              </a:lnSpc>
              <a:buFont typeface="Arial" panose="020B0604020202020204" pitchFamily="34" charset="0"/>
              <a:buChar char="•"/>
            </a:pPr>
            <a:r>
              <a:rPr lang="en-US" sz="2100" kern="1200" dirty="0">
                <a:solidFill>
                  <a:schemeClr val="tx1"/>
                </a:solidFill>
                <a:latin typeface="+mn-lt"/>
                <a:ea typeface="+mn-ea"/>
                <a:cs typeface="+mn-cs"/>
              </a:rPr>
              <a:t>Ethnographers must be </a:t>
            </a:r>
            <a:r>
              <a:rPr lang="en-US" sz="2100" b="1" kern="1200" dirty="0">
                <a:solidFill>
                  <a:schemeClr val="tx1"/>
                </a:solidFill>
                <a:latin typeface="+mn-lt"/>
                <a:ea typeface="+mn-ea"/>
                <a:cs typeface="+mn-cs"/>
              </a:rPr>
              <a:t>aware of their positionality </a:t>
            </a:r>
            <a:r>
              <a:rPr lang="en-US" sz="2100" kern="1200" dirty="0">
                <a:solidFill>
                  <a:schemeClr val="tx1"/>
                </a:solidFill>
                <a:latin typeface="+mn-lt"/>
                <a:ea typeface="+mn-ea"/>
                <a:cs typeface="+mn-cs"/>
              </a:rPr>
              <a:t>and practice </a:t>
            </a:r>
            <a:r>
              <a:rPr lang="en-US" sz="2100" b="1" kern="1200" dirty="0">
                <a:solidFill>
                  <a:schemeClr val="tx1"/>
                </a:solidFill>
                <a:latin typeface="+mn-lt"/>
                <a:ea typeface="+mn-ea"/>
                <a:cs typeface="+mn-cs"/>
              </a:rPr>
              <a:t>cultural relativism </a:t>
            </a:r>
            <a:r>
              <a:rPr lang="en-US" sz="2100" kern="1200" dirty="0">
                <a:solidFill>
                  <a:schemeClr val="tx1"/>
                </a:solidFill>
                <a:latin typeface="+mn-lt"/>
                <a:ea typeface="+mn-ea"/>
                <a:cs typeface="+mn-cs"/>
              </a:rPr>
              <a:t>and </a:t>
            </a:r>
            <a:r>
              <a:rPr lang="en-US" sz="2100" b="1" kern="1200" dirty="0">
                <a:solidFill>
                  <a:schemeClr val="tx1"/>
                </a:solidFill>
                <a:latin typeface="+mn-lt"/>
                <a:ea typeface="+mn-ea"/>
                <a:cs typeface="+mn-cs"/>
              </a:rPr>
              <a:t>non-judgement </a:t>
            </a:r>
            <a:r>
              <a:rPr lang="en-US" sz="2100" kern="1200" dirty="0">
                <a:solidFill>
                  <a:schemeClr val="tx1"/>
                </a:solidFill>
                <a:latin typeface="+mn-lt"/>
                <a:ea typeface="+mn-ea"/>
                <a:cs typeface="+mn-cs"/>
              </a:rPr>
              <a:t>as they ask target communities to share their norms and customs.</a:t>
            </a:r>
          </a:p>
          <a:p>
            <a:pPr marL="342900" indent="-228600">
              <a:lnSpc>
                <a:spcPct val="120000"/>
              </a:lnSpc>
              <a:buFont typeface="Arial" panose="020B0604020202020204" pitchFamily="34" charset="0"/>
              <a:buChar char="•"/>
            </a:pPr>
            <a:endParaRPr lang="en-US" sz="2100" kern="1200" dirty="0">
              <a:solidFill>
                <a:schemeClr val="tx1"/>
              </a:solidFill>
              <a:latin typeface="+mn-lt"/>
              <a:ea typeface="+mn-ea"/>
              <a:cs typeface="+mn-cs"/>
            </a:endParaRPr>
          </a:p>
          <a:p>
            <a:pPr marL="342900" indent="-228600">
              <a:lnSpc>
                <a:spcPct val="110000"/>
              </a:lnSpc>
              <a:buFont typeface="Arial" panose="020B0604020202020204" pitchFamily="34" charset="0"/>
              <a:buChar char="•"/>
            </a:pPr>
            <a:r>
              <a:rPr lang="en-US" sz="2100" kern="1200" dirty="0">
                <a:solidFill>
                  <a:schemeClr val="tx1"/>
                </a:solidFill>
                <a:latin typeface="+mn-lt"/>
                <a:ea typeface="+mn-ea"/>
                <a:cs typeface="+mn-cs"/>
              </a:rPr>
              <a:t>They should also ensure that their work does not cause new problems, such as </a:t>
            </a:r>
            <a:r>
              <a:rPr lang="en-US" sz="2100" b="1" kern="1200" dirty="0">
                <a:solidFill>
                  <a:schemeClr val="tx1"/>
                </a:solidFill>
                <a:latin typeface="+mn-lt"/>
                <a:ea typeface="+mn-ea"/>
                <a:cs typeface="+mn-cs"/>
              </a:rPr>
              <a:t>conflict for funds</a:t>
            </a:r>
            <a:r>
              <a:rPr lang="en-US" sz="2100" kern="1200" dirty="0">
                <a:solidFill>
                  <a:schemeClr val="tx1"/>
                </a:solidFill>
                <a:latin typeface="+mn-lt"/>
                <a:ea typeface="+mn-ea"/>
                <a:cs typeface="+mn-cs"/>
              </a:rPr>
              <a:t> that the ethnographer offers as incentives. </a:t>
            </a:r>
          </a:p>
          <a:p>
            <a:pPr marL="342900" indent="-228600">
              <a:lnSpc>
                <a:spcPct val="120000"/>
              </a:lnSpc>
              <a:buFont typeface="Arial" panose="020B0604020202020204" pitchFamily="34" charset="0"/>
              <a:buChar char="•"/>
            </a:pPr>
            <a:endParaRPr lang="en-US" sz="2100" kern="1200" dirty="0">
              <a:solidFill>
                <a:schemeClr val="tx1"/>
              </a:solidFill>
              <a:latin typeface="+mn-lt"/>
              <a:ea typeface="+mn-ea"/>
              <a:cs typeface="+mn-cs"/>
            </a:endParaRPr>
          </a:p>
          <a:p>
            <a:pPr marL="342900" indent="-228600">
              <a:lnSpc>
                <a:spcPct val="120000"/>
              </a:lnSpc>
              <a:buFont typeface="Arial" panose="020B0604020202020204" pitchFamily="34" charset="0"/>
              <a:buChar char="•"/>
            </a:pPr>
            <a:r>
              <a:rPr lang="en-US" sz="2100" kern="1200" dirty="0">
                <a:solidFill>
                  <a:schemeClr val="tx1"/>
                </a:solidFill>
                <a:latin typeface="+mn-lt"/>
                <a:ea typeface="+mn-ea"/>
                <a:cs typeface="+mn-cs"/>
              </a:rPr>
              <a:t>Ethnography should </a:t>
            </a:r>
            <a:r>
              <a:rPr lang="en-US" sz="2100" b="1" kern="1200" dirty="0">
                <a:solidFill>
                  <a:schemeClr val="tx1"/>
                </a:solidFill>
                <a:latin typeface="+mn-lt"/>
                <a:ea typeface="+mn-ea"/>
                <a:cs typeface="+mn-cs"/>
              </a:rPr>
              <a:t>strengthen bonds </a:t>
            </a:r>
            <a:r>
              <a:rPr lang="en-US" sz="2100" kern="1200" dirty="0">
                <a:solidFill>
                  <a:schemeClr val="tx1"/>
                </a:solidFill>
                <a:latin typeface="+mn-lt"/>
                <a:ea typeface="+mn-ea"/>
                <a:cs typeface="+mn-cs"/>
              </a:rPr>
              <a:t>and </a:t>
            </a:r>
            <a:r>
              <a:rPr lang="en-US" sz="2100" b="1" kern="1200" dirty="0">
                <a:solidFill>
                  <a:schemeClr val="tx1"/>
                </a:solidFill>
                <a:latin typeface="+mn-lt"/>
                <a:ea typeface="+mn-ea"/>
                <a:cs typeface="+mn-cs"/>
              </a:rPr>
              <a:t>opportunities</a:t>
            </a:r>
            <a:r>
              <a:rPr lang="en-US" sz="2100" kern="1200" dirty="0">
                <a:solidFill>
                  <a:schemeClr val="tx1"/>
                </a:solidFill>
                <a:latin typeface="+mn-lt"/>
                <a:ea typeface="+mn-ea"/>
                <a:cs typeface="+mn-cs"/>
              </a:rPr>
              <a:t> within a target culture, rather than undermine longstanding norms or serve an outside agenda.      </a:t>
            </a:r>
          </a:p>
        </p:txBody>
      </p:sp>
      <p:pic>
        <p:nvPicPr>
          <p:cNvPr id="7" name="Picture 6" descr="Women sitting at a market&#10;&#10;Description automatically generated">
            <a:extLst>
              <a:ext uri="{FF2B5EF4-FFF2-40B4-BE49-F238E27FC236}">
                <a16:creationId xmlns:a16="http://schemas.microsoft.com/office/drawing/2014/main" id="{8160131E-4EAA-7462-EF84-98E75FEC01FE}"/>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5609692" y="10"/>
            <a:ext cx="659566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0" name="Google Shape;110;p2">
            <a:extLst>
              <a:ext uri="{FF2B5EF4-FFF2-40B4-BE49-F238E27FC236}">
                <a16:creationId xmlns:a16="http://schemas.microsoft.com/office/drawing/2014/main" id="{B31A095C-36C9-78F7-E9E1-6AA7433C2EB7}"/>
              </a:ext>
            </a:extLst>
          </p:cNvPr>
          <p:cNvSpPr txBox="1">
            <a:spLocks noGrp="1"/>
          </p:cNvSpPr>
          <p:nvPr>
            <p:ph type="sldNum" idx="12"/>
          </p:nvPr>
        </p:nvSpPr>
        <p:spPr>
          <a:xfrm>
            <a:off x="10439400" y="6356350"/>
            <a:ext cx="914400" cy="365125"/>
          </a:xfrm>
          <a:prstGeom prst="rect">
            <a:avLst/>
          </a:prstGeom>
        </p:spPr>
        <p:txBody>
          <a:bodyPr spcFirstLastPara="1" vert="horz" lIns="91440" tIns="45720" rIns="91440" bIns="45720" rtlCol="0" anchor="ctr" anchorCtr="0">
            <a:normAutofit/>
          </a:bodyPr>
          <a:lstStyle/>
          <a:p>
            <a:pPr>
              <a:spcAft>
                <a:spcPts val="600"/>
              </a:spcAft>
              <a:buClrTx/>
              <a:defRPr/>
            </a:pPr>
            <a:fld id="{00000000-1234-1234-1234-123412341234}" type="slidenum">
              <a:rPr lang="en-US" kern="1200">
                <a:solidFill>
                  <a:srgbClr val="FFFFFF"/>
                </a:solidFill>
                <a:ea typeface="+mn-ea"/>
                <a:cs typeface="+mn-cs"/>
              </a:rPr>
              <a:pPr>
                <a:spcAft>
                  <a:spcPts val="600"/>
                </a:spcAft>
                <a:buClrTx/>
                <a:defRPr/>
              </a:pPr>
              <a:t>4</a:t>
            </a:fld>
            <a:endParaRPr lang="en-US" kern="1200">
              <a:solidFill>
                <a:srgbClr val="FFFFFF"/>
              </a:solidFill>
              <a:ea typeface="+mn-ea"/>
              <a:cs typeface="+mn-cs"/>
            </a:endParaRPr>
          </a:p>
        </p:txBody>
      </p:sp>
      <p:sp>
        <p:nvSpPr>
          <p:cNvPr id="111" name="Google Shape;111;p2">
            <a:extLst>
              <a:ext uri="{FF2B5EF4-FFF2-40B4-BE49-F238E27FC236}">
                <a16:creationId xmlns:a16="http://schemas.microsoft.com/office/drawing/2014/main" id="{23195D0D-6288-78D9-6326-2D9E56B75E98}"/>
              </a:ext>
            </a:extLst>
          </p:cNvPr>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None/>
            </a:pPr>
            <a:r>
              <a:rPr lang="en-US" sz="1800" b="0" i="0" u="none" strike="noStrike" cap="none">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2" name="Google Shape;112;p2">
            <a:extLst>
              <a:ext uri="{FF2B5EF4-FFF2-40B4-BE49-F238E27FC236}">
                <a16:creationId xmlns:a16="http://schemas.microsoft.com/office/drawing/2014/main" id="{13686843-A299-26C7-6A44-60F5395E1FEB}"/>
              </a:ext>
            </a:extLst>
          </p:cNvPr>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8BD084D0-40CA-99B7-FC64-86FE3FA2B687}"/>
              </a:ext>
            </a:extLst>
          </p:cNvPr>
          <p:cNvSpPr/>
          <p:nvPr/>
        </p:nvSpPr>
        <p:spPr>
          <a:xfrm>
            <a:off x="605473" y="944134"/>
            <a:ext cx="4398746"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7D31BF-3EFC-3A61-52A8-1C610801868E}"/>
              </a:ext>
            </a:extLst>
          </p:cNvPr>
          <p:cNvSpPr txBox="1"/>
          <p:nvPr/>
        </p:nvSpPr>
        <p:spPr>
          <a:xfrm>
            <a:off x="8195659" y="91528"/>
            <a:ext cx="3842795" cy="954107"/>
          </a:xfrm>
          <a:prstGeom prst="rect">
            <a:avLst/>
          </a:prstGeom>
          <a:solidFill>
            <a:schemeClr val="bg1">
              <a:alpha val="87294"/>
            </a:schemeClr>
          </a:solidFill>
        </p:spPr>
        <p:txBody>
          <a:bodyPr wrap="square" rtlCol="0">
            <a:spAutoFit/>
          </a:bodyPr>
          <a:lstStyle/>
          <a:p>
            <a:r>
              <a:rPr lang="en-US" i="1" dirty="0">
                <a:solidFill>
                  <a:srgbClr val="202122"/>
                </a:solidFill>
                <a:effectLst/>
                <a:latin typeface="Arial" panose="020B0604020202020204" pitchFamily="34" charset="0"/>
              </a:rPr>
              <a:t>Two vendors at the </a:t>
            </a:r>
            <a:r>
              <a:rPr lang="en-US" b="0" i="1" dirty="0">
                <a:solidFill>
                  <a:srgbClr val="202122"/>
                </a:solidFill>
                <a:effectLst/>
                <a:latin typeface="Arial" panose="020B0604020202020204" pitchFamily="34" charset="0"/>
              </a:rPr>
              <a:t>Chichicastenango market in Guatemala. Photos by Bruno </a:t>
            </a:r>
            <a:r>
              <a:rPr lang="en-US" b="0" i="1" dirty="0" err="1">
                <a:solidFill>
                  <a:srgbClr val="202122"/>
                </a:solidFill>
                <a:effectLst/>
                <a:latin typeface="Arial" panose="020B0604020202020204" pitchFamily="34" charset="0"/>
              </a:rPr>
              <a:t>Rijsman</a:t>
            </a:r>
            <a:r>
              <a:rPr lang="en-US" b="0" i="1" dirty="0">
                <a:solidFill>
                  <a:srgbClr val="202122"/>
                </a:solidFill>
                <a:effectLst/>
                <a:latin typeface="Arial" panose="020B0604020202020204" pitchFamily="34" charset="0"/>
              </a:rPr>
              <a:t> via Wikimedia, Creative Commons </a:t>
            </a:r>
            <a:r>
              <a:rPr lang="en-US" b="0" i="1" dirty="0">
                <a:solidFill>
                  <a:srgbClr val="202122"/>
                </a:solidFill>
                <a:effectLst/>
                <a:latin typeface="Arial" panose="020B0604020202020204" pitchFamily="34" charset="0"/>
                <a:hlinkClick r:id="rId4"/>
              </a:rPr>
              <a:t>Attribution-Share Alike 2.0 Generic</a:t>
            </a:r>
            <a:endParaRPr lang="en-US" i="1" dirty="0"/>
          </a:p>
        </p:txBody>
      </p:sp>
    </p:spTree>
    <p:extLst>
      <p:ext uri="{BB962C8B-B14F-4D97-AF65-F5344CB8AC3E}">
        <p14:creationId xmlns:p14="http://schemas.microsoft.com/office/powerpoint/2010/main" val="2771359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p:nvSpPr>
          <p:cNvPr id="117" name="Rectangle 116">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2"/>
          <p:cNvSpPr txBox="1">
            <a:spLocks noGrp="1"/>
          </p:cNvSpPr>
          <p:nvPr>
            <p:ph type="title"/>
          </p:nvPr>
        </p:nvSpPr>
        <p:spPr>
          <a:xfrm>
            <a:off x="152789" y="2884104"/>
            <a:ext cx="5410058" cy="720460"/>
          </a:xfrm>
          <a:prstGeom prst="rect">
            <a:avLst/>
          </a:prstGeom>
        </p:spPr>
        <p:txBody>
          <a:bodyPr spcFirstLastPara="1" vert="horz" lIns="91440" tIns="45720" rIns="91440" bIns="45720" rtlCol="0" anchor="ctr" anchorCtr="0">
            <a:normAutofit/>
          </a:bodyPr>
          <a:lstStyle/>
          <a:p>
            <a:pPr lvl="0" algn="ctr">
              <a:spcBef>
                <a:spcPct val="0"/>
              </a:spcBef>
              <a:buClr>
                <a:srgbClr val="000000"/>
              </a:buClr>
              <a:buSzPts val="3600"/>
            </a:pPr>
            <a:r>
              <a:rPr lang="en-US" sz="3600" b="1" kern="1200" dirty="0">
                <a:solidFill>
                  <a:schemeClr val="tx1"/>
                </a:solidFill>
                <a:latin typeface="+mj-lt"/>
                <a:ea typeface="+mj-ea"/>
                <a:cs typeface="+mj-cs"/>
                <a:sym typeface="Arial"/>
              </a:rPr>
              <a:t>Ethnographic Methods</a:t>
            </a:r>
            <a:endParaRPr lang="en-US" sz="3600" kern="1200" dirty="0">
              <a:solidFill>
                <a:schemeClr val="tx1"/>
              </a:solidFill>
              <a:latin typeface="+mj-lt"/>
              <a:ea typeface="+mj-ea"/>
              <a:cs typeface="+mj-cs"/>
            </a:endParaRPr>
          </a:p>
        </p:txBody>
      </p:sp>
      <p:pic>
        <p:nvPicPr>
          <p:cNvPr id="13" name="Picture 12" descr="A group of men sitting in a field&#10;&#10;Description automatically generated">
            <a:extLst>
              <a:ext uri="{FF2B5EF4-FFF2-40B4-BE49-F238E27FC236}">
                <a16:creationId xmlns:a16="http://schemas.microsoft.com/office/drawing/2014/main" id="{A1C2DF63-3D57-40EB-DC1D-F8BD764508B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226" y="2097"/>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11" name="TextBox 10">
            <a:extLst>
              <a:ext uri="{FF2B5EF4-FFF2-40B4-BE49-F238E27FC236}">
                <a16:creationId xmlns:a16="http://schemas.microsoft.com/office/drawing/2014/main" id="{BCAB190D-5DDD-D403-C78C-D3796B183909}"/>
              </a:ext>
            </a:extLst>
          </p:cNvPr>
          <p:cNvSpPr txBox="1"/>
          <p:nvPr/>
        </p:nvSpPr>
        <p:spPr>
          <a:xfrm>
            <a:off x="254643" y="3424203"/>
            <a:ext cx="11667281" cy="3345007"/>
          </a:xfrm>
          <a:prstGeom prst="rect">
            <a:avLst/>
          </a:prstGeom>
        </p:spPr>
        <p:txBody>
          <a:bodyPr vert="horz" lIns="91440" tIns="45720" rIns="91440" bIns="45720" rtlCol="0" anchor="ctr">
            <a:normAutofit fontScale="70000" lnSpcReduction="20000"/>
          </a:bodyPr>
          <a:lstStyle/>
          <a:p>
            <a:pPr>
              <a:lnSpc>
                <a:spcPct val="120000"/>
              </a:lnSpc>
            </a:pPr>
            <a:r>
              <a:rPr lang="en-US" sz="2600" b="1" kern="1200" dirty="0">
                <a:solidFill>
                  <a:schemeClr val="tx1"/>
                </a:solidFill>
                <a:latin typeface="+mn-lt"/>
                <a:ea typeface="+mn-ea"/>
                <a:cs typeface="+mn-cs"/>
              </a:rPr>
              <a:t>Structured Interviews </a:t>
            </a:r>
            <a:r>
              <a:rPr lang="en-US" sz="2600" kern="1200" dirty="0">
                <a:solidFill>
                  <a:schemeClr val="tx1"/>
                </a:solidFill>
                <a:latin typeface="+mn-lt"/>
                <a:ea typeface="+mn-ea"/>
                <a:cs typeface="+mn-cs"/>
              </a:rPr>
              <a:t>and </a:t>
            </a:r>
            <a:r>
              <a:rPr lang="en-US" sz="2600" b="1" kern="1200" dirty="0">
                <a:solidFill>
                  <a:schemeClr val="tx1"/>
                </a:solidFill>
                <a:latin typeface="+mn-lt"/>
                <a:ea typeface="+mn-ea"/>
                <a:cs typeface="+mn-cs"/>
              </a:rPr>
              <a:t>Dialogues</a:t>
            </a:r>
            <a:r>
              <a:rPr lang="en-US" sz="2600" kern="1200" dirty="0">
                <a:solidFill>
                  <a:schemeClr val="tx1"/>
                </a:solidFill>
                <a:latin typeface="+mn-lt"/>
                <a:ea typeface="+mn-ea"/>
                <a:cs typeface="+mn-cs"/>
              </a:rPr>
              <a:t> </a:t>
            </a:r>
            <a:br>
              <a:rPr lang="en-US" sz="2600" kern="1200" dirty="0">
                <a:solidFill>
                  <a:schemeClr val="tx1"/>
                </a:solidFill>
                <a:latin typeface="+mn-lt"/>
                <a:ea typeface="+mn-ea"/>
                <a:cs typeface="+mn-cs"/>
              </a:rPr>
            </a:br>
            <a:br>
              <a:rPr lang="en-US" sz="2600" kern="1200" dirty="0">
                <a:solidFill>
                  <a:schemeClr val="tx1"/>
                </a:solidFill>
                <a:latin typeface="+mn-lt"/>
                <a:ea typeface="+mn-ea"/>
                <a:cs typeface="+mn-cs"/>
              </a:rPr>
            </a:br>
            <a:r>
              <a:rPr lang="en-US" sz="2600" kern="1200" dirty="0">
                <a:solidFill>
                  <a:schemeClr val="tx1"/>
                </a:solidFill>
                <a:latin typeface="+mn-lt"/>
                <a:ea typeface="+mn-ea"/>
                <a:cs typeface="+mn-cs"/>
              </a:rPr>
              <a:t>Researchers recruit individuals from a community and ask structured, consistent questions to better understand the local culture and ecology. Researchers might tailor their questions to cover areas of limited outside understanding, such as: </a:t>
            </a:r>
            <a:br>
              <a:rPr lang="en-US" sz="2600" kern="1200" dirty="0">
                <a:solidFill>
                  <a:schemeClr val="tx1"/>
                </a:solidFill>
                <a:latin typeface="+mn-lt"/>
                <a:ea typeface="+mn-ea"/>
                <a:cs typeface="+mn-cs"/>
              </a:rPr>
            </a:br>
            <a:endParaRPr lang="en-US" sz="2600" kern="1200" dirty="0">
              <a:solidFill>
                <a:schemeClr val="tx1"/>
              </a:solidFill>
              <a:latin typeface="+mn-lt"/>
              <a:ea typeface="+mn-ea"/>
              <a:cs typeface="+mn-cs"/>
            </a:endParaRPr>
          </a:p>
          <a:p>
            <a:pPr marL="342900" lvl="5" indent="-228600">
              <a:lnSpc>
                <a:spcPct val="90000"/>
              </a:lnSpc>
              <a:spcAft>
                <a:spcPts val="600"/>
              </a:spcAft>
              <a:buFont typeface="Arial" panose="020B0604020202020204" pitchFamily="34" charset="0"/>
              <a:buChar char="•"/>
            </a:pPr>
            <a:r>
              <a:rPr lang="en-US" sz="2600" kern="1200" dirty="0">
                <a:solidFill>
                  <a:schemeClr val="tx1"/>
                </a:solidFill>
                <a:latin typeface="+mn-lt"/>
                <a:ea typeface="+mn-ea"/>
                <a:cs typeface="+mn-cs"/>
              </a:rPr>
              <a:t>The history of land use including colonial and local tribal histories </a:t>
            </a:r>
          </a:p>
          <a:p>
            <a:pPr marL="342900" lvl="5" indent="-228600">
              <a:lnSpc>
                <a:spcPct val="90000"/>
              </a:lnSpc>
              <a:spcAft>
                <a:spcPts val="600"/>
              </a:spcAft>
              <a:buFont typeface="Arial" panose="020B0604020202020204" pitchFamily="34" charset="0"/>
              <a:buChar char="•"/>
            </a:pPr>
            <a:r>
              <a:rPr lang="en-US" sz="2600" kern="1200" dirty="0">
                <a:solidFill>
                  <a:schemeClr val="tx1"/>
                </a:solidFill>
                <a:latin typeface="+mn-lt"/>
                <a:ea typeface="+mn-ea"/>
                <a:cs typeface="+mn-cs"/>
              </a:rPr>
              <a:t>How land tenure systems affect agricultural practices </a:t>
            </a:r>
          </a:p>
          <a:p>
            <a:pPr marL="342900" lvl="5" indent="-228600">
              <a:lnSpc>
                <a:spcPct val="90000"/>
              </a:lnSpc>
              <a:spcAft>
                <a:spcPts val="600"/>
              </a:spcAft>
              <a:buFont typeface="Arial" panose="020B0604020202020204" pitchFamily="34" charset="0"/>
              <a:buChar char="•"/>
            </a:pPr>
            <a:r>
              <a:rPr lang="en-US" sz="2600" kern="1200" dirty="0">
                <a:solidFill>
                  <a:schemeClr val="tx1"/>
                </a:solidFill>
                <a:latin typeface="+mn-lt"/>
                <a:ea typeface="+mn-ea"/>
                <a:cs typeface="+mn-cs"/>
              </a:rPr>
              <a:t>Species community or climactic changes witnessed through time</a:t>
            </a:r>
          </a:p>
          <a:p>
            <a:pPr marL="342900" lvl="5" indent="-228600">
              <a:lnSpc>
                <a:spcPct val="90000"/>
              </a:lnSpc>
              <a:spcAft>
                <a:spcPts val="600"/>
              </a:spcAft>
              <a:buFont typeface="Arial" panose="020B0604020202020204" pitchFamily="34" charset="0"/>
              <a:buChar char="•"/>
            </a:pPr>
            <a:r>
              <a:rPr lang="en-US" sz="2600" kern="1200" dirty="0">
                <a:solidFill>
                  <a:schemeClr val="tx1"/>
                </a:solidFill>
                <a:latin typeface="+mn-lt"/>
                <a:ea typeface="+mn-ea"/>
                <a:cs typeface="+mn-cs"/>
              </a:rPr>
              <a:t>The specific needs and challenges that a community is facing</a:t>
            </a:r>
          </a:p>
          <a:p>
            <a:pPr marL="342900" lvl="5" indent="-228600">
              <a:lnSpc>
                <a:spcPct val="90000"/>
              </a:lnSpc>
              <a:spcAft>
                <a:spcPts val="600"/>
              </a:spcAft>
              <a:buFont typeface="Arial" panose="020B0604020202020204" pitchFamily="34" charset="0"/>
              <a:buChar char="•"/>
            </a:pPr>
            <a:r>
              <a:rPr lang="en-US" sz="2600" kern="1200" dirty="0">
                <a:solidFill>
                  <a:schemeClr val="tx1"/>
                </a:solidFill>
                <a:latin typeface="+mn-lt"/>
                <a:ea typeface="+mn-ea"/>
                <a:cs typeface="+mn-cs"/>
              </a:rPr>
              <a:t>Distinctions of age, gender, and social class in cultural needs and perceptions</a:t>
            </a:r>
          </a:p>
          <a:p>
            <a:pPr indent="-228600">
              <a:lnSpc>
                <a:spcPct val="90000"/>
              </a:lnSpc>
              <a:buFont typeface="Arial" panose="020B0604020202020204" pitchFamily="34" charset="0"/>
              <a:buChar char="•"/>
            </a:pPr>
            <a:endParaRPr lang="en-US" sz="1100" kern="1200" dirty="0">
              <a:solidFill>
                <a:schemeClr val="tx1"/>
              </a:solidFill>
              <a:latin typeface="+mn-lt"/>
              <a:ea typeface="+mn-ea"/>
              <a:cs typeface="+mn-cs"/>
            </a:endParaRPr>
          </a:p>
        </p:txBody>
      </p:sp>
      <p:sp>
        <p:nvSpPr>
          <p:cNvPr id="110" name="Google Shape;110;p2"/>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buClrTx/>
              <a:defRPr/>
            </a:pPr>
            <a:fld id="{00000000-1234-1234-1234-123412341234}" type="slidenum">
              <a:rPr lang="en-US" sz="1000" kern="1200">
                <a:solidFill>
                  <a:prstClr val="black">
                    <a:tint val="75000"/>
                  </a:prstClr>
                </a:solidFill>
                <a:ea typeface="+mn-ea"/>
                <a:cs typeface="+mn-cs"/>
              </a:rPr>
              <a:pPr>
                <a:spcAft>
                  <a:spcPts val="600"/>
                </a:spcAft>
                <a:buClrTx/>
                <a:defRPr/>
              </a:pPr>
              <a:t>5</a:t>
            </a:fld>
            <a:endParaRPr lang="en-US" sz="1000" kern="1200">
              <a:solidFill>
                <a:prstClr val="black">
                  <a:tint val="75000"/>
                </a:prstClr>
              </a:solidFill>
              <a:ea typeface="+mn-ea"/>
              <a:cs typeface="+mn-cs"/>
            </a:endParaRPr>
          </a:p>
        </p:txBody>
      </p:sp>
      <p:sp>
        <p:nvSpPr>
          <p:cNvPr id="111" name="Google Shape;111;p2"/>
          <p:cNvSpPr/>
          <p:nvPr/>
        </p:nvSpPr>
        <p:spPr>
          <a:xfrm>
            <a:off x="5977217" y="3244334"/>
            <a:ext cx="237566" cy="446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None/>
            </a:pPr>
            <a:r>
              <a:rPr lang="en-US" sz="1800" b="0" i="0" u="none" strike="noStrike" cap="none">
                <a:solidFill>
                  <a:srgbClr val="000000"/>
                </a:solidFill>
                <a:latin typeface="Calibri"/>
                <a:ea typeface="Calibri"/>
                <a:cs typeface="Calibri"/>
                <a:sym typeface="Calibri"/>
              </a:rPr>
              <a:t> </a:t>
            </a:r>
            <a:endParaRPr lang="en-US" sz="1800">
              <a:solidFill>
                <a:schemeClr val="dk1"/>
              </a:solidFill>
              <a:latin typeface="Calibri"/>
              <a:ea typeface="Calibri"/>
              <a:cs typeface="Calibri"/>
              <a:sym typeface="Calibri"/>
            </a:endParaRPr>
          </a:p>
        </p:txBody>
      </p:sp>
      <p:sp>
        <p:nvSpPr>
          <p:cNvPr id="112" name="Google Shape;112;p2"/>
          <p:cNvSpPr/>
          <p:nvPr/>
        </p:nvSpPr>
        <p:spPr>
          <a:xfrm>
            <a:off x="5977217" y="3244334"/>
            <a:ext cx="237566" cy="446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None/>
            </a:pPr>
            <a:r>
              <a:rPr lang="en-US" sz="1800">
                <a:solidFill>
                  <a:srgbClr val="000000"/>
                </a:solidFill>
                <a:latin typeface="Calibri"/>
                <a:ea typeface="Calibri"/>
                <a:cs typeface="Calibri"/>
                <a:sym typeface="Calibri"/>
              </a:rPr>
              <a:t> </a:t>
            </a:r>
            <a:endParaRPr lang="en-US" sz="1800">
              <a:solidFill>
                <a:schemeClr val="dk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3AE65B72-0C40-321F-C853-63F070DF4564}"/>
              </a:ext>
            </a:extLst>
          </p:cNvPr>
          <p:cNvSpPr txBox="1"/>
          <p:nvPr/>
        </p:nvSpPr>
        <p:spPr>
          <a:xfrm>
            <a:off x="6629153" y="2702040"/>
            <a:ext cx="5231757" cy="738664"/>
          </a:xfrm>
          <a:prstGeom prst="rect">
            <a:avLst/>
          </a:prstGeom>
          <a:solidFill>
            <a:schemeClr val="bg1">
              <a:alpha val="60457"/>
            </a:schemeClr>
          </a:solidFill>
        </p:spPr>
        <p:txBody>
          <a:bodyPr wrap="square" rtlCol="0">
            <a:spAutoFit/>
          </a:bodyPr>
          <a:lstStyle/>
          <a:p>
            <a:r>
              <a:rPr lang="en-US" i="1" dirty="0"/>
              <a:t>Interviewing a Cambodian rice farmer. Photo by Australia Department of Foreign Affairs and Trade via Wikimedia Commons Creative Commons </a:t>
            </a:r>
            <a:r>
              <a:rPr lang="en-US" i="1" dirty="0">
                <a:hlinkClick r:id="rId4"/>
              </a:rPr>
              <a:t>Attribution 2.0 Generic</a:t>
            </a:r>
            <a:r>
              <a:rPr lang="en-US" i="1" dirty="0"/>
              <a:t> License</a:t>
            </a:r>
          </a:p>
        </p:txBody>
      </p:sp>
    </p:spTree>
    <p:extLst>
      <p:ext uri="{BB962C8B-B14F-4D97-AF65-F5344CB8AC3E}">
        <p14:creationId xmlns:p14="http://schemas.microsoft.com/office/powerpoint/2010/main" val="2699550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928448" y="527823"/>
            <a:ext cx="5727017" cy="528814"/>
          </a:xfrm>
          <a:prstGeom prst="rect">
            <a:avLst/>
          </a:prstGeom>
          <a:noFill/>
          <a:ln>
            <a:noFill/>
          </a:ln>
        </p:spPr>
        <p:txBody>
          <a:bodyPr spcFirstLastPara="1" wrap="square" lIns="91425" tIns="45700" rIns="91425" bIns="45700" anchor="ctr" anchorCtr="0">
            <a:noAutofit/>
          </a:bodyPr>
          <a:lstStyle/>
          <a:p>
            <a:pPr lvl="0" algn="ctr">
              <a:buClr>
                <a:srgbClr val="000000"/>
              </a:buClr>
              <a:buSzPts val="3600"/>
            </a:pPr>
            <a:r>
              <a:rPr lang="en-US" sz="3600" b="1" dirty="0">
                <a:solidFill>
                  <a:srgbClr val="000000"/>
                </a:solidFill>
                <a:latin typeface="Arial"/>
                <a:cs typeface="Arial"/>
                <a:sym typeface="Arial"/>
              </a:rPr>
              <a:t>Ethnographic Methods</a:t>
            </a:r>
            <a:endParaRPr sz="3600" dirty="0"/>
          </a:p>
        </p:txBody>
      </p:sp>
      <p:sp>
        <p:nvSpPr>
          <p:cNvPr id="110" name="Google Shape;1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11" name="Google Shape;111;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2" name="Google Shape;112;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7832C0CF-47CD-5A4F-A321-FBD7AF16D6DD}"/>
              </a:ext>
            </a:extLst>
          </p:cNvPr>
          <p:cNvSpPr txBox="1"/>
          <p:nvPr/>
        </p:nvSpPr>
        <p:spPr>
          <a:xfrm>
            <a:off x="628943" y="1758114"/>
            <a:ext cx="6599010" cy="4893647"/>
          </a:xfrm>
          <a:prstGeom prst="rect">
            <a:avLst/>
          </a:prstGeom>
          <a:noFill/>
        </p:spPr>
        <p:txBody>
          <a:bodyPr wrap="square" rtlCol="0">
            <a:spAutoFit/>
          </a:bodyPr>
          <a:lstStyle/>
          <a:p>
            <a:pPr marL="342900" lvl="2" indent="-342900">
              <a:buFont typeface="Arial" panose="020B0604020202020204" pitchFamily="34" charset="0"/>
              <a:buChar char="•"/>
            </a:pPr>
            <a:r>
              <a:rPr lang="en-US" sz="2400" dirty="0"/>
              <a:t>With </a:t>
            </a:r>
            <a:r>
              <a:rPr lang="en-US" sz="2400" b="1" dirty="0"/>
              <a:t>dialogues</a:t>
            </a:r>
            <a:r>
              <a:rPr lang="en-US" sz="2400" dirty="0"/>
              <a:t>, community members may expect equal participation in knowledge sharing, and be empowered to ask outside researchers about their norms and perceptions. </a:t>
            </a:r>
          </a:p>
          <a:p>
            <a:pPr marL="342900" lvl="2" indent="-342900">
              <a:buFont typeface="Arial" panose="020B0604020202020204" pitchFamily="34" charset="0"/>
              <a:buChar char="•"/>
            </a:pPr>
            <a:endParaRPr lang="en-US" sz="2400" dirty="0"/>
          </a:p>
          <a:p>
            <a:pPr marL="342900" lvl="2" indent="-342900">
              <a:buFont typeface="Arial" panose="020B0604020202020204" pitchFamily="34" charset="0"/>
              <a:buChar char="•"/>
            </a:pPr>
            <a:r>
              <a:rPr lang="en-US" sz="2400" dirty="0"/>
              <a:t>A dialogue brings participants onto an equal footing rather than dividing the power of inquiry from the burden of response. </a:t>
            </a:r>
          </a:p>
          <a:p>
            <a:pPr marL="342900" lvl="2" indent="-342900">
              <a:buFont typeface="Arial" panose="020B0604020202020204" pitchFamily="34" charset="0"/>
              <a:buChar char="•"/>
            </a:pPr>
            <a:endParaRPr lang="en-US" sz="2400" dirty="0"/>
          </a:p>
          <a:p>
            <a:pPr marL="342900" lvl="2" indent="-342900">
              <a:buFont typeface="Arial" panose="020B0604020202020204" pitchFamily="34" charset="0"/>
              <a:buChar char="•"/>
            </a:pPr>
            <a:r>
              <a:rPr lang="en-US" sz="2400" dirty="0"/>
              <a:t>In both cases, researchers may achieve more by offering a small </a:t>
            </a:r>
            <a:r>
              <a:rPr lang="en-US" sz="2400" b="1" dirty="0"/>
              <a:t>financial incentive </a:t>
            </a:r>
            <a:r>
              <a:rPr lang="en-US" sz="2400" dirty="0"/>
              <a:t>to participants.   </a:t>
            </a:r>
          </a:p>
        </p:txBody>
      </p:sp>
      <p:sp>
        <p:nvSpPr>
          <p:cNvPr id="8" name="TextBox 7">
            <a:extLst>
              <a:ext uri="{FF2B5EF4-FFF2-40B4-BE49-F238E27FC236}">
                <a16:creationId xmlns:a16="http://schemas.microsoft.com/office/drawing/2014/main" id="{248BA132-D21B-8148-A8BC-006763D2E420}"/>
              </a:ext>
            </a:extLst>
          </p:cNvPr>
          <p:cNvSpPr txBox="1"/>
          <p:nvPr/>
        </p:nvSpPr>
        <p:spPr>
          <a:xfrm>
            <a:off x="7783019" y="5482210"/>
            <a:ext cx="3766121" cy="1169551"/>
          </a:xfrm>
          <a:prstGeom prst="rect">
            <a:avLst/>
          </a:prstGeom>
          <a:noFill/>
        </p:spPr>
        <p:txBody>
          <a:bodyPr wrap="square" rtlCol="0">
            <a:spAutoFit/>
          </a:bodyPr>
          <a:lstStyle/>
          <a:p>
            <a:r>
              <a:rPr lang="en-US" i="1" dirty="0"/>
              <a:t>Co-op farmers in Tanzania share their challenges with outside aid workers. Ethnography often requires a local guide and translator, here, a Swahili interpreter. Photo by Heidi Scott.</a:t>
            </a:r>
          </a:p>
        </p:txBody>
      </p:sp>
      <p:sp>
        <p:nvSpPr>
          <p:cNvPr id="2" name="Oval 1">
            <a:extLst>
              <a:ext uri="{FF2B5EF4-FFF2-40B4-BE49-F238E27FC236}">
                <a16:creationId xmlns:a16="http://schemas.microsoft.com/office/drawing/2014/main" id="{3C10DC55-2745-B8FF-843E-B474C4AD71AB}"/>
              </a:ext>
            </a:extLst>
          </p:cNvPr>
          <p:cNvSpPr/>
          <p:nvPr/>
        </p:nvSpPr>
        <p:spPr>
          <a:xfrm>
            <a:off x="7641743" y="1464463"/>
            <a:ext cx="3907397" cy="3907397"/>
          </a:xfrm>
          <a:prstGeom prst="ellipse">
            <a:avLst/>
          </a:prstGeom>
          <a:blipFill dpi="0" rotWithShape="1">
            <a:blip r:embed="rId4">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393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87095" y="2538800"/>
            <a:ext cx="4820571" cy="941559"/>
          </a:xfrm>
          <a:prstGeom prst="rect">
            <a:avLst/>
          </a:prstGeom>
          <a:noFill/>
          <a:ln>
            <a:noFill/>
          </a:ln>
        </p:spPr>
        <p:txBody>
          <a:bodyPr spcFirstLastPara="1" wrap="square" lIns="91425" tIns="45700" rIns="91425" bIns="45700" anchor="ctr" anchorCtr="0">
            <a:normAutofit/>
          </a:bodyPr>
          <a:lstStyle/>
          <a:p>
            <a:pPr lvl="0" algn="ctr">
              <a:buClr>
                <a:srgbClr val="000000"/>
              </a:buClr>
              <a:buSzPts val="3600"/>
            </a:pPr>
            <a:r>
              <a:rPr lang="en-US" sz="3200" b="1" dirty="0">
                <a:solidFill>
                  <a:srgbClr val="000000"/>
                </a:solidFill>
                <a:latin typeface="Arial"/>
                <a:cs typeface="Arial"/>
                <a:sym typeface="Arial"/>
              </a:rPr>
              <a:t>Ethnographic Methods</a:t>
            </a:r>
            <a:endParaRPr sz="3200" dirty="0"/>
          </a:p>
        </p:txBody>
      </p:sp>
      <p:sp>
        <p:nvSpPr>
          <p:cNvPr id="110" name="Google Shape;110;p2"/>
          <p:cNvSpPr txBox="1">
            <a:spLocks noGrp="1"/>
          </p:cNvSpPr>
          <p:nvPr>
            <p:ph type="sldNum" idx="12"/>
          </p:nvPr>
        </p:nvSpPr>
        <p:spPr>
          <a:xfrm>
            <a:off x="9213448" y="637995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11" name="Google Shape;111;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2" name="Google Shape;112;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7832C0CF-47CD-5A4F-A321-FBD7AF16D6DD}"/>
              </a:ext>
            </a:extLst>
          </p:cNvPr>
          <p:cNvSpPr txBox="1"/>
          <p:nvPr/>
        </p:nvSpPr>
        <p:spPr>
          <a:xfrm>
            <a:off x="179692" y="3369796"/>
            <a:ext cx="11522313" cy="3375283"/>
          </a:xfrm>
          <a:prstGeom prst="rect">
            <a:avLst/>
          </a:prstGeom>
          <a:noFill/>
        </p:spPr>
        <p:txBody>
          <a:bodyPr wrap="square" rtlCol="0">
            <a:spAutoFit/>
          </a:bodyPr>
          <a:lstStyle/>
          <a:p>
            <a:r>
              <a:rPr lang="en-US" sz="2000" b="1" dirty="0"/>
              <a:t>Long-Term Field Work within a Community</a:t>
            </a:r>
          </a:p>
          <a:p>
            <a:pPr>
              <a:spcAft>
                <a:spcPts val="800"/>
              </a:spcAft>
            </a:pPr>
            <a:r>
              <a:rPr lang="en-US" sz="2000" dirty="0"/>
              <a:t>With origins in Anthropology, long-term fieldwork means that a researcher will live in a community for an extended period, often several years. This deeper commitment to understanding a culture can result in: </a:t>
            </a:r>
          </a:p>
          <a:p>
            <a:pPr marL="285750" indent="-285750">
              <a:spcAft>
                <a:spcPts val="800"/>
              </a:spcAft>
              <a:buFont typeface="Arial" panose="020B0604020202020204" pitchFamily="34" charset="0"/>
              <a:buChar char="•"/>
            </a:pPr>
            <a:r>
              <a:rPr lang="en-US" sz="2000" dirty="0"/>
              <a:t>Greater comprehension of the subtleties of language and cultural norms </a:t>
            </a:r>
          </a:p>
          <a:p>
            <a:pPr marL="285750" indent="-285750">
              <a:spcAft>
                <a:spcPts val="800"/>
              </a:spcAft>
              <a:buFont typeface="Arial" panose="020B0604020202020204" pitchFamily="34" charset="0"/>
              <a:buChar char="•"/>
            </a:pPr>
            <a:r>
              <a:rPr lang="en-US" sz="2000" dirty="0"/>
              <a:t>Rituals of food provision, preparation, and service through many seasons</a:t>
            </a:r>
          </a:p>
          <a:p>
            <a:pPr marL="285750" indent="-285750">
              <a:spcAft>
                <a:spcPts val="800"/>
              </a:spcAft>
              <a:buFont typeface="Arial" panose="020B0604020202020204" pitchFamily="34" charset="0"/>
              <a:buChar char="•"/>
            </a:pPr>
            <a:r>
              <a:rPr lang="en-US" sz="2000" dirty="0"/>
              <a:t>Spiritual aspects of culture that may influence pro-environmental behavior</a:t>
            </a:r>
          </a:p>
          <a:p>
            <a:pPr marL="285750" indent="-285750">
              <a:spcAft>
                <a:spcPts val="800"/>
              </a:spcAft>
              <a:buFont typeface="Arial" panose="020B0604020202020204" pitchFamily="34" charset="0"/>
              <a:buChar char="•"/>
            </a:pPr>
            <a:r>
              <a:rPr lang="en-US" sz="2000" dirty="0"/>
              <a:t>Distinct experiences according to gender, age, and place in the community</a:t>
            </a:r>
          </a:p>
          <a:p>
            <a:pPr marL="285750" indent="-285750">
              <a:spcAft>
                <a:spcPts val="800"/>
              </a:spcAft>
              <a:buFont typeface="Arial" panose="020B0604020202020204" pitchFamily="34" charset="0"/>
              <a:buChar char="•"/>
            </a:pPr>
            <a:r>
              <a:rPr lang="en-US" sz="2000" dirty="0"/>
              <a:t>Histories between local cultures or colonial-era influences on present behavior in the community.  </a:t>
            </a:r>
          </a:p>
        </p:txBody>
      </p:sp>
      <p:pic>
        <p:nvPicPr>
          <p:cNvPr id="4" name="Picture 3">
            <a:extLst>
              <a:ext uri="{FF2B5EF4-FFF2-40B4-BE49-F238E27FC236}">
                <a16:creationId xmlns:a16="http://schemas.microsoft.com/office/drawing/2014/main" id="{C087AA45-99C8-A947-9953-664D52A300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46523"/>
            <a:ext cx="12203709" cy="2585323"/>
          </a:xfrm>
          <a:prstGeom prst="rect">
            <a:avLst/>
          </a:prstGeom>
        </p:spPr>
      </p:pic>
      <p:sp>
        <p:nvSpPr>
          <p:cNvPr id="5" name="TextBox 4">
            <a:extLst>
              <a:ext uri="{FF2B5EF4-FFF2-40B4-BE49-F238E27FC236}">
                <a16:creationId xmlns:a16="http://schemas.microsoft.com/office/drawing/2014/main" id="{CF952A6C-D17A-534E-9735-44B092C81002}"/>
              </a:ext>
            </a:extLst>
          </p:cNvPr>
          <p:cNvSpPr txBox="1"/>
          <p:nvPr/>
        </p:nvSpPr>
        <p:spPr>
          <a:xfrm>
            <a:off x="5162309" y="2488065"/>
            <a:ext cx="7134854" cy="523220"/>
          </a:xfrm>
          <a:prstGeom prst="rect">
            <a:avLst/>
          </a:prstGeom>
          <a:noFill/>
        </p:spPr>
        <p:txBody>
          <a:bodyPr wrap="square" rtlCol="0">
            <a:spAutoFit/>
          </a:bodyPr>
          <a:lstStyle/>
          <a:p>
            <a:pPr algn="ctr"/>
            <a:r>
              <a:rPr lang="en-US" i="1" dirty="0"/>
              <a:t>Mbeya, Tanzania, is the country’s “food basket,” yet malnutrition rates are high. How can ethnography help? Photo by Heidi Scott. </a:t>
            </a:r>
          </a:p>
        </p:txBody>
      </p:sp>
    </p:spTree>
    <p:extLst>
      <p:ext uri="{BB962C8B-B14F-4D97-AF65-F5344CB8AC3E}">
        <p14:creationId xmlns:p14="http://schemas.microsoft.com/office/powerpoint/2010/main" val="58266973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3814</TotalTime>
  <Words>1116</Words>
  <Application>Microsoft Macintosh PowerPoint</Application>
  <PresentationFormat>Widescreen</PresentationFormat>
  <Paragraphs>89</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Wingdings</vt:lpstr>
      <vt:lpstr>Office Theme</vt:lpstr>
      <vt:lpstr> Ethnographic Methods  </vt:lpstr>
      <vt:lpstr>What Is Ethnography? </vt:lpstr>
      <vt:lpstr>What Is Ethnography? </vt:lpstr>
      <vt:lpstr>Cultural Sensitivity</vt:lpstr>
      <vt:lpstr>Cultural Sensitivity</vt:lpstr>
      <vt:lpstr>Ethnographic Methods</vt:lpstr>
      <vt:lpstr>Ethnographic Methods</vt:lpstr>
      <vt:lpstr>Ethnographic Methods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and Agriculture Lesson 1:  Resistance, Resilience, and Transformation  </dc:title>
  <dc:creator>Heidi CM Scott</dc:creator>
  <cp:lastModifiedBy>Alaina Gallagher</cp:lastModifiedBy>
  <cp:revision>250</cp:revision>
  <dcterms:created xsi:type="dcterms:W3CDTF">2022-09-28T11:57:10Z</dcterms:created>
  <dcterms:modified xsi:type="dcterms:W3CDTF">2024-01-04T18:48:53Z</dcterms:modified>
</cp:coreProperties>
</file>