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gtRVDQJ4uZSXxuuDeEONjLcGnG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2"/>
    <p:restoredTop sz="89524"/>
  </p:normalViewPr>
  <p:slideViewPr>
    <p:cSldViewPr snapToGrid="0">
      <p:cViewPr varScale="1">
        <p:scale>
          <a:sx n="105" d="100"/>
          <a:sy n="105" d="100"/>
        </p:scale>
        <p:origin x="20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a:t>
            </a:r>
            <a:r>
              <a:rPr lang="en-US" dirty="0"/>
              <a:t>: How could this beautiful speckled egg be a parasite? Have learners briefly discuss the benefit to the cowbird, which is a parasitism for the phoebe. </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 </a:t>
            </a:r>
            <a:r>
              <a:rPr lang="en-US" sz="1400" dirty="0"/>
              <a:t>This comparison of human activities to parasites is meant to be provocative, even controversial, among your students. Anticipate some resistance and indignation and use that energy to have learners inquire more deeply about the effects of industrial humans on our local and global environments. But it is important not to call humans themselves parasites—only our cultural activities cause parasitic and weakening effects in our host planet. </a:t>
            </a:r>
            <a:endParaRPr sz="1400"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c0871503b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2ac0871503b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Note how both these mutualisms involve cleaning services. Many of the mutualistic activities that learners will identify involve the restoration of ecosystems previously degraded by human activities. Once again, the lesson is about how our </a:t>
            </a:r>
            <a:r>
              <a:rPr lang="en-US" sz="1400" b="1" i="1" dirty="0"/>
              <a:t>actions</a:t>
            </a:r>
            <a:r>
              <a:rPr lang="en-US" sz="1400" dirty="0"/>
              <a:t> have tended toward parasitism or mutualism, with the understanding that humans historically have played both roles in relation to Earth. Our </a:t>
            </a:r>
            <a:r>
              <a:rPr lang="en-US" sz="1400" b="1" i="1" dirty="0"/>
              <a:t>cultural values and norms</a:t>
            </a:r>
            <a:r>
              <a:rPr lang="en-US" sz="1400" dirty="0"/>
              <a:t> are the most significant factors in assessing whether human activities are damaging to Earth’s support systems. </a:t>
            </a:r>
            <a:endParaRPr sz="1400" dirty="0"/>
          </a:p>
        </p:txBody>
      </p:sp>
      <p:sp>
        <p:nvSpPr>
          <p:cNvPr id="121" name="Google Shape;121;g2ac0871503b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ac0871503b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ac0871503b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Have learners quickly name a few of Earth’s physical cycles that might be called elements of homeostasis. For example: the Gulf Stream in the Atlantic Ocean; the rainforests around the equatorial regions; the glaciers and icecaps in the poles. How are each of these homeostatic systems affected by current human activities? </a:t>
            </a:r>
            <a:endParaRPr sz="1400" dirty="0"/>
          </a:p>
        </p:txBody>
      </p:sp>
      <p:sp>
        <p:nvSpPr>
          <p:cNvPr id="135" name="Google Shape;135;g2ac0871503b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Ask learners how this use of metaphor and imagination in the Gaia hypothesis may enrich their emotions and sympathies for natural processes that are hard for us to experience directly (such as the “breath” of the deciduous forests). Science purports to be a rational and evidence-based approach to knowledge, but the impact of its findings can be greatly enhanced by using human emotion, empathy, hope, and even shame, to direct public attention. </a:t>
            </a:r>
            <a:endParaRPr sz="1400" dirty="0"/>
          </a:p>
        </p:txBody>
      </p:sp>
      <p:sp>
        <p:nvSpPr>
          <p:cNvPr id="148" name="Google Shape;14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ac0871503b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2ac0871503b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Ask learners to name a single human activity that different cultures would perceive differently. For example: timber extraction. From a normative American perspective, timber is seen as an economic resource; it provides jobs, and it yields the raw materials we use to build our structures. From an Indigenous perspective, clear-cutting forests might be seen as an outrage against fellow community members—not just the trees but all the species that rely on the forest habitat. Many examples of this kind show how an economic growth model is at the heart of Western, industrial values and that a simple financial profit is often all that’s needed to justify the degradation of Earth’s systems. </a:t>
            </a:r>
            <a:endParaRPr sz="1400" dirty="0"/>
          </a:p>
        </p:txBody>
      </p:sp>
      <p:sp>
        <p:nvSpPr>
          <p:cNvPr id="161" name="Google Shape;161;g2ac0871503b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ac0871503b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ac0871503b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The lesson itself contains many more specifics on these areas of inquiry. </a:t>
            </a:r>
            <a:endParaRPr sz="1400" dirty="0"/>
          </a:p>
        </p:txBody>
      </p:sp>
      <p:sp>
        <p:nvSpPr>
          <p:cNvPr id="174" name="Google Shape;174;g2ac0871503b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3.0/deed.en"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sa/3.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340201" y="2205929"/>
            <a:ext cx="6199500" cy="27738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0000"/>
              </a:buClr>
              <a:buSzPct val="102301"/>
              <a:buNone/>
            </a:pPr>
            <a:r>
              <a:rPr lang="en-US" sz="4344" b="1" dirty="0"/>
              <a:t>Lesson: </a:t>
            </a:r>
            <a:endParaRPr sz="4344" b="1" dirty="0"/>
          </a:p>
          <a:p>
            <a:pPr marL="0" lvl="0" indent="0" algn="ctr" rtl="0">
              <a:lnSpc>
                <a:spcPct val="90000"/>
              </a:lnSpc>
              <a:spcBef>
                <a:spcPts val="0"/>
              </a:spcBef>
              <a:spcAft>
                <a:spcPts val="0"/>
              </a:spcAft>
              <a:buClr>
                <a:srgbClr val="000000"/>
              </a:buClr>
              <a:buSzPct val="102301"/>
              <a:buNone/>
            </a:pPr>
            <a:r>
              <a:rPr lang="en-US" sz="4344" b="1" dirty="0"/>
              <a:t>How Can Human Societies Evolve from Parasitism to Mutualism with Earth?</a:t>
            </a:r>
            <a:r>
              <a:rPr lang="en-US" sz="4344" b="1" dirty="0">
                <a:solidFill>
                  <a:srgbClr val="76923C"/>
                </a:solidFill>
              </a:rPr>
              <a:t> </a:t>
            </a:r>
            <a:br>
              <a:rPr lang="en-US" sz="4000" b="1" dirty="0">
                <a:solidFill>
                  <a:srgbClr val="000000"/>
                </a:solidFill>
                <a:latin typeface="Arial"/>
                <a:ea typeface="Arial"/>
                <a:cs typeface="Arial"/>
                <a:sym typeface="Arial"/>
              </a:rPr>
            </a:br>
            <a:endParaRPr sz="4000" dirty="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0" y="4652071"/>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a:blip r:embed="rId4">
            <a:alphaModFix/>
          </a:blip>
          <a:stretch>
            <a:fillRect/>
          </a:stretch>
        </p:blipFill>
        <p:spPr>
          <a:xfrm>
            <a:off x="6515475" y="2040361"/>
            <a:ext cx="5213524" cy="3910149"/>
          </a:xfrm>
          <a:prstGeom prst="rect">
            <a:avLst/>
          </a:prstGeom>
          <a:noFill/>
          <a:ln>
            <a:noFill/>
          </a:ln>
        </p:spPr>
      </p:pic>
      <p:sp>
        <p:nvSpPr>
          <p:cNvPr id="103" name="Google Shape;103;p1"/>
          <p:cNvSpPr txBox="1"/>
          <p:nvPr/>
        </p:nvSpPr>
        <p:spPr>
          <a:xfrm>
            <a:off x="6381437" y="6036768"/>
            <a:ext cx="5481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libri"/>
                <a:ea typeface="Calibri"/>
                <a:cs typeface="Calibri"/>
                <a:sym typeface="Calibri"/>
              </a:rPr>
              <a:t>This nest of the eastern phoebe has one brown-headed cowbird egg. The phoebe has been parasitized. Image by </a:t>
            </a:r>
            <a:r>
              <a:rPr lang="en-US" dirty="0" err="1">
                <a:solidFill>
                  <a:schemeClr val="dk1"/>
                </a:solidFill>
                <a:latin typeface="Calibri"/>
                <a:ea typeface="Calibri"/>
                <a:cs typeface="Calibri"/>
                <a:sym typeface="Calibri"/>
              </a:rPr>
              <a:t>Galawebdesign</a:t>
            </a:r>
            <a:r>
              <a:rPr lang="en-US" dirty="0">
                <a:solidFill>
                  <a:schemeClr val="dk1"/>
                </a:solidFill>
                <a:latin typeface="Calibri"/>
                <a:ea typeface="Calibri"/>
                <a:cs typeface="Calibri"/>
                <a:sym typeface="Calibri"/>
              </a:rPr>
              <a:t>, </a:t>
            </a:r>
            <a:r>
              <a:rPr lang="en-US" u="sng" dirty="0">
                <a:solidFill>
                  <a:schemeClr val="hlink"/>
                </a:solidFill>
                <a:latin typeface="Calibri"/>
                <a:ea typeface="Calibri"/>
                <a:cs typeface="Calibri"/>
                <a:sym typeface="Calibri"/>
                <a:hlinkClick r:id="rId5"/>
              </a:rPr>
              <a:t>3.0</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4337400" y="453480"/>
            <a:ext cx="5164861" cy="528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3000" b="1" dirty="0">
                <a:solidFill>
                  <a:srgbClr val="000000"/>
                </a:solidFill>
                <a:latin typeface="Arial"/>
                <a:ea typeface="Arial"/>
                <a:cs typeface="Arial"/>
                <a:sym typeface="Arial"/>
              </a:rPr>
              <a:t>What Are Parasites?</a:t>
            </a:r>
            <a:endParaRPr sz="3000" dirty="0"/>
          </a:p>
        </p:txBody>
      </p:sp>
      <p:sp>
        <p:nvSpPr>
          <p:cNvPr id="110" name="Google Shape;1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3" name="Google Shape;113;p2"/>
          <p:cNvSpPr txBox="1"/>
          <p:nvPr/>
        </p:nvSpPr>
        <p:spPr>
          <a:xfrm>
            <a:off x="109181" y="1196886"/>
            <a:ext cx="12082800" cy="400200"/>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p:txBody>
      </p:sp>
      <p:pic>
        <p:nvPicPr>
          <p:cNvPr id="114" name="Google Shape;114;p2"/>
          <p:cNvPicPr preferRelativeResize="0"/>
          <p:nvPr/>
        </p:nvPicPr>
        <p:blipFill>
          <a:blip r:embed="rId4">
            <a:alphaModFix/>
          </a:blip>
          <a:stretch>
            <a:fillRect/>
          </a:stretch>
        </p:blipFill>
        <p:spPr>
          <a:xfrm>
            <a:off x="109175" y="1196878"/>
            <a:ext cx="4037925" cy="3028450"/>
          </a:xfrm>
          <a:prstGeom prst="rect">
            <a:avLst/>
          </a:prstGeom>
          <a:noFill/>
          <a:ln>
            <a:noFill/>
          </a:ln>
        </p:spPr>
      </p:pic>
      <p:sp>
        <p:nvSpPr>
          <p:cNvPr id="115" name="Google Shape;115;p2"/>
          <p:cNvSpPr txBox="1"/>
          <p:nvPr/>
        </p:nvSpPr>
        <p:spPr>
          <a:xfrm>
            <a:off x="4337400" y="1047025"/>
            <a:ext cx="7551300" cy="17235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Parasites</a:t>
            </a:r>
            <a:r>
              <a:rPr lang="en-US" sz="2000" dirty="0">
                <a:solidFill>
                  <a:schemeClr val="dk1"/>
                </a:solidFill>
                <a:latin typeface="Calibri"/>
                <a:ea typeface="Calibri"/>
                <a:cs typeface="Calibri"/>
                <a:sym typeface="Calibri"/>
              </a:rPr>
              <a:t> are predators that weaken their host by feeding on the host’s body or by sapping the host’s resources. In the image to the left, a parasitic crustacean has entered a host fish’s body and attached to the tongue. The parasite feeds on the tongue and eventually other parts of the host, until the host dies. </a:t>
            </a:r>
            <a:endParaRPr sz="4000" dirty="0">
              <a:solidFill>
                <a:schemeClr val="dk1"/>
              </a:solidFill>
              <a:latin typeface="Calibri"/>
              <a:ea typeface="Calibri"/>
              <a:cs typeface="Calibri"/>
              <a:sym typeface="Calibri"/>
            </a:endParaRPr>
          </a:p>
        </p:txBody>
      </p:sp>
      <p:pic>
        <p:nvPicPr>
          <p:cNvPr id="116" name="Google Shape;116;p2"/>
          <p:cNvPicPr preferRelativeResize="0"/>
          <p:nvPr/>
        </p:nvPicPr>
        <p:blipFill>
          <a:blip r:embed="rId5">
            <a:alphaModFix/>
          </a:blip>
          <a:stretch>
            <a:fillRect/>
          </a:stretch>
        </p:blipFill>
        <p:spPr>
          <a:xfrm>
            <a:off x="4504997" y="2915128"/>
            <a:ext cx="7216105" cy="3643274"/>
          </a:xfrm>
          <a:prstGeom prst="rect">
            <a:avLst/>
          </a:prstGeom>
          <a:noFill/>
          <a:ln>
            <a:noFill/>
          </a:ln>
        </p:spPr>
      </p:pic>
      <p:sp>
        <p:nvSpPr>
          <p:cNvPr id="117" name="Google Shape;117;p2"/>
          <p:cNvSpPr txBox="1"/>
          <p:nvPr/>
        </p:nvSpPr>
        <p:spPr>
          <a:xfrm>
            <a:off x="47662" y="4369913"/>
            <a:ext cx="4504995"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dk1"/>
                </a:solidFill>
                <a:latin typeface="Calibri"/>
                <a:ea typeface="Calibri"/>
                <a:cs typeface="Calibri"/>
                <a:sym typeface="Calibri"/>
              </a:rPr>
              <a:t>Now consider this image (right) of a </a:t>
            </a:r>
            <a:r>
              <a:rPr lang="en-US" sz="2000" dirty="0">
                <a:solidFill>
                  <a:srgbClr val="202122"/>
                </a:solidFill>
                <a:highlight>
                  <a:srgbClr val="FFFFFF"/>
                </a:highlight>
                <a:latin typeface="Calibri"/>
                <a:ea typeface="Calibri"/>
                <a:cs typeface="Calibri"/>
                <a:sym typeface="Calibri"/>
              </a:rPr>
              <a:t>surface mine that produces lignite, a form of soft brown coal</a:t>
            </a:r>
            <a:r>
              <a:rPr lang="en-US" sz="2000" dirty="0">
                <a:solidFill>
                  <a:schemeClr val="dk1"/>
                </a:solidFill>
                <a:latin typeface="Calibri"/>
                <a:ea typeface="Calibri"/>
                <a:cs typeface="Calibri"/>
                <a:sym typeface="Calibri"/>
              </a:rPr>
              <a:t>. This image shows its devastating impacts on local ecosystems and implies its global impacts in contributing to climate change. </a:t>
            </a:r>
            <a:r>
              <a:rPr lang="en-US" sz="2000" b="1" dirty="0">
                <a:solidFill>
                  <a:schemeClr val="dk1"/>
                </a:solidFill>
                <a:latin typeface="Calibri"/>
                <a:ea typeface="Calibri"/>
                <a:cs typeface="Calibri"/>
                <a:sym typeface="Calibri"/>
              </a:rPr>
              <a:t>Is this human activity parasitic to our host?</a:t>
            </a:r>
            <a:endParaRPr sz="2000" b="1"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DA2341F2-D279-4A51-493E-56C3F3317E1F}"/>
              </a:ext>
            </a:extLst>
          </p:cNvPr>
          <p:cNvSpPr txBox="1"/>
          <p:nvPr/>
        </p:nvSpPr>
        <p:spPr>
          <a:xfrm>
            <a:off x="7892141" y="6185980"/>
            <a:ext cx="3606752" cy="307777"/>
          </a:xfrm>
          <a:prstGeom prst="rect">
            <a:avLst/>
          </a:prstGeom>
          <a:solidFill>
            <a:schemeClr val="bg1">
              <a:alpha val="42551"/>
            </a:schemeClr>
          </a:solidFill>
        </p:spPr>
        <p:txBody>
          <a:bodyPr wrap="square" rtlCol="0">
            <a:spAutoFit/>
          </a:bodyPr>
          <a:lstStyle/>
          <a:p>
            <a:r>
              <a:rPr lang="en-US" sz="1400" dirty="0">
                <a:solidFill>
                  <a:schemeClr val="dk1"/>
                </a:solidFill>
                <a:latin typeface="Calibri"/>
                <a:ea typeface="Calibri"/>
                <a:cs typeface="Calibri"/>
                <a:sym typeface="Calibri"/>
              </a:rPr>
              <a:t>Image by Martin </a:t>
            </a:r>
            <a:r>
              <a:rPr lang="en-US" sz="1400" dirty="0" err="1">
                <a:solidFill>
                  <a:schemeClr val="dk1"/>
                </a:solidFill>
                <a:latin typeface="Calibri"/>
                <a:ea typeface="Calibri"/>
                <a:cs typeface="Calibri"/>
                <a:sym typeface="Calibri"/>
              </a:rPr>
              <a:t>Falbisoner</a:t>
            </a:r>
            <a:r>
              <a:rPr lang="en-US" sz="1400" dirty="0">
                <a:solidFill>
                  <a:schemeClr val="dk1"/>
                </a:solidFill>
                <a:latin typeface="Calibri"/>
                <a:ea typeface="Calibri"/>
                <a:cs typeface="Calibri"/>
                <a:sym typeface="Calibri"/>
              </a:rPr>
              <a:t> via Wikimedia, </a:t>
            </a:r>
            <a:r>
              <a:rPr lang="en-US" sz="1400" u="sng" dirty="0">
                <a:solidFill>
                  <a:srgbClr val="80008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4.0</a:t>
            </a:r>
            <a:r>
              <a:rPr lang="en-US" sz="1400" dirty="0">
                <a:solidFill>
                  <a:schemeClr val="dk1"/>
                </a:solidFill>
                <a:latin typeface="Calibri"/>
                <a:ea typeface="Calibri"/>
                <a:cs typeface="Calibri"/>
                <a:sym typeface="Calibri"/>
              </a:rPr>
              <a:t>.</a:t>
            </a:r>
            <a:endParaRPr lang="en-US" dirty="0"/>
          </a:p>
        </p:txBody>
      </p:sp>
      <p:sp>
        <p:nvSpPr>
          <p:cNvPr id="3" name="TextBox 2">
            <a:extLst>
              <a:ext uri="{FF2B5EF4-FFF2-40B4-BE49-F238E27FC236}">
                <a16:creationId xmlns:a16="http://schemas.microsoft.com/office/drawing/2014/main" id="{D113685D-9AD9-0556-1530-2607800DA887}"/>
              </a:ext>
            </a:extLst>
          </p:cNvPr>
          <p:cNvSpPr txBox="1"/>
          <p:nvPr/>
        </p:nvSpPr>
        <p:spPr>
          <a:xfrm>
            <a:off x="753572" y="3853695"/>
            <a:ext cx="3142023" cy="307777"/>
          </a:xfrm>
          <a:prstGeom prst="rect">
            <a:avLst/>
          </a:prstGeom>
          <a:solidFill>
            <a:schemeClr val="bg1">
              <a:alpha val="42819"/>
            </a:schemeClr>
          </a:solidFill>
        </p:spPr>
        <p:txBody>
          <a:bodyPr wrap="square" rtlCol="0">
            <a:spAutoFit/>
          </a:bodyPr>
          <a:lstStyle/>
          <a:p>
            <a:r>
              <a:rPr lang="en-US" sz="1400" dirty="0">
                <a:solidFill>
                  <a:schemeClr val="dk1"/>
                </a:solidFill>
                <a:latin typeface="Calibri"/>
                <a:ea typeface="Calibri"/>
                <a:cs typeface="Calibri"/>
                <a:sym typeface="Calibri"/>
              </a:rPr>
              <a:t>Image by Marco Vinci via Wikimedia </a:t>
            </a:r>
            <a:r>
              <a:rPr lang="en-US" sz="1400" u="sng" dirty="0">
                <a:solidFill>
                  <a:schemeClr val="hlink"/>
                </a:solidFill>
                <a:latin typeface="Calibri"/>
                <a:ea typeface="Calibri"/>
                <a:cs typeface="Calibri"/>
                <a:sym typeface="Calibri"/>
                <a:hlinkClick r:id="rId7"/>
              </a:rPr>
              <a:t>3.0</a:t>
            </a:r>
            <a:r>
              <a:rPr lang="en-US" sz="1400" dirty="0">
                <a:solidFill>
                  <a:schemeClr val="dk1"/>
                </a:solidFill>
                <a:latin typeface="Calibri"/>
                <a:ea typeface="Calibri"/>
                <a:cs typeface="Calibri"/>
                <a:sym typeface="Calibri"/>
              </a:rPr>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g2ac0871503b_0_9"/>
          <p:cNvSpPr txBox="1">
            <a:spLocks noGrp="1"/>
          </p:cNvSpPr>
          <p:nvPr>
            <p:ph type="title"/>
          </p:nvPr>
        </p:nvSpPr>
        <p:spPr>
          <a:xfrm>
            <a:off x="4320113" y="413273"/>
            <a:ext cx="4679405" cy="59445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3000" b="1" dirty="0">
                <a:solidFill>
                  <a:srgbClr val="000000"/>
                </a:solidFill>
                <a:latin typeface="Arial"/>
                <a:ea typeface="Arial"/>
                <a:cs typeface="Arial"/>
                <a:sym typeface="Arial"/>
              </a:rPr>
              <a:t>What Are Mutualists?</a:t>
            </a:r>
            <a:endParaRPr sz="3000" dirty="0"/>
          </a:p>
        </p:txBody>
      </p:sp>
      <p:sp>
        <p:nvSpPr>
          <p:cNvPr id="124" name="Google Shape;124;g2ac0871503b_0_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5" name="Google Shape;125;g2ac0871503b_0_9"/>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6" name="Google Shape;126;g2ac0871503b_0_9"/>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7" name="Google Shape;127;g2ac0871503b_0_9"/>
          <p:cNvSpPr txBox="1"/>
          <p:nvPr/>
        </p:nvSpPr>
        <p:spPr>
          <a:xfrm>
            <a:off x="109181" y="1196886"/>
            <a:ext cx="12082800" cy="400200"/>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p:txBody>
      </p:sp>
      <p:pic>
        <p:nvPicPr>
          <p:cNvPr id="128" name="Google Shape;128;g2ac0871503b_0_9"/>
          <p:cNvPicPr preferRelativeResize="0"/>
          <p:nvPr/>
        </p:nvPicPr>
        <p:blipFill rotWithShape="1">
          <a:blip r:embed="rId4">
            <a:alphaModFix/>
          </a:blip>
          <a:srcRect l="12502" r="12495"/>
          <a:stretch/>
        </p:blipFill>
        <p:spPr>
          <a:xfrm>
            <a:off x="282188" y="1196878"/>
            <a:ext cx="4037925" cy="3028450"/>
          </a:xfrm>
          <a:prstGeom prst="rect">
            <a:avLst/>
          </a:prstGeom>
          <a:noFill/>
          <a:ln>
            <a:noFill/>
          </a:ln>
        </p:spPr>
      </p:pic>
      <p:sp>
        <p:nvSpPr>
          <p:cNvPr id="129" name="Google Shape;129;g2ac0871503b_0_9"/>
          <p:cNvSpPr txBox="1"/>
          <p:nvPr/>
        </p:nvSpPr>
        <p:spPr>
          <a:xfrm>
            <a:off x="4480950" y="1047025"/>
            <a:ext cx="75513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Mutualists</a:t>
            </a:r>
            <a:r>
              <a:rPr lang="en-US" sz="2000" dirty="0">
                <a:solidFill>
                  <a:schemeClr val="dk1"/>
                </a:solidFill>
                <a:latin typeface="Calibri"/>
                <a:ea typeface="Calibri"/>
                <a:cs typeface="Calibri"/>
                <a:sym typeface="Calibri"/>
              </a:rPr>
              <a:t> are symbiotic species that have co-evolved for mutual benefit. In the image to the left, </a:t>
            </a:r>
            <a:r>
              <a:rPr lang="en-US" sz="2000" dirty="0">
                <a:solidFill>
                  <a:srgbClr val="202122"/>
                </a:solidFill>
                <a:latin typeface="Calibri"/>
                <a:ea typeface="Calibri"/>
                <a:cs typeface="Calibri"/>
                <a:sym typeface="Calibri"/>
              </a:rPr>
              <a:t>a yellowstripe coris</a:t>
            </a:r>
            <a:r>
              <a:rPr lang="en-US" sz="2000" i="1" dirty="0">
                <a:solidFill>
                  <a:srgbClr val="202122"/>
                </a:solidFill>
                <a:latin typeface="Calibri"/>
                <a:ea typeface="Calibri"/>
                <a:cs typeface="Calibri"/>
                <a:sym typeface="Calibri"/>
              </a:rPr>
              <a:t> </a:t>
            </a:r>
            <a:r>
              <a:rPr lang="en-US" sz="2000" dirty="0">
                <a:solidFill>
                  <a:srgbClr val="202122"/>
                </a:solidFill>
                <a:latin typeface="Calibri"/>
                <a:ea typeface="Calibri"/>
                <a:cs typeface="Calibri"/>
                <a:sym typeface="Calibri"/>
              </a:rPr>
              <a:t>receives beneficial grooming from a scarlet cleaner shrimp and the shrimp gets a meal. </a:t>
            </a:r>
            <a:endParaRPr sz="2000" dirty="0">
              <a:solidFill>
                <a:schemeClr val="dk1"/>
              </a:solidFill>
              <a:latin typeface="Calibri"/>
              <a:ea typeface="Calibri"/>
              <a:cs typeface="Calibri"/>
              <a:sym typeface="Calibri"/>
            </a:endParaRPr>
          </a:p>
        </p:txBody>
      </p:sp>
      <p:pic>
        <p:nvPicPr>
          <p:cNvPr id="130" name="Google Shape;130;g2ac0871503b_0_9"/>
          <p:cNvPicPr preferRelativeResize="0"/>
          <p:nvPr/>
        </p:nvPicPr>
        <p:blipFill rotWithShape="1">
          <a:blip r:embed="rId5">
            <a:alphaModFix/>
          </a:blip>
          <a:srcRect l="-86" t="16337" r="3920" b="16344"/>
          <a:stretch/>
        </p:blipFill>
        <p:spPr>
          <a:xfrm>
            <a:off x="5092831" y="2480958"/>
            <a:ext cx="6939419" cy="3643274"/>
          </a:xfrm>
          <a:prstGeom prst="rect">
            <a:avLst/>
          </a:prstGeom>
          <a:noFill/>
          <a:ln>
            <a:noFill/>
          </a:ln>
        </p:spPr>
      </p:pic>
      <p:sp>
        <p:nvSpPr>
          <p:cNvPr id="131" name="Google Shape;131;g2ac0871503b_0_9"/>
          <p:cNvSpPr txBox="1"/>
          <p:nvPr/>
        </p:nvSpPr>
        <p:spPr>
          <a:xfrm>
            <a:off x="159749" y="4271539"/>
            <a:ext cx="4934352"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dk1"/>
                </a:solidFill>
                <a:latin typeface="Calibri"/>
                <a:ea typeface="Calibri"/>
                <a:cs typeface="Calibri"/>
                <a:sym typeface="Calibri"/>
              </a:rPr>
              <a:t>Now consider this image (right) of a </a:t>
            </a:r>
            <a:r>
              <a:rPr lang="en-US" sz="2000" dirty="0">
                <a:solidFill>
                  <a:srgbClr val="202122"/>
                </a:solidFill>
                <a:highlight>
                  <a:srgbClr val="FFFFFF"/>
                </a:highlight>
                <a:latin typeface="Calibri"/>
                <a:ea typeface="Calibri"/>
                <a:cs typeface="Calibri"/>
                <a:sym typeface="Calibri"/>
              </a:rPr>
              <a:t>restored gravel pit site in Calgary Olympic Park. The degraded site now absorbs and filters stormwater in coordination with the adjacent stream and meadow, and it provides a public art piece for contemplation. </a:t>
            </a:r>
            <a:r>
              <a:rPr lang="en-US" sz="2000" b="1" dirty="0">
                <a:solidFill>
                  <a:schemeClr val="dk1"/>
                </a:solidFill>
                <a:latin typeface="Calibri"/>
                <a:ea typeface="Calibri"/>
                <a:cs typeface="Calibri"/>
                <a:sym typeface="Calibri"/>
              </a:rPr>
              <a:t>Is this human activity mutualistic with our host?</a:t>
            </a:r>
            <a:r>
              <a:rPr lang="en-US"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6A2FB7F6-9D78-062A-0766-FB2E31818E2E}"/>
              </a:ext>
            </a:extLst>
          </p:cNvPr>
          <p:cNvSpPr txBox="1"/>
          <p:nvPr/>
        </p:nvSpPr>
        <p:spPr>
          <a:xfrm>
            <a:off x="926845" y="1243097"/>
            <a:ext cx="2748609" cy="307777"/>
          </a:xfrm>
          <a:prstGeom prst="rect">
            <a:avLst/>
          </a:prstGeom>
          <a:solidFill>
            <a:schemeClr val="bg1">
              <a:alpha val="43338"/>
            </a:schemeClr>
          </a:solidFill>
        </p:spPr>
        <p:txBody>
          <a:bodyPr wrap="square" rtlCol="0">
            <a:spAutoFit/>
          </a:bodyPr>
          <a:lstStyle/>
          <a:p>
            <a:r>
              <a:rPr lang="en-US" sz="1400" dirty="0">
                <a:solidFill>
                  <a:srgbClr val="202122"/>
                </a:solidFill>
                <a:latin typeface="Calibri"/>
                <a:ea typeface="Calibri"/>
                <a:cs typeface="Calibri"/>
                <a:sym typeface="Calibri"/>
              </a:rPr>
              <a:t>Image is public domain via NOAA</a:t>
            </a:r>
            <a:r>
              <a:rPr lang="en-US" sz="1400" dirty="0">
                <a:solidFill>
                  <a:srgbClr val="202122"/>
                </a:solidFill>
                <a:highlight>
                  <a:srgbClr val="F8F9FA"/>
                </a:highlight>
                <a:latin typeface="Calibri"/>
                <a:ea typeface="Calibri"/>
                <a:cs typeface="Calibri"/>
                <a:sym typeface="Calibri"/>
              </a:rPr>
              <a:t>.</a:t>
            </a:r>
            <a:endParaRPr lang="en-US" dirty="0"/>
          </a:p>
        </p:txBody>
      </p:sp>
      <p:sp>
        <p:nvSpPr>
          <p:cNvPr id="3" name="TextBox 2">
            <a:extLst>
              <a:ext uri="{FF2B5EF4-FFF2-40B4-BE49-F238E27FC236}">
                <a16:creationId xmlns:a16="http://schemas.microsoft.com/office/drawing/2014/main" id="{A330D372-9B6C-4EA5-064A-2CB593C93AD8}"/>
              </a:ext>
            </a:extLst>
          </p:cNvPr>
          <p:cNvSpPr txBox="1"/>
          <p:nvPr/>
        </p:nvSpPr>
        <p:spPr>
          <a:xfrm>
            <a:off x="7803577" y="2542781"/>
            <a:ext cx="4106235" cy="307777"/>
          </a:xfrm>
          <a:prstGeom prst="rect">
            <a:avLst/>
          </a:prstGeom>
          <a:solidFill>
            <a:schemeClr val="bg1">
              <a:alpha val="43000"/>
            </a:schemeClr>
          </a:solidFill>
        </p:spPr>
        <p:txBody>
          <a:bodyPr wrap="square" rtlCol="0">
            <a:spAutoFit/>
          </a:bodyPr>
          <a:lstStyle/>
          <a:p>
            <a:r>
              <a:rPr lang="en-US" sz="1400" dirty="0">
                <a:solidFill>
                  <a:schemeClr val="dk1"/>
                </a:solidFill>
                <a:latin typeface="Calibri"/>
                <a:ea typeface="Calibri"/>
                <a:cs typeface="Calibri"/>
                <a:sym typeface="Calibri"/>
              </a:rPr>
              <a:t>Image by </a:t>
            </a:r>
            <a:r>
              <a:rPr lang="en-US" sz="1400" dirty="0" err="1">
                <a:solidFill>
                  <a:schemeClr val="dk1"/>
                </a:solidFill>
                <a:latin typeface="Calibri"/>
                <a:ea typeface="Calibri"/>
                <a:cs typeface="Calibri"/>
                <a:sym typeface="Calibri"/>
              </a:rPr>
              <a:t>Oceanflynn</a:t>
            </a:r>
            <a:r>
              <a:rPr lang="en-US" sz="1400" dirty="0">
                <a:solidFill>
                  <a:schemeClr val="dk1"/>
                </a:solidFill>
                <a:latin typeface="Calibri"/>
                <a:ea typeface="Calibri"/>
                <a:cs typeface="Calibri"/>
                <a:sym typeface="Calibri"/>
              </a:rPr>
              <a:t> via Wikimedia Commons, </a:t>
            </a:r>
            <a:r>
              <a:rPr lang="en-US" sz="1400" u="sng" dirty="0">
                <a:solidFill>
                  <a:srgbClr val="80008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4.0</a:t>
            </a:r>
            <a:r>
              <a:rPr lang="en-US" sz="1400" dirty="0">
                <a:solidFill>
                  <a:schemeClr val="dk1"/>
                </a:solidFill>
                <a:latin typeface="Calibri"/>
                <a:ea typeface="Calibri"/>
                <a:cs typeface="Calibri"/>
                <a:sym typeface="Calibri"/>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g2ac0871503b_0_26"/>
          <p:cNvSpPr txBox="1">
            <a:spLocks noGrp="1"/>
          </p:cNvSpPr>
          <p:nvPr>
            <p:ph type="title"/>
          </p:nvPr>
        </p:nvSpPr>
        <p:spPr>
          <a:xfrm>
            <a:off x="2994833" y="584308"/>
            <a:ext cx="7982516" cy="528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3000" b="1" dirty="0">
                <a:solidFill>
                  <a:srgbClr val="000000"/>
                </a:solidFill>
                <a:latin typeface="Arial"/>
                <a:ea typeface="Arial"/>
                <a:cs typeface="Arial"/>
                <a:sym typeface="Arial"/>
              </a:rPr>
              <a:t>Earth as Host, Earth as Organism</a:t>
            </a:r>
            <a:endParaRPr sz="3000" dirty="0"/>
          </a:p>
        </p:txBody>
      </p:sp>
      <p:sp>
        <p:nvSpPr>
          <p:cNvPr id="138" name="Google Shape;138;g2ac0871503b_0_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9" name="Google Shape;139;g2ac0871503b_0_26"/>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40" name="Google Shape;140;g2ac0871503b_0_26"/>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41" name="Google Shape;141;g2ac0871503b_0_26"/>
          <p:cNvSpPr txBox="1"/>
          <p:nvPr/>
        </p:nvSpPr>
        <p:spPr>
          <a:xfrm>
            <a:off x="163773" y="957333"/>
            <a:ext cx="11900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a:t>
            </a:r>
            <a:endParaRPr/>
          </a:p>
        </p:txBody>
      </p:sp>
      <p:pic>
        <p:nvPicPr>
          <p:cNvPr id="142" name="Google Shape;142;g2ac0871503b_0_26"/>
          <p:cNvPicPr preferRelativeResize="0"/>
          <p:nvPr/>
        </p:nvPicPr>
        <p:blipFill>
          <a:blip r:embed="rId4">
            <a:alphaModFix/>
          </a:blip>
          <a:stretch>
            <a:fillRect/>
          </a:stretch>
        </p:blipFill>
        <p:spPr>
          <a:xfrm>
            <a:off x="518525" y="1357533"/>
            <a:ext cx="5172075" cy="4572000"/>
          </a:xfrm>
          <a:prstGeom prst="rect">
            <a:avLst/>
          </a:prstGeom>
          <a:noFill/>
          <a:ln>
            <a:noFill/>
          </a:ln>
        </p:spPr>
      </p:pic>
      <p:sp>
        <p:nvSpPr>
          <p:cNvPr id="143" name="Google Shape;143;g2ac0871503b_0_26"/>
          <p:cNvSpPr txBox="1"/>
          <p:nvPr/>
        </p:nvSpPr>
        <p:spPr>
          <a:xfrm>
            <a:off x="5829875" y="1357525"/>
            <a:ext cx="6234600" cy="49705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dirty="0">
                <a:solidFill>
                  <a:schemeClr val="dk1"/>
                </a:solidFill>
                <a:latin typeface="Calibri"/>
                <a:ea typeface="Calibri"/>
                <a:cs typeface="Calibri"/>
                <a:sym typeface="Calibri"/>
              </a:rPr>
              <a:t>Our home planet is an evolving, delicately balanced complex of interlocking systems. </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r>
              <a:rPr lang="en-US" sz="2100" dirty="0">
                <a:solidFill>
                  <a:schemeClr val="dk1"/>
                </a:solidFill>
                <a:latin typeface="Calibri"/>
                <a:ea typeface="Calibri"/>
                <a:cs typeface="Calibri"/>
                <a:sym typeface="Calibri"/>
              </a:rPr>
              <a:t>We can understand these systems in isolation, as the geosphere, the biosphere, and the atmosphere. </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r>
              <a:rPr lang="en-US" sz="2100" dirty="0">
                <a:solidFill>
                  <a:schemeClr val="dk1"/>
                </a:solidFill>
                <a:latin typeface="Calibri"/>
                <a:ea typeface="Calibri"/>
                <a:cs typeface="Calibri"/>
                <a:sym typeface="Calibri"/>
              </a:rPr>
              <a:t>But we can also understand them in synergy as physical conditions affect biological life and vice versa. </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r>
              <a:rPr lang="en-US" sz="2100" dirty="0">
                <a:solidFill>
                  <a:schemeClr val="dk1"/>
                </a:solidFill>
                <a:latin typeface="Calibri"/>
                <a:ea typeface="Calibri"/>
                <a:cs typeface="Calibri"/>
                <a:sym typeface="Calibri"/>
              </a:rPr>
              <a:t>An obvious example is how mining the geosphere liberates ancient carbon, which we burn, and alters the chemical composition of the atmosphere, which has complicated and emergent effects on biological life across the planet. </a:t>
            </a:r>
            <a:endParaRPr sz="1700" dirty="0">
              <a:solidFill>
                <a:schemeClr val="dk1"/>
              </a:solidFill>
              <a:latin typeface="Calibri"/>
              <a:ea typeface="Calibri"/>
              <a:cs typeface="Calibri"/>
              <a:sym typeface="Calibri"/>
            </a:endParaRPr>
          </a:p>
          <a:p>
            <a:pPr marL="0" lvl="0" indent="0" algn="l" rtl="0">
              <a:spcBef>
                <a:spcPts val="0"/>
              </a:spcBef>
              <a:spcAft>
                <a:spcPts val="0"/>
              </a:spcAft>
              <a:buNone/>
            </a:pPr>
            <a:endParaRPr sz="1700" dirty="0">
              <a:solidFill>
                <a:schemeClr val="dk1"/>
              </a:solidFill>
              <a:latin typeface="Calibri"/>
              <a:ea typeface="Calibri"/>
              <a:cs typeface="Calibri"/>
              <a:sym typeface="Calibri"/>
            </a:endParaRPr>
          </a:p>
        </p:txBody>
      </p:sp>
      <p:sp>
        <p:nvSpPr>
          <p:cNvPr id="144" name="Google Shape;144;g2ac0871503b_0_26"/>
          <p:cNvSpPr txBox="1"/>
          <p:nvPr/>
        </p:nvSpPr>
        <p:spPr>
          <a:xfrm>
            <a:off x="1441121" y="5900667"/>
            <a:ext cx="3326881"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i="1" dirty="0">
                <a:solidFill>
                  <a:schemeClr val="dk1"/>
                </a:solidFill>
                <a:latin typeface="Calibri"/>
                <a:ea typeface="Calibri"/>
                <a:cs typeface="Calibri"/>
                <a:sym typeface="Calibri"/>
              </a:rPr>
              <a:t>Public domain image courtesy of NASA.</a:t>
            </a:r>
            <a:endParaRPr i="1"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3674461" y="527325"/>
            <a:ext cx="6527195" cy="528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3000" b="1" dirty="0">
                <a:solidFill>
                  <a:srgbClr val="000000"/>
                </a:solidFill>
                <a:latin typeface="Arial"/>
                <a:ea typeface="Arial"/>
                <a:cs typeface="Arial"/>
                <a:sym typeface="Arial"/>
              </a:rPr>
              <a:t>Earth as Host, Earth as Organism</a:t>
            </a:r>
            <a:endParaRPr sz="3000" dirty="0"/>
          </a:p>
        </p:txBody>
      </p:sp>
      <p:sp>
        <p:nvSpPr>
          <p:cNvPr id="151" name="Google Shape;15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52" name="Google Shape;152;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53" name="Google Shape;153;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155" name="Google Shape;155;p17"/>
          <p:cNvPicPr preferRelativeResize="0"/>
          <p:nvPr/>
        </p:nvPicPr>
        <p:blipFill rotWithShape="1">
          <a:blip r:embed="rId4">
            <a:alphaModFix/>
          </a:blip>
          <a:srcRect l="17036" r="17030"/>
          <a:stretch/>
        </p:blipFill>
        <p:spPr>
          <a:xfrm>
            <a:off x="518525" y="1357533"/>
            <a:ext cx="5172075" cy="4572000"/>
          </a:xfrm>
          <a:prstGeom prst="rect">
            <a:avLst/>
          </a:prstGeom>
          <a:noFill/>
          <a:ln>
            <a:noFill/>
          </a:ln>
        </p:spPr>
      </p:pic>
      <p:sp>
        <p:nvSpPr>
          <p:cNvPr id="156" name="Google Shape;156;p17"/>
          <p:cNvSpPr txBox="1"/>
          <p:nvPr/>
        </p:nvSpPr>
        <p:spPr>
          <a:xfrm>
            <a:off x="5829875" y="1357525"/>
            <a:ext cx="6234600" cy="503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dirty="0">
                <a:solidFill>
                  <a:schemeClr val="dk1"/>
                </a:solidFill>
                <a:latin typeface="Calibri"/>
                <a:ea typeface="Calibri"/>
                <a:cs typeface="Calibri"/>
                <a:sym typeface="Calibri"/>
              </a:rPr>
              <a:t>Many find the Gaia hypothesis to be a useful metaphor for considering how Earth’s interlocking systems work as a kind of homeostasis in the global “body.” </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r>
              <a:rPr lang="en-US" sz="2100" dirty="0">
                <a:solidFill>
                  <a:schemeClr val="dk1"/>
                </a:solidFill>
                <a:latin typeface="Calibri"/>
                <a:ea typeface="Calibri"/>
                <a:cs typeface="Calibri"/>
                <a:sym typeface="Calibri"/>
              </a:rPr>
              <a:t>Certain ecosystems, like the Amazon rainforest and deciduous forests, act as “lungs” that oxygenate the global atmosphere. </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r>
              <a:rPr lang="en-US" sz="2100" dirty="0">
                <a:solidFill>
                  <a:schemeClr val="dk1"/>
                </a:solidFill>
                <a:latin typeface="Calibri"/>
                <a:ea typeface="Calibri"/>
                <a:cs typeface="Calibri"/>
                <a:sym typeface="Calibri"/>
              </a:rPr>
              <a:t>We can see each annual “breath” taken by the planet in the annual zigzags of the Keeling Curve. </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r>
              <a:rPr lang="en-US" sz="2100" dirty="0">
                <a:solidFill>
                  <a:schemeClr val="dk1"/>
                </a:solidFill>
                <a:latin typeface="Calibri"/>
                <a:ea typeface="Calibri"/>
                <a:cs typeface="Calibri"/>
                <a:sym typeface="Calibri"/>
              </a:rPr>
              <a:t>The long-term trend toward higher carbon dioxide concentrations is a central element of human-caused imbalance in the atmosphere, which has increasing, malignant effects across Earth systems. </a:t>
            </a:r>
            <a:endParaRPr sz="2100" dirty="0">
              <a:solidFill>
                <a:schemeClr val="dk1"/>
              </a:solidFill>
              <a:latin typeface="Calibri"/>
              <a:ea typeface="Calibri"/>
              <a:cs typeface="Calibri"/>
              <a:sym typeface="Calibri"/>
            </a:endParaRPr>
          </a:p>
        </p:txBody>
      </p:sp>
      <p:sp>
        <p:nvSpPr>
          <p:cNvPr id="157" name="Google Shape;157;p17"/>
          <p:cNvSpPr txBox="1"/>
          <p:nvPr/>
        </p:nvSpPr>
        <p:spPr>
          <a:xfrm>
            <a:off x="1523131" y="5929533"/>
            <a:ext cx="3162861"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dirty="0">
                <a:solidFill>
                  <a:schemeClr val="dk1"/>
                </a:solidFill>
                <a:latin typeface="Calibri"/>
                <a:ea typeface="Calibri"/>
                <a:cs typeface="Calibri"/>
                <a:sym typeface="Calibri"/>
              </a:rPr>
              <a:t>The Keeling Curve. Public domain image.</a:t>
            </a:r>
            <a:endParaRPr i="1"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g2ac0871503b_0_37"/>
          <p:cNvSpPr txBox="1">
            <a:spLocks noGrp="1"/>
          </p:cNvSpPr>
          <p:nvPr>
            <p:ph type="title"/>
          </p:nvPr>
        </p:nvSpPr>
        <p:spPr>
          <a:xfrm>
            <a:off x="3392498" y="552417"/>
            <a:ext cx="6234601" cy="528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How Dare You? I’m Not a Parasite!</a:t>
            </a:r>
            <a:endParaRPr sz="2900" dirty="0"/>
          </a:p>
        </p:txBody>
      </p:sp>
      <p:sp>
        <p:nvSpPr>
          <p:cNvPr id="164" name="Google Shape;164;g2ac0871503b_0_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65" name="Google Shape;165;g2ac0871503b_0_37"/>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66" name="Google Shape;166;g2ac0871503b_0_37"/>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67" name="Google Shape;167;g2ac0871503b_0_37"/>
          <p:cNvSpPr txBox="1"/>
          <p:nvPr/>
        </p:nvSpPr>
        <p:spPr>
          <a:xfrm>
            <a:off x="163773" y="957333"/>
            <a:ext cx="11900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a:t>
            </a:r>
            <a:endParaRPr/>
          </a:p>
        </p:txBody>
      </p:sp>
      <p:pic>
        <p:nvPicPr>
          <p:cNvPr id="168" name="Google Shape;168;g2ac0871503b_0_37"/>
          <p:cNvPicPr preferRelativeResize="0"/>
          <p:nvPr/>
        </p:nvPicPr>
        <p:blipFill rotWithShape="1">
          <a:blip r:embed="rId4">
            <a:alphaModFix/>
          </a:blip>
          <a:srcRect t="4971" b="4971"/>
          <a:stretch/>
        </p:blipFill>
        <p:spPr>
          <a:xfrm>
            <a:off x="222800" y="1320650"/>
            <a:ext cx="5433054" cy="4802700"/>
          </a:xfrm>
          <a:prstGeom prst="rect">
            <a:avLst/>
          </a:prstGeom>
          <a:noFill/>
          <a:ln>
            <a:noFill/>
          </a:ln>
        </p:spPr>
      </p:pic>
      <p:sp>
        <p:nvSpPr>
          <p:cNvPr id="169" name="Google Shape;169;g2ac0871503b_0_37"/>
          <p:cNvSpPr txBox="1"/>
          <p:nvPr/>
        </p:nvSpPr>
        <p:spPr>
          <a:xfrm>
            <a:off x="5829875" y="1205300"/>
            <a:ext cx="6234600" cy="503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dirty="0">
                <a:solidFill>
                  <a:schemeClr val="dk1"/>
                </a:solidFill>
                <a:latin typeface="Calibri"/>
                <a:ea typeface="Calibri"/>
                <a:cs typeface="Calibri"/>
                <a:sym typeface="Calibri"/>
              </a:rPr>
              <a:t>We may resent feeling blamed for environmental degradation because many degrading activities are simply related to survival: eating, drinking, acquiring resources, and having a cozy place to live.</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r>
              <a:rPr lang="en-US" sz="2100" dirty="0">
                <a:solidFill>
                  <a:schemeClr val="dk1"/>
                </a:solidFill>
                <a:latin typeface="Calibri"/>
                <a:ea typeface="Calibri"/>
                <a:cs typeface="Calibri"/>
                <a:sym typeface="Calibri"/>
              </a:rPr>
              <a:t>This lesson challenges us to consider not how individuals but </a:t>
            </a:r>
            <a:r>
              <a:rPr lang="en-US" sz="2100" b="1" dirty="0">
                <a:solidFill>
                  <a:schemeClr val="dk1"/>
                </a:solidFill>
                <a:latin typeface="Calibri"/>
                <a:ea typeface="Calibri"/>
                <a:cs typeface="Calibri"/>
                <a:sym typeface="Calibri"/>
              </a:rPr>
              <a:t>cultures and their values </a:t>
            </a:r>
            <a:r>
              <a:rPr lang="en-US" sz="2100" dirty="0">
                <a:solidFill>
                  <a:schemeClr val="dk1"/>
                </a:solidFill>
                <a:latin typeface="Calibri"/>
                <a:ea typeface="Calibri"/>
                <a:cs typeface="Calibri"/>
                <a:sym typeface="Calibri"/>
              </a:rPr>
              <a:t>prescribe certain relations with the non-human world. </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r>
              <a:rPr lang="en-US" sz="2100" dirty="0">
                <a:solidFill>
                  <a:schemeClr val="dk1"/>
                </a:solidFill>
                <a:latin typeface="Calibri"/>
                <a:ea typeface="Calibri"/>
                <a:cs typeface="Calibri"/>
                <a:sym typeface="Calibri"/>
              </a:rPr>
              <a:t>These relations may be extractive and wasteful (parasitic) or restorative and sustainable (mutualistic).</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r>
              <a:rPr lang="en-US" sz="2100" dirty="0">
                <a:solidFill>
                  <a:schemeClr val="dk1"/>
                </a:solidFill>
                <a:latin typeface="Calibri"/>
                <a:ea typeface="Calibri"/>
                <a:cs typeface="Calibri"/>
                <a:sym typeface="Calibri"/>
              </a:rPr>
              <a:t>Our cultural identity influences what behavior we think is normal, virtuous, or malignant. Different cultures may perceive the same activity very differently.    </a:t>
            </a:r>
            <a:endParaRPr sz="2100" dirty="0">
              <a:solidFill>
                <a:schemeClr val="dk1"/>
              </a:solidFill>
              <a:latin typeface="Calibri"/>
              <a:ea typeface="Calibri"/>
              <a:cs typeface="Calibri"/>
              <a:sym typeface="Calibri"/>
            </a:endParaRPr>
          </a:p>
        </p:txBody>
      </p:sp>
      <p:sp>
        <p:nvSpPr>
          <p:cNvPr id="170" name="Google Shape;170;g2ac0871503b_0_37"/>
          <p:cNvSpPr txBox="1"/>
          <p:nvPr/>
        </p:nvSpPr>
        <p:spPr>
          <a:xfrm>
            <a:off x="222825" y="6123350"/>
            <a:ext cx="54330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i="1">
                <a:solidFill>
                  <a:schemeClr val="dk1"/>
                </a:solidFill>
                <a:latin typeface="Calibri"/>
                <a:ea typeface="Calibri"/>
                <a:cs typeface="Calibri"/>
                <a:sym typeface="Calibri"/>
              </a:rPr>
              <a:t>Public domain image from MassDOT via Wikimedia Commons. </a:t>
            </a:r>
            <a:endParaRPr sz="1300" i="1">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g2ac0871503b_0_49"/>
          <p:cNvSpPr txBox="1">
            <a:spLocks noGrp="1"/>
          </p:cNvSpPr>
          <p:nvPr>
            <p:ph type="title"/>
          </p:nvPr>
        </p:nvSpPr>
        <p:spPr>
          <a:xfrm>
            <a:off x="3641923" y="533080"/>
            <a:ext cx="6428669" cy="5289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Areas of Inquiry for this Lesson</a:t>
            </a:r>
            <a:endParaRPr sz="2900" dirty="0"/>
          </a:p>
        </p:txBody>
      </p:sp>
      <p:sp>
        <p:nvSpPr>
          <p:cNvPr id="177" name="Google Shape;177;g2ac0871503b_0_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78" name="Google Shape;178;g2ac0871503b_0_49"/>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79" name="Google Shape;179;g2ac0871503b_0_49"/>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81" name="Google Shape;181;g2ac0871503b_0_49"/>
          <p:cNvSpPr txBox="1"/>
          <p:nvPr/>
        </p:nvSpPr>
        <p:spPr>
          <a:xfrm>
            <a:off x="163775" y="1148975"/>
            <a:ext cx="11900700" cy="503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dirty="0">
                <a:solidFill>
                  <a:schemeClr val="dk1"/>
                </a:solidFill>
                <a:latin typeface="Calibri"/>
                <a:ea typeface="Calibri"/>
                <a:cs typeface="Calibri"/>
                <a:sym typeface="Calibri"/>
              </a:rPr>
              <a:t>Your challenge: </a:t>
            </a:r>
            <a:endParaRPr sz="2200" b="1" dirty="0">
              <a:solidFill>
                <a:schemeClr val="dk1"/>
              </a:solidFill>
              <a:latin typeface="Calibri"/>
              <a:ea typeface="Calibri"/>
              <a:cs typeface="Calibri"/>
              <a:sym typeface="Calibri"/>
            </a:endParaRPr>
          </a:p>
          <a:p>
            <a:pPr marL="0" lvl="0" indent="0" algn="ctr" rtl="0">
              <a:spcBef>
                <a:spcPts val="0"/>
              </a:spcBef>
              <a:spcAft>
                <a:spcPts val="0"/>
              </a:spcAft>
              <a:buNone/>
            </a:pPr>
            <a:r>
              <a:rPr lang="en-US" sz="2100" dirty="0">
                <a:solidFill>
                  <a:schemeClr val="dk1"/>
                </a:solidFill>
                <a:latin typeface="Calibri"/>
                <a:ea typeface="Calibri"/>
                <a:cs typeface="Calibri"/>
                <a:sym typeface="Calibri"/>
              </a:rPr>
              <a:t>To research, dream, and redesign a parasitic activity so that it becomes a mutualism that benefits Earth.</a:t>
            </a:r>
            <a:endParaRPr sz="2100" dirty="0">
              <a:solidFill>
                <a:schemeClr val="dk1"/>
              </a:solidFill>
              <a:latin typeface="Calibri"/>
              <a:ea typeface="Calibri"/>
              <a:cs typeface="Calibri"/>
              <a:sym typeface="Calibri"/>
            </a:endParaRPr>
          </a:p>
          <a:p>
            <a:pPr marL="0" lvl="0" indent="0" algn="ctr" rtl="0">
              <a:spcBef>
                <a:spcPts val="0"/>
              </a:spcBef>
              <a:spcAft>
                <a:spcPts val="0"/>
              </a:spcAft>
              <a:buNone/>
            </a:pPr>
            <a:endParaRPr sz="2100" dirty="0">
              <a:solidFill>
                <a:schemeClr val="dk1"/>
              </a:solidFill>
              <a:latin typeface="Calibri"/>
              <a:ea typeface="Calibri"/>
              <a:cs typeface="Calibri"/>
              <a:sym typeface="Calibri"/>
            </a:endParaRPr>
          </a:p>
          <a:p>
            <a:pPr marL="0" lvl="0" indent="0" algn="ctr" rtl="0">
              <a:spcBef>
                <a:spcPts val="0"/>
              </a:spcBef>
              <a:spcAft>
                <a:spcPts val="0"/>
              </a:spcAft>
              <a:buNone/>
            </a:pPr>
            <a:endParaRPr sz="2100" dirty="0">
              <a:solidFill>
                <a:schemeClr val="dk1"/>
              </a:solidFill>
              <a:latin typeface="Calibri"/>
              <a:ea typeface="Calibri"/>
              <a:cs typeface="Calibri"/>
              <a:sym typeface="Calibri"/>
            </a:endParaRPr>
          </a:p>
          <a:p>
            <a:pPr marL="919163" lvl="0" indent="-350838" rtl="0">
              <a:spcBef>
                <a:spcPts val="0"/>
              </a:spcBef>
              <a:spcAft>
                <a:spcPts val="0"/>
              </a:spcAft>
              <a:buClr>
                <a:schemeClr val="dk1"/>
              </a:buClr>
              <a:buSzPts val="2100"/>
              <a:buFont typeface="Calibri"/>
              <a:buChar char="●"/>
            </a:pPr>
            <a:r>
              <a:rPr lang="en-US" sz="2100" b="1" dirty="0">
                <a:solidFill>
                  <a:schemeClr val="dk1"/>
                </a:solidFill>
                <a:latin typeface="Calibri"/>
                <a:ea typeface="Calibri"/>
                <a:cs typeface="Calibri"/>
                <a:sym typeface="Calibri"/>
              </a:rPr>
              <a:t>Infrastructure</a:t>
            </a:r>
            <a:r>
              <a:rPr lang="en-US" sz="2100" dirty="0">
                <a:solidFill>
                  <a:schemeClr val="dk1"/>
                </a:solidFill>
                <a:latin typeface="Calibri"/>
                <a:ea typeface="Calibri"/>
                <a:cs typeface="Calibri"/>
                <a:sym typeface="Calibri"/>
              </a:rPr>
              <a:t>: Gray </a:t>
            </a:r>
            <a:r>
              <a:rPr lang="en-US" sz="2100" dirty="0" err="1">
                <a:solidFill>
                  <a:schemeClr val="dk1"/>
                </a:solidFill>
                <a:latin typeface="Calibri"/>
                <a:ea typeface="Calibri"/>
                <a:cs typeface="Calibri"/>
                <a:sym typeface="Calibri"/>
              </a:rPr>
              <a:t>Petroculture</a:t>
            </a:r>
            <a:r>
              <a:rPr lang="en-US" sz="2100" dirty="0">
                <a:solidFill>
                  <a:schemeClr val="dk1"/>
                </a:solidFill>
                <a:latin typeface="Calibri"/>
                <a:ea typeface="Calibri"/>
                <a:cs typeface="Calibri"/>
                <a:sym typeface="Calibri"/>
              </a:rPr>
              <a:t> to Green Community Culture</a:t>
            </a:r>
            <a:endParaRPr sz="2100" dirty="0">
              <a:solidFill>
                <a:schemeClr val="dk1"/>
              </a:solidFill>
              <a:latin typeface="Calibri"/>
              <a:ea typeface="Calibri"/>
              <a:cs typeface="Calibri"/>
              <a:sym typeface="Calibri"/>
            </a:endParaRPr>
          </a:p>
          <a:p>
            <a:pPr marL="457200" lvl="0" indent="0" rtl="0">
              <a:spcBef>
                <a:spcPts val="0"/>
              </a:spcBef>
              <a:spcAft>
                <a:spcPts val="0"/>
              </a:spcAft>
              <a:buNone/>
            </a:pPr>
            <a:endParaRPr sz="2100" dirty="0">
              <a:solidFill>
                <a:schemeClr val="dk1"/>
              </a:solidFill>
              <a:latin typeface="Calibri"/>
              <a:ea typeface="Calibri"/>
              <a:cs typeface="Calibri"/>
              <a:sym typeface="Calibri"/>
            </a:endParaRPr>
          </a:p>
          <a:p>
            <a:pPr marL="979488" lvl="0" indent="-363538" rtl="0">
              <a:spcBef>
                <a:spcPts val="0"/>
              </a:spcBef>
              <a:spcAft>
                <a:spcPts val="0"/>
              </a:spcAft>
              <a:buClr>
                <a:schemeClr val="dk1"/>
              </a:buClr>
              <a:buSzPts val="2100"/>
              <a:buFont typeface="Calibri"/>
              <a:buChar char="●"/>
            </a:pPr>
            <a:r>
              <a:rPr lang="en-US" sz="2100" b="1" dirty="0">
                <a:solidFill>
                  <a:schemeClr val="dk1"/>
                </a:solidFill>
                <a:latin typeface="Calibri"/>
                <a:ea typeface="Calibri"/>
                <a:cs typeface="Calibri"/>
                <a:sym typeface="Calibri"/>
              </a:rPr>
              <a:t>Agriculture</a:t>
            </a:r>
            <a:r>
              <a:rPr lang="en-US" sz="2100" dirty="0">
                <a:solidFill>
                  <a:schemeClr val="dk1"/>
                </a:solidFill>
                <a:latin typeface="Calibri"/>
                <a:ea typeface="Calibri"/>
                <a:cs typeface="Calibri"/>
                <a:sym typeface="Calibri"/>
              </a:rPr>
              <a:t>: Monocrop Soil Extraction to Regenerative Polyculture</a:t>
            </a:r>
            <a:endParaRPr sz="2100" dirty="0">
              <a:solidFill>
                <a:schemeClr val="dk1"/>
              </a:solidFill>
              <a:latin typeface="Calibri"/>
              <a:ea typeface="Calibri"/>
              <a:cs typeface="Calibri"/>
              <a:sym typeface="Calibri"/>
            </a:endParaRPr>
          </a:p>
          <a:p>
            <a:pPr marL="457200" lvl="0" indent="0" rtl="0">
              <a:spcBef>
                <a:spcPts val="0"/>
              </a:spcBef>
              <a:spcAft>
                <a:spcPts val="0"/>
              </a:spcAft>
              <a:buNone/>
            </a:pPr>
            <a:endParaRPr sz="2100" dirty="0">
              <a:solidFill>
                <a:schemeClr val="dk1"/>
              </a:solidFill>
              <a:latin typeface="Calibri"/>
              <a:ea typeface="Calibri"/>
              <a:cs typeface="Calibri"/>
              <a:sym typeface="Calibri"/>
            </a:endParaRPr>
          </a:p>
          <a:p>
            <a:pPr marL="919163" lvl="0" indent="-363538" rtl="0">
              <a:spcBef>
                <a:spcPts val="0"/>
              </a:spcBef>
              <a:spcAft>
                <a:spcPts val="0"/>
              </a:spcAft>
              <a:buClr>
                <a:schemeClr val="dk1"/>
              </a:buClr>
              <a:buSzPts val="2100"/>
              <a:buFont typeface="Calibri"/>
              <a:buChar char="●"/>
            </a:pPr>
            <a:r>
              <a:rPr lang="en-US" sz="2100" b="1" dirty="0">
                <a:solidFill>
                  <a:schemeClr val="dk1"/>
                </a:solidFill>
                <a:latin typeface="Calibri"/>
                <a:ea typeface="Calibri"/>
                <a:cs typeface="Calibri"/>
                <a:sym typeface="Calibri"/>
              </a:rPr>
              <a:t>Waste</a:t>
            </a:r>
            <a:r>
              <a:rPr lang="en-US" sz="2100" dirty="0">
                <a:solidFill>
                  <a:schemeClr val="dk1"/>
                </a:solidFill>
                <a:latin typeface="Calibri"/>
                <a:ea typeface="Calibri"/>
                <a:cs typeface="Calibri"/>
                <a:sym typeface="Calibri"/>
              </a:rPr>
              <a:t>: Mountains of Plastic to Marvelous Circularity</a:t>
            </a:r>
            <a:endParaRPr sz="2100" dirty="0">
              <a:solidFill>
                <a:schemeClr val="dk1"/>
              </a:solidFill>
              <a:latin typeface="Calibri"/>
              <a:ea typeface="Calibri"/>
              <a:cs typeface="Calibri"/>
              <a:sym typeface="Calibri"/>
            </a:endParaRPr>
          </a:p>
          <a:p>
            <a:pPr marL="457200" lvl="0" indent="0" rtl="0">
              <a:spcBef>
                <a:spcPts val="0"/>
              </a:spcBef>
              <a:spcAft>
                <a:spcPts val="0"/>
              </a:spcAft>
              <a:buNone/>
            </a:pPr>
            <a:endParaRPr sz="2100" dirty="0">
              <a:solidFill>
                <a:schemeClr val="dk1"/>
              </a:solidFill>
              <a:latin typeface="Calibri"/>
              <a:ea typeface="Calibri"/>
              <a:cs typeface="Calibri"/>
              <a:sym typeface="Calibri"/>
            </a:endParaRPr>
          </a:p>
          <a:p>
            <a:pPr marL="919163" lvl="0" indent="-363538" rtl="0">
              <a:spcBef>
                <a:spcPts val="0"/>
              </a:spcBef>
              <a:spcAft>
                <a:spcPts val="0"/>
              </a:spcAft>
              <a:buClr>
                <a:schemeClr val="dk1"/>
              </a:buClr>
              <a:buSzPts val="2100"/>
              <a:buFont typeface="Calibri"/>
              <a:buChar char="●"/>
            </a:pPr>
            <a:r>
              <a:rPr lang="en-US" sz="2100" b="1" dirty="0">
                <a:solidFill>
                  <a:schemeClr val="dk1"/>
                </a:solidFill>
                <a:latin typeface="Calibri"/>
                <a:ea typeface="Calibri"/>
                <a:cs typeface="Calibri"/>
                <a:sym typeface="Calibri"/>
              </a:rPr>
              <a:t>Communication</a:t>
            </a:r>
            <a:r>
              <a:rPr lang="en-US" sz="2100" dirty="0">
                <a:solidFill>
                  <a:schemeClr val="dk1"/>
                </a:solidFill>
                <a:latin typeface="Calibri"/>
                <a:ea typeface="Calibri"/>
                <a:cs typeface="Calibri"/>
                <a:sym typeface="Calibri"/>
              </a:rPr>
              <a:t>: Greenwashing to Creative “Righting” and Useful Dreaming</a:t>
            </a:r>
            <a:endParaRPr sz="2100" dirty="0">
              <a:solidFill>
                <a:schemeClr val="dk1"/>
              </a:solidFill>
              <a:latin typeface="Calibri"/>
              <a:ea typeface="Calibri"/>
              <a:cs typeface="Calibri"/>
              <a:sym typeface="Calibri"/>
            </a:endParaRPr>
          </a:p>
          <a:p>
            <a:pPr marL="457200" lvl="0" indent="0" rtl="0">
              <a:spcBef>
                <a:spcPts val="0"/>
              </a:spcBef>
              <a:spcAft>
                <a:spcPts val="0"/>
              </a:spcAft>
              <a:buNone/>
            </a:pPr>
            <a:r>
              <a:rPr lang="en-US" sz="2100" dirty="0">
                <a:solidFill>
                  <a:schemeClr val="dk1"/>
                </a:solidFill>
                <a:latin typeface="Calibri"/>
                <a:ea typeface="Calibri"/>
                <a:cs typeface="Calibri"/>
                <a:sym typeface="Calibri"/>
              </a:rPr>
              <a:t> </a:t>
            </a:r>
            <a:endParaRPr sz="2100" dirty="0">
              <a:solidFill>
                <a:schemeClr val="dk1"/>
              </a:solidFill>
              <a:latin typeface="Calibri"/>
              <a:ea typeface="Calibri"/>
              <a:cs typeface="Calibri"/>
              <a:sym typeface="Calibri"/>
            </a:endParaRPr>
          </a:p>
          <a:p>
            <a:pPr marL="919163" lvl="0" indent="-339725" rtl="0">
              <a:spcBef>
                <a:spcPts val="0"/>
              </a:spcBef>
              <a:spcAft>
                <a:spcPts val="0"/>
              </a:spcAft>
              <a:buClr>
                <a:schemeClr val="dk1"/>
              </a:buClr>
              <a:buSzPts val="2100"/>
              <a:buFont typeface="Calibri"/>
              <a:buChar char="●"/>
            </a:pPr>
            <a:r>
              <a:rPr lang="en-US" sz="2100" b="1" dirty="0">
                <a:solidFill>
                  <a:schemeClr val="dk1"/>
                </a:solidFill>
                <a:latin typeface="Calibri"/>
                <a:ea typeface="Calibri"/>
                <a:cs typeface="Calibri"/>
                <a:sym typeface="Calibri"/>
              </a:rPr>
              <a:t>Fragmented Ecosystems</a:t>
            </a:r>
            <a:r>
              <a:rPr lang="en-US" sz="2100" dirty="0">
                <a:solidFill>
                  <a:schemeClr val="dk1"/>
                </a:solidFill>
                <a:latin typeface="Calibri"/>
                <a:ea typeface="Calibri"/>
                <a:cs typeface="Calibri"/>
                <a:sym typeface="Calibri"/>
              </a:rPr>
              <a:t>: Invasive Eyesores to Novel Communities and Eco-Social Resources</a:t>
            </a:r>
            <a:endParaRPr sz="2100" dirty="0">
              <a:solidFill>
                <a:schemeClr val="dk1"/>
              </a:solidFill>
              <a:latin typeface="Calibri"/>
              <a:ea typeface="Calibri"/>
              <a:cs typeface="Calibri"/>
              <a:sym typeface="Calibri"/>
            </a:endParaRPr>
          </a:p>
          <a:p>
            <a:pPr marL="457200" lvl="0" indent="0" rtl="0">
              <a:spcBef>
                <a:spcPts val="0"/>
              </a:spcBef>
              <a:spcAft>
                <a:spcPts val="0"/>
              </a:spcAft>
              <a:buNone/>
            </a:pPr>
            <a:endParaRPr sz="2100" dirty="0">
              <a:solidFill>
                <a:schemeClr val="dk1"/>
              </a:solidFill>
              <a:latin typeface="Calibri"/>
              <a:ea typeface="Calibri"/>
              <a:cs typeface="Calibri"/>
              <a:sym typeface="Calibri"/>
            </a:endParaRPr>
          </a:p>
          <a:p>
            <a:pPr marL="919163" lvl="0" indent="-363538" rtl="0">
              <a:spcBef>
                <a:spcPts val="0"/>
              </a:spcBef>
              <a:spcAft>
                <a:spcPts val="0"/>
              </a:spcAft>
              <a:buClr>
                <a:schemeClr val="dk1"/>
              </a:buClr>
              <a:buSzPts val="2100"/>
              <a:buFont typeface="Calibri"/>
              <a:buChar char="●"/>
            </a:pPr>
            <a:r>
              <a:rPr lang="en-US" sz="2100" b="1" dirty="0">
                <a:solidFill>
                  <a:schemeClr val="dk1"/>
                </a:solidFill>
                <a:latin typeface="Calibri"/>
                <a:ea typeface="Calibri"/>
                <a:cs typeface="Calibri"/>
                <a:sym typeface="Calibri"/>
              </a:rPr>
              <a:t>Sociology and Psychology</a:t>
            </a:r>
            <a:r>
              <a:rPr lang="en-US" sz="2100" dirty="0">
                <a:solidFill>
                  <a:schemeClr val="dk1"/>
                </a:solidFill>
                <a:latin typeface="Calibri"/>
                <a:ea typeface="Calibri"/>
                <a:cs typeface="Calibri"/>
                <a:sym typeface="Calibri"/>
              </a:rPr>
              <a:t>: Inequality and Nature Deficit to Inclusion and Immersion   </a:t>
            </a:r>
            <a:endParaRPr sz="21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1219</Words>
  <Application>Microsoft Macintosh PowerPoint</Application>
  <PresentationFormat>Widescreen</PresentationFormat>
  <Paragraphs>90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Noto Sans Symbols</vt:lpstr>
      <vt:lpstr>Office Theme</vt:lpstr>
      <vt:lpstr>Lesson:  How Can Human Societies Evolve from Parasitism to Mutualism with Earth?  </vt:lpstr>
      <vt:lpstr>What Are Parasites?</vt:lpstr>
      <vt:lpstr>What Are Mutualists?</vt:lpstr>
      <vt:lpstr>Earth as Host, Earth as Organism</vt:lpstr>
      <vt:lpstr>Earth as Host, Earth as Organism</vt:lpstr>
      <vt:lpstr>How Dare You? I’m Not a Parasite!</vt:lpstr>
      <vt:lpstr>Areas of Inquiry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How Can Human Societies Evolve from Parasitism to Mutualism with Earth?  </dc:title>
  <dc:creator>Heidi CM Scott</dc:creator>
  <cp:lastModifiedBy>Alaina Gallagher</cp:lastModifiedBy>
  <cp:revision>1</cp:revision>
  <dcterms:created xsi:type="dcterms:W3CDTF">2022-09-28T11:57:10Z</dcterms:created>
  <dcterms:modified xsi:type="dcterms:W3CDTF">2024-01-23T21:47:13Z</dcterms:modified>
</cp:coreProperties>
</file>